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1430000" cy="11430000"/>
  <p:notesSz cx="6858000" cy="9144000"/>
  <p:embeddedFontLst>
    <p:embeddedFont>
      <p:font typeface="Proxima Nova Bold" charset="1" panose="02000506030000020004"/>
      <p:regular r:id="rId14"/>
    </p:embeddedFont>
    <p:embeddedFont>
      <p:font typeface="Proxima Nova" charset="1" panose="02000506030000020004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jpe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Relationship Id="rId6" Target="https://www.navixy.com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14.png" Type="http://schemas.openxmlformats.org/officeDocument/2006/relationships/image"/><Relationship Id="rId4" Target="../media/image15.png" Type="http://schemas.openxmlformats.org/officeDocument/2006/relationships/image"/><Relationship Id="rId5" Target="../media/image16.png" Type="http://schemas.openxmlformats.org/officeDocument/2006/relationships/image"/><Relationship Id="rId6" Target="../media/image17.png" Type="http://schemas.openxmlformats.org/officeDocument/2006/relationships/image"/><Relationship Id="rId7" Target="https://www.navixy.com" TargetMode="External" Type="http://schemas.openxmlformats.org/officeDocument/2006/relationships/hyperlink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18.png" Type="http://schemas.openxmlformats.org/officeDocument/2006/relationships/image"/><Relationship Id="rId4" Target="../media/image19.png" Type="http://schemas.openxmlformats.org/officeDocument/2006/relationships/image"/><Relationship Id="rId5" Target="../media/image20.png" Type="http://schemas.openxmlformats.org/officeDocument/2006/relationships/image"/><Relationship Id="rId6" Target="../media/image17.png" Type="http://schemas.openxmlformats.org/officeDocument/2006/relationships/image"/><Relationship Id="rId7" Target="https://www.navixy.com" TargetMode="External" Type="http://schemas.openxmlformats.org/officeDocument/2006/relationships/hyperlink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21.png" Type="http://schemas.openxmlformats.org/officeDocument/2006/relationships/image"/><Relationship Id="rId4" Target="../media/image10.png" Type="http://schemas.openxmlformats.org/officeDocument/2006/relationships/image"/><Relationship Id="rId5" Target="../media/image17.png" Type="http://schemas.openxmlformats.org/officeDocument/2006/relationships/image"/><Relationship Id="rId6" Target="https://www.navixy.com" TargetMode="External" Type="http://schemas.openxmlformats.org/officeDocument/2006/relationships/hyperlink"/><Relationship Id="rId7" Target="../media/image11.png" Type="http://schemas.openxmlformats.org/officeDocument/2006/relationships/image"/><Relationship Id="rId8" Target="../media/image12.sv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svg" Type="http://schemas.openxmlformats.org/officeDocument/2006/relationships/image"/><Relationship Id="rId2" Target="../media/image13.jpeg" Type="http://schemas.openxmlformats.org/officeDocument/2006/relationships/image"/><Relationship Id="rId3" Target="../media/image23.png" Type="http://schemas.openxmlformats.org/officeDocument/2006/relationships/image"/><Relationship Id="rId4" Target="../media/image24.svg" Type="http://schemas.openxmlformats.org/officeDocument/2006/relationships/image"/><Relationship Id="rId5" Target="../media/image25.png" Type="http://schemas.openxmlformats.org/officeDocument/2006/relationships/image"/><Relationship Id="rId6" Target="../media/image26.png" Type="http://schemas.openxmlformats.org/officeDocument/2006/relationships/image"/><Relationship Id="rId7" Target="../media/image17.png" Type="http://schemas.openxmlformats.org/officeDocument/2006/relationships/image"/><Relationship Id="rId8" Target="https://www.navixy.com" TargetMode="External" Type="http://schemas.openxmlformats.org/officeDocument/2006/relationships/hyperlink"/><Relationship Id="rId9" Target="../media/image1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27.png" Type="http://schemas.openxmlformats.org/officeDocument/2006/relationships/image"/><Relationship Id="rId4" Target="../media/image28.png" Type="http://schemas.openxmlformats.org/officeDocument/2006/relationships/image"/><Relationship Id="rId5" Target="../media/image29.png" Type="http://schemas.openxmlformats.org/officeDocument/2006/relationships/image"/><Relationship Id="rId6" Target="../media/image30.png" Type="http://schemas.openxmlformats.org/officeDocument/2006/relationships/image"/><Relationship Id="rId7" Target="https://www.navixy.com" TargetMode="External" Type="http://schemas.openxmlformats.org/officeDocument/2006/relationships/hyperlink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jpeg" Type="http://schemas.openxmlformats.org/officeDocument/2006/relationships/image"/><Relationship Id="rId3" Target="https://www.navixy.com/blog/heavy-machinery-telematics-redefining-efficiency/" TargetMode="External" Type="http://schemas.openxmlformats.org/officeDocument/2006/relationships/hyperlink"/><Relationship Id="rId4" Target="https://www.navixy.com/blog/heavy-machinery-telematics-redefining-efficiency/" TargetMode="External" Type="http://schemas.openxmlformats.org/officeDocument/2006/relationships/hyperlink"/><Relationship Id="rId5" Target="../media/image32.png" Type="http://schemas.openxmlformats.org/officeDocument/2006/relationships/image"/><Relationship Id="rId6" Target="../media/image3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382952"/>
            <a:ext cx="11812952" cy="11812952"/>
          </a:xfrm>
          <a:custGeom>
            <a:avLst/>
            <a:gdLst/>
            <a:ahLst/>
            <a:cxnLst/>
            <a:rect r="r" b="b" t="t" l="l"/>
            <a:pathLst>
              <a:path h="11812952" w="11812952">
                <a:moveTo>
                  <a:pt x="0" y="0"/>
                </a:moveTo>
                <a:lnTo>
                  <a:pt x="11812952" y="0"/>
                </a:lnTo>
                <a:lnTo>
                  <a:pt x="11812952" y="11812952"/>
                </a:lnTo>
                <a:lnTo>
                  <a:pt x="0" y="118129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98310" y="4869308"/>
            <a:ext cx="3143257" cy="6050579"/>
          </a:xfrm>
          <a:custGeom>
            <a:avLst/>
            <a:gdLst/>
            <a:ahLst/>
            <a:cxnLst/>
            <a:rect r="r" b="b" t="t" l="l"/>
            <a:pathLst>
              <a:path h="6050579" w="3143257">
                <a:moveTo>
                  <a:pt x="0" y="0"/>
                </a:moveTo>
                <a:lnTo>
                  <a:pt x="3143257" y="0"/>
                </a:lnTo>
                <a:lnTo>
                  <a:pt x="3143257" y="6050578"/>
                </a:lnTo>
                <a:lnTo>
                  <a:pt x="0" y="6050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32471" y="5753100"/>
            <a:ext cx="4306001" cy="7554388"/>
          </a:xfrm>
          <a:custGeom>
            <a:avLst/>
            <a:gdLst/>
            <a:ahLst/>
            <a:cxnLst/>
            <a:rect r="r" b="b" t="t" l="l"/>
            <a:pathLst>
              <a:path h="7554388" w="4306001">
                <a:moveTo>
                  <a:pt x="0" y="0"/>
                </a:moveTo>
                <a:lnTo>
                  <a:pt x="4306002" y="0"/>
                </a:lnTo>
                <a:lnTo>
                  <a:pt x="4306002" y="7554388"/>
                </a:lnTo>
                <a:lnTo>
                  <a:pt x="0" y="75543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441567" y="8671745"/>
            <a:ext cx="3453886" cy="1872472"/>
          </a:xfrm>
          <a:custGeom>
            <a:avLst/>
            <a:gdLst/>
            <a:ahLst/>
            <a:cxnLst/>
            <a:rect r="r" b="b" t="t" l="l"/>
            <a:pathLst>
              <a:path h="1872472" w="3453886">
                <a:moveTo>
                  <a:pt x="0" y="0"/>
                </a:moveTo>
                <a:lnTo>
                  <a:pt x="3453885" y="0"/>
                </a:lnTo>
                <a:lnTo>
                  <a:pt x="3453885" y="1872471"/>
                </a:lnTo>
                <a:lnTo>
                  <a:pt x="0" y="18724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33007" y="1014265"/>
            <a:ext cx="1889390" cy="419444"/>
          </a:xfrm>
          <a:custGeom>
            <a:avLst/>
            <a:gdLst/>
            <a:ahLst/>
            <a:cxnLst/>
            <a:rect r="r" b="b" t="t" l="l"/>
            <a:pathLst>
              <a:path h="419444" w="1889390">
                <a:moveTo>
                  <a:pt x="0" y="0"/>
                </a:moveTo>
                <a:lnTo>
                  <a:pt x="1889389" y="0"/>
                </a:lnTo>
                <a:lnTo>
                  <a:pt x="1889389" y="419445"/>
                </a:lnTo>
                <a:lnTo>
                  <a:pt x="0" y="41944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363801" y="1014265"/>
            <a:ext cx="1632721" cy="374921"/>
          </a:xfrm>
          <a:custGeom>
            <a:avLst/>
            <a:gdLst/>
            <a:ahLst/>
            <a:cxnLst/>
            <a:rect r="r" b="b" t="t" l="l"/>
            <a:pathLst>
              <a:path h="374921" w="1632721">
                <a:moveTo>
                  <a:pt x="0" y="0"/>
                </a:moveTo>
                <a:lnTo>
                  <a:pt x="1632721" y="0"/>
                </a:lnTo>
                <a:lnTo>
                  <a:pt x="1632721" y="374921"/>
                </a:lnTo>
                <a:lnTo>
                  <a:pt x="0" y="37492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33007" y="1815056"/>
            <a:ext cx="6597460" cy="22287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60"/>
              </a:lnSpc>
            </a:pPr>
            <a:r>
              <a:rPr lang="en-US" sz="4800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How to transform </a:t>
            </a:r>
          </a:p>
          <a:p>
            <a:pPr algn="l">
              <a:lnSpc>
                <a:spcPts val="5760"/>
              </a:lnSpc>
            </a:pPr>
            <a:r>
              <a:rPr lang="en-US" sz="4800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field operations </a:t>
            </a:r>
          </a:p>
          <a:p>
            <a:pPr algn="l">
              <a:lnSpc>
                <a:spcPts val="6240"/>
              </a:lnSpc>
            </a:pPr>
            <a:r>
              <a:rPr lang="en-US" sz="5200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in construction?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A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592358" y="4155978"/>
            <a:ext cx="321553" cy="321553"/>
          </a:xfrm>
          <a:custGeom>
            <a:avLst/>
            <a:gdLst/>
            <a:ahLst/>
            <a:cxnLst/>
            <a:rect r="r" b="b" t="t" l="l"/>
            <a:pathLst>
              <a:path h="321553" w="321553">
                <a:moveTo>
                  <a:pt x="0" y="0"/>
                </a:moveTo>
                <a:lnTo>
                  <a:pt x="321553" y="0"/>
                </a:lnTo>
                <a:lnTo>
                  <a:pt x="321553" y="321553"/>
                </a:lnTo>
                <a:lnTo>
                  <a:pt x="0" y="3215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073900" y="4154829"/>
            <a:ext cx="4922622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19"/>
              </a:lnSpc>
              <a:spcBef>
                <a:spcPct val="0"/>
              </a:spcBef>
            </a:pPr>
            <a:r>
              <a:rPr lang="en-US" sz="2599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Compliance issues with safety regulations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5592358" y="3042701"/>
            <a:ext cx="321553" cy="321553"/>
          </a:xfrm>
          <a:custGeom>
            <a:avLst/>
            <a:gdLst/>
            <a:ahLst/>
            <a:cxnLst/>
            <a:rect r="r" b="b" t="t" l="l"/>
            <a:pathLst>
              <a:path h="321553" w="321553">
                <a:moveTo>
                  <a:pt x="0" y="0"/>
                </a:moveTo>
                <a:lnTo>
                  <a:pt x="321553" y="0"/>
                </a:lnTo>
                <a:lnTo>
                  <a:pt x="321553" y="321553"/>
                </a:lnTo>
                <a:lnTo>
                  <a:pt x="0" y="3215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33007" y="3042701"/>
            <a:ext cx="321553" cy="321553"/>
          </a:xfrm>
          <a:custGeom>
            <a:avLst/>
            <a:gdLst/>
            <a:ahLst/>
            <a:cxnLst/>
            <a:rect r="r" b="b" t="t" l="l"/>
            <a:pathLst>
              <a:path h="321553" w="321553">
                <a:moveTo>
                  <a:pt x="0" y="0"/>
                </a:moveTo>
                <a:lnTo>
                  <a:pt x="321553" y="0"/>
                </a:lnTo>
                <a:lnTo>
                  <a:pt x="321553" y="321553"/>
                </a:lnTo>
                <a:lnTo>
                  <a:pt x="0" y="3215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5520110"/>
            <a:ext cx="11430000" cy="6298736"/>
          </a:xfrm>
          <a:custGeom>
            <a:avLst/>
            <a:gdLst/>
            <a:ahLst/>
            <a:cxnLst/>
            <a:rect r="r" b="b" t="t" l="l"/>
            <a:pathLst>
              <a:path h="6298736" w="11430000">
                <a:moveTo>
                  <a:pt x="0" y="0"/>
                </a:moveTo>
                <a:lnTo>
                  <a:pt x="11430000" y="0"/>
                </a:lnTo>
                <a:lnTo>
                  <a:pt x="11430000" y="6298736"/>
                </a:lnTo>
                <a:lnTo>
                  <a:pt x="0" y="62987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3888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33007" y="4278332"/>
            <a:ext cx="3326816" cy="6491348"/>
          </a:xfrm>
          <a:custGeom>
            <a:avLst/>
            <a:gdLst/>
            <a:ahLst/>
            <a:cxnLst/>
            <a:rect r="r" b="b" t="t" l="l"/>
            <a:pathLst>
              <a:path h="6491348" w="3326816">
                <a:moveTo>
                  <a:pt x="0" y="0"/>
                </a:moveTo>
                <a:lnTo>
                  <a:pt x="3326816" y="0"/>
                </a:lnTo>
                <a:lnTo>
                  <a:pt x="3326816" y="6491348"/>
                </a:lnTo>
                <a:lnTo>
                  <a:pt x="0" y="6491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073900" y="3041553"/>
            <a:ext cx="4827372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19"/>
              </a:lnSpc>
              <a:spcBef>
                <a:spcPct val="0"/>
              </a:spcBef>
            </a:pPr>
            <a:r>
              <a:rPr lang="en-US" sz="2599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Inefficiencies leading to project delays and lost productivity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33007" y="1261526"/>
            <a:ext cx="7258783" cy="1466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834"/>
              </a:lnSpc>
            </a:pPr>
            <a:r>
              <a:rPr lang="en-US" sz="4862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The challenges in the </a:t>
            </a:r>
          </a:p>
          <a:p>
            <a:pPr algn="l">
              <a:lnSpc>
                <a:spcPts val="5834"/>
              </a:lnSpc>
            </a:pPr>
            <a:r>
              <a:rPr lang="en-US" sz="4862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</a:t>
            </a:r>
            <a:r>
              <a:rPr lang="en-US" sz="4862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onstruction industry: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67677" y="3041553"/>
            <a:ext cx="4734207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19"/>
              </a:lnSpc>
            </a:pPr>
            <a:r>
              <a:rPr lang="en-US" sz="2599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Difficulty tracking field teams </a:t>
            </a:r>
          </a:p>
          <a:p>
            <a:pPr algn="l">
              <a:lnSpc>
                <a:spcPts val="3119"/>
              </a:lnSpc>
              <a:spcBef>
                <a:spcPct val="0"/>
              </a:spcBef>
            </a:pPr>
            <a:r>
              <a:rPr lang="en-US" sz="2599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and vehicles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2848675" y="7637983"/>
            <a:ext cx="2743684" cy="3131696"/>
          </a:xfrm>
          <a:custGeom>
            <a:avLst/>
            <a:gdLst/>
            <a:ahLst/>
            <a:cxnLst/>
            <a:rect r="r" b="b" t="t" l="l"/>
            <a:pathLst>
              <a:path h="3131696" w="2743684">
                <a:moveTo>
                  <a:pt x="0" y="0"/>
                </a:moveTo>
                <a:lnTo>
                  <a:pt x="2743683" y="0"/>
                </a:lnTo>
                <a:lnTo>
                  <a:pt x="2743683" y="3131697"/>
                </a:lnTo>
                <a:lnTo>
                  <a:pt x="0" y="31316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546" t="0" r="-7546" b="-1052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393143" y="110590"/>
            <a:ext cx="10603379" cy="1047000"/>
            <a:chOff x="0" y="0"/>
            <a:chExt cx="14137839" cy="1396001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12157036" y="409861"/>
              <a:ext cx="1980803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400">
                  <a:solidFill>
                    <a:srgbClr val="1C8FD5"/>
                  </a:solidFill>
                  <a:latin typeface="Proxima Nova"/>
                  <a:ea typeface="Proxima Nova"/>
                  <a:cs typeface="Proxima Nova"/>
                  <a:sym typeface="Proxima Nova"/>
                  <a:hlinkClick r:id="rId6" tooltip="https://www.navixy.com"/>
                </a:rPr>
                <a:t>navixy.com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974219" cy="1396001"/>
            </a:xfrm>
            <a:custGeom>
              <a:avLst/>
              <a:gdLst/>
              <a:ahLst/>
              <a:cxnLst/>
              <a:rect r="r" b="b" t="t" l="l"/>
              <a:pathLst>
                <a:path h="1396001" w="1974219">
                  <a:moveTo>
                    <a:pt x="0" y="0"/>
                  </a:moveTo>
                  <a:lnTo>
                    <a:pt x="1974219" y="0"/>
                  </a:lnTo>
                  <a:lnTo>
                    <a:pt x="1974219" y="1396001"/>
                  </a:lnTo>
                  <a:lnTo>
                    <a:pt x="0" y="1396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30000" cy="11430000"/>
          </a:xfrm>
          <a:custGeom>
            <a:avLst/>
            <a:gdLst/>
            <a:ahLst/>
            <a:cxnLst/>
            <a:rect r="r" b="b" t="t" l="l"/>
            <a:pathLst>
              <a:path h="11430000" w="11430000">
                <a:moveTo>
                  <a:pt x="0" y="0"/>
                </a:moveTo>
                <a:lnTo>
                  <a:pt x="11430000" y="0"/>
                </a:lnTo>
                <a:lnTo>
                  <a:pt x="114300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300442" y="4031831"/>
            <a:ext cx="3290374" cy="6701618"/>
          </a:xfrm>
          <a:custGeom>
            <a:avLst/>
            <a:gdLst/>
            <a:ahLst/>
            <a:cxnLst/>
            <a:rect r="r" b="b" t="t" l="l"/>
            <a:pathLst>
              <a:path h="6701618" w="3290374">
                <a:moveTo>
                  <a:pt x="0" y="0"/>
                </a:moveTo>
                <a:lnTo>
                  <a:pt x="3290374" y="0"/>
                </a:lnTo>
                <a:lnTo>
                  <a:pt x="3290374" y="6701619"/>
                </a:lnTo>
                <a:lnTo>
                  <a:pt x="0" y="67016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062398" y="4801294"/>
            <a:ext cx="4358427" cy="7646363"/>
          </a:xfrm>
          <a:custGeom>
            <a:avLst/>
            <a:gdLst/>
            <a:ahLst/>
            <a:cxnLst/>
            <a:rect r="r" b="b" t="t" l="l"/>
            <a:pathLst>
              <a:path h="7646363" w="4358427">
                <a:moveTo>
                  <a:pt x="0" y="0"/>
                </a:moveTo>
                <a:lnTo>
                  <a:pt x="4358427" y="0"/>
                </a:lnTo>
                <a:lnTo>
                  <a:pt x="4358427" y="7646363"/>
                </a:lnTo>
                <a:lnTo>
                  <a:pt x="0" y="76463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28154" y="7468945"/>
            <a:ext cx="5268488" cy="2710336"/>
          </a:xfrm>
          <a:custGeom>
            <a:avLst/>
            <a:gdLst/>
            <a:ahLst/>
            <a:cxnLst/>
            <a:rect r="r" b="b" t="t" l="l"/>
            <a:pathLst>
              <a:path h="2710336" w="5268488">
                <a:moveTo>
                  <a:pt x="0" y="0"/>
                </a:moveTo>
                <a:lnTo>
                  <a:pt x="5268488" y="0"/>
                </a:lnTo>
                <a:lnTo>
                  <a:pt x="5268488" y="2710336"/>
                </a:lnTo>
                <a:lnTo>
                  <a:pt x="0" y="27103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33007" y="1261526"/>
            <a:ext cx="7258783" cy="1466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34"/>
              </a:lnSpc>
            </a:pPr>
            <a:r>
              <a:rPr lang="en-US" sz="4862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X-GPS Tracker app to address these challenges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433007" y="3793381"/>
            <a:ext cx="5962580" cy="476901"/>
            <a:chOff x="0" y="0"/>
            <a:chExt cx="7950106" cy="635868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781269" y="86159"/>
              <a:ext cx="7168837" cy="4730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Task assignment and monitoring</a:t>
              </a:r>
            </a:p>
          </p:txBody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64291" cy="635868"/>
            </a:xfrm>
            <a:custGeom>
              <a:avLst/>
              <a:gdLst/>
              <a:ahLst/>
              <a:cxnLst/>
              <a:rect r="r" b="b" t="t" l="l"/>
              <a:pathLst>
                <a:path h="635868" w="564291">
                  <a:moveTo>
                    <a:pt x="0" y="0"/>
                  </a:moveTo>
                  <a:lnTo>
                    <a:pt x="564291" y="0"/>
                  </a:lnTo>
                  <a:lnTo>
                    <a:pt x="564291" y="635868"/>
                  </a:lnTo>
                  <a:lnTo>
                    <a:pt x="0" y="635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6342" t="0" r="-6342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433007" y="4584607"/>
            <a:ext cx="5962580" cy="476901"/>
            <a:chOff x="0" y="0"/>
            <a:chExt cx="7950106" cy="635868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781269" y="86159"/>
              <a:ext cx="7168837" cy="4730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Real-time tracking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64291" cy="635868"/>
            </a:xfrm>
            <a:custGeom>
              <a:avLst/>
              <a:gdLst/>
              <a:ahLst/>
              <a:cxnLst/>
              <a:rect r="r" b="b" t="t" l="l"/>
              <a:pathLst>
                <a:path h="635868" w="564291">
                  <a:moveTo>
                    <a:pt x="0" y="0"/>
                  </a:moveTo>
                  <a:lnTo>
                    <a:pt x="564291" y="0"/>
                  </a:lnTo>
                  <a:lnTo>
                    <a:pt x="564291" y="635868"/>
                  </a:lnTo>
                  <a:lnTo>
                    <a:pt x="0" y="635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6342" t="0" r="-6342" b="0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433007" y="3003993"/>
            <a:ext cx="8901160" cy="476901"/>
            <a:chOff x="0" y="0"/>
            <a:chExt cx="11868213" cy="635868"/>
          </a:xfrm>
        </p:grpSpPr>
        <p:sp>
          <p:nvSpPr>
            <p:cNvPr name="TextBox 14" id="14"/>
            <p:cNvSpPr txBox="true"/>
            <p:nvPr/>
          </p:nvSpPr>
          <p:spPr>
            <a:xfrm rot="0">
              <a:off x="781269" y="86159"/>
              <a:ext cx="11086943" cy="4730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Forms for compliance and productivity</a:t>
              </a:r>
            </a:p>
          </p:txBody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564291" cy="635868"/>
            </a:xfrm>
            <a:custGeom>
              <a:avLst/>
              <a:gdLst/>
              <a:ahLst/>
              <a:cxnLst/>
              <a:rect r="r" b="b" t="t" l="l"/>
              <a:pathLst>
                <a:path h="635868" w="564291">
                  <a:moveTo>
                    <a:pt x="0" y="0"/>
                  </a:moveTo>
                  <a:lnTo>
                    <a:pt x="564291" y="0"/>
                  </a:lnTo>
                  <a:lnTo>
                    <a:pt x="564291" y="635868"/>
                  </a:lnTo>
                  <a:lnTo>
                    <a:pt x="0" y="635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6342" t="0" r="-6342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393143" y="110590"/>
            <a:ext cx="10603379" cy="1047000"/>
            <a:chOff x="0" y="0"/>
            <a:chExt cx="14137839" cy="1396001"/>
          </a:xfrm>
        </p:grpSpPr>
        <p:sp>
          <p:nvSpPr>
            <p:cNvPr name="TextBox 17" id="17"/>
            <p:cNvSpPr txBox="true"/>
            <p:nvPr/>
          </p:nvSpPr>
          <p:spPr>
            <a:xfrm rot="0">
              <a:off x="12157036" y="409861"/>
              <a:ext cx="1980803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400">
                  <a:solidFill>
                    <a:srgbClr val="1C8FD5"/>
                  </a:solidFill>
                  <a:latin typeface="Proxima Nova"/>
                  <a:ea typeface="Proxima Nova"/>
                  <a:cs typeface="Proxima Nova"/>
                  <a:sym typeface="Proxima Nova"/>
                  <a:hlinkClick r:id="rId7" tooltip="https://www.navixy.com"/>
                </a:rPr>
                <a:t>navixy.com</a:t>
              </a:r>
            </a:p>
          </p:txBody>
        </p:sp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974219" cy="1396001"/>
            </a:xfrm>
            <a:custGeom>
              <a:avLst/>
              <a:gdLst/>
              <a:ahLst/>
              <a:cxnLst/>
              <a:rect r="r" b="b" t="t" l="l"/>
              <a:pathLst>
                <a:path h="1396001" w="1974219">
                  <a:moveTo>
                    <a:pt x="0" y="0"/>
                  </a:moveTo>
                  <a:lnTo>
                    <a:pt x="1974219" y="0"/>
                  </a:lnTo>
                  <a:lnTo>
                    <a:pt x="1974219" y="1396001"/>
                  </a:lnTo>
                  <a:lnTo>
                    <a:pt x="0" y="1396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30000" cy="11430000"/>
          </a:xfrm>
          <a:custGeom>
            <a:avLst/>
            <a:gdLst/>
            <a:ahLst/>
            <a:cxnLst/>
            <a:rect r="r" b="b" t="t" l="l"/>
            <a:pathLst>
              <a:path h="11430000" w="11430000">
                <a:moveTo>
                  <a:pt x="0" y="0"/>
                </a:moveTo>
                <a:lnTo>
                  <a:pt x="11430000" y="0"/>
                </a:lnTo>
                <a:lnTo>
                  <a:pt x="114300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33007" y="4118743"/>
            <a:ext cx="8397695" cy="6130318"/>
          </a:xfrm>
          <a:custGeom>
            <a:avLst/>
            <a:gdLst/>
            <a:ahLst/>
            <a:cxnLst/>
            <a:rect r="r" b="b" t="t" l="l"/>
            <a:pathLst>
              <a:path h="6130318" w="8397695">
                <a:moveTo>
                  <a:pt x="0" y="0"/>
                </a:moveTo>
                <a:lnTo>
                  <a:pt x="8397695" y="0"/>
                </a:lnTo>
                <a:lnTo>
                  <a:pt x="8397695" y="6130318"/>
                </a:lnTo>
                <a:lnTo>
                  <a:pt x="0" y="61303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01848" y="4702668"/>
            <a:ext cx="7460013" cy="4962469"/>
            <a:chOff x="0" y="0"/>
            <a:chExt cx="9946685" cy="661662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946685" cy="6616625"/>
            </a:xfrm>
            <a:custGeom>
              <a:avLst/>
              <a:gdLst/>
              <a:ahLst/>
              <a:cxnLst/>
              <a:rect r="r" b="b" t="t" l="l"/>
              <a:pathLst>
                <a:path h="6616625" w="9946685">
                  <a:moveTo>
                    <a:pt x="0" y="0"/>
                  </a:moveTo>
                  <a:lnTo>
                    <a:pt x="9946685" y="0"/>
                  </a:lnTo>
                  <a:lnTo>
                    <a:pt x="9946685" y="6616625"/>
                  </a:lnTo>
                  <a:lnTo>
                    <a:pt x="0" y="66166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3033" t="0" r="-686" b="-6846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42216" cy="6616625"/>
            </a:xfrm>
            <a:custGeom>
              <a:avLst/>
              <a:gdLst/>
              <a:ahLst/>
              <a:cxnLst/>
              <a:rect r="r" b="b" t="t" l="l"/>
              <a:pathLst>
                <a:path h="6616625" w="642216">
                  <a:moveTo>
                    <a:pt x="0" y="0"/>
                  </a:moveTo>
                  <a:lnTo>
                    <a:pt x="642216" y="0"/>
                  </a:lnTo>
                  <a:lnTo>
                    <a:pt x="642216" y="6616625"/>
                  </a:lnTo>
                  <a:lnTo>
                    <a:pt x="0" y="66166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-1548449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7074464" y="6642833"/>
            <a:ext cx="3922058" cy="4388424"/>
          </a:xfrm>
          <a:custGeom>
            <a:avLst/>
            <a:gdLst/>
            <a:ahLst/>
            <a:cxnLst/>
            <a:rect r="r" b="b" t="t" l="l"/>
            <a:pathLst>
              <a:path h="4388424" w="3922058">
                <a:moveTo>
                  <a:pt x="0" y="0"/>
                </a:moveTo>
                <a:lnTo>
                  <a:pt x="3922058" y="0"/>
                </a:lnTo>
                <a:lnTo>
                  <a:pt x="3922058" y="4388423"/>
                </a:lnTo>
                <a:lnTo>
                  <a:pt x="0" y="43884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33007" y="1261526"/>
            <a:ext cx="7258783" cy="1466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34"/>
              </a:lnSpc>
            </a:pPr>
            <a:r>
              <a:rPr lang="en-US" sz="4862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Forms for compliance</a:t>
            </a:r>
            <a:r>
              <a:rPr lang="en-US" sz="4862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</a:p>
          <a:p>
            <a:pPr algn="l">
              <a:lnSpc>
                <a:spcPts val="5834"/>
              </a:lnSpc>
            </a:pPr>
            <a:r>
              <a:rPr lang="en-US" sz="4862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and productivity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433007" y="3003993"/>
            <a:ext cx="8901160" cy="723900"/>
            <a:chOff x="0" y="0"/>
            <a:chExt cx="11868213" cy="965200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781269" y="9525"/>
              <a:ext cx="11086943" cy="9556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Standardize workflows like truck inspections and clock-in/out reporting, reducing errors.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64291" cy="635868"/>
            </a:xfrm>
            <a:custGeom>
              <a:avLst/>
              <a:gdLst/>
              <a:ahLst/>
              <a:cxnLst/>
              <a:rect r="r" b="b" t="t" l="l"/>
              <a:pathLst>
                <a:path h="635868" w="564291">
                  <a:moveTo>
                    <a:pt x="0" y="0"/>
                  </a:moveTo>
                  <a:lnTo>
                    <a:pt x="564291" y="0"/>
                  </a:lnTo>
                  <a:lnTo>
                    <a:pt x="564291" y="635868"/>
                  </a:lnTo>
                  <a:lnTo>
                    <a:pt x="0" y="635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6342" t="0" r="-6342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393143" y="110590"/>
            <a:ext cx="10603379" cy="1047000"/>
            <a:chOff x="0" y="0"/>
            <a:chExt cx="14137839" cy="1396001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12157036" y="409861"/>
              <a:ext cx="1980803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400">
                  <a:solidFill>
                    <a:srgbClr val="1C8FD5"/>
                  </a:solidFill>
                  <a:latin typeface="Proxima Nova"/>
                  <a:ea typeface="Proxima Nova"/>
                  <a:cs typeface="Proxima Nova"/>
                  <a:sym typeface="Proxima Nova"/>
                  <a:hlinkClick r:id="rId7" tooltip="https://www.navixy.com"/>
                </a:rPr>
                <a:t>navixy.com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974219" cy="1396001"/>
            </a:xfrm>
            <a:custGeom>
              <a:avLst/>
              <a:gdLst/>
              <a:ahLst/>
              <a:cxnLst/>
              <a:rect r="r" b="b" t="t" l="l"/>
              <a:pathLst>
                <a:path h="1396001" w="1974219">
                  <a:moveTo>
                    <a:pt x="0" y="0"/>
                  </a:moveTo>
                  <a:lnTo>
                    <a:pt x="1974219" y="0"/>
                  </a:lnTo>
                  <a:lnTo>
                    <a:pt x="1974219" y="1396001"/>
                  </a:lnTo>
                  <a:lnTo>
                    <a:pt x="0" y="1396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30000" cy="11430000"/>
          </a:xfrm>
          <a:custGeom>
            <a:avLst/>
            <a:gdLst/>
            <a:ahLst/>
            <a:cxnLst/>
            <a:rect r="r" b="b" t="t" l="l"/>
            <a:pathLst>
              <a:path h="11430000" w="11430000">
                <a:moveTo>
                  <a:pt x="0" y="0"/>
                </a:moveTo>
                <a:lnTo>
                  <a:pt x="11430000" y="0"/>
                </a:lnTo>
                <a:lnTo>
                  <a:pt x="114300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759579" y="3529678"/>
            <a:ext cx="3270092" cy="7155917"/>
          </a:xfrm>
          <a:custGeom>
            <a:avLst/>
            <a:gdLst/>
            <a:ahLst/>
            <a:cxnLst/>
            <a:rect r="r" b="b" t="t" l="l"/>
            <a:pathLst>
              <a:path h="7155917" w="3270092">
                <a:moveTo>
                  <a:pt x="0" y="0"/>
                </a:moveTo>
                <a:lnTo>
                  <a:pt x="3270092" y="0"/>
                </a:lnTo>
                <a:lnTo>
                  <a:pt x="3270092" y="7155917"/>
                </a:lnTo>
                <a:lnTo>
                  <a:pt x="0" y="71559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37898" t="-4525" r="-18310" b="-4943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56225" y="7754572"/>
            <a:ext cx="2904460" cy="3315210"/>
          </a:xfrm>
          <a:custGeom>
            <a:avLst/>
            <a:gdLst/>
            <a:ahLst/>
            <a:cxnLst/>
            <a:rect r="r" b="b" t="t" l="l"/>
            <a:pathLst>
              <a:path h="3315210" w="2904460">
                <a:moveTo>
                  <a:pt x="0" y="0"/>
                </a:moveTo>
                <a:lnTo>
                  <a:pt x="2904460" y="0"/>
                </a:lnTo>
                <a:lnTo>
                  <a:pt x="2904460" y="3315209"/>
                </a:lnTo>
                <a:lnTo>
                  <a:pt x="0" y="33152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546" t="0" r="-7546" b="-1052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33007" y="1261526"/>
            <a:ext cx="10563515" cy="733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34"/>
              </a:lnSpc>
            </a:pPr>
            <a:r>
              <a:rPr lang="en-US" sz="4862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Task assignment</a:t>
            </a:r>
            <a:r>
              <a:rPr lang="en-US" sz="4862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and monitoring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433007" y="2424778"/>
            <a:ext cx="8283990" cy="723900"/>
            <a:chOff x="0" y="0"/>
            <a:chExt cx="11045319" cy="965200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781269" y="9525"/>
              <a:ext cx="10264050" cy="9556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Assign tasks and track them in real-time, complete with updates and photos</a:t>
              </a:r>
            </a:p>
          </p:txBody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64291" cy="635868"/>
            </a:xfrm>
            <a:custGeom>
              <a:avLst/>
              <a:gdLst/>
              <a:ahLst/>
              <a:cxnLst/>
              <a:rect r="r" b="b" t="t" l="l"/>
              <a:pathLst>
                <a:path h="635868" w="564291">
                  <a:moveTo>
                    <a:pt x="0" y="0"/>
                  </a:moveTo>
                  <a:lnTo>
                    <a:pt x="564291" y="0"/>
                  </a:lnTo>
                  <a:lnTo>
                    <a:pt x="564291" y="635868"/>
                  </a:lnTo>
                  <a:lnTo>
                    <a:pt x="0" y="635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6342" t="0" r="-6342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393143" y="110590"/>
            <a:ext cx="10603379" cy="1047000"/>
            <a:chOff x="0" y="0"/>
            <a:chExt cx="14137839" cy="1396001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12157036" y="409861"/>
              <a:ext cx="1980803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400">
                  <a:solidFill>
                    <a:srgbClr val="1C8FD5"/>
                  </a:solidFill>
                  <a:latin typeface="Proxima Nova"/>
                  <a:ea typeface="Proxima Nova"/>
                  <a:cs typeface="Proxima Nova"/>
                  <a:sym typeface="Proxima Nova"/>
                  <a:hlinkClick r:id="rId6" tooltip="https://www.navixy.com"/>
                </a:rPr>
                <a:t>navixy.com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974219" cy="1396001"/>
            </a:xfrm>
            <a:custGeom>
              <a:avLst/>
              <a:gdLst/>
              <a:ahLst/>
              <a:cxnLst/>
              <a:rect r="r" b="b" t="t" l="l"/>
              <a:pathLst>
                <a:path h="1396001" w="1974219">
                  <a:moveTo>
                    <a:pt x="0" y="0"/>
                  </a:moveTo>
                  <a:lnTo>
                    <a:pt x="1974219" y="0"/>
                  </a:lnTo>
                  <a:lnTo>
                    <a:pt x="1974219" y="1396001"/>
                  </a:lnTo>
                  <a:lnTo>
                    <a:pt x="0" y="1396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5128467" y="4029143"/>
            <a:ext cx="3854736" cy="7886928"/>
          </a:xfrm>
          <a:custGeom>
            <a:avLst/>
            <a:gdLst/>
            <a:ahLst/>
            <a:cxnLst/>
            <a:rect r="r" b="b" t="t" l="l"/>
            <a:pathLst>
              <a:path h="7886928" w="3854736">
                <a:moveTo>
                  <a:pt x="0" y="0"/>
                </a:moveTo>
                <a:lnTo>
                  <a:pt x="3854736" y="0"/>
                </a:lnTo>
                <a:lnTo>
                  <a:pt x="3854736" y="7886928"/>
                </a:lnTo>
                <a:lnTo>
                  <a:pt x="0" y="788692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30000" cy="11430000"/>
          </a:xfrm>
          <a:custGeom>
            <a:avLst/>
            <a:gdLst/>
            <a:ahLst/>
            <a:cxnLst/>
            <a:rect r="r" b="b" t="t" l="l"/>
            <a:pathLst>
              <a:path h="11430000" w="11430000">
                <a:moveTo>
                  <a:pt x="0" y="0"/>
                </a:moveTo>
                <a:lnTo>
                  <a:pt x="11430000" y="0"/>
                </a:lnTo>
                <a:lnTo>
                  <a:pt x="114300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33007" y="7713759"/>
            <a:ext cx="10563515" cy="5957400"/>
          </a:xfrm>
          <a:custGeom>
            <a:avLst/>
            <a:gdLst/>
            <a:ahLst/>
            <a:cxnLst/>
            <a:rect r="r" b="b" t="t" l="l"/>
            <a:pathLst>
              <a:path h="5957400" w="10563515">
                <a:moveTo>
                  <a:pt x="0" y="0"/>
                </a:moveTo>
                <a:lnTo>
                  <a:pt x="10563515" y="0"/>
                </a:lnTo>
                <a:lnTo>
                  <a:pt x="10563515" y="5957399"/>
                </a:lnTo>
                <a:lnTo>
                  <a:pt x="0" y="59573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42611" y="3616024"/>
            <a:ext cx="8344307" cy="6904914"/>
          </a:xfrm>
          <a:custGeom>
            <a:avLst/>
            <a:gdLst/>
            <a:ahLst/>
            <a:cxnLst/>
            <a:rect r="r" b="b" t="t" l="l"/>
            <a:pathLst>
              <a:path h="6904914" w="8344307">
                <a:moveTo>
                  <a:pt x="0" y="0"/>
                </a:moveTo>
                <a:lnTo>
                  <a:pt x="8344307" y="0"/>
                </a:lnTo>
                <a:lnTo>
                  <a:pt x="8344307" y="6904914"/>
                </a:lnTo>
                <a:lnTo>
                  <a:pt x="0" y="69049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740384" y="3959635"/>
            <a:ext cx="7948762" cy="4710593"/>
          </a:xfrm>
          <a:custGeom>
            <a:avLst/>
            <a:gdLst/>
            <a:ahLst/>
            <a:cxnLst/>
            <a:rect r="r" b="b" t="t" l="l"/>
            <a:pathLst>
              <a:path h="4710593" w="7948762">
                <a:moveTo>
                  <a:pt x="0" y="0"/>
                </a:moveTo>
                <a:lnTo>
                  <a:pt x="7948761" y="0"/>
                </a:lnTo>
                <a:lnTo>
                  <a:pt x="7948761" y="4710593"/>
                </a:lnTo>
                <a:lnTo>
                  <a:pt x="0" y="47105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31" t="-7006" r="-731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33007" y="1261526"/>
            <a:ext cx="10563515" cy="733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34"/>
              </a:lnSpc>
            </a:pPr>
            <a:r>
              <a:rPr lang="en-US" sz="4862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Real-time tracking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433007" y="2424778"/>
            <a:ext cx="8283990" cy="723900"/>
            <a:chOff x="0" y="0"/>
            <a:chExt cx="11045319" cy="965200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781269" y="9525"/>
              <a:ext cx="10264050" cy="9556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Monitor your teams and vehicles to ensure sites are attended and productivity is high.</a:t>
              </a:r>
            </a:p>
          </p:txBody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64291" cy="635868"/>
            </a:xfrm>
            <a:custGeom>
              <a:avLst/>
              <a:gdLst/>
              <a:ahLst/>
              <a:cxnLst/>
              <a:rect r="r" b="b" t="t" l="l"/>
              <a:pathLst>
                <a:path h="635868" w="564291">
                  <a:moveTo>
                    <a:pt x="0" y="0"/>
                  </a:moveTo>
                  <a:lnTo>
                    <a:pt x="564291" y="0"/>
                  </a:lnTo>
                  <a:lnTo>
                    <a:pt x="564291" y="635868"/>
                  </a:lnTo>
                  <a:lnTo>
                    <a:pt x="0" y="635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6342" t="0" r="-6342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393143" y="110590"/>
            <a:ext cx="10603379" cy="1047000"/>
            <a:chOff x="0" y="0"/>
            <a:chExt cx="14137839" cy="1396001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12157036" y="409861"/>
              <a:ext cx="1980803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400">
                  <a:solidFill>
                    <a:srgbClr val="1C8FD5"/>
                  </a:solidFill>
                  <a:latin typeface="Proxima Nova"/>
                  <a:ea typeface="Proxima Nova"/>
                  <a:cs typeface="Proxima Nova"/>
                  <a:sym typeface="Proxima Nova"/>
                  <a:hlinkClick r:id="rId8" tooltip="https://www.navixy.com"/>
                </a:rPr>
                <a:t>navixy.com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974219" cy="1396001"/>
            </a:xfrm>
            <a:custGeom>
              <a:avLst/>
              <a:gdLst/>
              <a:ahLst/>
              <a:cxnLst/>
              <a:rect r="r" b="b" t="t" l="l"/>
              <a:pathLst>
                <a:path h="1396001" w="1974219">
                  <a:moveTo>
                    <a:pt x="0" y="0"/>
                  </a:moveTo>
                  <a:lnTo>
                    <a:pt x="1974219" y="0"/>
                  </a:lnTo>
                  <a:lnTo>
                    <a:pt x="1974219" y="1396001"/>
                  </a:lnTo>
                  <a:lnTo>
                    <a:pt x="0" y="1396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30000" cy="11430000"/>
          </a:xfrm>
          <a:custGeom>
            <a:avLst/>
            <a:gdLst/>
            <a:ahLst/>
            <a:cxnLst/>
            <a:rect r="r" b="b" t="t" l="l"/>
            <a:pathLst>
              <a:path h="11430000" w="11430000">
                <a:moveTo>
                  <a:pt x="0" y="0"/>
                </a:moveTo>
                <a:lnTo>
                  <a:pt x="11430000" y="0"/>
                </a:lnTo>
                <a:lnTo>
                  <a:pt x="114300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013527" y="3045565"/>
            <a:ext cx="729900" cy="968359"/>
          </a:xfrm>
          <a:custGeom>
            <a:avLst/>
            <a:gdLst/>
            <a:ahLst/>
            <a:cxnLst/>
            <a:rect r="r" b="b" t="t" l="l"/>
            <a:pathLst>
              <a:path h="968359" w="729900">
                <a:moveTo>
                  <a:pt x="0" y="0"/>
                </a:moveTo>
                <a:lnTo>
                  <a:pt x="729901" y="0"/>
                </a:lnTo>
                <a:lnTo>
                  <a:pt x="729901" y="968359"/>
                </a:lnTo>
                <a:lnTo>
                  <a:pt x="0" y="9683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013292" y="6783505"/>
            <a:ext cx="1110225" cy="1110225"/>
          </a:xfrm>
          <a:custGeom>
            <a:avLst/>
            <a:gdLst/>
            <a:ahLst/>
            <a:cxnLst/>
            <a:rect r="r" b="b" t="t" l="l"/>
            <a:pathLst>
              <a:path h="1110225" w="1110225">
                <a:moveTo>
                  <a:pt x="0" y="0"/>
                </a:moveTo>
                <a:lnTo>
                  <a:pt x="1110225" y="0"/>
                </a:lnTo>
                <a:lnTo>
                  <a:pt x="1110225" y="1110225"/>
                </a:lnTo>
                <a:lnTo>
                  <a:pt x="0" y="11102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33007" y="3045565"/>
            <a:ext cx="1698875" cy="968359"/>
          </a:xfrm>
          <a:custGeom>
            <a:avLst/>
            <a:gdLst/>
            <a:ahLst/>
            <a:cxnLst/>
            <a:rect r="r" b="b" t="t" l="l"/>
            <a:pathLst>
              <a:path h="968359" w="1698875">
                <a:moveTo>
                  <a:pt x="0" y="0"/>
                </a:moveTo>
                <a:lnTo>
                  <a:pt x="1698875" y="0"/>
                </a:lnTo>
                <a:lnTo>
                  <a:pt x="1698875" y="968359"/>
                </a:lnTo>
                <a:lnTo>
                  <a:pt x="0" y="9683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33007" y="4346410"/>
            <a:ext cx="4790761" cy="1485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19"/>
              </a:lnSpc>
            </a:pPr>
            <a:r>
              <a:rPr lang="en-US" sz="2599" b="true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Roofing companies</a:t>
            </a:r>
            <a:r>
              <a:rPr lang="en-US" sz="25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: </a:t>
            </a:r>
          </a:p>
          <a:p>
            <a:pPr algn="l">
              <a:lnSpc>
                <a:spcPts val="2879"/>
              </a:lnSpc>
              <a:spcBef>
                <a:spcPct val="0"/>
              </a:spcBef>
            </a:pPr>
            <a:r>
              <a:rPr lang="en-US" sz="2399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scheduling tasks for their field workers and tracking progress in real-time.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013292" y="4346410"/>
            <a:ext cx="4983230" cy="1485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19"/>
              </a:lnSpc>
            </a:pPr>
            <a:r>
              <a:rPr lang="en-US" sz="2599" b="true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Well drilling companies:</a:t>
            </a:r>
          </a:p>
          <a:p>
            <a:pPr algn="l">
              <a:lnSpc>
                <a:spcPts val="2879"/>
              </a:lnSpc>
              <a:spcBef>
                <a:spcPct val="0"/>
              </a:spcBef>
            </a:pPr>
            <a:r>
              <a:rPr lang="en-US" sz="2399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tracking vehicles arriving on-site and documenting completed work, helping avoid any discrepancies.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33242" y="8131855"/>
            <a:ext cx="4913231" cy="1485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19"/>
              </a:lnSpc>
            </a:pPr>
            <a:r>
              <a:rPr lang="en-US" sz="2599" b="true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Restoration companies:</a:t>
            </a:r>
            <a:r>
              <a:rPr lang="en-US" sz="2599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</a:p>
          <a:p>
            <a:pPr algn="l">
              <a:lnSpc>
                <a:spcPts val="2879"/>
              </a:lnSpc>
            </a:pPr>
            <a:r>
              <a:rPr lang="en-US" sz="2399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sharing before-and-after photos </a:t>
            </a:r>
          </a:p>
          <a:p>
            <a:pPr algn="l">
              <a:lnSpc>
                <a:spcPts val="2879"/>
              </a:lnSpc>
              <a:spcBef>
                <a:spcPct val="0"/>
              </a:spcBef>
            </a:pPr>
            <a:r>
              <a:rPr lang="en-US" sz="2399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of work, providing a clear and transparent process to stakeholders.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013527" y="8131855"/>
            <a:ext cx="4983230" cy="1485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19"/>
              </a:lnSpc>
            </a:pPr>
            <a:r>
              <a:rPr lang="en-US" sz="2599" b="true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Remodeling firms:</a:t>
            </a:r>
            <a:r>
              <a:rPr lang="en-US" sz="25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</a:p>
          <a:p>
            <a:pPr algn="l">
              <a:lnSpc>
                <a:spcPts val="2879"/>
              </a:lnSpc>
              <a:spcBef>
                <a:spcPct val="0"/>
              </a:spcBef>
            </a:pPr>
            <a:r>
              <a:rPr lang="en-US" sz="2399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daily progress updates through images, allowing task routing to contractors as projects advance.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33007" y="1261526"/>
            <a:ext cx="10563515" cy="733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34"/>
              </a:lnSpc>
            </a:pPr>
            <a:r>
              <a:rPr lang="en-US" sz="4862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Real industry examples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433007" y="6783505"/>
            <a:ext cx="1110225" cy="1110225"/>
          </a:xfrm>
          <a:custGeom>
            <a:avLst/>
            <a:gdLst/>
            <a:ahLst/>
            <a:cxnLst/>
            <a:rect r="r" b="b" t="t" l="l"/>
            <a:pathLst>
              <a:path h="1110225" w="1110225">
                <a:moveTo>
                  <a:pt x="0" y="0"/>
                </a:moveTo>
                <a:lnTo>
                  <a:pt x="1110225" y="0"/>
                </a:lnTo>
                <a:lnTo>
                  <a:pt x="1110225" y="1110225"/>
                </a:lnTo>
                <a:lnTo>
                  <a:pt x="0" y="11102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393143" y="110590"/>
            <a:ext cx="10603379" cy="1047000"/>
            <a:chOff x="0" y="0"/>
            <a:chExt cx="14137839" cy="1396001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12157036" y="409861"/>
              <a:ext cx="1980803" cy="515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400">
                  <a:solidFill>
                    <a:srgbClr val="1C8FD5"/>
                  </a:solidFill>
                  <a:latin typeface="Proxima Nova"/>
                  <a:ea typeface="Proxima Nova"/>
                  <a:cs typeface="Proxima Nova"/>
                  <a:sym typeface="Proxima Nova"/>
                  <a:hlinkClick r:id="rId7" tooltip="https://www.navixy.com"/>
                </a:rPr>
                <a:t>navixy.com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974219" cy="1396001"/>
            </a:xfrm>
            <a:custGeom>
              <a:avLst/>
              <a:gdLst/>
              <a:ahLst/>
              <a:cxnLst/>
              <a:rect r="r" b="b" t="t" l="l"/>
              <a:pathLst>
                <a:path h="1396001" w="1974219">
                  <a:moveTo>
                    <a:pt x="0" y="0"/>
                  </a:moveTo>
                  <a:lnTo>
                    <a:pt x="1974219" y="0"/>
                  </a:lnTo>
                  <a:lnTo>
                    <a:pt x="1974219" y="1396001"/>
                  </a:lnTo>
                  <a:lnTo>
                    <a:pt x="0" y="13960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58647" cy="11430000"/>
          </a:xfrm>
          <a:custGeom>
            <a:avLst/>
            <a:gdLst/>
            <a:ahLst/>
            <a:cxnLst/>
            <a:rect r="r" b="b" t="t" l="l"/>
            <a:pathLst>
              <a:path h="11430000" w="11458647">
                <a:moveTo>
                  <a:pt x="0" y="0"/>
                </a:moveTo>
                <a:lnTo>
                  <a:pt x="11458647" y="0"/>
                </a:lnTo>
                <a:lnTo>
                  <a:pt x="11458647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308969" y="1371412"/>
            <a:ext cx="6812063" cy="1251678"/>
            <a:chOff x="0" y="0"/>
            <a:chExt cx="1614711" cy="29669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14711" cy="296694"/>
            </a:xfrm>
            <a:custGeom>
              <a:avLst/>
              <a:gdLst/>
              <a:ahLst/>
              <a:cxnLst/>
              <a:rect r="r" b="b" t="t" l="l"/>
              <a:pathLst>
                <a:path h="296694" w="1614711">
                  <a:moveTo>
                    <a:pt x="39778" y="0"/>
                  </a:moveTo>
                  <a:lnTo>
                    <a:pt x="1574934" y="0"/>
                  </a:lnTo>
                  <a:cubicBezTo>
                    <a:pt x="1596902" y="0"/>
                    <a:pt x="1614711" y="17809"/>
                    <a:pt x="1614711" y="39778"/>
                  </a:cubicBezTo>
                  <a:lnTo>
                    <a:pt x="1614711" y="256916"/>
                  </a:lnTo>
                  <a:cubicBezTo>
                    <a:pt x="1614711" y="267466"/>
                    <a:pt x="1610520" y="277584"/>
                    <a:pt x="1603061" y="285043"/>
                  </a:cubicBezTo>
                  <a:cubicBezTo>
                    <a:pt x="1595601" y="292503"/>
                    <a:pt x="1585483" y="296694"/>
                    <a:pt x="1574934" y="296694"/>
                  </a:cubicBezTo>
                  <a:lnTo>
                    <a:pt x="39778" y="296694"/>
                  </a:lnTo>
                  <a:cubicBezTo>
                    <a:pt x="17809" y="296694"/>
                    <a:pt x="0" y="278885"/>
                    <a:pt x="0" y="256916"/>
                  </a:cubicBezTo>
                  <a:lnTo>
                    <a:pt x="0" y="39778"/>
                  </a:lnTo>
                  <a:cubicBezTo>
                    <a:pt x="0" y="17809"/>
                    <a:pt x="17809" y="0"/>
                    <a:pt x="39778" y="0"/>
                  </a:cubicBezTo>
                  <a:close/>
                </a:path>
              </a:pathLst>
            </a:custGeom>
            <a:solidFill>
              <a:srgbClr val="00B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9525"/>
              <a:ext cx="1614711" cy="2871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399"/>
                </a:lnSpc>
              </a:pPr>
              <a:r>
                <a:rPr lang="en-US" b="true" sz="4499">
                  <a:solidFill>
                    <a:srgbClr val="FEFEFE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3" tooltip="https://www.navixy.com/blog/heavy-machinery-telematics-redefining-efficiency/"/>
                </a:rPr>
                <a:t>Read the full article</a:t>
              </a:r>
              <a:r>
                <a:rPr lang="en-US" b="true" sz="4499">
                  <a:solidFill>
                    <a:srgbClr val="FEFEFE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4" tooltip="https://www.navixy.com/blog/heavy-machinery-telematics-redefining-efficiency/"/>
                </a:rPr>
                <a:t> 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335667" y="2882500"/>
            <a:ext cx="8758665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94"/>
              </a:lnSpc>
            </a:pPr>
            <a:r>
              <a:rPr lang="en-US" sz="4162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on our blog post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3354735" y="3941054"/>
            <a:ext cx="4720530" cy="9706793"/>
            <a:chOff x="0" y="0"/>
            <a:chExt cx="6294040" cy="1294239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229547" y="292100"/>
              <a:ext cx="5834947" cy="12650291"/>
            </a:xfrm>
            <a:custGeom>
              <a:avLst/>
              <a:gdLst/>
              <a:ahLst/>
              <a:cxnLst/>
              <a:rect r="r" b="b" t="t" l="l"/>
              <a:pathLst>
                <a:path h="12650291" w="5834947">
                  <a:moveTo>
                    <a:pt x="0" y="0"/>
                  </a:moveTo>
                  <a:lnTo>
                    <a:pt x="5834946" y="0"/>
                  </a:lnTo>
                  <a:lnTo>
                    <a:pt x="5834946" y="12650291"/>
                  </a:lnTo>
                  <a:lnTo>
                    <a:pt x="0" y="12650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294040" cy="12877831"/>
            </a:xfrm>
            <a:custGeom>
              <a:avLst/>
              <a:gdLst/>
              <a:ahLst/>
              <a:cxnLst/>
              <a:rect r="r" b="b" t="t" l="l"/>
              <a:pathLst>
                <a:path h="12877831" w="6294040">
                  <a:moveTo>
                    <a:pt x="0" y="0"/>
                  </a:moveTo>
                  <a:lnTo>
                    <a:pt x="6294040" y="0"/>
                  </a:lnTo>
                  <a:lnTo>
                    <a:pt x="6294040" y="12877831"/>
                  </a:lnTo>
                  <a:lnTo>
                    <a:pt x="0" y="128778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DAHZaVbLcrE</dc:identifier>
  <dcterms:modified xsi:type="dcterms:W3CDTF">2011-08-01T06:04:30Z</dcterms:modified>
  <cp:revision>1</cp:revision>
  <dc:title>Construction + X-GPS, English</dc:title>
</cp:coreProperties>
</file>