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
  </p:notes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Proxima Nova" charset="1" panose="02000506030000020004"/>
      <p:regular r:id="rId18"/>
    </p:embeddedFont>
    <p:embeddedFont>
      <p:font typeface="Proxima Nova Bold" charset="1" panose="02000506030000020004"/>
      <p:regular r:id="rId19"/>
    </p:embeddedFont>
    <p:embeddedFont>
      <p:font typeface="Roboto" charset="1" panose="020000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notesMasters/notesMaster1.xml" Type="http://schemas.openxmlformats.org/officeDocument/2006/relationships/notesMaster"/><Relationship Id="rId16" Target="theme/theme2.xml" Type="http://schemas.openxmlformats.org/officeDocument/2006/relationships/theme"/><Relationship Id="rId17" Target="notesSlides/notesSlide1.xml" Type="http://schemas.openxmlformats.org/officeDocument/2006/relationships/note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notesSlides/notesSlide2.xml" Type="http://schemas.openxmlformats.org/officeDocument/2006/relationships/notesSlide"/><Relationship Id="rId21" Target="notesSlides/notesSlide3.xml" Type="http://schemas.openxmlformats.org/officeDocument/2006/relationships/notesSlide"/><Relationship Id="rId22" Target="notesSlides/notesSlide4.xml" Type="http://schemas.openxmlformats.org/officeDocument/2006/relationships/notesSlide"/><Relationship Id="rId23" Target="notesSlides/notesSlide5.xml" Type="http://schemas.openxmlformats.org/officeDocument/2006/relationships/notesSlide"/><Relationship Id="rId24" Target="notesSlides/notesSlide6.xml" Type="http://schemas.openxmlformats.org/officeDocument/2006/relationships/notesSlide"/><Relationship Id="rId25" Target="notesSlides/notesSlide7.xml" Type="http://schemas.openxmlformats.org/officeDocument/2006/relationships/notesSlide"/><Relationship Id="rId26" Target="notesSlides/notesSlide8.xml" Type="http://schemas.openxmlformats.org/officeDocument/2006/relationships/notesSlide"/><Relationship Id="rId27" Target="fonts/font27.fntdata" Type="http://schemas.openxmlformats.org/officeDocument/2006/relationships/font"/><Relationship Id="rId28" Target="notesSlides/notesSlide9.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we'll be talking about how Navixy’s X-GPS Tracker app can help construction companies overcome their field operation challenges, improving efficiency, compliance, and productivity. </a:t>
            </a:r>
          </a:p>
          <a:p>
            <a:r>
              <a:rPr lang="en-US"/>
              <a:t/>
            </a:r>
          </a:p>
          <a:p>
            <a:r>
              <a:rPr lang="en-US"/>
              <a:t>As the construction industry is undergoing significant transformation, digital tools like ours are key to staying competitive.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From our participation at the Austin Build Expo, we identified recurring pain points in the construction industry. </a:t>
            </a:r>
          </a:p>
          <a:p>
            <a:r>
              <a:rPr lang="en-US"/>
              <a:t/>
            </a:r>
          </a:p>
          <a:p>
            <a:r>
              <a:rPr lang="en-US"/>
              <a:t>Many companies struggle with tracking field teams, managing compliance, and preventing project delays caused by inefficiencies. </a:t>
            </a:r>
          </a:p>
          <a:p>
            <a:r>
              <a:rPr lang="en-US"/>
              <a:t/>
            </a:r>
          </a:p>
          <a:p>
            <a:r>
              <a:rPr lang="en-US"/>
              <a:t>These are exactly the challenges our X-GPS Tracker app is designed to address.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X-GPS Tracker app is the ideal solution for construction companies to manage their operations more effectively. </a:t>
            </a:r>
          </a:p>
          <a:p>
            <a:r>
              <a:rPr lang="en-US"/>
              <a:t/>
            </a:r>
          </a:p>
          <a:p>
            <a:r>
              <a:rPr lang="en-US"/>
              <a:t>It offers real-time tracking for vehicles and workers, task assignment tools for easy monitoring, and digital forms to streamline compliance with safety regulations.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look at the key features that directly address the industry's pain points:</a:t>
            </a:r>
          </a:p>
          <a:p>
            <a:r>
              <a:rPr lang="en-US"/>
              <a:t/>
            </a:r>
          </a:p>
          <a:p>
            <a:r>
              <a:rPr lang="en-US"/>
              <a:t>Forms for Compliance: </a:t>
            </a:r>
          </a:p>
          <a:p>
            <a:r>
              <a:rPr lang="en-US"/>
              <a:t/>
            </a:r>
          </a:p>
          <a:p>
            <a:r>
              <a:rPr lang="en-US"/>
              <a:t>The X-GPS Tracker app includes forms that make tasks like pre-trip truck inspections, safety checks, and clock-in/out reporting easy and accurate. </a:t>
            </a:r>
          </a:p>
          <a:p>
            <a:r>
              <a:rPr lang="en-US"/>
              <a:t/>
            </a:r>
          </a:p>
          <a:p>
            <a:r>
              <a:rPr lang="en-US"/>
              <a:t>For construction companies, this means fewer errors and a more standardized workflow.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Task Assignment &amp; Monitoring: </a:t>
            </a:r>
          </a:p>
          <a:p>
            <a:r>
              <a:rPr lang="en-US"/>
              <a:t/>
            </a:r>
          </a:p>
          <a:p>
            <a:r>
              <a:rPr lang="en-US"/>
              <a:t>Field workers can be assigned daily tasks through the app, and managers can monitor completion in real time. This ensures that projects stay on schedule, and any potential delays can be addressed immediately. </a:t>
            </a:r>
          </a:p>
          <a:p>
            <a:r>
              <a:rPr lang="en-US"/>
              <a:t/>
            </a:r>
          </a:p>
          <a:p>
            <a:r>
              <a:rPr lang="en-US"/>
              <a:t>You can assign tasks to roofers or electricians and receive instant updates from the field, complete with photos and signatures.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Real-Time Tracking: </a:t>
            </a:r>
          </a:p>
          <a:p>
            <a:r>
              <a:rPr lang="en-US"/>
              <a:t/>
            </a:r>
          </a:p>
          <a:p>
            <a:r>
              <a:rPr lang="en-US"/>
              <a:t>The X-GPS Tracker app's real-time tracking capability allows construction companies to monitor not only their vehicles but also their workers, ensuring that work sites are being attended to and productivity remains high. </a:t>
            </a:r>
          </a:p>
          <a:p>
            <a:r>
              <a:rPr lang="en-US"/>
              <a:t/>
            </a:r>
          </a:p>
          <a:p>
            <a:r>
              <a:rPr lang="en-US"/>
              <a:t>It offers features like check-in capabilities, which act as a clock-in system, helping managers better understand how time is spent on 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We’ve already seen great success across various sectors within the construction industry. </a:t>
            </a:r>
          </a:p>
          <a:p>
            <a:r>
              <a:rPr lang="en-US"/>
              <a:t/>
            </a:r>
          </a:p>
          <a:p>
            <a:r>
              <a:rPr lang="en-US"/>
              <a:t>For example, roofing companies use the app to assign and track progress in real-time, while restoration companies share before-and-after photos to ensure transparency.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why choose Navixy? Our solution has been tested and validated for construction companies. </a:t>
            </a:r>
          </a:p>
          <a:p>
            <a:r>
              <a:rPr lang="en-US"/>
              <a:t/>
            </a:r>
          </a:p>
          <a:p>
            <a:r>
              <a:rPr lang="en-US"/>
              <a:t>It enhances productivity, reduces errors, and improves compliance. Plus, it's fully customizable to fit businesses of any size.</a:t>
            </a:r>
          </a:p>
          <a:p>
            <a:r>
              <a:rPr lang="en-US"/>
              <a:t/>
            </a:r>
          </a:p>
          <a:p>
            <a:r>
              <a:rPr lang="en-US"/>
              <a:t>We are ready to provide you with the demo access to try the X-GPS Tracker app.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 Id="rId8"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9.jpeg" Type="http://schemas.openxmlformats.org/officeDocument/2006/relationships/image"/><Relationship Id="rId4" Target="../media/image4.png" Type="http://schemas.openxmlformats.org/officeDocument/2006/relationships/image"/><Relationship Id="rId5" Target="../media/image5.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 Id="rId8" Target="../media/image12.png" Type="http://schemas.openxmlformats.org/officeDocument/2006/relationships/image"/><Relationship Id="rId9"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 Id="rId5" Target="../media/image16.png" Type="http://schemas.openxmlformats.org/officeDocument/2006/relationships/image"/><Relationship Id="rId6" Target="../media/image17.png" Type="http://schemas.openxmlformats.org/officeDocument/2006/relationships/image"/><Relationship Id="rId7" Target="../media/image18.png" Type="http://schemas.openxmlformats.org/officeDocument/2006/relationships/image"/><Relationship Id="rId8" Target="../media/image1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9.jpeg" Type="http://schemas.openxmlformats.org/officeDocument/2006/relationships/image"/><Relationship Id="rId4" Target="../media/image4.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2" Target="../notesSlides/notesSlide7.xml" Type="http://schemas.openxmlformats.org/officeDocument/2006/relationships/notesSlide"/><Relationship Id="rId3" Target="../media/image3.jpeg" Type="http://schemas.openxmlformats.org/officeDocument/2006/relationships/image"/><Relationship Id="rId4" Target="../media/image4.png" Type="http://schemas.openxmlformats.org/officeDocument/2006/relationships/image"/><Relationship Id="rId5" Target="../media/image22.png" Type="http://schemas.openxmlformats.org/officeDocument/2006/relationships/image"/><Relationship Id="rId6" Target="../media/image23.png" Type="http://schemas.openxmlformats.org/officeDocument/2006/relationships/image"/><Relationship Id="rId7" Target="../media/image24.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8.png" Type="http://schemas.openxmlformats.org/officeDocument/2006/relationships/image"/><Relationship Id="rId2" Target="../notesSlides/notesSlide8.xml" Type="http://schemas.openxmlformats.org/officeDocument/2006/relationships/notesSlide"/><Relationship Id="rId3" Target="../media/image28.png" Type="http://schemas.openxmlformats.org/officeDocument/2006/relationships/image"/><Relationship Id="rId4" Target="../media/image4.png" Type="http://schemas.openxmlformats.org/officeDocument/2006/relationships/image"/><Relationship Id="rId5" Target="../media/image29.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11.png" Type="http://schemas.openxmlformats.org/officeDocument/2006/relationships/image"/><Relationship Id="rId9" Target="../media/image1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2" Target="../notesSlides/notesSlide9.xml" Type="http://schemas.openxmlformats.org/officeDocument/2006/relationships/notesSlide"/><Relationship Id="rId3" Target="../media/image1.pn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https://www.navixy.com/blog/" TargetMode="External" Type="http://schemas.openxmlformats.org/officeDocument/2006/relationships/hyperlink"/><Relationship Id="rId7" Target="https://developers.navixy.com" TargetMode="External" Type="http://schemas.openxmlformats.org/officeDocument/2006/relationships/hyperlink"/><Relationship Id="rId8" Target="../media/image32.png" Type="http://schemas.openxmlformats.org/officeDocument/2006/relationships/image"/><Relationship Id="rId9" Target="../media/image3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090CF"/>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344600" y="1498672"/>
            <a:ext cx="2289000" cy="511600"/>
          </a:xfrm>
          <a:custGeom>
            <a:avLst/>
            <a:gdLst/>
            <a:ahLst/>
            <a:cxnLst/>
            <a:rect r="r" b="b" t="t" l="l"/>
            <a:pathLst>
              <a:path h="511600" w="2289000">
                <a:moveTo>
                  <a:pt x="0" y="0"/>
                </a:moveTo>
                <a:lnTo>
                  <a:pt x="2289000" y="0"/>
                </a:lnTo>
                <a:lnTo>
                  <a:pt x="2289000" y="511600"/>
                </a:lnTo>
                <a:lnTo>
                  <a:pt x="0" y="511600"/>
                </a:lnTo>
                <a:lnTo>
                  <a:pt x="0" y="0"/>
                </a:lnTo>
                <a:close/>
              </a:path>
            </a:pathLst>
          </a:custGeom>
          <a:blipFill>
            <a:blip r:embed="rId4"/>
            <a:stretch>
              <a:fillRect l="0" t="0" r="0" b="0"/>
            </a:stretch>
          </a:blipFill>
        </p:spPr>
      </p:sp>
      <p:grpSp>
        <p:nvGrpSpPr>
          <p:cNvPr name="Group 4" id="4"/>
          <p:cNvGrpSpPr/>
          <p:nvPr/>
        </p:nvGrpSpPr>
        <p:grpSpPr>
          <a:xfrm rot="0">
            <a:off x="1344600" y="3815765"/>
            <a:ext cx="12825210" cy="2655469"/>
            <a:chOff x="0" y="0"/>
            <a:chExt cx="17100281" cy="3540626"/>
          </a:xfrm>
        </p:grpSpPr>
        <p:sp>
          <p:nvSpPr>
            <p:cNvPr name="TextBox 5" id="5"/>
            <p:cNvSpPr txBox="true"/>
            <p:nvPr/>
          </p:nvSpPr>
          <p:spPr>
            <a:xfrm rot="0">
              <a:off x="0" y="2718301"/>
              <a:ext cx="10399200" cy="822325"/>
            </a:xfrm>
            <a:prstGeom prst="rect">
              <a:avLst/>
            </a:prstGeom>
          </p:spPr>
          <p:txBody>
            <a:bodyPr anchor="t" rtlCol="false" tIns="0" lIns="0" bIns="0" rIns="0">
              <a:spAutoFit/>
            </a:bodyPr>
            <a:lstStyle/>
            <a:p>
              <a:pPr algn="l">
                <a:lnSpc>
                  <a:spcPts val="4800"/>
                </a:lnSpc>
              </a:pPr>
              <a:r>
                <a:rPr lang="en-US" sz="4000">
                  <a:solidFill>
                    <a:srgbClr val="FFFFFF"/>
                  </a:solidFill>
                  <a:latin typeface="Proxima Nova"/>
                  <a:ea typeface="Proxima Nova"/>
                  <a:cs typeface="Proxima Nova"/>
                  <a:sym typeface="Proxima Nova"/>
                </a:rPr>
                <a:t>with X-GPS Tracker app</a:t>
              </a:r>
            </a:p>
          </p:txBody>
        </p:sp>
        <p:sp>
          <p:nvSpPr>
            <p:cNvPr name="TextBox 6" id="6"/>
            <p:cNvSpPr txBox="true"/>
            <p:nvPr/>
          </p:nvSpPr>
          <p:spPr>
            <a:xfrm rot="0">
              <a:off x="0" y="-9525"/>
              <a:ext cx="17100281" cy="2447925"/>
            </a:xfrm>
            <a:prstGeom prst="rect">
              <a:avLst/>
            </a:prstGeom>
          </p:spPr>
          <p:txBody>
            <a:bodyPr anchor="t" rtlCol="false" tIns="0" lIns="0" bIns="0" rIns="0">
              <a:spAutoFit/>
            </a:bodyPr>
            <a:lstStyle/>
            <a:p>
              <a:pPr algn="l">
                <a:lnSpc>
                  <a:spcPts val="7200"/>
                </a:lnSpc>
              </a:pPr>
              <a:r>
                <a:rPr lang="en-US" sz="6000" b="true">
                  <a:solidFill>
                    <a:srgbClr val="FFFFFF"/>
                  </a:solidFill>
                  <a:latin typeface="Proxima Nova Bold"/>
                  <a:ea typeface="Proxima Nova Bold"/>
                  <a:cs typeface="Proxima Nova Bold"/>
                  <a:sym typeface="Proxima Nova Bold"/>
                </a:rPr>
                <a:t>Transforming field operations</a:t>
              </a:r>
              <a:r>
                <a:rPr lang="en-US" sz="6000" b="true">
                  <a:solidFill>
                    <a:srgbClr val="FFFFFF"/>
                  </a:solidFill>
                  <a:latin typeface="Proxima Nova Bold"/>
                  <a:ea typeface="Proxima Nova Bold"/>
                  <a:cs typeface="Proxima Nova Bold"/>
                  <a:sym typeface="Proxima Nova Bold"/>
                </a:rPr>
                <a:t> </a:t>
              </a:r>
            </a:p>
            <a:p>
              <a:pPr algn="l">
                <a:lnSpc>
                  <a:spcPts val="7200"/>
                </a:lnSpc>
                <a:spcBef>
                  <a:spcPct val="0"/>
                </a:spcBef>
              </a:pPr>
              <a:r>
                <a:rPr lang="en-US" b="true" sz="6000">
                  <a:solidFill>
                    <a:srgbClr val="FFFFFF"/>
                  </a:solidFill>
                  <a:latin typeface="Proxima Nova Bold"/>
                  <a:ea typeface="Proxima Nova Bold"/>
                  <a:cs typeface="Proxima Nova Bold"/>
                  <a:sym typeface="Proxima Nova Bold"/>
                </a:rPr>
                <a:t>in Construction </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028700" y="4179396"/>
            <a:ext cx="6101742" cy="370327"/>
            <a:chOff x="0" y="0"/>
            <a:chExt cx="8135656" cy="493769"/>
          </a:xfrm>
        </p:grpSpPr>
        <p:sp>
          <p:nvSpPr>
            <p:cNvPr name="Freeform 7" id="7"/>
            <p:cNvSpPr/>
            <p:nvPr/>
          </p:nvSpPr>
          <p:spPr>
            <a:xfrm flipH="false" flipV="false" rot="0">
              <a:off x="0" y="0"/>
              <a:ext cx="428737" cy="428737"/>
            </a:xfrm>
            <a:custGeom>
              <a:avLst/>
              <a:gdLst/>
              <a:ahLst/>
              <a:cxnLst/>
              <a:rect r="r" b="b" t="t" l="l"/>
              <a:pathLst>
                <a:path h="428737" w="428737">
                  <a:moveTo>
                    <a:pt x="0" y="0"/>
                  </a:moveTo>
                  <a:lnTo>
                    <a:pt x="428737" y="0"/>
                  </a:lnTo>
                  <a:lnTo>
                    <a:pt x="428737" y="428737"/>
                  </a:lnTo>
                  <a:lnTo>
                    <a:pt x="0" y="428737"/>
                  </a:lnTo>
                  <a:lnTo>
                    <a:pt x="0" y="0"/>
                  </a:lnTo>
                  <a:close/>
                </a:path>
              </a:pathLst>
            </a:custGeom>
            <a:blipFill>
              <a:blip r:embed="rId5"/>
              <a:stretch>
                <a:fillRect l="0" t="0" r="0" b="0"/>
              </a:stretch>
            </a:blipFill>
          </p:spPr>
        </p:sp>
        <p:sp>
          <p:nvSpPr>
            <p:cNvPr name="TextBox 8" id="8"/>
            <p:cNvSpPr txBox="true"/>
            <p:nvPr/>
          </p:nvSpPr>
          <p:spPr>
            <a:xfrm rot="0">
              <a:off x="605534" y="20694"/>
              <a:ext cx="7530122" cy="473075"/>
            </a:xfrm>
            <a:prstGeom prst="rect">
              <a:avLst/>
            </a:prstGeom>
          </p:spPr>
          <p:txBody>
            <a:bodyPr anchor="t" rtlCol="false" tIns="0" lIns="0" bIns="0" rIns="0">
              <a:spAutoFit/>
            </a:bodyPr>
            <a:lstStyle/>
            <a:p>
              <a:pPr algn="l">
                <a:lnSpc>
                  <a:spcPts val="2879"/>
                </a:lnSpc>
                <a:spcBef>
                  <a:spcPct val="0"/>
                </a:spcBef>
              </a:pPr>
              <a:r>
                <a:rPr lang="en-US" sz="2399">
                  <a:solidFill>
                    <a:srgbClr val="1090CF"/>
                  </a:solidFill>
                  <a:latin typeface="Proxima Nova"/>
                  <a:ea typeface="Proxima Nova"/>
                  <a:cs typeface="Proxima Nova"/>
                  <a:sym typeface="Proxima Nova"/>
                </a:rPr>
                <a:t>Difficulty tracking field teams and vehicles</a:t>
              </a:r>
            </a:p>
          </p:txBody>
        </p:sp>
      </p:grpSp>
      <p:grpSp>
        <p:nvGrpSpPr>
          <p:cNvPr name="Group 9" id="9"/>
          <p:cNvGrpSpPr/>
          <p:nvPr/>
        </p:nvGrpSpPr>
        <p:grpSpPr>
          <a:xfrm rot="0">
            <a:off x="1028700" y="4894102"/>
            <a:ext cx="6101742" cy="370327"/>
            <a:chOff x="0" y="0"/>
            <a:chExt cx="8135656" cy="493769"/>
          </a:xfrm>
        </p:grpSpPr>
        <p:sp>
          <p:nvSpPr>
            <p:cNvPr name="Freeform 10" id="10"/>
            <p:cNvSpPr/>
            <p:nvPr/>
          </p:nvSpPr>
          <p:spPr>
            <a:xfrm flipH="false" flipV="false" rot="0">
              <a:off x="0" y="0"/>
              <a:ext cx="428737" cy="428737"/>
            </a:xfrm>
            <a:custGeom>
              <a:avLst/>
              <a:gdLst/>
              <a:ahLst/>
              <a:cxnLst/>
              <a:rect r="r" b="b" t="t" l="l"/>
              <a:pathLst>
                <a:path h="428737" w="428737">
                  <a:moveTo>
                    <a:pt x="0" y="0"/>
                  </a:moveTo>
                  <a:lnTo>
                    <a:pt x="428737" y="0"/>
                  </a:lnTo>
                  <a:lnTo>
                    <a:pt x="428737" y="428737"/>
                  </a:lnTo>
                  <a:lnTo>
                    <a:pt x="0" y="428737"/>
                  </a:lnTo>
                  <a:lnTo>
                    <a:pt x="0" y="0"/>
                  </a:lnTo>
                  <a:close/>
                </a:path>
              </a:pathLst>
            </a:custGeom>
            <a:blipFill>
              <a:blip r:embed="rId5"/>
              <a:stretch>
                <a:fillRect l="0" t="0" r="0" b="0"/>
              </a:stretch>
            </a:blipFill>
          </p:spPr>
        </p:sp>
        <p:sp>
          <p:nvSpPr>
            <p:cNvPr name="TextBox 11" id="11"/>
            <p:cNvSpPr txBox="true"/>
            <p:nvPr/>
          </p:nvSpPr>
          <p:spPr>
            <a:xfrm rot="0">
              <a:off x="605534" y="20694"/>
              <a:ext cx="7530122" cy="473075"/>
            </a:xfrm>
            <a:prstGeom prst="rect">
              <a:avLst/>
            </a:prstGeom>
          </p:spPr>
          <p:txBody>
            <a:bodyPr anchor="t" rtlCol="false" tIns="0" lIns="0" bIns="0" rIns="0">
              <a:spAutoFit/>
            </a:bodyPr>
            <a:lstStyle/>
            <a:p>
              <a:pPr algn="l">
                <a:lnSpc>
                  <a:spcPts val="2879"/>
                </a:lnSpc>
                <a:spcBef>
                  <a:spcPct val="0"/>
                </a:spcBef>
              </a:pPr>
              <a:r>
                <a:rPr lang="en-US" sz="2399">
                  <a:solidFill>
                    <a:srgbClr val="1090CF"/>
                  </a:solidFill>
                  <a:latin typeface="Proxima Nova"/>
                  <a:ea typeface="Proxima Nova"/>
                  <a:cs typeface="Proxima Nova"/>
                  <a:sym typeface="Proxima Nova"/>
                </a:rPr>
                <a:t>Compliance issues with safety regulations</a:t>
              </a:r>
            </a:p>
          </p:txBody>
        </p:sp>
      </p:grpSp>
      <p:grpSp>
        <p:nvGrpSpPr>
          <p:cNvPr name="Group 12" id="12"/>
          <p:cNvGrpSpPr/>
          <p:nvPr/>
        </p:nvGrpSpPr>
        <p:grpSpPr>
          <a:xfrm rot="0">
            <a:off x="1028700" y="5589427"/>
            <a:ext cx="6101742" cy="732277"/>
            <a:chOff x="0" y="0"/>
            <a:chExt cx="8135656" cy="976369"/>
          </a:xfrm>
        </p:grpSpPr>
        <p:sp>
          <p:nvSpPr>
            <p:cNvPr name="Freeform 13" id="13"/>
            <p:cNvSpPr/>
            <p:nvPr/>
          </p:nvSpPr>
          <p:spPr>
            <a:xfrm flipH="false" flipV="false" rot="0">
              <a:off x="0" y="0"/>
              <a:ext cx="428737" cy="428737"/>
            </a:xfrm>
            <a:custGeom>
              <a:avLst/>
              <a:gdLst/>
              <a:ahLst/>
              <a:cxnLst/>
              <a:rect r="r" b="b" t="t" l="l"/>
              <a:pathLst>
                <a:path h="428737" w="428737">
                  <a:moveTo>
                    <a:pt x="0" y="0"/>
                  </a:moveTo>
                  <a:lnTo>
                    <a:pt x="428737" y="0"/>
                  </a:lnTo>
                  <a:lnTo>
                    <a:pt x="428737" y="428737"/>
                  </a:lnTo>
                  <a:lnTo>
                    <a:pt x="0" y="428737"/>
                  </a:lnTo>
                  <a:lnTo>
                    <a:pt x="0" y="0"/>
                  </a:lnTo>
                  <a:close/>
                </a:path>
              </a:pathLst>
            </a:custGeom>
            <a:blipFill>
              <a:blip r:embed="rId5"/>
              <a:stretch>
                <a:fillRect l="0" t="0" r="0" b="0"/>
              </a:stretch>
            </a:blipFill>
          </p:spPr>
        </p:sp>
        <p:sp>
          <p:nvSpPr>
            <p:cNvPr name="TextBox 14" id="14"/>
            <p:cNvSpPr txBox="true"/>
            <p:nvPr/>
          </p:nvSpPr>
          <p:spPr>
            <a:xfrm rot="0">
              <a:off x="605534" y="20694"/>
              <a:ext cx="7530122" cy="955675"/>
            </a:xfrm>
            <a:prstGeom prst="rect">
              <a:avLst/>
            </a:prstGeom>
          </p:spPr>
          <p:txBody>
            <a:bodyPr anchor="t" rtlCol="false" tIns="0" lIns="0" bIns="0" rIns="0">
              <a:spAutoFit/>
            </a:bodyPr>
            <a:lstStyle/>
            <a:p>
              <a:pPr algn="l">
                <a:lnSpc>
                  <a:spcPts val="2879"/>
                </a:lnSpc>
                <a:spcBef>
                  <a:spcPct val="0"/>
                </a:spcBef>
              </a:pPr>
              <a:r>
                <a:rPr lang="en-US" sz="2399">
                  <a:solidFill>
                    <a:srgbClr val="1090CF"/>
                  </a:solidFill>
                  <a:latin typeface="Proxima Nova"/>
                  <a:ea typeface="Proxima Nova"/>
                  <a:cs typeface="Proxima Nova"/>
                  <a:sym typeface="Proxima Nova"/>
                </a:rPr>
                <a:t>Inefficiencies leading to project delays and lost productivity</a:t>
              </a:r>
            </a:p>
          </p:txBody>
        </p:sp>
      </p:grpSp>
      <p:sp>
        <p:nvSpPr>
          <p:cNvPr name="Freeform 15" id="15"/>
          <p:cNvSpPr/>
          <p:nvPr/>
        </p:nvSpPr>
        <p:spPr>
          <a:xfrm flipH="false" flipV="false" rot="0">
            <a:off x="8547836" y="1887143"/>
            <a:ext cx="9316318" cy="7060520"/>
          </a:xfrm>
          <a:custGeom>
            <a:avLst/>
            <a:gdLst/>
            <a:ahLst/>
            <a:cxnLst/>
            <a:rect r="r" b="b" t="t" l="l"/>
            <a:pathLst>
              <a:path h="7060520" w="9316318">
                <a:moveTo>
                  <a:pt x="0" y="0"/>
                </a:moveTo>
                <a:lnTo>
                  <a:pt x="9316318" y="0"/>
                </a:lnTo>
                <a:lnTo>
                  <a:pt x="9316318" y="7060520"/>
                </a:lnTo>
                <a:lnTo>
                  <a:pt x="0" y="7060520"/>
                </a:lnTo>
                <a:lnTo>
                  <a:pt x="0" y="0"/>
                </a:lnTo>
                <a:close/>
              </a:path>
            </a:pathLst>
          </a:custGeom>
          <a:blipFill>
            <a:blip r:embed="rId6"/>
            <a:stretch>
              <a:fillRect l="0" t="0" r="0" b="0"/>
            </a:stretch>
          </a:blipFill>
        </p:spPr>
      </p:sp>
      <p:grpSp>
        <p:nvGrpSpPr>
          <p:cNvPr name="Group 16" id="16"/>
          <p:cNvGrpSpPr/>
          <p:nvPr/>
        </p:nvGrpSpPr>
        <p:grpSpPr>
          <a:xfrm rot="0">
            <a:off x="1028700" y="1408208"/>
            <a:ext cx="2709870" cy="472945"/>
            <a:chOff x="0" y="0"/>
            <a:chExt cx="692329" cy="120830"/>
          </a:xfrm>
        </p:grpSpPr>
        <p:sp>
          <p:nvSpPr>
            <p:cNvPr name="Freeform 17" id="17"/>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18" id="18"/>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19" id="19"/>
          <p:cNvSpPr/>
          <p:nvPr/>
        </p:nvSpPr>
        <p:spPr>
          <a:xfrm flipH="false" flipV="false" rot="0">
            <a:off x="9698332" y="3071330"/>
            <a:ext cx="7000292" cy="4357165"/>
          </a:xfrm>
          <a:custGeom>
            <a:avLst/>
            <a:gdLst/>
            <a:ahLst/>
            <a:cxnLst/>
            <a:rect r="r" b="b" t="t" l="l"/>
            <a:pathLst>
              <a:path h="4357165" w="7000292">
                <a:moveTo>
                  <a:pt x="0" y="0"/>
                </a:moveTo>
                <a:lnTo>
                  <a:pt x="7000292" y="0"/>
                </a:lnTo>
                <a:lnTo>
                  <a:pt x="7000292" y="4357165"/>
                </a:lnTo>
                <a:lnTo>
                  <a:pt x="0" y="4357165"/>
                </a:lnTo>
                <a:lnTo>
                  <a:pt x="0" y="0"/>
                </a:lnTo>
                <a:close/>
              </a:path>
            </a:pathLst>
          </a:custGeom>
          <a:blipFill>
            <a:blip r:embed="rId7"/>
            <a:stretch>
              <a:fillRect l="-18124" t="0" r="-2585" b="-1330"/>
            </a:stretch>
          </a:blipFill>
        </p:spPr>
      </p:sp>
      <p:sp>
        <p:nvSpPr>
          <p:cNvPr name="TextBox 20" id="20"/>
          <p:cNvSpPr txBox="true"/>
          <p:nvPr/>
        </p:nvSpPr>
        <p:spPr>
          <a:xfrm rot="0">
            <a:off x="966692" y="7188479"/>
            <a:ext cx="6225758" cy="815459"/>
          </a:xfrm>
          <a:prstGeom prst="rect">
            <a:avLst/>
          </a:prstGeom>
        </p:spPr>
        <p:txBody>
          <a:bodyPr anchor="t" rtlCol="false" tIns="0" lIns="0" bIns="0" rIns="0">
            <a:spAutoFit/>
          </a:bodyPr>
          <a:lstStyle/>
          <a:p>
            <a:pPr algn="l">
              <a:lnSpc>
                <a:spcPts val="3359"/>
              </a:lnSpc>
            </a:pPr>
            <a:r>
              <a:rPr lang="en-US" sz="2399">
                <a:solidFill>
                  <a:srgbClr val="1A1A1A"/>
                </a:solidFill>
                <a:latin typeface="Proxima Nova"/>
                <a:ea typeface="Proxima Nova"/>
                <a:cs typeface="Proxima Nova"/>
                <a:sym typeface="Proxima Nova"/>
              </a:rPr>
              <a:t>Navixy provides the digital tool, the X-GPS Tracker app, to address these challenges.</a:t>
            </a:r>
          </a:p>
        </p:txBody>
      </p:sp>
      <p:sp>
        <p:nvSpPr>
          <p:cNvPr name="TextBox 21" id="21"/>
          <p:cNvSpPr txBox="true"/>
          <p:nvPr/>
        </p:nvSpPr>
        <p:spPr>
          <a:xfrm rot="0">
            <a:off x="1028700" y="2131272"/>
            <a:ext cx="7348458" cy="1438156"/>
          </a:xfrm>
          <a:prstGeom prst="rect">
            <a:avLst/>
          </a:prstGeom>
        </p:spPr>
        <p:txBody>
          <a:bodyPr anchor="t" rtlCol="false" tIns="0" lIns="0" bIns="0" rIns="0">
            <a:spAutoFit/>
          </a:bodyPr>
          <a:lstStyle/>
          <a:p>
            <a:pPr algn="l">
              <a:lnSpc>
                <a:spcPts val="5759"/>
              </a:lnSpc>
              <a:spcBef>
                <a:spcPct val="0"/>
              </a:spcBef>
            </a:pPr>
            <a:r>
              <a:rPr lang="en-US" b="true" sz="4800">
                <a:solidFill>
                  <a:srgbClr val="222222"/>
                </a:solidFill>
                <a:latin typeface="Proxima Nova Bold"/>
                <a:ea typeface="Proxima Nova Bold"/>
                <a:cs typeface="Proxima Nova Bold"/>
                <a:sym typeface="Proxima Nova Bold"/>
              </a:rPr>
              <a:t>The challenges in the Construction industry</a:t>
            </a:r>
          </a:p>
        </p:txBody>
      </p:sp>
      <p:sp>
        <p:nvSpPr>
          <p:cNvPr name="Freeform 22" id="22"/>
          <p:cNvSpPr/>
          <p:nvPr/>
        </p:nvSpPr>
        <p:spPr>
          <a:xfrm flipH="false" flipV="false" rot="0">
            <a:off x="9969362" y="5521670"/>
            <a:ext cx="2172736" cy="1117749"/>
          </a:xfrm>
          <a:custGeom>
            <a:avLst/>
            <a:gdLst/>
            <a:ahLst/>
            <a:cxnLst/>
            <a:rect r="r" b="b" t="t" l="l"/>
            <a:pathLst>
              <a:path h="1117749" w="2172736">
                <a:moveTo>
                  <a:pt x="0" y="0"/>
                </a:moveTo>
                <a:lnTo>
                  <a:pt x="2172737" y="0"/>
                </a:lnTo>
                <a:lnTo>
                  <a:pt x="2172737" y="1117749"/>
                </a:lnTo>
                <a:lnTo>
                  <a:pt x="0" y="1117749"/>
                </a:lnTo>
                <a:lnTo>
                  <a:pt x="0" y="0"/>
                </a:lnTo>
                <a:close/>
              </a:path>
            </a:pathLst>
          </a:custGeom>
          <a:blipFill>
            <a:blip r:embed="rId8"/>
            <a:stretch>
              <a:fillRect l="0" t="0" r="0" b="0"/>
            </a:stretch>
          </a:blipFill>
        </p:spPr>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77" y="-44104"/>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090CF"/>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028700" y="1408208"/>
            <a:ext cx="2709870" cy="472945"/>
            <a:chOff x="0" y="0"/>
            <a:chExt cx="692329" cy="120830"/>
          </a:xfrm>
        </p:grpSpPr>
        <p:sp>
          <p:nvSpPr>
            <p:cNvPr name="Freeform 7" id="7"/>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8" id="8"/>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9" id="9"/>
          <p:cNvSpPr/>
          <p:nvPr/>
        </p:nvSpPr>
        <p:spPr>
          <a:xfrm flipH="false" flipV="false" rot="0">
            <a:off x="1773611" y="5168847"/>
            <a:ext cx="321553" cy="321553"/>
          </a:xfrm>
          <a:custGeom>
            <a:avLst/>
            <a:gdLst/>
            <a:ahLst/>
            <a:cxnLst/>
            <a:rect r="r" b="b" t="t" l="l"/>
            <a:pathLst>
              <a:path h="321553" w="321553">
                <a:moveTo>
                  <a:pt x="0" y="0"/>
                </a:moveTo>
                <a:lnTo>
                  <a:pt x="321553" y="0"/>
                </a:lnTo>
                <a:lnTo>
                  <a:pt x="321553" y="321553"/>
                </a:lnTo>
                <a:lnTo>
                  <a:pt x="0" y="321553"/>
                </a:lnTo>
                <a:lnTo>
                  <a:pt x="0" y="0"/>
                </a:lnTo>
                <a:close/>
              </a:path>
            </a:pathLst>
          </a:custGeom>
          <a:blipFill>
            <a:blip r:embed="rId5"/>
            <a:stretch>
              <a:fillRect l="0" t="0" r="0" b="0"/>
            </a:stretch>
          </a:blipFill>
        </p:spPr>
      </p:sp>
      <p:grpSp>
        <p:nvGrpSpPr>
          <p:cNvPr name="Group 10" id="10"/>
          <p:cNvGrpSpPr/>
          <p:nvPr/>
        </p:nvGrpSpPr>
        <p:grpSpPr>
          <a:xfrm rot="0">
            <a:off x="1028700" y="4153251"/>
            <a:ext cx="6244617" cy="430993"/>
            <a:chOff x="0" y="0"/>
            <a:chExt cx="8326156" cy="574658"/>
          </a:xfrm>
        </p:grpSpPr>
        <p:sp>
          <p:nvSpPr>
            <p:cNvPr name="Freeform 11" id="1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6"/>
              <a:stretch>
                <a:fillRect l="0" t="0" r="0" b="0"/>
              </a:stretch>
            </a:blipFill>
          </p:spPr>
        </p:sp>
        <p:sp>
          <p:nvSpPr>
            <p:cNvPr name="TextBox 12" id="12"/>
            <p:cNvSpPr txBox="true"/>
            <p:nvPr/>
          </p:nvSpPr>
          <p:spPr>
            <a:xfrm rot="0">
              <a:off x="796034" y="17454"/>
              <a:ext cx="7530122" cy="530225"/>
            </a:xfrm>
            <a:prstGeom prst="rect">
              <a:avLst/>
            </a:prstGeom>
          </p:spPr>
          <p:txBody>
            <a:bodyPr anchor="t" rtlCol="false" tIns="0" lIns="0" bIns="0" rIns="0">
              <a:spAutoFit/>
            </a:bodyPr>
            <a:lstStyle/>
            <a:p>
              <a:pPr algn="l">
                <a:lnSpc>
                  <a:spcPts val="3119"/>
                </a:lnSpc>
                <a:spcBef>
                  <a:spcPct val="0"/>
                </a:spcBef>
              </a:pPr>
              <a:r>
                <a:rPr lang="en-US" sz="2599">
                  <a:solidFill>
                    <a:srgbClr val="FFFFFF"/>
                  </a:solidFill>
                  <a:latin typeface="Proxima Nova"/>
                  <a:ea typeface="Proxima Nova"/>
                  <a:cs typeface="Proxima Nova"/>
                  <a:sym typeface="Proxima Nova"/>
                </a:rPr>
                <a:t>Forms for compliance and productivity</a:t>
              </a:r>
            </a:p>
          </p:txBody>
        </p:sp>
      </p:grpSp>
      <p:grpSp>
        <p:nvGrpSpPr>
          <p:cNvPr name="Group 13" id="13"/>
          <p:cNvGrpSpPr/>
          <p:nvPr/>
        </p:nvGrpSpPr>
        <p:grpSpPr>
          <a:xfrm rot="0">
            <a:off x="1028700" y="4992765"/>
            <a:ext cx="6244617" cy="430993"/>
            <a:chOff x="0" y="0"/>
            <a:chExt cx="8326156" cy="574658"/>
          </a:xfrm>
        </p:grpSpPr>
        <p:sp>
          <p:nvSpPr>
            <p:cNvPr name="Freeform 14" id="1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6"/>
              <a:stretch>
                <a:fillRect l="0" t="0" r="0" b="0"/>
              </a:stretch>
            </a:blipFill>
          </p:spPr>
        </p:sp>
        <p:sp>
          <p:nvSpPr>
            <p:cNvPr name="TextBox 15" id="15"/>
            <p:cNvSpPr txBox="true"/>
            <p:nvPr/>
          </p:nvSpPr>
          <p:spPr>
            <a:xfrm rot="0">
              <a:off x="796034" y="17454"/>
              <a:ext cx="7530122" cy="530304"/>
            </a:xfrm>
            <a:prstGeom prst="rect">
              <a:avLst/>
            </a:prstGeom>
          </p:spPr>
          <p:txBody>
            <a:bodyPr anchor="t" rtlCol="false" tIns="0" lIns="0" bIns="0" rIns="0">
              <a:spAutoFit/>
            </a:bodyPr>
            <a:lstStyle/>
            <a:p>
              <a:pPr algn="l">
                <a:lnSpc>
                  <a:spcPts val="3119"/>
                </a:lnSpc>
                <a:spcBef>
                  <a:spcPct val="0"/>
                </a:spcBef>
              </a:pPr>
              <a:r>
                <a:rPr lang="en-US" sz="2599">
                  <a:solidFill>
                    <a:srgbClr val="FFFFFF"/>
                  </a:solidFill>
                  <a:latin typeface="Proxima Nova"/>
                  <a:ea typeface="Proxima Nova"/>
                  <a:cs typeface="Proxima Nova"/>
                  <a:sym typeface="Proxima Nova"/>
                </a:rPr>
                <a:t>Task assignment and monitoring</a:t>
              </a:r>
            </a:p>
          </p:txBody>
        </p:sp>
      </p:grpSp>
      <p:grpSp>
        <p:nvGrpSpPr>
          <p:cNvPr name="Group 16" id="16"/>
          <p:cNvGrpSpPr/>
          <p:nvPr/>
        </p:nvGrpSpPr>
        <p:grpSpPr>
          <a:xfrm rot="0">
            <a:off x="1028700" y="5832280"/>
            <a:ext cx="6244617" cy="430993"/>
            <a:chOff x="0" y="0"/>
            <a:chExt cx="8326156" cy="574658"/>
          </a:xfrm>
        </p:grpSpPr>
        <p:sp>
          <p:nvSpPr>
            <p:cNvPr name="Freeform 17" id="17"/>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6"/>
              <a:stretch>
                <a:fillRect l="0" t="0" r="0" b="0"/>
              </a:stretch>
            </a:blipFill>
          </p:spPr>
        </p:sp>
        <p:sp>
          <p:nvSpPr>
            <p:cNvPr name="TextBox 18" id="18"/>
            <p:cNvSpPr txBox="true"/>
            <p:nvPr/>
          </p:nvSpPr>
          <p:spPr>
            <a:xfrm rot="0">
              <a:off x="796034" y="17454"/>
              <a:ext cx="7530122" cy="530304"/>
            </a:xfrm>
            <a:prstGeom prst="rect">
              <a:avLst/>
            </a:prstGeom>
          </p:spPr>
          <p:txBody>
            <a:bodyPr anchor="t" rtlCol="false" tIns="0" lIns="0" bIns="0" rIns="0">
              <a:spAutoFit/>
            </a:bodyPr>
            <a:lstStyle/>
            <a:p>
              <a:pPr algn="l">
                <a:lnSpc>
                  <a:spcPts val="3119"/>
                </a:lnSpc>
                <a:spcBef>
                  <a:spcPct val="0"/>
                </a:spcBef>
              </a:pPr>
              <a:r>
                <a:rPr lang="en-US" sz="2599">
                  <a:solidFill>
                    <a:srgbClr val="FFFFFF"/>
                  </a:solidFill>
                  <a:latin typeface="Proxima Nova"/>
                  <a:ea typeface="Proxima Nova"/>
                  <a:cs typeface="Proxima Nova"/>
                  <a:sym typeface="Proxima Nova"/>
                </a:rPr>
                <a:t>Real-time tracking</a:t>
              </a:r>
            </a:p>
          </p:txBody>
        </p:sp>
      </p:grpSp>
      <p:sp>
        <p:nvSpPr>
          <p:cNvPr name="Freeform 19" id="19"/>
          <p:cNvSpPr/>
          <p:nvPr/>
        </p:nvSpPr>
        <p:spPr>
          <a:xfrm flipH="false" flipV="false" rot="0">
            <a:off x="13965578" y="1644681"/>
            <a:ext cx="3066541" cy="6245731"/>
          </a:xfrm>
          <a:custGeom>
            <a:avLst/>
            <a:gdLst/>
            <a:ahLst/>
            <a:cxnLst/>
            <a:rect r="r" b="b" t="t" l="l"/>
            <a:pathLst>
              <a:path h="6245731" w="3066541">
                <a:moveTo>
                  <a:pt x="0" y="0"/>
                </a:moveTo>
                <a:lnTo>
                  <a:pt x="3066542" y="0"/>
                </a:lnTo>
                <a:lnTo>
                  <a:pt x="3066542" y="6245730"/>
                </a:lnTo>
                <a:lnTo>
                  <a:pt x="0" y="6245730"/>
                </a:lnTo>
                <a:lnTo>
                  <a:pt x="0" y="0"/>
                </a:lnTo>
                <a:close/>
              </a:path>
            </a:pathLst>
          </a:custGeom>
          <a:blipFill>
            <a:blip r:embed="rId7"/>
            <a:stretch>
              <a:fillRect l="0" t="0" r="0" b="0"/>
            </a:stretch>
          </a:blipFill>
        </p:spPr>
      </p:sp>
      <p:sp>
        <p:nvSpPr>
          <p:cNvPr name="Freeform 20" id="20"/>
          <p:cNvSpPr/>
          <p:nvPr/>
        </p:nvSpPr>
        <p:spPr>
          <a:xfrm flipH="false" flipV="false" rot="0">
            <a:off x="10576661" y="1881153"/>
            <a:ext cx="4498723" cy="7892497"/>
          </a:xfrm>
          <a:custGeom>
            <a:avLst/>
            <a:gdLst/>
            <a:ahLst/>
            <a:cxnLst/>
            <a:rect r="r" b="b" t="t" l="l"/>
            <a:pathLst>
              <a:path h="7892497" w="4498723">
                <a:moveTo>
                  <a:pt x="0" y="0"/>
                </a:moveTo>
                <a:lnTo>
                  <a:pt x="4498723" y="0"/>
                </a:lnTo>
                <a:lnTo>
                  <a:pt x="4498723" y="7892497"/>
                </a:lnTo>
                <a:lnTo>
                  <a:pt x="0" y="7892497"/>
                </a:lnTo>
                <a:lnTo>
                  <a:pt x="0" y="0"/>
                </a:lnTo>
                <a:close/>
              </a:path>
            </a:pathLst>
          </a:custGeom>
          <a:blipFill>
            <a:blip r:embed="rId8"/>
            <a:stretch>
              <a:fillRect l="0" t="0" r="0" b="0"/>
            </a:stretch>
          </a:blipFill>
        </p:spPr>
      </p:sp>
      <p:sp>
        <p:nvSpPr>
          <p:cNvPr name="Freeform 21" id="21"/>
          <p:cNvSpPr/>
          <p:nvPr/>
        </p:nvSpPr>
        <p:spPr>
          <a:xfrm flipH="false" flipV="false" rot="0">
            <a:off x="6770085" y="5631838"/>
            <a:ext cx="5268488" cy="2710336"/>
          </a:xfrm>
          <a:custGeom>
            <a:avLst/>
            <a:gdLst/>
            <a:ahLst/>
            <a:cxnLst/>
            <a:rect r="r" b="b" t="t" l="l"/>
            <a:pathLst>
              <a:path h="2710336" w="5268488">
                <a:moveTo>
                  <a:pt x="0" y="0"/>
                </a:moveTo>
                <a:lnTo>
                  <a:pt x="5268488" y="0"/>
                </a:lnTo>
                <a:lnTo>
                  <a:pt x="5268488" y="2710336"/>
                </a:lnTo>
                <a:lnTo>
                  <a:pt x="0" y="2710336"/>
                </a:lnTo>
                <a:lnTo>
                  <a:pt x="0" y="0"/>
                </a:lnTo>
                <a:close/>
              </a:path>
            </a:pathLst>
          </a:custGeom>
          <a:blipFill>
            <a:blip r:embed="rId9"/>
            <a:stretch>
              <a:fillRect l="0" t="0" r="0" b="0"/>
            </a:stretch>
          </a:blipFill>
        </p:spPr>
      </p:sp>
      <p:sp>
        <p:nvSpPr>
          <p:cNvPr name="TextBox 22" id="22"/>
          <p:cNvSpPr txBox="true"/>
          <p:nvPr/>
        </p:nvSpPr>
        <p:spPr>
          <a:xfrm rot="0">
            <a:off x="1028700" y="2131272"/>
            <a:ext cx="9191133" cy="1438275"/>
          </a:xfrm>
          <a:prstGeom prst="rect">
            <a:avLst/>
          </a:prstGeom>
        </p:spPr>
        <p:txBody>
          <a:bodyPr anchor="t" rtlCol="false" tIns="0" lIns="0" bIns="0" rIns="0">
            <a:spAutoFit/>
          </a:bodyPr>
          <a:lstStyle/>
          <a:p>
            <a:pPr algn="l">
              <a:lnSpc>
                <a:spcPts val="5759"/>
              </a:lnSpc>
              <a:spcBef>
                <a:spcPct val="0"/>
              </a:spcBef>
            </a:pPr>
            <a:r>
              <a:rPr lang="en-US" b="true" sz="4800">
                <a:solidFill>
                  <a:srgbClr val="FFFFFF"/>
                </a:solidFill>
                <a:latin typeface="Proxima Nova Bold"/>
                <a:ea typeface="Proxima Nova Bold"/>
                <a:cs typeface="Proxima Nova Bold"/>
                <a:sym typeface="Proxima Nova Bold"/>
              </a:rPr>
              <a:t>Key features that solve Construction industry pain points</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028700" y="1408208"/>
            <a:ext cx="2709870" cy="472945"/>
            <a:chOff x="0" y="0"/>
            <a:chExt cx="692329" cy="120830"/>
          </a:xfrm>
        </p:grpSpPr>
        <p:sp>
          <p:nvSpPr>
            <p:cNvPr name="Freeform 7" id="7"/>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8" id="8"/>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9" id="9"/>
          <p:cNvSpPr/>
          <p:nvPr/>
        </p:nvSpPr>
        <p:spPr>
          <a:xfrm flipH="false" flipV="false" rot="0">
            <a:off x="9360030" y="2260266"/>
            <a:ext cx="7899270" cy="5766467"/>
          </a:xfrm>
          <a:custGeom>
            <a:avLst/>
            <a:gdLst/>
            <a:ahLst/>
            <a:cxnLst/>
            <a:rect r="r" b="b" t="t" l="l"/>
            <a:pathLst>
              <a:path h="5766467" w="7899270">
                <a:moveTo>
                  <a:pt x="0" y="0"/>
                </a:moveTo>
                <a:lnTo>
                  <a:pt x="7899270" y="0"/>
                </a:lnTo>
                <a:lnTo>
                  <a:pt x="7899270" y="5766468"/>
                </a:lnTo>
                <a:lnTo>
                  <a:pt x="0" y="5766468"/>
                </a:lnTo>
                <a:lnTo>
                  <a:pt x="0" y="0"/>
                </a:lnTo>
                <a:close/>
              </a:path>
            </a:pathLst>
          </a:custGeom>
          <a:blipFill>
            <a:blip r:embed="rId5"/>
            <a:stretch>
              <a:fillRect l="0" t="0" r="0" b="0"/>
            </a:stretch>
          </a:blipFill>
        </p:spPr>
      </p:sp>
      <p:grpSp>
        <p:nvGrpSpPr>
          <p:cNvPr name="Group 10" id="10"/>
          <p:cNvGrpSpPr/>
          <p:nvPr/>
        </p:nvGrpSpPr>
        <p:grpSpPr>
          <a:xfrm rot="0">
            <a:off x="9759403" y="2699701"/>
            <a:ext cx="7017242" cy="4667934"/>
            <a:chOff x="0" y="0"/>
            <a:chExt cx="9356323" cy="6223911"/>
          </a:xfrm>
        </p:grpSpPr>
        <p:sp>
          <p:nvSpPr>
            <p:cNvPr name="Freeform 11" id="11"/>
            <p:cNvSpPr/>
            <p:nvPr/>
          </p:nvSpPr>
          <p:spPr>
            <a:xfrm flipH="false" flipV="false" rot="0">
              <a:off x="0" y="0"/>
              <a:ext cx="9356323" cy="6223911"/>
            </a:xfrm>
            <a:custGeom>
              <a:avLst/>
              <a:gdLst/>
              <a:ahLst/>
              <a:cxnLst/>
              <a:rect r="r" b="b" t="t" l="l"/>
              <a:pathLst>
                <a:path h="6223911" w="9356323">
                  <a:moveTo>
                    <a:pt x="0" y="0"/>
                  </a:moveTo>
                  <a:lnTo>
                    <a:pt x="9356323" y="0"/>
                  </a:lnTo>
                  <a:lnTo>
                    <a:pt x="9356323" y="6223911"/>
                  </a:lnTo>
                  <a:lnTo>
                    <a:pt x="0" y="6223911"/>
                  </a:lnTo>
                  <a:lnTo>
                    <a:pt x="0" y="0"/>
                  </a:lnTo>
                  <a:close/>
                </a:path>
              </a:pathLst>
            </a:custGeom>
            <a:blipFill>
              <a:blip r:embed="rId6"/>
              <a:stretch>
                <a:fillRect l="-13033" t="0" r="-686" b="-6846"/>
              </a:stretch>
            </a:blipFill>
          </p:spPr>
        </p:sp>
        <p:sp>
          <p:nvSpPr>
            <p:cNvPr name="Freeform 12" id="12"/>
            <p:cNvSpPr/>
            <p:nvPr/>
          </p:nvSpPr>
          <p:spPr>
            <a:xfrm flipH="false" flipV="false" rot="0">
              <a:off x="0" y="0"/>
              <a:ext cx="604098" cy="6223911"/>
            </a:xfrm>
            <a:custGeom>
              <a:avLst/>
              <a:gdLst/>
              <a:ahLst/>
              <a:cxnLst/>
              <a:rect r="r" b="b" t="t" l="l"/>
              <a:pathLst>
                <a:path h="6223911" w="604098">
                  <a:moveTo>
                    <a:pt x="0" y="0"/>
                  </a:moveTo>
                  <a:lnTo>
                    <a:pt x="604098" y="0"/>
                  </a:lnTo>
                  <a:lnTo>
                    <a:pt x="604098" y="6223911"/>
                  </a:lnTo>
                  <a:lnTo>
                    <a:pt x="0" y="6223911"/>
                  </a:lnTo>
                  <a:lnTo>
                    <a:pt x="0" y="0"/>
                  </a:lnTo>
                  <a:close/>
                </a:path>
              </a:pathLst>
            </a:custGeom>
            <a:blipFill>
              <a:blip r:embed="rId6"/>
              <a:stretch>
                <a:fillRect l="0" t="0" r="-1548449" b="0"/>
              </a:stretch>
            </a:blipFill>
          </p:spPr>
        </p:sp>
      </p:grpSp>
      <p:sp>
        <p:nvSpPr>
          <p:cNvPr name="Freeform 13" id="13"/>
          <p:cNvSpPr/>
          <p:nvPr/>
        </p:nvSpPr>
        <p:spPr>
          <a:xfrm flipH="false" flipV="false" rot="0">
            <a:off x="8455507" y="5727405"/>
            <a:ext cx="3155660" cy="3530895"/>
          </a:xfrm>
          <a:custGeom>
            <a:avLst/>
            <a:gdLst/>
            <a:ahLst/>
            <a:cxnLst/>
            <a:rect r="r" b="b" t="t" l="l"/>
            <a:pathLst>
              <a:path h="3530895" w="3155660">
                <a:moveTo>
                  <a:pt x="0" y="0"/>
                </a:moveTo>
                <a:lnTo>
                  <a:pt x="3155661" y="0"/>
                </a:lnTo>
                <a:lnTo>
                  <a:pt x="3155661" y="3530895"/>
                </a:lnTo>
                <a:lnTo>
                  <a:pt x="0" y="3530895"/>
                </a:lnTo>
                <a:lnTo>
                  <a:pt x="0" y="0"/>
                </a:lnTo>
                <a:close/>
              </a:path>
            </a:pathLst>
          </a:custGeom>
          <a:blipFill>
            <a:blip r:embed="rId7"/>
            <a:stretch>
              <a:fillRect l="0" t="0" r="0" b="0"/>
            </a:stretch>
          </a:blipFill>
        </p:spPr>
      </p:sp>
      <p:sp>
        <p:nvSpPr>
          <p:cNvPr name="TextBox 14" id="14"/>
          <p:cNvSpPr txBox="true"/>
          <p:nvPr/>
        </p:nvSpPr>
        <p:spPr>
          <a:xfrm rot="0">
            <a:off x="1028700" y="4130911"/>
            <a:ext cx="7232594" cy="2809875"/>
          </a:xfrm>
          <a:prstGeom prst="rect">
            <a:avLst/>
          </a:prstGeom>
        </p:spPr>
        <p:txBody>
          <a:bodyPr anchor="t" rtlCol="false" tIns="0" lIns="0" bIns="0" rIns="0">
            <a:spAutoFit/>
          </a:bodyPr>
          <a:lstStyle/>
          <a:p>
            <a:pPr algn="l">
              <a:lnSpc>
                <a:spcPts val="3215"/>
              </a:lnSpc>
            </a:pPr>
            <a:r>
              <a:rPr lang="en-US" sz="2679">
                <a:solidFill>
                  <a:srgbClr val="222222"/>
                </a:solidFill>
                <a:latin typeface="Proxima Nova"/>
                <a:ea typeface="Proxima Nova"/>
                <a:cs typeface="Proxima Nova"/>
                <a:sym typeface="Proxima Nova"/>
              </a:rPr>
              <a:t>The X-GPS Tracker app includes forms that make tasks like pre-trip truck inspections, safety checks, and clock-in/out reporting easy and accurate. </a:t>
            </a:r>
          </a:p>
          <a:p>
            <a:pPr algn="l">
              <a:lnSpc>
                <a:spcPts val="3215"/>
              </a:lnSpc>
            </a:pPr>
          </a:p>
          <a:p>
            <a:pPr algn="l">
              <a:lnSpc>
                <a:spcPts val="3215"/>
              </a:lnSpc>
              <a:spcBef>
                <a:spcPct val="0"/>
              </a:spcBef>
            </a:pPr>
            <a:r>
              <a:rPr lang="en-US" sz="2679">
                <a:solidFill>
                  <a:srgbClr val="222222"/>
                </a:solidFill>
                <a:latin typeface="Proxima Nova"/>
                <a:ea typeface="Proxima Nova"/>
                <a:cs typeface="Proxima Nova"/>
                <a:sym typeface="Proxima Nova"/>
              </a:rPr>
              <a:t>For construction companies, this means fewer errors and a more standardized workflow.</a:t>
            </a:r>
          </a:p>
        </p:txBody>
      </p:sp>
      <p:sp>
        <p:nvSpPr>
          <p:cNvPr name="TextBox 15" id="15"/>
          <p:cNvSpPr txBox="true"/>
          <p:nvPr/>
        </p:nvSpPr>
        <p:spPr>
          <a:xfrm rot="0">
            <a:off x="1028700" y="2131272"/>
            <a:ext cx="7232594" cy="1438156"/>
          </a:xfrm>
          <a:prstGeom prst="rect">
            <a:avLst/>
          </a:prstGeom>
        </p:spPr>
        <p:txBody>
          <a:bodyPr anchor="t" rtlCol="false" tIns="0" lIns="0" bIns="0" rIns="0">
            <a:spAutoFit/>
          </a:bodyPr>
          <a:lstStyle/>
          <a:p>
            <a:pPr algn="l">
              <a:lnSpc>
                <a:spcPts val="5759"/>
              </a:lnSpc>
            </a:pPr>
            <a:r>
              <a:rPr lang="en-US" sz="4800" b="true">
                <a:solidFill>
                  <a:srgbClr val="222222"/>
                </a:solidFill>
                <a:latin typeface="Proxima Nova Bold"/>
                <a:ea typeface="Proxima Nova Bold"/>
                <a:cs typeface="Proxima Nova Bold"/>
                <a:sym typeface="Proxima Nova Bold"/>
              </a:rPr>
              <a:t>Forms for compliance </a:t>
            </a:r>
          </a:p>
          <a:p>
            <a:pPr algn="l">
              <a:lnSpc>
                <a:spcPts val="5759"/>
              </a:lnSpc>
              <a:spcBef>
                <a:spcPct val="0"/>
              </a:spcBef>
            </a:pPr>
            <a:r>
              <a:rPr lang="en-US" b="true" sz="4800">
                <a:solidFill>
                  <a:srgbClr val="222222"/>
                </a:solidFill>
                <a:latin typeface="Proxima Nova Bold"/>
                <a:ea typeface="Proxima Nova Bold"/>
                <a:cs typeface="Proxima Nova Bold"/>
                <a:sym typeface="Proxima Nova Bold"/>
              </a:rPr>
              <a:t>and productivity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62336"/>
              <a:ext cx="1554040" cy="347333"/>
            </a:xfrm>
            <a:custGeom>
              <a:avLst/>
              <a:gdLst/>
              <a:ahLst/>
              <a:cxnLst/>
              <a:rect r="r" b="b" t="t" l="l"/>
              <a:pathLst>
                <a:path h="347333" w="1554040">
                  <a:moveTo>
                    <a:pt x="0" y="0"/>
                  </a:moveTo>
                  <a:lnTo>
                    <a:pt x="1554040" y="0"/>
                  </a:lnTo>
                  <a:lnTo>
                    <a:pt x="1554040" y="347333"/>
                  </a:lnTo>
                  <a:lnTo>
                    <a:pt x="0" y="347333"/>
                  </a:lnTo>
                  <a:lnTo>
                    <a:pt x="0" y="0"/>
                  </a:lnTo>
                  <a:close/>
                </a:path>
              </a:pathLst>
            </a:custGeom>
            <a:blipFill>
              <a:blip r:embed="rId4"/>
              <a:stretch>
                <a:fillRect l="0" t="0" r="0" b="0"/>
              </a:stretch>
            </a:blipFill>
          </p:spPr>
        </p:sp>
      </p:grpSp>
      <p:grpSp>
        <p:nvGrpSpPr>
          <p:cNvPr name="Group 7" id="7"/>
          <p:cNvGrpSpPr/>
          <p:nvPr/>
        </p:nvGrpSpPr>
        <p:grpSpPr>
          <a:xfrm rot="0">
            <a:off x="1028700" y="1408208"/>
            <a:ext cx="2709870" cy="472945"/>
            <a:chOff x="0" y="0"/>
            <a:chExt cx="692329" cy="120830"/>
          </a:xfrm>
        </p:grpSpPr>
        <p:sp>
          <p:nvSpPr>
            <p:cNvPr name="Freeform 8" id="8"/>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9" id="9"/>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10" id="10"/>
          <p:cNvSpPr/>
          <p:nvPr/>
        </p:nvSpPr>
        <p:spPr>
          <a:xfrm flipH="false" flipV="false" rot="0">
            <a:off x="10337716" y="1408208"/>
            <a:ext cx="2898767" cy="6343349"/>
          </a:xfrm>
          <a:custGeom>
            <a:avLst/>
            <a:gdLst/>
            <a:ahLst/>
            <a:cxnLst/>
            <a:rect r="r" b="b" t="t" l="l"/>
            <a:pathLst>
              <a:path h="6343349" w="2898767">
                <a:moveTo>
                  <a:pt x="0" y="0"/>
                </a:moveTo>
                <a:lnTo>
                  <a:pt x="2898768" y="0"/>
                </a:lnTo>
                <a:lnTo>
                  <a:pt x="2898768" y="6343350"/>
                </a:lnTo>
                <a:lnTo>
                  <a:pt x="0" y="6343350"/>
                </a:lnTo>
                <a:lnTo>
                  <a:pt x="0" y="0"/>
                </a:lnTo>
                <a:close/>
              </a:path>
            </a:pathLst>
          </a:custGeom>
          <a:blipFill>
            <a:blip r:embed="rId5"/>
            <a:stretch>
              <a:fillRect l="-237898" t="-4525" r="-18310" b="-4943"/>
            </a:stretch>
          </a:blipFill>
        </p:spPr>
      </p:sp>
      <p:sp>
        <p:nvSpPr>
          <p:cNvPr name="Freeform 11" id="11"/>
          <p:cNvSpPr/>
          <p:nvPr/>
        </p:nvSpPr>
        <p:spPr>
          <a:xfrm flipH="false" flipV="false" rot="0">
            <a:off x="9424449" y="6902565"/>
            <a:ext cx="1826536" cy="2084845"/>
          </a:xfrm>
          <a:custGeom>
            <a:avLst/>
            <a:gdLst/>
            <a:ahLst/>
            <a:cxnLst/>
            <a:rect r="r" b="b" t="t" l="l"/>
            <a:pathLst>
              <a:path h="2084845" w="1826536">
                <a:moveTo>
                  <a:pt x="0" y="0"/>
                </a:moveTo>
                <a:lnTo>
                  <a:pt x="1826535" y="0"/>
                </a:lnTo>
                <a:lnTo>
                  <a:pt x="1826535" y="2084845"/>
                </a:lnTo>
                <a:lnTo>
                  <a:pt x="0" y="2084845"/>
                </a:lnTo>
                <a:lnTo>
                  <a:pt x="0" y="0"/>
                </a:lnTo>
                <a:close/>
              </a:path>
            </a:pathLst>
          </a:custGeom>
          <a:blipFill>
            <a:blip r:embed="rId6"/>
            <a:stretch>
              <a:fillRect l="-7546" t="0" r="-7546" b="-1052"/>
            </a:stretch>
          </a:blipFill>
        </p:spPr>
      </p:sp>
      <p:sp>
        <p:nvSpPr>
          <p:cNvPr name="TextBox 12" id="12"/>
          <p:cNvSpPr txBox="true"/>
          <p:nvPr/>
        </p:nvSpPr>
        <p:spPr>
          <a:xfrm rot="0">
            <a:off x="1028700" y="4130911"/>
            <a:ext cx="7232594" cy="4010025"/>
          </a:xfrm>
          <a:prstGeom prst="rect">
            <a:avLst/>
          </a:prstGeom>
        </p:spPr>
        <p:txBody>
          <a:bodyPr anchor="t" rtlCol="false" tIns="0" lIns="0" bIns="0" rIns="0">
            <a:spAutoFit/>
          </a:bodyPr>
          <a:lstStyle/>
          <a:p>
            <a:pPr algn="l">
              <a:lnSpc>
                <a:spcPts val="3215"/>
              </a:lnSpc>
            </a:pPr>
            <a:r>
              <a:rPr lang="en-US" sz="2679">
                <a:solidFill>
                  <a:srgbClr val="222222"/>
                </a:solidFill>
                <a:latin typeface="Proxima Nova"/>
                <a:ea typeface="Proxima Nova"/>
                <a:cs typeface="Proxima Nova"/>
                <a:sym typeface="Proxima Nova"/>
              </a:rPr>
              <a:t>Field workers can be assigned daily tasks through the app, and managers can monitor completion in real time. This ensures that projects stay on schedule, and any potential delays can be addressed immediately.</a:t>
            </a:r>
            <a:r>
              <a:rPr lang="en-US" sz="2679">
                <a:solidFill>
                  <a:srgbClr val="222222"/>
                </a:solidFill>
                <a:latin typeface="Proxima Nova"/>
                <a:ea typeface="Proxima Nova"/>
                <a:cs typeface="Proxima Nova"/>
                <a:sym typeface="Proxima Nova"/>
              </a:rPr>
              <a:t> </a:t>
            </a:r>
          </a:p>
          <a:p>
            <a:pPr algn="l">
              <a:lnSpc>
                <a:spcPts val="3215"/>
              </a:lnSpc>
            </a:pPr>
          </a:p>
          <a:p>
            <a:pPr algn="l">
              <a:lnSpc>
                <a:spcPts val="3215"/>
              </a:lnSpc>
            </a:pPr>
            <a:r>
              <a:rPr lang="en-US" sz="2679">
                <a:solidFill>
                  <a:srgbClr val="222222"/>
                </a:solidFill>
                <a:latin typeface="Proxima Nova"/>
                <a:ea typeface="Proxima Nova"/>
                <a:cs typeface="Proxima Nova"/>
                <a:sym typeface="Proxima Nova"/>
              </a:rPr>
              <a:t>You can assign tasks to roofers or electricians and receive instant updates from the field, complete with photos and signatures. </a:t>
            </a:r>
          </a:p>
          <a:p>
            <a:pPr algn="l">
              <a:lnSpc>
                <a:spcPts val="3215"/>
              </a:lnSpc>
              <a:spcBef>
                <a:spcPct val="0"/>
              </a:spcBef>
            </a:pPr>
          </a:p>
        </p:txBody>
      </p:sp>
      <p:sp>
        <p:nvSpPr>
          <p:cNvPr name="TextBox 13" id="13"/>
          <p:cNvSpPr txBox="true"/>
          <p:nvPr/>
        </p:nvSpPr>
        <p:spPr>
          <a:xfrm rot="0">
            <a:off x="1028700" y="2131272"/>
            <a:ext cx="7232594" cy="1438156"/>
          </a:xfrm>
          <a:prstGeom prst="rect">
            <a:avLst/>
          </a:prstGeom>
        </p:spPr>
        <p:txBody>
          <a:bodyPr anchor="t" rtlCol="false" tIns="0" lIns="0" bIns="0" rIns="0">
            <a:spAutoFit/>
          </a:bodyPr>
          <a:lstStyle/>
          <a:p>
            <a:pPr algn="l">
              <a:lnSpc>
                <a:spcPts val="5759"/>
              </a:lnSpc>
            </a:pPr>
            <a:r>
              <a:rPr lang="en-US" sz="4800" b="true">
                <a:solidFill>
                  <a:srgbClr val="222222"/>
                </a:solidFill>
                <a:latin typeface="Proxima Nova Bold"/>
                <a:ea typeface="Proxima Nova Bold"/>
                <a:cs typeface="Proxima Nova Bold"/>
                <a:sym typeface="Proxima Nova Bold"/>
              </a:rPr>
              <a:t>Task assignment </a:t>
            </a:r>
          </a:p>
          <a:p>
            <a:pPr algn="l">
              <a:lnSpc>
                <a:spcPts val="5759"/>
              </a:lnSpc>
              <a:spcBef>
                <a:spcPct val="0"/>
              </a:spcBef>
            </a:pPr>
            <a:r>
              <a:rPr lang="en-US" b="true" sz="4800">
                <a:solidFill>
                  <a:srgbClr val="222222"/>
                </a:solidFill>
                <a:latin typeface="Proxima Nova Bold"/>
                <a:ea typeface="Proxima Nova Bold"/>
                <a:cs typeface="Proxima Nova Bold"/>
                <a:sym typeface="Proxima Nova Bold"/>
              </a:rPr>
              <a:t>and monitoring</a:t>
            </a:r>
          </a:p>
        </p:txBody>
      </p:sp>
      <p:grpSp>
        <p:nvGrpSpPr>
          <p:cNvPr name="Group 14" id="14"/>
          <p:cNvGrpSpPr/>
          <p:nvPr/>
        </p:nvGrpSpPr>
        <p:grpSpPr>
          <a:xfrm rot="0">
            <a:off x="12857778" y="2360719"/>
            <a:ext cx="3135714" cy="6415783"/>
            <a:chOff x="0" y="0"/>
            <a:chExt cx="4180952" cy="8554377"/>
          </a:xfrm>
        </p:grpSpPr>
        <p:grpSp>
          <p:nvGrpSpPr>
            <p:cNvPr name="Group 15" id="15"/>
            <p:cNvGrpSpPr/>
            <p:nvPr/>
          </p:nvGrpSpPr>
          <p:grpSpPr>
            <a:xfrm rot="0">
              <a:off x="227028" y="181795"/>
              <a:ext cx="3759366" cy="553779"/>
              <a:chOff x="0" y="0"/>
              <a:chExt cx="742591" cy="109388"/>
            </a:xfrm>
          </p:grpSpPr>
          <p:sp>
            <p:nvSpPr>
              <p:cNvPr name="Freeform 16" id="16"/>
              <p:cNvSpPr/>
              <p:nvPr/>
            </p:nvSpPr>
            <p:spPr>
              <a:xfrm flipH="false" flipV="false" rot="0">
                <a:off x="0" y="0"/>
                <a:ext cx="742591" cy="109388"/>
              </a:xfrm>
              <a:custGeom>
                <a:avLst/>
                <a:gdLst/>
                <a:ahLst/>
                <a:cxnLst/>
                <a:rect r="r" b="b" t="t" l="l"/>
                <a:pathLst>
                  <a:path h="109388" w="742591">
                    <a:moveTo>
                      <a:pt x="0" y="0"/>
                    </a:moveTo>
                    <a:lnTo>
                      <a:pt x="742591" y="0"/>
                    </a:lnTo>
                    <a:lnTo>
                      <a:pt x="742591" y="109388"/>
                    </a:lnTo>
                    <a:lnTo>
                      <a:pt x="0" y="109388"/>
                    </a:lnTo>
                    <a:close/>
                  </a:path>
                </a:pathLst>
              </a:custGeom>
              <a:solidFill>
                <a:srgbClr val="1C8FD5"/>
              </a:solidFill>
            </p:spPr>
          </p:sp>
          <p:sp>
            <p:nvSpPr>
              <p:cNvPr name="TextBox 17" id="17"/>
              <p:cNvSpPr txBox="true"/>
              <p:nvPr/>
            </p:nvSpPr>
            <p:spPr>
              <a:xfrm>
                <a:off x="0" y="-28575"/>
                <a:ext cx="742591" cy="137963"/>
              </a:xfrm>
              <a:prstGeom prst="rect">
                <a:avLst/>
              </a:prstGeom>
            </p:spPr>
            <p:txBody>
              <a:bodyPr anchor="ctr" rtlCol="false" tIns="50800" lIns="50800" bIns="50800" rIns="50800"/>
              <a:lstStyle/>
              <a:p>
                <a:pPr algn="ctr">
                  <a:lnSpc>
                    <a:spcPts val="2483"/>
                  </a:lnSpc>
                </a:pPr>
              </a:p>
            </p:txBody>
          </p:sp>
        </p:grpSp>
        <p:sp>
          <p:nvSpPr>
            <p:cNvPr name="Freeform 18" id="18"/>
            <p:cNvSpPr/>
            <p:nvPr/>
          </p:nvSpPr>
          <p:spPr>
            <a:xfrm flipH="false" flipV="false" rot="0">
              <a:off x="227028" y="659271"/>
              <a:ext cx="3726895" cy="7724150"/>
            </a:xfrm>
            <a:custGeom>
              <a:avLst/>
              <a:gdLst/>
              <a:ahLst/>
              <a:cxnLst/>
              <a:rect r="r" b="b" t="t" l="l"/>
              <a:pathLst>
                <a:path h="7724150" w="3726895">
                  <a:moveTo>
                    <a:pt x="0" y="0"/>
                  </a:moveTo>
                  <a:lnTo>
                    <a:pt x="3726895" y="0"/>
                  </a:lnTo>
                  <a:lnTo>
                    <a:pt x="3726895" y="7724150"/>
                  </a:lnTo>
                  <a:lnTo>
                    <a:pt x="0" y="7724150"/>
                  </a:lnTo>
                  <a:lnTo>
                    <a:pt x="0" y="0"/>
                  </a:lnTo>
                  <a:close/>
                </a:path>
              </a:pathLst>
            </a:custGeom>
            <a:blipFill>
              <a:blip r:embed="rId7"/>
              <a:stretch>
                <a:fillRect l="-6783" t="-7722" r="-6783" b="-2975"/>
              </a:stretch>
            </a:blipFill>
          </p:spPr>
        </p:sp>
        <p:grpSp>
          <p:nvGrpSpPr>
            <p:cNvPr name="Group 19" id="19"/>
            <p:cNvGrpSpPr/>
            <p:nvPr/>
          </p:nvGrpSpPr>
          <p:grpSpPr>
            <a:xfrm rot="0">
              <a:off x="227028" y="7957406"/>
              <a:ext cx="3733939" cy="553779"/>
              <a:chOff x="0" y="0"/>
              <a:chExt cx="737568" cy="109388"/>
            </a:xfrm>
          </p:grpSpPr>
          <p:sp>
            <p:nvSpPr>
              <p:cNvPr name="Freeform 20" id="20"/>
              <p:cNvSpPr/>
              <p:nvPr/>
            </p:nvSpPr>
            <p:spPr>
              <a:xfrm flipH="false" flipV="false" rot="0">
                <a:off x="0" y="0"/>
                <a:ext cx="737568" cy="109388"/>
              </a:xfrm>
              <a:custGeom>
                <a:avLst/>
                <a:gdLst/>
                <a:ahLst/>
                <a:cxnLst/>
                <a:rect r="r" b="b" t="t" l="l"/>
                <a:pathLst>
                  <a:path h="109388" w="737568">
                    <a:moveTo>
                      <a:pt x="0" y="0"/>
                    </a:moveTo>
                    <a:lnTo>
                      <a:pt x="737568" y="0"/>
                    </a:lnTo>
                    <a:lnTo>
                      <a:pt x="737568" y="109388"/>
                    </a:lnTo>
                    <a:lnTo>
                      <a:pt x="0" y="109388"/>
                    </a:lnTo>
                    <a:close/>
                  </a:path>
                </a:pathLst>
              </a:custGeom>
              <a:solidFill>
                <a:srgbClr val="FAFAFA"/>
              </a:solidFill>
            </p:spPr>
          </p:sp>
          <p:sp>
            <p:nvSpPr>
              <p:cNvPr name="TextBox 21" id="21"/>
              <p:cNvSpPr txBox="true"/>
              <p:nvPr/>
            </p:nvSpPr>
            <p:spPr>
              <a:xfrm>
                <a:off x="0" y="-28575"/>
                <a:ext cx="737568" cy="137963"/>
              </a:xfrm>
              <a:prstGeom prst="rect">
                <a:avLst/>
              </a:prstGeom>
            </p:spPr>
            <p:txBody>
              <a:bodyPr anchor="ctr" rtlCol="false" tIns="50800" lIns="50800" bIns="50800" rIns="50800"/>
              <a:lstStyle/>
              <a:p>
                <a:pPr algn="ctr">
                  <a:lnSpc>
                    <a:spcPts val="2483"/>
                  </a:lnSpc>
                </a:pPr>
              </a:p>
            </p:txBody>
          </p:sp>
        </p:grpSp>
        <p:sp>
          <p:nvSpPr>
            <p:cNvPr name="Freeform 22" id="22"/>
            <p:cNvSpPr/>
            <p:nvPr/>
          </p:nvSpPr>
          <p:spPr>
            <a:xfrm flipH="false" flipV="false" rot="0">
              <a:off x="0" y="0"/>
              <a:ext cx="4180952" cy="8554377"/>
            </a:xfrm>
            <a:custGeom>
              <a:avLst/>
              <a:gdLst/>
              <a:ahLst/>
              <a:cxnLst/>
              <a:rect r="r" b="b" t="t" l="l"/>
              <a:pathLst>
                <a:path h="8554377" w="4180952">
                  <a:moveTo>
                    <a:pt x="0" y="0"/>
                  </a:moveTo>
                  <a:lnTo>
                    <a:pt x="4180952" y="0"/>
                  </a:lnTo>
                  <a:lnTo>
                    <a:pt x="4180952" y="8554377"/>
                  </a:lnTo>
                  <a:lnTo>
                    <a:pt x="0" y="8554377"/>
                  </a:lnTo>
                  <a:lnTo>
                    <a:pt x="0" y="0"/>
                  </a:lnTo>
                  <a:close/>
                </a:path>
              </a:pathLst>
            </a:custGeom>
            <a:blipFill>
              <a:blip r:embed="rId8"/>
              <a:stretch>
                <a:fillRect l="0" t="0" r="0"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577" y="-44104"/>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090CF"/>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028700" y="1408208"/>
            <a:ext cx="2709870" cy="472945"/>
            <a:chOff x="0" y="0"/>
            <a:chExt cx="692329" cy="120830"/>
          </a:xfrm>
        </p:grpSpPr>
        <p:sp>
          <p:nvSpPr>
            <p:cNvPr name="Freeform 7" id="7"/>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8" id="8"/>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9" id="9"/>
          <p:cNvSpPr/>
          <p:nvPr/>
        </p:nvSpPr>
        <p:spPr>
          <a:xfrm flipH="false" flipV="false" rot="0">
            <a:off x="9144000" y="1779670"/>
            <a:ext cx="8344307" cy="6904914"/>
          </a:xfrm>
          <a:custGeom>
            <a:avLst/>
            <a:gdLst/>
            <a:ahLst/>
            <a:cxnLst/>
            <a:rect r="r" b="b" t="t" l="l"/>
            <a:pathLst>
              <a:path h="6904914" w="8344307">
                <a:moveTo>
                  <a:pt x="0" y="0"/>
                </a:moveTo>
                <a:lnTo>
                  <a:pt x="8344307" y="0"/>
                </a:lnTo>
                <a:lnTo>
                  <a:pt x="8344307" y="6904914"/>
                </a:lnTo>
                <a:lnTo>
                  <a:pt x="0" y="6904914"/>
                </a:lnTo>
                <a:lnTo>
                  <a:pt x="0" y="0"/>
                </a:lnTo>
                <a:close/>
              </a:path>
            </a:pathLst>
          </a:custGeom>
          <a:blipFill>
            <a:blip r:embed="rId5"/>
            <a:stretch>
              <a:fillRect l="0" t="0" r="0" b="0"/>
            </a:stretch>
          </a:blipFill>
        </p:spPr>
      </p:sp>
      <p:sp>
        <p:nvSpPr>
          <p:cNvPr name="Freeform 10" id="10"/>
          <p:cNvSpPr/>
          <p:nvPr/>
        </p:nvSpPr>
        <p:spPr>
          <a:xfrm flipH="false" flipV="false" rot="0">
            <a:off x="9457569" y="2107345"/>
            <a:ext cx="7811372" cy="4629173"/>
          </a:xfrm>
          <a:custGeom>
            <a:avLst/>
            <a:gdLst/>
            <a:ahLst/>
            <a:cxnLst/>
            <a:rect r="r" b="b" t="t" l="l"/>
            <a:pathLst>
              <a:path h="4629173" w="7811372">
                <a:moveTo>
                  <a:pt x="0" y="0"/>
                </a:moveTo>
                <a:lnTo>
                  <a:pt x="7811373" y="0"/>
                </a:lnTo>
                <a:lnTo>
                  <a:pt x="7811373" y="4629173"/>
                </a:lnTo>
                <a:lnTo>
                  <a:pt x="0" y="4629173"/>
                </a:lnTo>
                <a:lnTo>
                  <a:pt x="0" y="0"/>
                </a:lnTo>
                <a:close/>
              </a:path>
            </a:pathLst>
          </a:custGeom>
          <a:blipFill>
            <a:blip r:embed="rId6"/>
            <a:stretch>
              <a:fillRect l="-731" t="-7006" r="-731" b="0"/>
            </a:stretch>
          </a:blipFill>
        </p:spPr>
      </p:sp>
      <p:sp>
        <p:nvSpPr>
          <p:cNvPr name="TextBox 11" id="11"/>
          <p:cNvSpPr txBox="true"/>
          <p:nvPr/>
        </p:nvSpPr>
        <p:spPr>
          <a:xfrm rot="0">
            <a:off x="1028700" y="3270650"/>
            <a:ext cx="7232594" cy="4010025"/>
          </a:xfrm>
          <a:prstGeom prst="rect">
            <a:avLst/>
          </a:prstGeom>
        </p:spPr>
        <p:txBody>
          <a:bodyPr anchor="t" rtlCol="false" tIns="0" lIns="0" bIns="0" rIns="0">
            <a:spAutoFit/>
          </a:bodyPr>
          <a:lstStyle/>
          <a:p>
            <a:pPr algn="l">
              <a:lnSpc>
                <a:spcPts val="3215"/>
              </a:lnSpc>
            </a:pPr>
            <a:r>
              <a:rPr lang="en-US" sz="2679">
                <a:solidFill>
                  <a:srgbClr val="FFFFFF"/>
                </a:solidFill>
                <a:latin typeface="Proxima Nova"/>
                <a:ea typeface="Proxima Nova"/>
                <a:cs typeface="Proxima Nova"/>
                <a:sym typeface="Proxima Nova"/>
              </a:rPr>
              <a:t>The X-GPS Tracker app's real-time tracking capability allows construction companies to monitor not only their vehicles but also their workers, ensuring that work sites are being attended to and productivity remains high.</a:t>
            </a:r>
            <a:r>
              <a:rPr lang="en-US" sz="2679">
                <a:solidFill>
                  <a:srgbClr val="FFFFFF"/>
                </a:solidFill>
                <a:latin typeface="Proxima Nova"/>
                <a:ea typeface="Proxima Nova"/>
                <a:cs typeface="Proxima Nova"/>
                <a:sym typeface="Proxima Nova"/>
              </a:rPr>
              <a:t> </a:t>
            </a:r>
          </a:p>
          <a:p>
            <a:pPr algn="l">
              <a:lnSpc>
                <a:spcPts val="3215"/>
              </a:lnSpc>
            </a:pPr>
          </a:p>
          <a:p>
            <a:pPr algn="l">
              <a:lnSpc>
                <a:spcPts val="3215"/>
              </a:lnSpc>
            </a:pPr>
            <a:r>
              <a:rPr lang="en-US" sz="2679">
                <a:solidFill>
                  <a:srgbClr val="FFFFFF"/>
                </a:solidFill>
                <a:latin typeface="Proxima Nova"/>
                <a:ea typeface="Proxima Nova"/>
                <a:cs typeface="Proxima Nova"/>
                <a:sym typeface="Proxima Nova"/>
              </a:rPr>
              <a:t>It offers features like check-in capabilities, which act as a clock-in system, helping managers better understand how time is spent on site.</a:t>
            </a:r>
          </a:p>
          <a:p>
            <a:pPr algn="l">
              <a:lnSpc>
                <a:spcPts val="3215"/>
              </a:lnSpc>
              <a:spcBef>
                <a:spcPct val="0"/>
              </a:spcBef>
            </a:pPr>
          </a:p>
        </p:txBody>
      </p:sp>
      <p:sp>
        <p:nvSpPr>
          <p:cNvPr name="TextBox 12" id="12"/>
          <p:cNvSpPr txBox="true"/>
          <p:nvPr/>
        </p:nvSpPr>
        <p:spPr>
          <a:xfrm rot="0">
            <a:off x="1028700" y="2131272"/>
            <a:ext cx="7232594" cy="714315"/>
          </a:xfrm>
          <a:prstGeom prst="rect">
            <a:avLst/>
          </a:prstGeom>
        </p:spPr>
        <p:txBody>
          <a:bodyPr anchor="t" rtlCol="false" tIns="0" lIns="0" bIns="0" rIns="0">
            <a:spAutoFit/>
          </a:bodyPr>
          <a:lstStyle/>
          <a:p>
            <a:pPr algn="l">
              <a:lnSpc>
                <a:spcPts val="5759"/>
              </a:lnSpc>
              <a:spcBef>
                <a:spcPct val="0"/>
              </a:spcBef>
            </a:pPr>
            <a:r>
              <a:rPr lang="en-US" b="true" sz="4800">
                <a:solidFill>
                  <a:srgbClr val="FFFFFF"/>
                </a:solidFill>
                <a:latin typeface="Proxima Nova Bold"/>
                <a:ea typeface="Proxima Nova Bold"/>
                <a:cs typeface="Proxima Nova Bold"/>
                <a:sym typeface="Proxima Nova Bold"/>
              </a:rPr>
              <a:t>Real-time tracking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200" cy="10287000"/>
          </a:xfrm>
          <a:custGeom>
            <a:avLst/>
            <a:gdLst/>
            <a:ahLst/>
            <a:cxnLst/>
            <a:rect r="r" b="b" t="t" l="l"/>
            <a:pathLst>
              <a:path h="10287000" w="18288200">
                <a:moveTo>
                  <a:pt x="0" y="0"/>
                </a:moveTo>
                <a:lnTo>
                  <a:pt x="18288200" y="0"/>
                </a:lnTo>
                <a:lnTo>
                  <a:pt x="182882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028700" y="1408208"/>
            <a:ext cx="2709870" cy="472945"/>
            <a:chOff x="0" y="0"/>
            <a:chExt cx="692329" cy="120830"/>
          </a:xfrm>
        </p:grpSpPr>
        <p:sp>
          <p:nvSpPr>
            <p:cNvPr name="Freeform 7" id="7"/>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8" id="8"/>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Freeform 9" id="9"/>
          <p:cNvSpPr/>
          <p:nvPr/>
        </p:nvSpPr>
        <p:spPr>
          <a:xfrm flipH="false" flipV="false" rot="0">
            <a:off x="6655670" y="3319821"/>
            <a:ext cx="593372" cy="787227"/>
          </a:xfrm>
          <a:custGeom>
            <a:avLst/>
            <a:gdLst/>
            <a:ahLst/>
            <a:cxnLst/>
            <a:rect r="r" b="b" t="t" l="l"/>
            <a:pathLst>
              <a:path h="787227" w="593372">
                <a:moveTo>
                  <a:pt x="0" y="0"/>
                </a:moveTo>
                <a:lnTo>
                  <a:pt x="593372" y="0"/>
                </a:lnTo>
                <a:lnTo>
                  <a:pt x="593372" y="787228"/>
                </a:lnTo>
                <a:lnTo>
                  <a:pt x="0" y="787228"/>
                </a:lnTo>
                <a:lnTo>
                  <a:pt x="0" y="0"/>
                </a:lnTo>
                <a:close/>
              </a:path>
            </a:pathLst>
          </a:custGeom>
          <a:blipFill>
            <a:blip r:embed="rId5"/>
            <a:stretch>
              <a:fillRect l="0" t="0" r="0" b="0"/>
            </a:stretch>
          </a:blipFill>
        </p:spPr>
      </p:sp>
      <p:sp>
        <p:nvSpPr>
          <p:cNvPr name="Freeform 10" id="10"/>
          <p:cNvSpPr/>
          <p:nvPr/>
        </p:nvSpPr>
        <p:spPr>
          <a:xfrm flipH="false" flipV="false" rot="0">
            <a:off x="12218513" y="6205523"/>
            <a:ext cx="1001933" cy="1001933"/>
          </a:xfrm>
          <a:custGeom>
            <a:avLst/>
            <a:gdLst/>
            <a:ahLst/>
            <a:cxnLst/>
            <a:rect r="r" b="b" t="t" l="l"/>
            <a:pathLst>
              <a:path h="1001933" w="1001933">
                <a:moveTo>
                  <a:pt x="0" y="0"/>
                </a:moveTo>
                <a:lnTo>
                  <a:pt x="1001934" y="0"/>
                </a:lnTo>
                <a:lnTo>
                  <a:pt x="1001934" y="1001934"/>
                </a:lnTo>
                <a:lnTo>
                  <a:pt x="0" y="1001934"/>
                </a:lnTo>
                <a:lnTo>
                  <a:pt x="0" y="0"/>
                </a:lnTo>
                <a:close/>
              </a:path>
            </a:pathLst>
          </a:custGeom>
          <a:blipFill>
            <a:blip r:embed="rId6"/>
            <a:stretch>
              <a:fillRect l="0" t="0" r="0" b="0"/>
            </a:stretch>
          </a:blipFill>
        </p:spPr>
      </p:sp>
      <p:sp>
        <p:nvSpPr>
          <p:cNvPr name="Freeform 11" id="11"/>
          <p:cNvSpPr/>
          <p:nvPr/>
        </p:nvSpPr>
        <p:spPr>
          <a:xfrm flipH="false" flipV="false" rot="0">
            <a:off x="1028700" y="6145448"/>
            <a:ext cx="1062008" cy="1062008"/>
          </a:xfrm>
          <a:custGeom>
            <a:avLst/>
            <a:gdLst/>
            <a:ahLst/>
            <a:cxnLst/>
            <a:rect r="r" b="b" t="t" l="l"/>
            <a:pathLst>
              <a:path h="1062008" w="1062008">
                <a:moveTo>
                  <a:pt x="0" y="0"/>
                </a:moveTo>
                <a:lnTo>
                  <a:pt x="1062008" y="0"/>
                </a:lnTo>
                <a:lnTo>
                  <a:pt x="1062008" y="1062009"/>
                </a:lnTo>
                <a:lnTo>
                  <a:pt x="0" y="1062009"/>
                </a:lnTo>
                <a:lnTo>
                  <a:pt x="0" y="0"/>
                </a:lnTo>
                <a:close/>
              </a:path>
            </a:pathLst>
          </a:custGeom>
          <a:blipFill>
            <a:blip r:embed="rId7"/>
            <a:stretch>
              <a:fillRect l="0" t="0" r="0" b="0"/>
            </a:stretch>
          </a:blipFill>
        </p:spPr>
      </p:sp>
      <p:sp>
        <p:nvSpPr>
          <p:cNvPr name="Freeform 12" id="12"/>
          <p:cNvSpPr/>
          <p:nvPr/>
        </p:nvSpPr>
        <p:spPr>
          <a:xfrm flipH="false" flipV="false" rot="0">
            <a:off x="6697787" y="6197674"/>
            <a:ext cx="957557" cy="957557"/>
          </a:xfrm>
          <a:custGeom>
            <a:avLst/>
            <a:gdLst/>
            <a:ahLst/>
            <a:cxnLst/>
            <a:rect r="r" b="b" t="t" l="l"/>
            <a:pathLst>
              <a:path h="957557" w="957557">
                <a:moveTo>
                  <a:pt x="0" y="0"/>
                </a:moveTo>
                <a:lnTo>
                  <a:pt x="957557" y="0"/>
                </a:lnTo>
                <a:lnTo>
                  <a:pt x="957557" y="957557"/>
                </a:lnTo>
                <a:lnTo>
                  <a:pt x="0" y="957557"/>
                </a:lnTo>
                <a:lnTo>
                  <a:pt x="0" y="0"/>
                </a:lnTo>
                <a:close/>
              </a:path>
            </a:pathLst>
          </a:custGeom>
          <a:blipFill>
            <a:blip r:embed="rId8"/>
            <a:stretch>
              <a:fillRect l="0" t="0" r="0" b="0"/>
            </a:stretch>
          </a:blipFill>
        </p:spPr>
      </p:sp>
      <p:sp>
        <p:nvSpPr>
          <p:cNvPr name="Freeform 13" id="13"/>
          <p:cNvSpPr/>
          <p:nvPr/>
        </p:nvSpPr>
        <p:spPr>
          <a:xfrm flipH="false" flipV="false" rot="0">
            <a:off x="13619879" y="1266083"/>
            <a:ext cx="4668321" cy="5138902"/>
          </a:xfrm>
          <a:custGeom>
            <a:avLst/>
            <a:gdLst/>
            <a:ahLst/>
            <a:cxnLst/>
            <a:rect r="r" b="b" t="t" l="l"/>
            <a:pathLst>
              <a:path h="5138902" w="4668321">
                <a:moveTo>
                  <a:pt x="0" y="0"/>
                </a:moveTo>
                <a:lnTo>
                  <a:pt x="4668321" y="0"/>
                </a:lnTo>
                <a:lnTo>
                  <a:pt x="4668321" y="5138902"/>
                </a:lnTo>
                <a:lnTo>
                  <a:pt x="0" y="5138902"/>
                </a:lnTo>
                <a:lnTo>
                  <a:pt x="0" y="0"/>
                </a:lnTo>
                <a:close/>
              </a:path>
            </a:pathLst>
          </a:custGeom>
          <a:blipFill>
            <a:blip r:embed="rId9"/>
            <a:stretch>
              <a:fillRect l="0" t="0" r="-63688" b="0"/>
            </a:stretch>
          </a:blipFill>
        </p:spPr>
      </p:sp>
      <p:sp>
        <p:nvSpPr>
          <p:cNvPr name="Freeform 14" id="14"/>
          <p:cNvSpPr/>
          <p:nvPr/>
        </p:nvSpPr>
        <p:spPr>
          <a:xfrm flipH="false" flipV="false" rot="0">
            <a:off x="1197311" y="3430844"/>
            <a:ext cx="1186324" cy="676205"/>
          </a:xfrm>
          <a:custGeom>
            <a:avLst/>
            <a:gdLst/>
            <a:ahLst/>
            <a:cxnLst/>
            <a:rect r="r" b="b" t="t" l="l"/>
            <a:pathLst>
              <a:path h="676205" w="1186324">
                <a:moveTo>
                  <a:pt x="0" y="0"/>
                </a:moveTo>
                <a:lnTo>
                  <a:pt x="1186324" y="0"/>
                </a:lnTo>
                <a:lnTo>
                  <a:pt x="1186324" y="676205"/>
                </a:lnTo>
                <a:lnTo>
                  <a:pt x="0" y="676205"/>
                </a:lnTo>
                <a:lnTo>
                  <a:pt x="0" y="0"/>
                </a:lnTo>
                <a:close/>
              </a:path>
            </a:pathLst>
          </a:custGeom>
          <a:blipFill>
            <a:blip r:embed="rId10"/>
            <a:stretch>
              <a:fillRect l="0" t="0" r="0" b="0"/>
            </a:stretch>
          </a:blipFill>
        </p:spPr>
      </p:sp>
      <p:sp>
        <p:nvSpPr>
          <p:cNvPr name="TextBox 15" id="15"/>
          <p:cNvSpPr txBox="true"/>
          <p:nvPr/>
        </p:nvSpPr>
        <p:spPr>
          <a:xfrm rot="0">
            <a:off x="1127112" y="4280624"/>
            <a:ext cx="4161487" cy="1333500"/>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Roofing companies</a:t>
            </a:r>
            <a:r>
              <a:rPr lang="en-US" sz="2199">
                <a:solidFill>
                  <a:srgbClr val="1090CF"/>
                </a:solidFill>
                <a:latin typeface="Proxima Nova"/>
                <a:ea typeface="Proxima Nova"/>
                <a:cs typeface="Proxima Nova"/>
                <a:sym typeface="Proxima Nova"/>
              </a:rPr>
              <a:t>: </a:t>
            </a:r>
          </a:p>
          <a:p>
            <a:pPr algn="l">
              <a:lnSpc>
                <a:spcPts val="2639"/>
              </a:lnSpc>
              <a:spcBef>
                <a:spcPct val="0"/>
              </a:spcBef>
            </a:pPr>
            <a:r>
              <a:rPr lang="en-US" sz="2199">
                <a:solidFill>
                  <a:srgbClr val="222222"/>
                </a:solidFill>
                <a:latin typeface="Proxima Nova"/>
                <a:ea typeface="Proxima Nova"/>
                <a:cs typeface="Proxima Nova"/>
                <a:sym typeface="Proxima Nova"/>
              </a:rPr>
              <a:t>scheduling tasks for their field workers and tracking progress in real-time.</a:t>
            </a:r>
          </a:p>
        </p:txBody>
      </p:sp>
      <p:sp>
        <p:nvSpPr>
          <p:cNvPr name="TextBox 16" id="16"/>
          <p:cNvSpPr txBox="true"/>
          <p:nvPr/>
        </p:nvSpPr>
        <p:spPr>
          <a:xfrm rot="0">
            <a:off x="6655670" y="4280624"/>
            <a:ext cx="4273708" cy="1333500"/>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Well drilling companies:</a:t>
            </a:r>
          </a:p>
          <a:p>
            <a:pPr algn="l">
              <a:lnSpc>
                <a:spcPts val="2639"/>
              </a:lnSpc>
              <a:spcBef>
                <a:spcPct val="0"/>
              </a:spcBef>
            </a:pPr>
            <a:r>
              <a:rPr lang="en-US" sz="2199">
                <a:solidFill>
                  <a:srgbClr val="222222"/>
                </a:solidFill>
                <a:latin typeface="Proxima Nova"/>
                <a:ea typeface="Proxima Nova"/>
                <a:cs typeface="Proxima Nova"/>
                <a:sym typeface="Proxima Nova"/>
              </a:rPr>
              <a:t>tracking vehicles arriving on-site and documenting completed work, helping avoid any discrepancies.</a:t>
            </a:r>
          </a:p>
        </p:txBody>
      </p:sp>
      <p:sp>
        <p:nvSpPr>
          <p:cNvPr name="TextBox 17" id="17"/>
          <p:cNvSpPr txBox="true"/>
          <p:nvPr/>
        </p:nvSpPr>
        <p:spPr>
          <a:xfrm rot="0">
            <a:off x="12218513" y="7326519"/>
            <a:ext cx="4480111" cy="1333500"/>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Electric companies: </a:t>
            </a:r>
          </a:p>
          <a:p>
            <a:pPr algn="l">
              <a:lnSpc>
                <a:spcPts val="2639"/>
              </a:lnSpc>
              <a:spcBef>
                <a:spcPct val="0"/>
              </a:spcBef>
            </a:pPr>
            <a:r>
              <a:rPr lang="en-US" sz="2199">
                <a:solidFill>
                  <a:srgbClr val="222222"/>
                </a:solidFill>
                <a:latin typeface="Proxima Nova"/>
                <a:ea typeface="Proxima Nova"/>
                <a:cs typeface="Proxima Nova"/>
                <a:sym typeface="Proxima Nova"/>
              </a:rPr>
              <a:t>allowing field electricians to file quick feedback to managers on the job, ensuring smooth operations.</a:t>
            </a:r>
          </a:p>
        </p:txBody>
      </p:sp>
      <p:sp>
        <p:nvSpPr>
          <p:cNvPr name="TextBox 18" id="18"/>
          <p:cNvSpPr txBox="true"/>
          <p:nvPr/>
        </p:nvSpPr>
        <p:spPr>
          <a:xfrm rot="0">
            <a:off x="1028700" y="7326519"/>
            <a:ext cx="4516406" cy="1666875"/>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Restoration companies:</a:t>
            </a:r>
            <a:r>
              <a:rPr lang="en-US" sz="2199">
                <a:solidFill>
                  <a:srgbClr val="222222"/>
                </a:solidFill>
                <a:latin typeface="Proxima Nova"/>
                <a:ea typeface="Proxima Nova"/>
                <a:cs typeface="Proxima Nova"/>
                <a:sym typeface="Proxima Nova"/>
              </a:rPr>
              <a:t> </a:t>
            </a:r>
          </a:p>
          <a:p>
            <a:pPr algn="l">
              <a:lnSpc>
                <a:spcPts val="2639"/>
              </a:lnSpc>
            </a:pPr>
            <a:r>
              <a:rPr lang="en-US" sz="2199">
                <a:solidFill>
                  <a:srgbClr val="222222"/>
                </a:solidFill>
                <a:latin typeface="Proxima Nova"/>
                <a:ea typeface="Proxima Nova"/>
                <a:cs typeface="Proxima Nova"/>
                <a:sym typeface="Proxima Nova"/>
              </a:rPr>
              <a:t>sharing before-and-after photos </a:t>
            </a:r>
          </a:p>
          <a:p>
            <a:pPr algn="l">
              <a:lnSpc>
                <a:spcPts val="2639"/>
              </a:lnSpc>
            </a:pPr>
            <a:r>
              <a:rPr lang="en-US" sz="2199">
                <a:solidFill>
                  <a:srgbClr val="222222"/>
                </a:solidFill>
                <a:latin typeface="Proxima Nova"/>
                <a:ea typeface="Proxima Nova"/>
                <a:cs typeface="Proxima Nova"/>
                <a:sym typeface="Proxima Nova"/>
              </a:rPr>
              <a:t>of work, providing a clear and transparent process to stakeholders.</a:t>
            </a:r>
          </a:p>
          <a:p>
            <a:pPr algn="l">
              <a:lnSpc>
                <a:spcPts val="2639"/>
              </a:lnSpc>
              <a:spcBef>
                <a:spcPct val="0"/>
              </a:spcBef>
            </a:pPr>
          </a:p>
        </p:txBody>
      </p:sp>
      <p:sp>
        <p:nvSpPr>
          <p:cNvPr name="TextBox 19" id="19"/>
          <p:cNvSpPr txBox="true"/>
          <p:nvPr/>
        </p:nvSpPr>
        <p:spPr>
          <a:xfrm rot="0">
            <a:off x="6697787" y="7326519"/>
            <a:ext cx="4557438" cy="1638300"/>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Remodeling firms:</a:t>
            </a:r>
            <a:r>
              <a:rPr lang="en-US" sz="2199">
                <a:solidFill>
                  <a:srgbClr val="1090CF"/>
                </a:solidFill>
                <a:latin typeface="Proxima Nova"/>
                <a:ea typeface="Proxima Nova"/>
                <a:cs typeface="Proxima Nova"/>
                <a:sym typeface="Proxima Nova"/>
              </a:rPr>
              <a:t> </a:t>
            </a:r>
          </a:p>
          <a:p>
            <a:pPr algn="l">
              <a:lnSpc>
                <a:spcPts val="2639"/>
              </a:lnSpc>
            </a:pPr>
            <a:r>
              <a:rPr lang="en-US" sz="2199">
                <a:solidFill>
                  <a:srgbClr val="222222"/>
                </a:solidFill>
                <a:latin typeface="Proxima Nova"/>
                <a:ea typeface="Proxima Nova"/>
                <a:cs typeface="Proxima Nova"/>
                <a:sym typeface="Proxima Nova"/>
              </a:rPr>
              <a:t>daily progress updates through images, allowing task routing to contractors as projects advance.</a:t>
            </a:r>
          </a:p>
          <a:p>
            <a:pPr algn="l">
              <a:lnSpc>
                <a:spcPts val="2400"/>
              </a:lnSpc>
              <a:spcBef>
                <a:spcPct val="0"/>
              </a:spcBef>
            </a:pPr>
          </a:p>
        </p:txBody>
      </p:sp>
      <p:sp>
        <p:nvSpPr>
          <p:cNvPr name="TextBox 20" id="20"/>
          <p:cNvSpPr txBox="true"/>
          <p:nvPr/>
        </p:nvSpPr>
        <p:spPr>
          <a:xfrm rot="0">
            <a:off x="1028700" y="2131272"/>
            <a:ext cx="7232594" cy="714315"/>
          </a:xfrm>
          <a:prstGeom prst="rect">
            <a:avLst/>
          </a:prstGeom>
        </p:spPr>
        <p:txBody>
          <a:bodyPr anchor="t" rtlCol="false" tIns="0" lIns="0" bIns="0" rIns="0">
            <a:spAutoFit/>
          </a:bodyPr>
          <a:lstStyle/>
          <a:p>
            <a:pPr algn="l">
              <a:lnSpc>
                <a:spcPts val="5759"/>
              </a:lnSpc>
              <a:spcBef>
                <a:spcPct val="0"/>
              </a:spcBef>
            </a:pPr>
            <a:r>
              <a:rPr lang="en-US" b="true" sz="4800">
                <a:solidFill>
                  <a:srgbClr val="222222"/>
                </a:solidFill>
                <a:latin typeface="Proxima Nova Bold"/>
                <a:ea typeface="Proxima Nova Bold"/>
                <a:cs typeface="Proxima Nova Bold"/>
                <a:sym typeface="Proxima Nova Bold"/>
              </a:rPr>
              <a:t>Real industry examples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EFEFE"/>
        </a:solidFill>
      </p:bgPr>
    </p:bg>
    <p:spTree>
      <p:nvGrpSpPr>
        <p:cNvPr id="1" name=""/>
        <p:cNvGrpSpPr/>
        <p:nvPr/>
      </p:nvGrpSpPr>
      <p:grpSpPr>
        <a:xfrm>
          <a:off x="0" y="0"/>
          <a:ext cx="0" cy="0"/>
          <a:chOff x="0" y="0"/>
          <a:chExt cx="0" cy="0"/>
        </a:xfrm>
      </p:grpSpPr>
      <p:sp>
        <p:nvSpPr>
          <p:cNvPr name="Freeform 2" id="2"/>
          <p:cNvSpPr/>
          <p:nvPr/>
        </p:nvSpPr>
        <p:spPr>
          <a:xfrm flipH="false" flipV="false" rot="0">
            <a:off x="8355374" y="-73481"/>
            <a:ext cx="9932826" cy="10351131"/>
          </a:xfrm>
          <a:custGeom>
            <a:avLst/>
            <a:gdLst/>
            <a:ahLst/>
            <a:cxnLst/>
            <a:rect r="r" b="b" t="t" l="l"/>
            <a:pathLst>
              <a:path h="10351131" w="9932826">
                <a:moveTo>
                  <a:pt x="0" y="0"/>
                </a:moveTo>
                <a:lnTo>
                  <a:pt x="9932826" y="0"/>
                </a:lnTo>
                <a:lnTo>
                  <a:pt x="9932826" y="10351131"/>
                </a:lnTo>
                <a:lnTo>
                  <a:pt x="0" y="10351131"/>
                </a:lnTo>
                <a:lnTo>
                  <a:pt x="0" y="0"/>
                </a:lnTo>
                <a:close/>
              </a:path>
            </a:pathLst>
          </a:custGeom>
          <a:blipFill>
            <a:blip r:embed="rId3">
              <a:alphaModFix amt="40000"/>
            </a:blip>
            <a:stretch>
              <a:fillRect l="-72437" t="0" r="-57440" b="0"/>
            </a:stretch>
          </a:blipFill>
        </p:spPr>
      </p:sp>
      <p:grpSp>
        <p:nvGrpSpPr>
          <p:cNvPr name="Group 3" id="3"/>
          <p:cNvGrpSpPr/>
          <p:nvPr/>
        </p:nvGrpSpPr>
        <p:grpSpPr>
          <a:xfrm rot="0">
            <a:off x="200" y="977365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62336"/>
              <a:ext cx="1554040" cy="347333"/>
            </a:xfrm>
            <a:custGeom>
              <a:avLst/>
              <a:gdLst/>
              <a:ahLst/>
              <a:cxnLst/>
              <a:rect r="r" b="b" t="t" l="l"/>
              <a:pathLst>
                <a:path h="347333" w="1554040">
                  <a:moveTo>
                    <a:pt x="0" y="0"/>
                  </a:moveTo>
                  <a:lnTo>
                    <a:pt x="1554040" y="0"/>
                  </a:lnTo>
                  <a:lnTo>
                    <a:pt x="1554040" y="347333"/>
                  </a:lnTo>
                  <a:lnTo>
                    <a:pt x="0" y="347333"/>
                  </a:lnTo>
                  <a:lnTo>
                    <a:pt x="0" y="0"/>
                  </a:lnTo>
                  <a:close/>
                </a:path>
              </a:pathLst>
            </a:custGeom>
            <a:blipFill>
              <a:blip r:embed="rId4"/>
              <a:stretch>
                <a:fillRect l="0" t="0" r="0" b="0"/>
              </a:stretch>
            </a:blipFill>
          </p:spPr>
        </p:sp>
      </p:grpSp>
      <p:grpSp>
        <p:nvGrpSpPr>
          <p:cNvPr name="Group 7" id="7"/>
          <p:cNvGrpSpPr/>
          <p:nvPr/>
        </p:nvGrpSpPr>
        <p:grpSpPr>
          <a:xfrm rot="0">
            <a:off x="1099582" y="3355128"/>
            <a:ext cx="6225758" cy="723900"/>
            <a:chOff x="0" y="0"/>
            <a:chExt cx="8301011" cy="965200"/>
          </a:xfrm>
        </p:grpSpPr>
        <p:sp>
          <p:nvSpPr>
            <p:cNvPr name="TextBox 8" id="8"/>
            <p:cNvSpPr txBox="true"/>
            <p:nvPr/>
          </p:nvSpPr>
          <p:spPr>
            <a:xfrm rot="0">
              <a:off x="770888" y="-9525"/>
              <a:ext cx="7530122" cy="974725"/>
            </a:xfrm>
            <a:prstGeom prst="rect">
              <a:avLst/>
            </a:prstGeom>
          </p:spPr>
          <p:txBody>
            <a:bodyPr anchor="t" rtlCol="false" tIns="0" lIns="0" bIns="0" rIns="0">
              <a:spAutoFit/>
            </a:bodyPr>
            <a:lstStyle/>
            <a:p>
              <a:pPr algn="l">
                <a:lnSpc>
                  <a:spcPts val="2879"/>
                </a:lnSpc>
              </a:pPr>
              <a:r>
                <a:rPr lang="en-US" sz="2399">
                  <a:solidFill>
                    <a:srgbClr val="1090CF"/>
                  </a:solidFill>
                  <a:latin typeface="Roboto"/>
                  <a:ea typeface="Roboto"/>
                  <a:cs typeface="Roboto"/>
                  <a:sym typeface="Roboto"/>
                </a:rPr>
                <a:t>Tested and validated for the</a:t>
              </a:r>
              <a:r>
                <a:rPr lang="en-US" sz="2399">
                  <a:solidFill>
                    <a:srgbClr val="1090CF"/>
                  </a:solidFill>
                  <a:latin typeface="Roboto"/>
                  <a:ea typeface="Roboto"/>
                  <a:cs typeface="Roboto"/>
                  <a:sym typeface="Roboto"/>
                </a:rPr>
                <a:t> </a:t>
              </a:r>
            </a:p>
            <a:p>
              <a:pPr algn="l">
                <a:lnSpc>
                  <a:spcPts val="2879"/>
                </a:lnSpc>
                <a:spcBef>
                  <a:spcPct val="0"/>
                </a:spcBef>
              </a:pPr>
              <a:r>
                <a:rPr lang="en-US" sz="2399">
                  <a:solidFill>
                    <a:srgbClr val="1090CF"/>
                  </a:solidFill>
                  <a:latin typeface="Roboto"/>
                  <a:ea typeface="Roboto"/>
                  <a:cs typeface="Roboto"/>
                  <a:sym typeface="Roboto"/>
                </a:rPr>
                <a:t>construction industry</a:t>
              </a:r>
            </a:p>
          </p:txBody>
        </p:sp>
        <p:sp>
          <p:nvSpPr>
            <p:cNvPr name="Freeform 9" id="9"/>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0" id="10"/>
          <p:cNvGrpSpPr/>
          <p:nvPr/>
        </p:nvGrpSpPr>
        <p:grpSpPr>
          <a:xfrm rot="0">
            <a:off x="1099582" y="4611569"/>
            <a:ext cx="6225758" cy="723900"/>
            <a:chOff x="0" y="0"/>
            <a:chExt cx="8301011" cy="965200"/>
          </a:xfrm>
        </p:grpSpPr>
        <p:sp>
          <p:nvSpPr>
            <p:cNvPr name="TextBox 11" id="11"/>
            <p:cNvSpPr txBox="true"/>
            <p:nvPr/>
          </p:nvSpPr>
          <p:spPr>
            <a:xfrm rot="0">
              <a:off x="770888" y="-9525"/>
              <a:ext cx="7530122" cy="974725"/>
            </a:xfrm>
            <a:prstGeom prst="rect">
              <a:avLst/>
            </a:prstGeom>
          </p:spPr>
          <p:txBody>
            <a:bodyPr anchor="t" rtlCol="false" tIns="0" lIns="0" bIns="0" rIns="0">
              <a:spAutoFit/>
            </a:bodyPr>
            <a:lstStyle/>
            <a:p>
              <a:pPr algn="l">
                <a:lnSpc>
                  <a:spcPts val="2879"/>
                </a:lnSpc>
              </a:pPr>
              <a:r>
                <a:rPr lang="en-US" sz="2399">
                  <a:solidFill>
                    <a:srgbClr val="1090CF"/>
                  </a:solidFill>
                  <a:latin typeface="Roboto"/>
                  <a:ea typeface="Roboto"/>
                  <a:cs typeface="Roboto"/>
                  <a:sym typeface="Roboto"/>
                </a:rPr>
                <a:t>Enhanced productivity, reduced errors,</a:t>
              </a:r>
              <a:r>
                <a:rPr lang="en-US" sz="2399">
                  <a:solidFill>
                    <a:srgbClr val="1090CF"/>
                  </a:solidFill>
                  <a:latin typeface="Roboto"/>
                  <a:ea typeface="Roboto"/>
                  <a:cs typeface="Roboto"/>
                  <a:sym typeface="Roboto"/>
                </a:rPr>
                <a:t> </a:t>
              </a:r>
            </a:p>
            <a:p>
              <a:pPr algn="l">
                <a:lnSpc>
                  <a:spcPts val="2879"/>
                </a:lnSpc>
                <a:spcBef>
                  <a:spcPct val="0"/>
                </a:spcBef>
              </a:pPr>
              <a:r>
                <a:rPr lang="en-US" sz="2399">
                  <a:solidFill>
                    <a:srgbClr val="1090CF"/>
                  </a:solidFill>
                  <a:latin typeface="Roboto"/>
                  <a:ea typeface="Roboto"/>
                  <a:cs typeface="Roboto"/>
                  <a:sym typeface="Roboto"/>
                </a:rPr>
                <a:t>and improved compliance</a:t>
              </a:r>
            </a:p>
          </p:txBody>
        </p:sp>
        <p:sp>
          <p:nvSpPr>
            <p:cNvPr name="Freeform 12" id="12"/>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3" id="13"/>
          <p:cNvGrpSpPr/>
          <p:nvPr/>
        </p:nvGrpSpPr>
        <p:grpSpPr>
          <a:xfrm rot="0">
            <a:off x="1099582" y="5868010"/>
            <a:ext cx="6225758" cy="723900"/>
            <a:chOff x="0" y="0"/>
            <a:chExt cx="8301011" cy="965200"/>
          </a:xfrm>
        </p:grpSpPr>
        <p:sp>
          <p:nvSpPr>
            <p:cNvPr name="TextBox 14" id="14"/>
            <p:cNvSpPr txBox="true"/>
            <p:nvPr/>
          </p:nvSpPr>
          <p:spPr>
            <a:xfrm rot="0">
              <a:off x="770888" y="-9525"/>
              <a:ext cx="7530122" cy="974725"/>
            </a:xfrm>
            <a:prstGeom prst="rect">
              <a:avLst/>
            </a:prstGeom>
          </p:spPr>
          <p:txBody>
            <a:bodyPr anchor="t" rtlCol="false" tIns="0" lIns="0" bIns="0" rIns="0">
              <a:spAutoFit/>
            </a:bodyPr>
            <a:lstStyle/>
            <a:p>
              <a:pPr algn="l">
                <a:lnSpc>
                  <a:spcPts val="2879"/>
                </a:lnSpc>
                <a:spcBef>
                  <a:spcPct val="0"/>
                </a:spcBef>
              </a:pPr>
              <a:r>
                <a:rPr lang="en-US" sz="2399">
                  <a:solidFill>
                    <a:srgbClr val="1090CF"/>
                  </a:solidFill>
                  <a:latin typeface="Roboto"/>
                  <a:ea typeface="Roboto"/>
                  <a:cs typeface="Roboto"/>
                  <a:sym typeface="Roboto"/>
                </a:rPr>
                <a:t>Two free mobile apps for seamless field service management</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6" id="16"/>
          <p:cNvGrpSpPr/>
          <p:nvPr/>
        </p:nvGrpSpPr>
        <p:grpSpPr>
          <a:xfrm rot="0">
            <a:off x="1099582" y="7124451"/>
            <a:ext cx="6225758" cy="723900"/>
            <a:chOff x="0" y="0"/>
            <a:chExt cx="8301011" cy="965200"/>
          </a:xfrm>
        </p:grpSpPr>
        <p:sp>
          <p:nvSpPr>
            <p:cNvPr name="TextBox 17" id="17"/>
            <p:cNvSpPr txBox="true"/>
            <p:nvPr/>
          </p:nvSpPr>
          <p:spPr>
            <a:xfrm rot="0">
              <a:off x="770888" y="-9525"/>
              <a:ext cx="7530122" cy="974725"/>
            </a:xfrm>
            <a:prstGeom prst="rect">
              <a:avLst/>
            </a:prstGeom>
          </p:spPr>
          <p:txBody>
            <a:bodyPr anchor="t" rtlCol="false" tIns="0" lIns="0" bIns="0" rIns="0">
              <a:spAutoFit/>
            </a:bodyPr>
            <a:lstStyle/>
            <a:p>
              <a:pPr algn="l">
                <a:lnSpc>
                  <a:spcPts val="2879"/>
                </a:lnSpc>
              </a:pPr>
              <a:r>
                <a:rPr lang="en-US" sz="2399">
                  <a:solidFill>
                    <a:srgbClr val="1090CF"/>
                  </a:solidFill>
                  <a:latin typeface="Roboto"/>
                  <a:ea typeface="Roboto"/>
                  <a:cs typeface="Roboto"/>
                  <a:sym typeface="Roboto"/>
                </a:rPr>
                <a:t>Fully customizable to fit any</a:t>
              </a:r>
              <a:r>
                <a:rPr lang="en-US" sz="2399">
                  <a:solidFill>
                    <a:srgbClr val="1090CF"/>
                  </a:solidFill>
                  <a:latin typeface="Roboto"/>
                  <a:ea typeface="Roboto"/>
                  <a:cs typeface="Roboto"/>
                  <a:sym typeface="Roboto"/>
                </a:rPr>
                <a:t> </a:t>
              </a:r>
            </a:p>
            <a:p>
              <a:pPr algn="l">
                <a:lnSpc>
                  <a:spcPts val="2879"/>
                </a:lnSpc>
                <a:spcBef>
                  <a:spcPct val="0"/>
                </a:spcBef>
              </a:pPr>
              <a:r>
                <a:rPr lang="en-US" sz="2399">
                  <a:solidFill>
                    <a:srgbClr val="1090CF"/>
                  </a:solidFill>
                  <a:latin typeface="Roboto"/>
                  <a:ea typeface="Roboto"/>
                  <a:cs typeface="Roboto"/>
                  <a:sym typeface="Roboto"/>
                </a:rPr>
                <a:t>business size or operation</a:t>
              </a:r>
            </a:p>
          </p:txBody>
        </p:sp>
        <p:sp>
          <p:nvSpPr>
            <p:cNvPr name="Freeform 18" id="1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9" id="19"/>
          <p:cNvGrpSpPr/>
          <p:nvPr/>
        </p:nvGrpSpPr>
        <p:grpSpPr>
          <a:xfrm rot="0">
            <a:off x="1028700" y="1408208"/>
            <a:ext cx="2709870" cy="472945"/>
            <a:chOff x="0" y="0"/>
            <a:chExt cx="692329" cy="120830"/>
          </a:xfrm>
        </p:grpSpPr>
        <p:sp>
          <p:nvSpPr>
            <p:cNvPr name="Freeform 20" id="20"/>
            <p:cNvSpPr/>
            <p:nvPr/>
          </p:nvSpPr>
          <p:spPr>
            <a:xfrm flipH="false" flipV="false" rot="0">
              <a:off x="0" y="0"/>
              <a:ext cx="692329" cy="120830"/>
            </a:xfrm>
            <a:custGeom>
              <a:avLst/>
              <a:gdLst/>
              <a:ahLst/>
              <a:cxnLst/>
              <a:rect r="r" b="b" t="t" l="l"/>
              <a:pathLst>
                <a:path h="120830" w="692329">
                  <a:moveTo>
                    <a:pt x="28569" y="0"/>
                  </a:moveTo>
                  <a:lnTo>
                    <a:pt x="663760" y="0"/>
                  </a:lnTo>
                  <a:cubicBezTo>
                    <a:pt x="679538" y="0"/>
                    <a:pt x="692329" y="12791"/>
                    <a:pt x="692329" y="28569"/>
                  </a:cubicBezTo>
                  <a:lnTo>
                    <a:pt x="692329" y="92261"/>
                  </a:lnTo>
                  <a:cubicBezTo>
                    <a:pt x="692329" y="99838"/>
                    <a:pt x="689319" y="107104"/>
                    <a:pt x="683961" y="112462"/>
                  </a:cubicBezTo>
                  <a:cubicBezTo>
                    <a:pt x="678603" y="117820"/>
                    <a:pt x="671337" y="120830"/>
                    <a:pt x="663760" y="120830"/>
                  </a:cubicBezTo>
                  <a:lnTo>
                    <a:pt x="28569" y="120830"/>
                  </a:lnTo>
                  <a:cubicBezTo>
                    <a:pt x="12791" y="120830"/>
                    <a:pt x="0" y="108039"/>
                    <a:pt x="0" y="92261"/>
                  </a:cubicBezTo>
                  <a:lnTo>
                    <a:pt x="0" y="28569"/>
                  </a:lnTo>
                  <a:cubicBezTo>
                    <a:pt x="0" y="20992"/>
                    <a:pt x="3010" y="13726"/>
                    <a:pt x="8368" y="8368"/>
                  </a:cubicBezTo>
                  <a:cubicBezTo>
                    <a:pt x="13726" y="3010"/>
                    <a:pt x="20992" y="0"/>
                    <a:pt x="28569" y="0"/>
                  </a:cubicBezTo>
                  <a:close/>
                </a:path>
              </a:pathLst>
            </a:custGeom>
            <a:solidFill>
              <a:srgbClr val="CAE9FF"/>
            </a:solidFill>
          </p:spPr>
        </p:sp>
        <p:sp>
          <p:nvSpPr>
            <p:cNvPr name="TextBox 21" id="21"/>
            <p:cNvSpPr txBox="true"/>
            <p:nvPr/>
          </p:nvSpPr>
          <p:spPr>
            <a:xfrm>
              <a:off x="0" y="-28575"/>
              <a:ext cx="692329" cy="149405"/>
            </a:xfrm>
            <a:prstGeom prst="rect">
              <a:avLst/>
            </a:prstGeom>
          </p:spPr>
          <p:txBody>
            <a:bodyPr anchor="ctr" rtlCol="false" tIns="52369" lIns="52369" bIns="52369" rIns="52369"/>
            <a:lstStyle/>
            <a:p>
              <a:pPr algn="ctr">
                <a:lnSpc>
                  <a:spcPts val="2483"/>
                </a:lnSpc>
              </a:pPr>
              <a:r>
                <a:rPr lang="en-US" b="true" sz="1800">
                  <a:solidFill>
                    <a:srgbClr val="1090CF"/>
                  </a:solidFill>
                  <a:latin typeface="Proxima Nova Bold"/>
                  <a:ea typeface="Proxima Nova Bold"/>
                  <a:cs typeface="Proxima Nova Bold"/>
                  <a:sym typeface="Proxima Nova Bold"/>
                </a:rPr>
                <a:t>Construction industry</a:t>
              </a:r>
            </a:p>
          </p:txBody>
        </p:sp>
      </p:grpSp>
      <p:sp>
        <p:nvSpPr>
          <p:cNvPr name="TextBox 22" id="22"/>
          <p:cNvSpPr txBox="true"/>
          <p:nvPr/>
        </p:nvSpPr>
        <p:spPr>
          <a:xfrm rot="0">
            <a:off x="1028700" y="2131272"/>
            <a:ext cx="7232594" cy="714375"/>
          </a:xfrm>
          <a:prstGeom prst="rect">
            <a:avLst/>
          </a:prstGeom>
        </p:spPr>
        <p:txBody>
          <a:bodyPr anchor="t" rtlCol="false" tIns="0" lIns="0" bIns="0" rIns="0">
            <a:spAutoFit/>
          </a:bodyPr>
          <a:lstStyle/>
          <a:p>
            <a:pPr algn="l">
              <a:lnSpc>
                <a:spcPts val="5759"/>
              </a:lnSpc>
              <a:spcBef>
                <a:spcPct val="0"/>
              </a:spcBef>
            </a:pPr>
            <a:r>
              <a:rPr lang="en-US" b="true" sz="4800">
                <a:solidFill>
                  <a:srgbClr val="222222"/>
                </a:solidFill>
                <a:latin typeface="Proxima Nova Bold"/>
                <a:ea typeface="Proxima Nova Bold"/>
                <a:cs typeface="Proxima Nova Bold"/>
                <a:sym typeface="Proxima Nova Bold"/>
              </a:rPr>
              <a:t>Why choose Navixy?</a:t>
            </a:r>
          </a:p>
        </p:txBody>
      </p:sp>
      <p:sp>
        <p:nvSpPr>
          <p:cNvPr name="Freeform 23" id="23"/>
          <p:cNvSpPr/>
          <p:nvPr/>
        </p:nvSpPr>
        <p:spPr>
          <a:xfrm flipH="false" flipV="false" rot="0">
            <a:off x="8797854" y="1408208"/>
            <a:ext cx="8461446" cy="7001847"/>
          </a:xfrm>
          <a:custGeom>
            <a:avLst/>
            <a:gdLst/>
            <a:ahLst/>
            <a:cxnLst/>
            <a:rect r="r" b="b" t="t" l="l"/>
            <a:pathLst>
              <a:path h="7001847" w="8461446">
                <a:moveTo>
                  <a:pt x="0" y="0"/>
                </a:moveTo>
                <a:lnTo>
                  <a:pt x="8461446" y="0"/>
                </a:lnTo>
                <a:lnTo>
                  <a:pt x="8461446" y="7001847"/>
                </a:lnTo>
                <a:lnTo>
                  <a:pt x="0" y="7001847"/>
                </a:lnTo>
                <a:lnTo>
                  <a:pt x="0" y="0"/>
                </a:lnTo>
                <a:close/>
              </a:path>
            </a:pathLst>
          </a:custGeom>
          <a:blipFill>
            <a:blip r:embed="rId6"/>
            <a:stretch>
              <a:fillRect l="0" t="0" r="0" b="0"/>
            </a:stretch>
          </a:blipFill>
        </p:spPr>
      </p:sp>
      <p:sp>
        <p:nvSpPr>
          <p:cNvPr name="Freeform 24" id="24"/>
          <p:cNvSpPr/>
          <p:nvPr/>
        </p:nvSpPr>
        <p:spPr>
          <a:xfrm flipH="false" flipV="false" rot="0">
            <a:off x="9115825" y="1740484"/>
            <a:ext cx="7921029" cy="4694158"/>
          </a:xfrm>
          <a:custGeom>
            <a:avLst/>
            <a:gdLst/>
            <a:ahLst/>
            <a:cxnLst/>
            <a:rect r="r" b="b" t="t" l="l"/>
            <a:pathLst>
              <a:path h="4694158" w="7921029">
                <a:moveTo>
                  <a:pt x="0" y="0"/>
                </a:moveTo>
                <a:lnTo>
                  <a:pt x="7921030" y="0"/>
                </a:lnTo>
                <a:lnTo>
                  <a:pt x="7921030" y="4694158"/>
                </a:lnTo>
                <a:lnTo>
                  <a:pt x="0" y="4694158"/>
                </a:lnTo>
                <a:lnTo>
                  <a:pt x="0" y="0"/>
                </a:lnTo>
                <a:close/>
              </a:path>
            </a:pathLst>
          </a:custGeom>
          <a:blipFill>
            <a:blip r:embed="rId7"/>
            <a:stretch>
              <a:fillRect l="-731" t="-7006" r="-731" b="0"/>
            </a:stretch>
          </a:blipFill>
        </p:spPr>
      </p:sp>
      <p:sp>
        <p:nvSpPr>
          <p:cNvPr name="Freeform 25" id="25"/>
          <p:cNvSpPr/>
          <p:nvPr/>
        </p:nvSpPr>
        <p:spPr>
          <a:xfrm flipH="false" flipV="false" rot="0">
            <a:off x="11329068" y="4511857"/>
            <a:ext cx="2244526" cy="4571504"/>
          </a:xfrm>
          <a:custGeom>
            <a:avLst/>
            <a:gdLst/>
            <a:ahLst/>
            <a:cxnLst/>
            <a:rect r="r" b="b" t="t" l="l"/>
            <a:pathLst>
              <a:path h="4571504" w="2244526">
                <a:moveTo>
                  <a:pt x="0" y="0"/>
                </a:moveTo>
                <a:lnTo>
                  <a:pt x="2244526" y="0"/>
                </a:lnTo>
                <a:lnTo>
                  <a:pt x="2244526" y="4571503"/>
                </a:lnTo>
                <a:lnTo>
                  <a:pt x="0" y="4571503"/>
                </a:lnTo>
                <a:lnTo>
                  <a:pt x="0" y="0"/>
                </a:lnTo>
                <a:close/>
              </a:path>
            </a:pathLst>
          </a:custGeom>
          <a:blipFill>
            <a:blip r:embed="rId8"/>
            <a:stretch>
              <a:fillRect l="0" t="0" r="0" b="0"/>
            </a:stretch>
          </a:blipFill>
        </p:spPr>
      </p:sp>
      <p:sp>
        <p:nvSpPr>
          <p:cNvPr name="Freeform 26" id="26"/>
          <p:cNvSpPr/>
          <p:nvPr/>
        </p:nvSpPr>
        <p:spPr>
          <a:xfrm flipH="false" flipV="false" rot="0">
            <a:off x="14459419" y="2845647"/>
            <a:ext cx="3292798" cy="5776838"/>
          </a:xfrm>
          <a:custGeom>
            <a:avLst/>
            <a:gdLst/>
            <a:ahLst/>
            <a:cxnLst/>
            <a:rect r="r" b="b" t="t" l="l"/>
            <a:pathLst>
              <a:path h="5776838" w="3292798">
                <a:moveTo>
                  <a:pt x="0" y="0"/>
                </a:moveTo>
                <a:lnTo>
                  <a:pt x="3292798" y="0"/>
                </a:lnTo>
                <a:lnTo>
                  <a:pt x="3292798" y="5776839"/>
                </a:lnTo>
                <a:lnTo>
                  <a:pt x="0" y="5776839"/>
                </a:lnTo>
                <a:lnTo>
                  <a:pt x="0" y="0"/>
                </a:lnTo>
                <a:close/>
              </a:path>
            </a:pathLst>
          </a:custGeom>
          <a:blipFill>
            <a:blip r:embed="rId9"/>
            <a:stretch>
              <a:fillRect l="0" t="0" r="0" b="0"/>
            </a:stretch>
          </a:blipFill>
        </p:spPr>
      </p:sp>
      <p:sp>
        <p:nvSpPr>
          <p:cNvPr name="Freeform 27" id="27"/>
          <p:cNvSpPr/>
          <p:nvPr/>
        </p:nvSpPr>
        <p:spPr>
          <a:xfrm flipH="false" flipV="false" rot="0">
            <a:off x="9413008" y="7124691"/>
            <a:ext cx="1716203" cy="1958909"/>
          </a:xfrm>
          <a:custGeom>
            <a:avLst/>
            <a:gdLst/>
            <a:ahLst/>
            <a:cxnLst/>
            <a:rect r="r" b="b" t="t" l="l"/>
            <a:pathLst>
              <a:path h="1958909" w="1716203">
                <a:moveTo>
                  <a:pt x="0" y="0"/>
                </a:moveTo>
                <a:lnTo>
                  <a:pt x="1716204" y="0"/>
                </a:lnTo>
                <a:lnTo>
                  <a:pt x="1716204" y="1958909"/>
                </a:lnTo>
                <a:lnTo>
                  <a:pt x="0" y="1958909"/>
                </a:lnTo>
                <a:lnTo>
                  <a:pt x="0" y="0"/>
                </a:lnTo>
                <a:close/>
              </a:path>
            </a:pathLst>
          </a:custGeom>
          <a:blipFill>
            <a:blip r:embed="rId10"/>
            <a:stretch>
              <a:fillRect l="-7546" t="0" r="-7546" b="-1052"/>
            </a:stretch>
          </a:blipFill>
        </p:spPr>
      </p:sp>
      <p:sp>
        <p:nvSpPr>
          <p:cNvPr name="Freeform 28" id="28"/>
          <p:cNvSpPr/>
          <p:nvPr/>
        </p:nvSpPr>
        <p:spPr>
          <a:xfrm flipH="false" flipV="false" rot="0">
            <a:off x="9816429" y="5554608"/>
            <a:ext cx="2625564" cy="1350703"/>
          </a:xfrm>
          <a:custGeom>
            <a:avLst/>
            <a:gdLst/>
            <a:ahLst/>
            <a:cxnLst/>
            <a:rect r="r" b="b" t="t" l="l"/>
            <a:pathLst>
              <a:path h="1350703" w="2625564">
                <a:moveTo>
                  <a:pt x="0" y="0"/>
                </a:moveTo>
                <a:lnTo>
                  <a:pt x="2625565" y="0"/>
                </a:lnTo>
                <a:lnTo>
                  <a:pt x="2625565" y="1350703"/>
                </a:lnTo>
                <a:lnTo>
                  <a:pt x="0" y="1350703"/>
                </a:lnTo>
                <a:lnTo>
                  <a:pt x="0" y="0"/>
                </a:lnTo>
                <a:close/>
              </a:path>
            </a:pathLst>
          </a:custGeom>
          <a:blipFill>
            <a:blip r:embed="rId11"/>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4848627" y="9012753"/>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387189" y="6512899"/>
            <a:ext cx="2852078" cy="613124"/>
            <a:chOff x="0" y="0"/>
            <a:chExt cx="693405" cy="149064"/>
          </a:xfrm>
        </p:grpSpPr>
        <p:sp>
          <p:nvSpPr>
            <p:cNvPr name="Freeform 5" id="5"/>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6" id="6"/>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6" tooltip="https://www.navixy.com/blog/"/>
                </a:rPr>
                <a:t>Explore blog</a:t>
              </a:r>
            </a:p>
          </p:txBody>
        </p:sp>
      </p:grpSp>
      <p:grpSp>
        <p:nvGrpSpPr>
          <p:cNvPr name="Group 7" id="7"/>
          <p:cNvGrpSpPr/>
          <p:nvPr/>
        </p:nvGrpSpPr>
        <p:grpSpPr>
          <a:xfrm rot="0">
            <a:off x="5324650" y="6512899"/>
            <a:ext cx="2852078" cy="613124"/>
            <a:chOff x="0" y="0"/>
            <a:chExt cx="693405" cy="149064"/>
          </a:xfrm>
        </p:grpSpPr>
        <p:sp>
          <p:nvSpPr>
            <p:cNvPr name="Freeform 8" id="8"/>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9" id="9"/>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7" tooltip="https://developers.navixy.com"/>
                </a:rPr>
                <a:t>Learn more</a:t>
              </a:r>
            </a:p>
          </p:txBody>
        </p:sp>
      </p:grpSp>
      <p:sp>
        <p:nvSpPr>
          <p:cNvPr name="Freeform 10" id="10"/>
          <p:cNvSpPr/>
          <p:nvPr/>
        </p:nvSpPr>
        <p:spPr>
          <a:xfrm flipH="false" flipV="false" rot="0">
            <a:off x="2126029" y="4167876"/>
            <a:ext cx="1374398" cy="1151400"/>
          </a:xfrm>
          <a:custGeom>
            <a:avLst/>
            <a:gdLst/>
            <a:ahLst/>
            <a:cxnLst/>
            <a:rect r="r" b="b" t="t" l="l"/>
            <a:pathLst>
              <a:path h="1151400" w="1374398">
                <a:moveTo>
                  <a:pt x="0" y="0"/>
                </a:moveTo>
                <a:lnTo>
                  <a:pt x="1374399" y="0"/>
                </a:lnTo>
                <a:lnTo>
                  <a:pt x="1374399" y="1151400"/>
                </a:lnTo>
                <a:lnTo>
                  <a:pt x="0" y="1151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344600" y="2300948"/>
            <a:ext cx="15193350" cy="876300"/>
          </a:xfrm>
          <a:prstGeom prst="rect">
            <a:avLst/>
          </a:prstGeom>
        </p:spPr>
        <p:txBody>
          <a:bodyPr anchor="t" rtlCol="false" tIns="0" lIns="0" bIns="0" rIns="0">
            <a:spAutoFit/>
          </a:bodyPr>
          <a:lstStyle/>
          <a:p>
            <a:pPr algn="l">
              <a:lnSpc>
                <a:spcPts val="6960"/>
              </a:lnSpc>
            </a:pPr>
            <a:r>
              <a:rPr lang="en-US" sz="5800">
                <a:solidFill>
                  <a:srgbClr val="FFFFFF"/>
                </a:solidFill>
                <a:latin typeface="Proxima Nova"/>
                <a:ea typeface="Proxima Nova"/>
                <a:cs typeface="Proxima Nova"/>
                <a:sym typeface="Proxima Nova"/>
              </a:rPr>
              <a:t>Learn more about Navixy</a:t>
            </a:r>
          </a:p>
        </p:txBody>
      </p:sp>
      <p:sp>
        <p:nvSpPr>
          <p:cNvPr name="TextBox 12" id="12"/>
          <p:cNvSpPr txBox="true"/>
          <p:nvPr/>
        </p:nvSpPr>
        <p:spPr>
          <a:xfrm rot="0">
            <a:off x="1344600" y="9037122"/>
            <a:ext cx="12229282" cy="466725"/>
          </a:xfrm>
          <a:prstGeom prst="rect">
            <a:avLst/>
          </a:prstGeom>
        </p:spPr>
        <p:txBody>
          <a:bodyPr anchor="t" rtlCol="false" tIns="0" lIns="0" bIns="0" rIns="0">
            <a:spAutoFit/>
          </a:bodyPr>
          <a:lstStyle/>
          <a:p>
            <a:pPr algn="l">
              <a:lnSpc>
                <a:spcPts val="3719"/>
              </a:lnSpc>
            </a:pPr>
            <a:r>
              <a:rPr lang="en-US" sz="3099">
                <a:solidFill>
                  <a:srgbClr val="FFFFFF"/>
                </a:solidFill>
                <a:latin typeface="Proxima Nova"/>
                <a:ea typeface="Proxima Nova"/>
                <a:cs typeface="Proxima Nova"/>
                <a:sym typeface="Proxima Nova"/>
              </a:rPr>
              <a:t>Thanks for your attention!</a:t>
            </a:r>
          </a:p>
        </p:txBody>
      </p:sp>
      <p:sp>
        <p:nvSpPr>
          <p:cNvPr name="TextBox 13" id="13"/>
          <p:cNvSpPr txBox="true"/>
          <p:nvPr/>
        </p:nvSpPr>
        <p:spPr>
          <a:xfrm rot="0">
            <a:off x="1402352"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Opportunities for your Business</a:t>
            </a:r>
          </a:p>
        </p:txBody>
      </p:sp>
      <p:sp>
        <p:nvSpPr>
          <p:cNvPr name="TextBox 14" id="14"/>
          <p:cNvSpPr txBox="true"/>
          <p:nvPr/>
        </p:nvSpPr>
        <p:spPr>
          <a:xfrm rot="0">
            <a:off x="5339813"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Technical side of our platform</a:t>
            </a:r>
          </a:p>
        </p:txBody>
      </p:sp>
      <p:sp>
        <p:nvSpPr>
          <p:cNvPr name="Freeform 15" id="15"/>
          <p:cNvSpPr/>
          <p:nvPr/>
        </p:nvSpPr>
        <p:spPr>
          <a:xfrm flipH="false" flipV="false" rot="0">
            <a:off x="6161013" y="4060046"/>
            <a:ext cx="1179353" cy="1259230"/>
          </a:xfrm>
          <a:custGeom>
            <a:avLst/>
            <a:gdLst/>
            <a:ahLst/>
            <a:cxnLst/>
            <a:rect r="r" b="b" t="t" l="l"/>
            <a:pathLst>
              <a:path h="1259230" w="1179353">
                <a:moveTo>
                  <a:pt x="0" y="0"/>
                </a:moveTo>
                <a:lnTo>
                  <a:pt x="1179353" y="0"/>
                </a:lnTo>
                <a:lnTo>
                  <a:pt x="1179353" y="1259230"/>
                </a:lnTo>
                <a:lnTo>
                  <a:pt x="0" y="1259230"/>
                </a:lnTo>
                <a:lnTo>
                  <a:pt x="0" y="0"/>
                </a:lnTo>
                <a:close/>
              </a:path>
            </a:pathLst>
          </a:custGeom>
          <a:blipFill>
            <a:blip r:embed="rId10"/>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DAHZac-qqn0</dc:identifier>
  <dcterms:modified xsi:type="dcterms:W3CDTF">2011-08-01T06:04:30Z</dcterms:modified>
  <cp:revision>1</cp:revision>
  <dc:title>Construction + X-GPS</dc:title>
</cp:coreProperties>
</file>