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</p:sldIdLst>
  <p:sldSz cx="10287000" cy="36195000"/>
  <p:notesSz cx="6858000" cy="9144000"/>
  <p:embeddedFontLst>
    <p:embeddedFont>
      <p:font typeface="Proxima Nova" charset="1" panose="02000506030000020004"/>
      <p:regular r:id="rId8"/>
    </p:embeddedFont>
    <p:embeddedFont>
      <p:font typeface="Proxima Nova Bold" charset="1" panose="02000506030000020004"/>
      <p:regular r:id="rId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fonts/font8.fntdata" Type="http://schemas.openxmlformats.org/officeDocument/2006/relationships/font"/><Relationship Id="rId9" Target="fonts/font9.fntdata" Type="http://schemas.openxmlformats.org/officeDocument/2006/relationships/font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.png" Type="http://schemas.openxmlformats.org/officeDocument/2006/relationships/image"/><Relationship Id="rId11" Target="../media/image10.png" Type="http://schemas.openxmlformats.org/officeDocument/2006/relationships/image"/><Relationship Id="rId12" Target="../media/image11.svg" Type="http://schemas.openxmlformats.org/officeDocument/2006/relationships/image"/><Relationship Id="rId13" Target="../media/image12.png" Type="http://schemas.openxmlformats.org/officeDocument/2006/relationships/image"/><Relationship Id="rId14" Target="../media/image13.svg" Type="http://schemas.openxmlformats.org/officeDocument/2006/relationships/image"/><Relationship Id="rId15" Target="https://github.com/SquareGPS/navixy-iot-query-dashboard/tree/main/schemas" TargetMode="External" Type="http://schemas.openxmlformats.org/officeDocument/2006/relationships/hyperlink"/><Relationship Id="rId16" Target="../media/image14.png" Type="http://schemas.openxmlformats.org/officeDocument/2006/relationships/image"/><Relationship Id="rId17" Target="../media/image15.png" Type="http://schemas.openxmlformats.org/officeDocument/2006/relationships/image"/><Relationship Id="rId18" Target="../media/image16.png" Type="http://schemas.openxmlformats.org/officeDocument/2006/relationships/image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png" Type="http://schemas.openxmlformats.org/officeDocument/2006/relationships/image"/><Relationship Id="rId5" Target="../media/image4.png" Type="http://schemas.openxmlformats.org/officeDocument/2006/relationships/image"/><Relationship Id="rId6" Target="../media/image5.png" Type="http://schemas.openxmlformats.org/officeDocument/2006/relationships/image"/><Relationship Id="rId7" Target="../media/image6.png" Type="http://schemas.openxmlformats.org/officeDocument/2006/relationships/image"/><Relationship Id="rId8" Target="../media/image7.png" Type="http://schemas.openxmlformats.org/officeDocument/2006/relationships/image"/><Relationship Id="rId9" Target="../media/image8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.png" Type="http://schemas.openxmlformats.org/officeDocument/2006/relationships/image"/><Relationship Id="rId11" Target="../media/image10.png" Type="http://schemas.openxmlformats.org/officeDocument/2006/relationships/image"/><Relationship Id="rId12" Target="../media/image11.svg" Type="http://schemas.openxmlformats.org/officeDocument/2006/relationships/image"/><Relationship Id="rId13" Target="../media/image12.png" Type="http://schemas.openxmlformats.org/officeDocument/2006/relationships/image"/><Relationship Id="rId14" Target="../media/image13.svg" Type="http://schemas.openxmlformats.org/officeDocument/2006/relationships/image"/><Relationship Id="rId15" Target="https://github.com/SquareGPS/navixy-iot-query-dashboard/tree/main/schemas" TargetMode="External" Type="http://schemas.openxmlformats.org/officeDocument/2006/relationships/hyperlink"/><Relationship Id="rId16" Target="../media/image14.png" Type="http://schemas.openxmlformats.org/officeDocument/2006/relationships/image"/><Relationship Id="rId17" Target="../media/image15.png" Type="http://schemas.openxmlformats.org/officeDocument/2006/relationships/image"/><Relationship Id="rId18" Target="../media/image16.png" Type="http://schemas.openxmlformats.org/officeDocument/2006/relationships/image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png" Type="http://schemas.openxmlformats.org/officeDocument/2006/relationships/image"/><Relationship Id="rId5" Target="../media/image4.png" Type="http://schemas.openxmlformats.org/officeDocument/2006/relationships/image"/><Relationship Id="rId6" Target="../media/image5.png" Type="http://schemas.openxmlformats.org/officeDocument/2006/relationships/image"/><Relationship Id="rId7" Target="../media/image6.png" Type="http://schemas.openxmlformats.org/officeDocument/2006/relationships/image"/><Relationship Id="rId8" Target="../media/image7.png" Type="http://schemas.openxmlformats.org/officeDocument/2006/relationships/image"/><Relationship Id="rId9" Target="../media/image8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true" rot="0">
            <a:off x="0" y="-2115514"/>
            <a:ext cx="10287000" cy="5914161"/>
          </a:xfrm>
          <a:custGeom>
            <a:avLst/>
            <a:gdLst/>
            <a:ahLst/>
            <a:cxnLst/>
            <a:rect r="r" b="b" t="t" l="l"/>
            <a:pathLst>
              <a:path h="5914161" w="10287000">
                <a:moveTo>
                  <a:pt x="0" y="5914161"/>
                </a:moveTo>
                <a:lnTo>
                  <a:pt x="10287000" y="5914161"/>
                </a:lnTo>
                <a:lnTo>
                  <a:pt x="10287000" y="0"/>
                </a:lnTo>
                <a:lnTo>
                  <a:pt x="0" y="0"/>
                </a:lnTo>
                <a:lnTo>
                  <a:pt x="0" y="5914161"/>
                </a:lnTo>
                <a:close/>
              </a:path>
            </a:pathLst>
          </a:custGeom>
          <a:blipFill>
            <a:blip r:embed="rId2"/>
            <a:stretch>
              <a:fillRect l="-1197" t="0" r="-1197" b="-385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601937" y="1187109"/>
            <a:ext cx="3837447" cy="1055298"/>
          </a:xfrm>
          <a:custGeom>
            <a:avLst/>
            <a:gdLst/>
            <a:ahLst/>
            <a:cxnLst/>
            <a:rect r="r" b="b" t="t" l="l"/>
            <a:pathLst>
              <a:path h="1055298" w="3837447">
                <a:moveTo>
                  <a:pt x="0" y="0"/>
                </a:moveTo>
                <a:lnTo>
                  <a:pt x="3837447" y="0"/>
                </a:lnTo>
                <a:lnTo>
                  <a:pt x="3837447" y="1055298"/>
                </a:lnTo>
                <a:lnTo>
                  <a:pt x="0" y="105529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true" rot="0">
            <a:off x="0" y="34115291"/>
            <a:ext cx="10293790" cy="5758453"/>
          </a:xfrm>
          <a:custGeom>
            <a:avLst/>
            <a:gdLst/>
            <a:ahLst/>
            <a:cxnLst/>
            <a:rect r="r" b="b" t="t" l="l"/>
            <a:pathLst>
              <a:path h="5758453" w="10293790">
                <a:moveTo>
                  <a:pt x="0" y="5758453"/>
                </a:moveTo>
                <a:lnTo>
                  <a:pt x="10293790" y="5758453"/>
                </a:lnTo>
                <a:lnTo>
                  <a:pt x="10293790" y="0"/>
                </a:lnTo>
                <a:lnTo>
                  <a:pt x="0" y="0"/>
                </a:lnTo>
                <a:lnTo>
                  <a:pt x="0" y="5758453"/>
                </a:lnTo>
                <a:close/>
              </a:path>
            </a:pathLst>
          </a:custGeom>
          <a:blipFill>
            <a:blip r:embed="rId2"/>
            <a:stretch>
              <a:fillRect l="0" t="-377" r="0" b="-377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2360112">
            <a:off x="-4773665" y="5768318"/>
            <a:ext cx="7067582" cy="6060092"/>
          </a:xfrm>
          <a:custGeom>
            <a:avLst/>
            <a:gdLst/>
            <a:ahLst/>
            <a:cxnLst/>
            <a:rect r="r" b="b" t="t" l="l"/>
            <a:pathLst>
              <a:path h="6060092" w="7067582">
                <a:moveTo>
                  <a:pt x="0" y="0"/>
                </a:moveTo>
                <a:lnTo>
                  <a:pt x="7067582" y="0"/>
                </a:lnTo>
                <a:lnTo>
                  <a:pt x="7067582" y="6060091"/>
                </a:lnTo>
                <a:lnTo>
                  <a:pt x="0" y="606009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-4352029">
            <a:off x="7751577" y="16443154"/>
            <a:ext cx="12268602" cy="10519702"/>
          </a:xfrm>
          <a:custGeom>
            <a:avLst/>
            <a:gdLst/>
            <a:ahLst/>
            <a:cxnLst/>
            <a:rect r="r" b="b" t="t" l="l"/>
            <a:pathLst>
              <a:path h="10519702" w="12268602">
                <a:moveTo>
                  <a:pt x="0" y="0"/>
                </a:moveTo>
                <a:lnTo>
                  <a:pt x="12268603" y="0"/>
                </a:lnTo>
                <a:lnTo>
                  <a:pt x="12268603" y="10519702"/>
                </a:lnTo>
                <a:lnTo>
                  <a:pt x="0" y="1051970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7602145" y="34424854"/>
            <a:ext cx="1431956" cy="1431956"/>
          </a:xfrm>
          <a:custGeom>
            <a:avLst/>
            <a:gdLst/>
            <a:ahLst/>
            <a:cxnLst/>
            <a:rect r="r" b="b" t="t" l="l"/>
            <a:pathLst>
              <a:path h="1431956" w="1431956">
                <a:moveTo>
                  <a:pt x="0" y="0"/>
                </a:moveTo>
                <a:lnTo>
                  <a:pt x="1431957" y="0"/>
                </a:lnTo>
                <a:lnTo>
                  <a:pt x="1431957" y="1431956"/>
                </a:lnTo>
                <a:lnTo>
                  <a:pt x="0" y="1431956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grpSp>
        <p:nvGrpSpPr>
          <p:cNvPr name="Group 8" id="8"/>
          <p:cNvGrpSpPr/>
          <p:nvPr/>
        </p:nvGrpSpPr>
        <p:grpSpPr>
          <a:xfrm rot="0">
            <a:off x="1714887" y="7960447"/>
            <a:ext cx="4184360" cy="535765"/>
            <a:chOff x="0" y="0"/>
            <a:chExt cx="1202592" cy="153980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1202592" cy="153980"/>
            </a:xfrm>
            <a:custGeom>
              <a:avLst/>
              <a:gdLst/>
              <a:ahLst/>
              <a:cxnLst/>
              <a:rect r="r" b="b" t="t" l="l"/>
              <a:pathLst>
                <a:path h="153980" w="1202592">
                  <a:moveTo>
                    <a:pt x="76990" y="0"/>
                  </a:moveTo>
                  <a:lnTo>
                    <a:pt x="1125603" y="0"/>
                  </a:lnTo>
                  <a:cubicBezTo>
                    <a:pt x="1146022" y="0"/>
                    <a:pt x="1165604" y="8111"/>
                    <a:pt x="1180043" y="22550"/>
                  </a:cubicBezTo>
                  <a:cubicBezTo>
                    <a:pt x="1194481" y="36988"/>
                    <a:pt x="1202592" y="56571"/>
                    <a:pt x="1202592" y="76990"/>
                  </a:cubicBezTo>
                  <a:lnTo>
                    <a:pt x="1202592" y="76990"/>
                  </a:lnTo>
                  <a:cubicBezTo>
                    <a:pt x="1202592" y="97409"/>
                    <a:pt x="1194481" y="116992"/>
                    <a:pt x="1180043" y="131430"/>
                  </a:cubicBezTo>
                  <a:cubicBezTo>
                    <a:pt x="1165604" y="145868"/>
                    <a:pt x="1146022" y="153980"/>
                    <a:pt x="1125603" y="153980"/>
                  </a:cubicBezTo>
                  <a:lnTo>
                    <a:pt x="76990" y="153980"/>
                  </a:lnTo>
                  <a:cubicBezTo>
                    <a:pt x="56571" y="153980"/>
                    <a:pt x="36988" y="145868"/>
                    <a:pt x="22550" y="131430"/>
                  </a:cubicBezTo>
                  <a:cubicBezTo>
                    <a:pt x="8111" y="116992"/>
                    <a:pt x="0" y="97409"/>
                    <a:pt x="0" y="76990"/>
                  </a:cubicBezTo>
                  <a:lnTo>
                    <a:pt x="0" y="76990"/>
                  </a:lnTo>
                  <a:cubicBezTo>
                    <a:pt x="0" y="56571"/>
                    <a:pt x="8111" y="36988"/>
                    <a:pt x="22550" y="22550"/>
                  </a:cubicBezTo>
                  <a:cubicBezTo>
                    <a:pt x="36988" y="8111"/>
                    <a:pt x="56571" y="0"/>
                    <a:pt x="76990" y="0"/>
                  </a:cubicBezTo>
                  <a:close/>
                </a:path>
              </a:pathLst>
            </a:custGeom>
            <a:solidFill>
              <a:srgbClr val="D7E7FF"/>
            </a:solidFill>
            <a:ln w="9525" cap="rnd">
              <a:solidFill>
                <a:srgbClr val="0D54D5"/>
              </a:solidFill>
              <a:prstDash val="solid"/>
              <a:round/>
            </a:ln>
          </p:spPr>
        </p:sp>
        <p:sp>
          <p:nvSpPr>
            <p:cNvPr name="TextBox 10" id="10"/>
            <p:cNvSpPr txBox="true"/>
            <p:nvPr/>
          </p:nvSpPr>
          <p:spPr>
            <a:xfrm>
              <a:off x="0" y="-19050"/>
              <a:ext cx="1202592" cy="173030"/>
            </a:xfrm>
            <a:prstGeom prst="rect">
              <a:avLst/>
            </a:prstGeom>
          </p:spPr>
          <p:txBody>
            <a:bodyPr anchor="ctr" rtlCol="false" tIns="45309" lIns="45309" bIns="45309" rIns="45309"/>
            <a:lstStyle/>
            <a:p>
              <a:pPr algn="ctr">
                <a:lnSpc>
                  <a:spcPts val="1493"/>
                </a:lnSpc>
              </a:pPr>
            </a:p>
          </p:txBody>
        </p:sp>
      </p:grpSp>
      <p:grpSp>
        <p:nvGrpSpPr>
          <p:cNvPr name="Group 11" id="11"/>
          <p:cNvGrpSpPr/>
          <p:nvPr/>
        </p:nvGrpSpPr>
        <p:grpSpPr>
          <a:xfrm rot="0">
            <a:off x="1988441" y="8084307"/>
            <a:ext cx="3790367" cy="288047"/>
            <a:chOff x="0" y="0"/>
            <a:chExt cx="5053822" cy="384063"/>
          </a:xfrm>
        </p:grpSpPr>
        <p:sp>
          <p:nvSpPr>
            <p:cNvPr name="TextBox 12" id="12"/>
            <p:cNvSpPr txBox="true"/>
            <p:nvPr/>
          </p:nvSpPr>
          <p:spPr>
            <a:xfrm rot="0">
              <a:off x="370085" y="-9525"/>
              <a:ext cx="4683737" cy="39052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2309"/>
                </a:lnSpc>
              </a:pPr>
              <a:r>
                <a:rPr lang="en-US" sz="1924">
                  <a:solidFill>
                    <a:srgbClr val="0D54D5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Create your custom dashboard</a:t>
              </a:r>
            </a:p>
          </p:txBody>
        </p:sp>
        <p:sp>
          <p:nvSpPr>
            <p:cNvPr name="TextBox 13" id="13"/>
            <p:cNvSpPr txBox="true"/>
            <p:nvPr/>
          </p:nvSpPr>
          <p:spPr>
            <a:xfrm rot="0">
              <a:off x="0" y="-9525"/>
              <a:ext cx="336187" cy="39358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2309"/>
                </a:lnSpc>
              </a:pPr>
              <a:r>
                <a:rPr lang="en-US" sz="1924" b="true">
                  <a:solidFill>
                    <a:srgbClr val="0D54D5"/>
                  </a:solidFill>
                  <a:latin typeface="Proxima Nova Bold"/>
                  <a:ea typeface="Proxima Nova Bold"/>
                  <a:cs typeface="Proxima Nova Bold"/>
                  <a:sym typeface="Proxima Nova Bold"/>
                </a:rPr>
                <a:t>2.</a:t>
              </a:r>
            </a:p>
          </p:txBody>
        </p:sp>
      </p:grpSp>
      <p:grpSp>
        <p:nvGrpSpPr>
          <p:cNvPr name="Group 14" id="14"/>
          <p:cNvGrpSpPr/>
          <p:nvPr/>
        </p:nvGrpSpPr>
        <p:grpSpPr>
          <a:xfrm rot="0">
            <a:off x="1028700" y="6706080"/>
            <a:ext cx="2126420" cy="484705"/>
            <a:chOff x="0" y="0"/>
            <a:chExt cx="611137" cy="139305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611137" cy="139305"/>
            </a:xfrm>
            <a:custGeom>
              <a:avLst/>
              <a:gdLst/>
              <a:ahLst/>
              <a:cxnLst/>
              <a:rect r="r" b="b" t="t" l="l"/>
              <a:pathLst>
                <a:path h="139305" w="611137">
                  <a:moveTo>
                    <a:pt x="69652" y="0"/>
                  </a:moveTo>
                  <a:lnTo>
                    <a:pt x="541484" y="0"/>
                  </a:lnTo>
                  <a:cubicBezTo>
                    <a:pt x="559957" y="0"/>
                    <a:pt x="577674" y="7338"/>
                    <a:pt x="590736" y="20401"/>
                  </a:cubicBezTo>
                  <a:cubicBezTo>
                    <a:pt x="603799" y="33463"/>
                    <a:pt x="611137" y="51180"/>
                    <a:pt x="611137" y="69652"/>
                  </a:cubicBezTo>
                  <a:lnTo>
                    <a:pt x="611137" y="69652"/>
                  </a:lnTo>
                  <a:cubicBezTo>
                    <a:pt x="611137" y="88125"/>
                    <a:pt x="603799" y="105842"/>
                    <a:pt x="590736" y="118904"/>
                  </a:cubicBezTo>
                  <a:cubicBezTo>
                    <a:pt x="577674" y="131967"/>
                    <a:pt x="559957" y="139305"/>
                    <a:pt x="541484" y="139305"/>
                  </a:cubicBezTo>
                  <a:lnTo>
                    <a:pt x="69652" y="139305"/>
                  </a:lnTo>
                  <a:cubicBezTo>
                    <a:pt x="51180" y="139305"/>
                    <a:pt x="33463" y="131967"/>
                    <a:pt x="20401" y="118904"/>
                  </a:cubicBezTo>
                  <a:cubicBezTo>
                    <a:pt x="7338" y="105842"/>
                    <a:pt x="0" y="88125"/>
                    <a:pt x="0" y="69652"/>
                  </a:cubicBezTo>
                  <a:lnTo>
                    <a:pt x="0" y="69652"/>
                  </a:lnTo>
                  <a:cubicBezTo>
                    <a:pt x="0" y="51180"/>
                    <a:pt x="7338" y="33463"/>
                    <a:pt x="20401" y="20401"/>
                  </a:cubicBezTo>
                  <a:cubicBezTo>
                    <a:pt x="33463" y="7338"/>
                    <a:pt x="51180" y="0"/>
                    <a:pt x="69652" y="0"/>
                  </a:cubicBezTo>
                  <a:close/>
                </a:path>
              </a:pathLst>
            </a:custGeom>
            <a:solidFill>
              <a:srgbClr val="D7E7FF"/>
            </a:solidFill>
            <a:ln w="9525" cap="rnd">
              <a:solidFill>
                <a:srgbClr val="2573E8"/>
              </a:solidFill>
              <a:prstDash val="solid"/>
              <a:round/>
            </a:ln>
          </p:spPr>
        </p:sp>
        <p:sp>
          <p:nvSpPr>
            <p:cNvPr name="TextBox 16" id="16"/>
            <p:cNvSpPr txBox="true"/>
            <p:nvPr/>
          </p:nvSpPr>
          <p:spPr>
            <a:xfrm>
              <a:off x="0" y="-19050"/>
              <a:ext cx="611137" cy="158355"/>
            </a:xfrm>
            <a:prstGeom prst="rect">
              <a:avLst/>
            </a:prstGeom>
          </p:spPr>
          <p:txBody>
            <a:bodyPr anchor="ctr" rtlCol="false" tIns="45309" lIns="45309" bIns="45309" rIns="45309"/>
            <a:lstStyle/>
            <a:p>
              <a:pPr algn="ctr">
                <a:lnSpc>
                  <a:spcPts val="1493"/>
                </a:lnSpc>
              </a:pPr>
              <a:r>
                <a:rPr lang="en-US" sz="1066">
                  <a:solidFill>
                    <a:srgbClr val="000000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   </a:t>
              </a:r>
            </a:p>
          </p:txBody>
        </p:sp>
      </p:grpSp>
      <p:grpSp>
        <p:nvGrpSpPr>
          <p:cNvPr name="Group 17" id="17"/>
          <p:cNvGrpSpPr/>
          <p:nvPr/>
        </p:nvGrpSpPr>
        <p:grpSpPr>
          <a:xfrm rot="0">
            <a:off x="1280643" y="6804409"/>
            <a:ext cx="1601792" cy="288047"/>
            <a:chOff x="0" y="0"/>
            <a:chExt cx="2135723" cy="384063"/>
          </a:xfrm>
        </p:grpSpPr>
        <p:sp>
          <p:nvSpPr>
            <p:cNvPr name="TextBox 18" id="18"/>
            <p:cNvSpPr txBox="true"/>
            <p:nvPr/>
          </p:nvSpPr>
          <p:spPr>
            <a:xfrm rot="0">
              <a:off x="0" y="-9525"/>
              <a:ext cx="336187" cy="39358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2309"/>
                </a:lnSpc>
              </a:pPr>
              <a:r>
                <a:rPr lang="en-US" sz="1924" b="true">
                  <a:solidFill>
                    <a:srgbClr val="1A65F0"/>
                  </a:solidFill>
                  <a:latin typeface="Proxima Nova Bold"/>
                  <a:ea typeface="Proxima Nova Bold"/>
                  <a:cs typeface="Proxima Nova Bold"/>
                  <a:sym typeface="Proxima Nova Bold"/>
                </a:rPr>
                <a:t>1. </a:t>
              </a:r>
            </a:p>
          </p:txBody>
        </p:sp>
        <p:sp>
          <p:nvSpPr>
            <p:cNvPr name="TextBox 19" id="19"/>
            <p:cNvSpPr txBox="true"/>
            <p:nvPr/>
          </p:nvSpPr>
          <p:spPr>
            <a:xfrm rot="0">
              <a:off x="352160" y="-9525"/>
              <a:ext cx="1783563" cy="39052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2309"/>
                </a:lnSpc>
              </a:pPr>
              <a:r>
                <a:rPr lang="en-US" sz="1924">
                  <a:solidFill>
                    <a:srgbClr val="0D54D5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Define KPI’s</a:t>
              </a:r>
            </a:p>
          </p:txBody>
        </p:sp>
      </p:grpSp>
      <p:sp>
        <p:nvSpPr>
          <p:cNvPr name="Freeform 20" id="20"/>
          <p:cNvSpPr/>
          <p:nvPr/>
        </p:nvSpPr>
        <p:spPr>
          <a:xfrm flipH="false" flipV="false" rot="3730402">
            <a:off x="9370088" y="3222510"/>
            <a:ext cx="5653534" cy="6334492"/>
          </a:xfrm>
          <a:custGeom>
            <a:avLst/>
            <a:gdLst/>
            <a:ahLst/>
            <a:cxnLst/>
            <a:rect r="r" b="b" t="t" l="l"/>
            <a:pathLst>
              <a:path h="6334492" w="5653534">
                <a:moveTo>
                  <a:pt x="0" y="0"/>
                </a:moveTo>
                <a:lnTo>
                  <a:pt x="5653534" y="0"/>
                </a:lnTo>
                <a:lnTo>
                  <a:pt x="5653534" y="6334492"/>
                </a:lnTo>
                <a:lnTo>
                  <a:pt x="0" y="6334492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grpSp>
        <p:nvGrpSpPr>
          <p:cNvPr name="Group 21" id="21"/>
          <p:cNvGrpSpPr/>
          <p:nvPr/>
        </p:nvGrpSpPr>
        <p:grpSpPr>
          <a:xfrm rot="0">
            <a:off x="546572" y="31378341"/>
            <a:ext cx="9218932" cy="2458352"/>
            <a:chOff x="0" y="0"/>
            <a:chExt cx="2428031" cy="647467"/>
          </a:xfrm>
        </p:grpSpPr>
        <p:sp>
          <p:nvSpPr>
            <p:cNvPr name="Freeform 22" id="22"/>
            <p:cNvSpPr/>
            <p:nvPr/>
          </p:nvSpPr>
          <p:spPr>
            <a:xfrm flipH="false" flipV="false" rot="0">
              <a:off x="0" y="0"/>
              <a:ext cx="2428031" cy="647467"/>
            </a:xfrm>
            <a:custGeom>
              <a:avLst/>
              <a:gdLst/>
              <a:ahLst/>
              <a:cxnLst/>
              <a:rect r="r" b="b" t="t" l="l"/>
              <a:pathLst>
                <a:path h="647467" w="2428031">
                  <a:moveTo>
                    <a:pt x="10077" y="0"/>
                  </a:moveTo>
                  <a:lnTo>
                    <a:pt x="2417954" y="0"/>
                  </a:lnTo>
                  <a:cubicBezTo>
                    <a:pt x="2423520" y="0"/>
                    <a:pt x="2428031" y="4512"/>
                    <a:pt x="2428031" y="10077"/>
                  </a:cubicBezTo>
                  <a:lnTo>
                    <a:pt x="2428031" y="637390"/>
                  </a:lnTo>
                  <a:cubicBezTo>
                    <a:pt x="2428031" y="642955"/>
                    <a:pt x="2423520" y="647467"/>
                    <a:pt x="2417954" y="647467"/>
                  </a:cubicBezTo>
                  <a:lnTo>
                    <a:pt x="10077" y="647467"/>
                  </a:lnTo>
                  <a:cubicBezTo>
                    <a:pt x="4512" y="647467"/>
                    <a:pt x="0" y="642955"/>
                    <a:pt x="0" y="637390"/>
                  </a:cubicBezTo>
                  <a:lnTo>
                    <a:pt x="0" y="10077"/>
                  </a:lnTo>
                  <a:cubicBezTo>
                    <a:pt x="0" y="4512"/>
                    <a:pt x="4512" y="0"/>
                    <a:pt x="10077" y="0"/>
                  </a:cubicBezTo>
                  <a:close/>
                </a:path>
              </a:pathLst>
            </a:custGeom>
            <a:gradFill rotWithShape="true">
              <a:gsLst>
                <a:gs pos="0">
                  <a:srgbClr val="F1F6FF">
                    <a:alpha val="100000"/>
                  </a:srgbClr>
                </a:gs>
                <a:gs pos="100000">
                  <a:srgbClr val="FFFFFF">
                    <a:alpha val="100000"/>
                  </a:srgbClr>
                </a:gs>
              </a:gsLst>
              <a:lin ang="5400000"/>
            </a:gradFill>
            <a:ln w="9525" cap="sq">
              <a:solidFill>
                <a:srgbClr val="D1D9E8"/>
              </a:solidFill>
              <a:prstDash val="solid"/>
              <a:miter/>
            </a:ln>
          </p:spPr>
        </p:sp>
        <p:sp>
          <p:nvSpPr>
            <p:cNvPr name="TextBox 23" id="23"/>
            <p:cNvSpPr txBox="true"/>
            <p:nvPr/>
          </p:nvSpPr>
          <p:spPr>
            <a:xfrm>
              <a:off x="0" y="-38100"/>
              <a:ext cx="2428031" cy="68556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799"/>
                </a:lnSpc>
              </a:pPr>
            </a:p>
          </p:txBody>
        </p:sp>
      </p:grpSp>
      <p:sp>
        <p:nvSpPr>
          <p:cNvPr name="Freeform 24" id="24"/>
          <p:cNvSpPr/>
          <p:nvPr/>
        </p:nvSpPr>
        <p:spPr>
          <a:xfrm flipH="false" flipV="false" rot="-6253962">
            <a:off x="-11503142" y="18020834"/>
            <a:ext cx="13684565" cy="15332846"/>
          </a:xfrm>
          <a:custGeom>
            <a:avLst/>
            <a:gdLst/>
            <a:ahLst/>
            <a:cxnLst/>
            <a:rect r="r" b="b" t="t" l="l"/>
            <a:pathLst>
              <a:path h="15332846" w="13684565">
                <a:moveTo>
                  <a:pt x="0" y="0"/>
                </a:moveTo>
                <a:lnTo>
                  <a:pt x="13684565" y="0"/>
                </a:lnTo>
                <a:lnTo>
                  <a:pt x="13684565" y="15332846"/>
                </a:lnTo>
                <a:lnTo>
                  <a:pt x="0" y="15332846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alphaModFix amt="36000"/>
            </a:blip>
            <a:stretch>
              <a:fillRect l="0" t="0" r="0" b="0"/>
            </a:stretch>
          </a:blipFill>
        </p:spPr>
      </p:sp>
      <p:grpSp>
        <p:nvGrpSpPr>
          <p:cNvPr name="Group 25" id="25"/>
          <p:cNvGrpSpPr/>
          <p:nvPr/>
        </p:nvGrpSpPr>
        <p:grpSpPr>
          <a:xfrm rot="0">
            <a:off x="4452493" y="6704931"/>
            <a:ext cx="3865631" cy="485853"/>
            <a:chOff x="0" y="0"/>
            <a:chExt cx="1110989" cy="139635"/>
          </a:xfrm>
        </p:grpSpPr>
        <p:sp>
          <p:nvSpPr>
            <p:cNvPr name="Freeform 26" id="26"/>
            <p:cNvSpPr/>
            <p:nvPr/>
          </p:nvSpPr>
          <p:spPr>
            <a:xfrm flipH="false" flipV="false" rot="0">
              <a:off x="0" y="0"/>
              <a:ext cx="1110989" cy="139635"/>
            </a:xfrm>
            <a:custGeom>
              <a:avLst/>
              <a:gdLst/>
              <a:ahLst/>
              <a:cxnLst/>
              <a:rect r="r" b="b" t="t" l="l"/>
              <a:pathLst>
                <a:path h="139635" w="1110989">
                  <a:moveTo>
                    <a:pt x="69818" y="0"/>
                  </a:moveTo>
                  <a:lnTo>
                    <a:pt x="1041171" y="0"/>
                  </a:lnTo>
                  <a:cubicBezTo>
                    <a:pt x="1079731" y="0"/>
                    <a:pt x="1110989" y="31258"/>
                    <a:pt x="1110989" y="69818"/>
                  </a:cubicBezTo>
                  <a:lnTo>
                    <a:pt x="1110989" y="69818"/>
                  </a:lnTo>
                  <a:cubicBezTo>
                    <a:pt x="1110989" y="88334"/>
                    <a:pt x="1103633" y="106093"/>
                    <a:pt x="1090540" y="119186"/>
                  </a:cubicBezTo>
                  <a:cubicBezTo>
                    <a:pt x="1077447" y="132279"/>
                    <a:pt x="1059688" y="139635"/>
                    <a:pt x="1041171" y="139635"/>
                  </a:cubicBezTo>
                  <a:lnTo>
                    <a:pt x="69818" y="139635"/>
                  </a:lnTo>
                  <a:cubicBezTo>
                    <a:pt x="31258" y="139635"/>
                    <a:pt x="0" y="108377"/>
                    <a:pt x="0" y="69818"/>
                  </a:cubicBezTo>
                  <a:lnTo>
                    <a:pt x="0" y="69818"/>
                  </a:lnTo>
                  <a:cubicBezTo>
                    <a:pt x="0" y="31258"/>
                    <a:pt x="31258" y="0"/>
                    <a:pt x="69818" y="0"/>
                  </a:cubicBezTo>
                  <a:close/>
                </a:path>
              </a:pathLst>
            </a:custGeom>
            <a:solidFill>
              <a:srgbClr val="D7E7FF"/>
            </a:solidFill>
            <a:ln w="9525" cap="rnd">
              <a:solidFill>
                <a:srgbClr val="1A65F0"/>
              </a:solidFill>
              <a:prstDash val="solid"/>
              <a:round/>
            </a:ln>
          </p:spPr>
        </p:sp>
        <p:sp>
          <p:nvSpPr>
            <p:cNvPr name="TextBox 27" id="27"/>
            <p:cNvSpPr txBox="true"/>
            <p:nvPr/>
          </p:nvSpPr>
          <p:spPr>
            <a:xfrm>
              <a:off x="0" y="-19050"/>
              <a:ext cx="1110989" cy="158685"/>
            </a:xfrm>
            <a:prstGeom prst="rect">
              <a:avLst/>
            </a:prstGeom>
          </p:spPr>
          <p:txBody>
            <a:bodyPr anchor="ctr" rtlCol="false" tIns="45309" lIns="45309" bIns="45309" rIns="45309"/>
            <a:lstStyle/>
            <a:p>
              <a:pPr algn="ctr">
                <a:lnSpc>
                  <a:spcPts val="1493"/>
                </a:lnSpc>
              </a:pPr>
            </a:p>
          </p:txBody>
        </p:sp>
      </p:grpSp>
      <p:grpSp>
        <p:nvGrpSpPr>
          <p:cNvPr name="Group 28" id="28"/>
          <p:cNvGrpSpPr/>
          <p:nvPr/>
        </p:nvGrpSpPr>
        <p:grpSpPr>
          <a:xfrm rot="0">
            <a:off x="4695943" y="6804409"/>
            <a:ext cx="3380386" cy="288047"/>
            <a:chOff x="0" y="0"/>
            <a:chExt cx="4507181" cy="384063"/>
          </a:xfrm>
        </p:grpSpPr>
        <p:sp>
          <p:nvSpPr>
            <p:cNvPr name="TextBox 29" id="29"/>
            <p:cNvSpPr txBox="true"/>
            <p:nvPr/>
          </p:nvSpPr>
          <p:spPr>
            <a:xfrm rot="0">
              <a:off x="416731" y="-9525"/>
              <a:ext cx="4090449" cy="39052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2309"/>
                </a:lnSpc>
              </a:pPr>
              <a:r>
                <a:rPr lang="en-US" sz="1924">
                  <a:solidFill>
                    <a:srgbClr val="1A65F0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Export freely when needed</a:t>
              </a:r>
            </a:p>
          </p:txBody>
        </p:sp>
        <p:sp>
          <p:nvSpPr>
            <p:cNvPr name="TextBox 30" id="30"/>
            <p:cNvSpPr txBox="true"/>
            <p:nvPr/>
          </p:nvSpPr>
          <p:spPr>
            <a:xfrm rot="0">
              <a:off x="0" y="-9525"/>
              <a:ext cx="336187" cy="39358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2309"/>
                </a:lnSpc>
              </a:pPr>
              <a:r>
                <a:rPr lang="en-US" sz="1924" b="true">
                  <a:solidFill>
                    <a:srgbClr val="1A65F0"/>
                  </a:solidFill>
                  <a:latin typeface="Proxima Nova Bold"/>
                  <a:ea typeface="Proxima Nova Bold"/>
                  <a:cs typeface="Proxima Nova Bold"/>
                  <a:sym typeface="Proxima Nova Bold"/>
                </a:rPr>
                <a:t>3. </a:t>
              </a:r>
            </a:p>
          </p:txBody>
        </p:sp>
      </p:grpSp>
      <p:grpSp>
        <p:nvGrpSpPr>
          <p:cNvPr name="Group 31" id="31"/>
          <p:cNvGrpSpPr/>
          <p:nvPr/>
        </p:nvGrpSpPr>
        <p:grpSpPr>
          <a:xfrm rot="0">
            <a:off x="7027371" y="7960447"/>
            <a:ext cx="2447092" cy="535765"/>
            <a:chOff x="0" y="0"/>
            <a:chExt cx="703299" cy="153980"/>
          </a:xfrm>
        </p:grpSpPr>
        <p:sp>
          <p:nvSpPr>
            <p:cNvPr name="Freeform 32" id="32"/>
            <p:cNvSpPr/>
            <p:nvPr/>
          </p:nvSpPr>
          <p:spPr>
            <a:xfrm flipH="false" flipV="false" rot="0">
              <a:off x="0" y="0"/>
              <a:ext cx="703299" cy="153980"/>
            </a:xfrm>
            <a:custGeom>
              <a:avLst/>
              <a:gdLst/>
              <a:ahLst/>
              <a:cxnLst/>
              <a:rect r="r" b="b" t="t" l="l"/>
              <a:pathLst>
                <a:path h="153980" w="703299">
                  <a:moveTo>
                    <a:pt x="76990" y="0"/>
                  </a:moveTo>
                  <a:lnTo>
                    <a:pt x="626309" y="0"/>
                  </a:lnTo>
                  <a:cubicBezTo>
                    <a:pt x="668829" y="0"/>
                    <a:pt x="703299" y="34470"/>
                    <a:pt x="703299" y="76990"/>
                  </a:cubicBezTo>
                  <a:lnTo>
                    <a:pt x="703299" y="76990"/>
                  </a:lnTo>
                  <a:cubicBezTo>
                    <a:pt x="703299" y="97409"/>
                    <a:pt x="695187" y="116992"/>
                    <a:pt x="680749" y="131430"/>
                  </a:cubicBezTo>
                  <a:cubicBezTo>
                    <a:pt x="666310" y="145868"/>
                    <a:pt x="646728" y="153980"/>
                    <a:pt x="626309" y="153980"/>
                  </a:cubicBezTo>
                  <a:lnTo>
                    <a:pt x="76990" y="153980"/>
                  </a:lnTo>
                  <a:cubicBezTo>
                    <a:pt x="56571" y="153980"/>
                    <a:pt x="36988" y="145868"/>
                    <a:pt x="22550" y="131430"/>
                  </a:cubicBezTo>
                  <a:cubicBezTo>
                    <a:pt x="8111" y="116992"/>
                    <a:pt x="0" y="97409"/>
                    <a:pt x="0" y="76990"/>
                  </a:cubicBezTo>
                  <a:lnTo>
                    <a:pt x="0" y="76990"/>
                  </a:lnTo>
                  <a:cubicBezTo>
                    <a:pt x="0" y="56571"/>
                    <a:pt x="8111" y="36988"/>
                    <a:pt x="22550" y="22550"/>
                  </a:cubicBezTo>
                  <a:cubicBezTo>
                    <a:pt x="36988" y="8111"/>
                    <a:pt x="56571" y="0"/>
                    <a:pt x="76990" y="0"/>
                  </a:cubicBezTo>
                  <a:close/>
                </a:path>
              </a:pathLst>
            </a:custGeom>
            <a:solidFill>
              <a:srgbClr val="D7E7FF"/>
            </a:solidFill>
            <a:ln w="9525" cap="rnd">
              <a:solidFill>
                <a:srgbClr val="2F6BE4"/>
              </a:solidFill>
              <a:prstDash val="solid"/>
              <a:round/>
            </a:ln>
          </p:spPr>
        </p:sp>
        <p:sp>
          <p:nvSpPr>
            <p:cNvPr name="TextBox 33" id="33"/>
            <p:cNvSpPr txBox="true"/>
            <p:nvPr/>
          </p:nvSpPr>
          <p:spPr>
            <a:xfrm>
              <a:off x="0" y="-19050"/>
              <a:ext cx="703299" cy="173030"/>
            </a:xfrm>
            <a:prstGeom prst="rect">
              <a:avLst/>
            </a:prstGeom>
          </p:spPr>
          <p:txBody>
            <a:bodyPr anchor="ctr" rtlCol="false" tIns="45309" lIns="45309" bIns="45309" rIns="45309"/>
            <a:lstStyle/>
            <a:p>
              <a:pPr algn="ctr">
                <a:lnSpc>
                  <a:spcPts val="1493"/>
                </a:lnSpc>
              </a:pPr>
            </a:p>
          </p:txBody>
        </p:sp>
      </p:grpSp>
      <p:grpSp>
        <p:nvGrpSpPr>
          <p:cNvPr name="Group 34" id="34"/>
          <p:cNvGrpSpPr/>
          <p:nvPr/>
        </p:nvGrpSpPr>
        <p:grpSpPr>
          <a:xfrm rot="0">
            <a:off x="7220167" y="8084307"/>
            <a:ext cx="2103515" cy="288047"/>
            <a:chOff x="0" y="0"/>
            <a:chExt cx="2804686" cy="384063"/>
          </a:xfrm>
        </p:grpSpPr>
        <p:sp>
          <p:nvSpPr>
            <p:cNvPr name="TextBox 35" id="35"/>
            <p:cNvSpPr txBox="true"/>
            <p:nvPr/>
          </p:nvSpPr>
          <p:spPr>
            <a:xfrm rot="0">
              <a:off x="373017" y="-9525"/>
              <a:ext cx="2431669" cy="39052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2309"/>
                </a:lnSpc>
              </a:pPr>
              <a:r>
                <a:rPr lang="en-US" sz="1924">
                  <a:solidFill>
                    <a:srgbClr val="1A65F0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Update instantly</a:t>
              </a:r>
            </a:p>
          </p:txBody>
        </p:sp>
        <p:sp>
          <p:nvSpPr>
            <p:cNvPr name="TextBox 36" id="36"/>
            <p:cNvSpPr txBox="true"/>
            <p:nvPr/>
          </p:nvSpPr>
          <p:spPr>
            <a:xfrm rot="0">
              <a:off x="0" y="-9525"/>
              <a:ext cx="336187" cy="39358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2309"/>
                </a:lnSpc>
              </a:pPr>
              <a:r>
                <a:rPr lang="en-US" sz="1924" b="true">
                  <a:solidFill>
                    <a:srgbClr val="1A65F0"/>
                  </a:solidFill>
                  <a:latin typeface="Proxima Nova Bold"/>
                  <a:ea typeface="Proxima Nova Bold"/>
                  <a:cs typeface="Proxima Nova Bold"/>
                  <a:sym typeface="Proxima Nova Bold"/>
                </a:rPr>
                <a:t>4</a:t>
              </a:r>
              <a:r>
                <a:rPr lang="en-US" sz="1924" b="true">
                  <a:solidFill>
                    <a:srgbClr val="1A65F0"/>
                  </a:solidFill>
                  <a:latin typeface="Proxima Nova Bold"/>
                  <a:ea typeface="Proxima Nova Bold"/>
                  <a:cs typeface="Proxima Nova Bold"/>
                  <a:sym typeface="Proxima Nova Bold"/>
                </a:rPr>
                <a:t>. </a:t>
              </a:r>
            </a:p>
          </p:txBody>
        </p:sp>
      </p:grpSp>
      <p:grpSp>
        <p:nvGrpSpPr>
          <p:cNvPr name="Group 37" id="37"/>
          <p:cNvGrpSpPr/>
          <p:nvPr/>
        </p:nvGrpSpPr>
        <p:grpSpPr>
          <a:xfrm rot="0">
            <a:off x="5484474" y="21703005"/>
            <a:ext cx="3882671" cy="3974935"/>
            <a:chOff x="0" y="0"/>
            <a:chExt cx="1292203" cy="1322909"/>
          </a:xfrm>
        </p:grpSpPr>
        <p:sp>
          <p:nvSpPr>
            <p:cNvPr name="Freeform 38" id="38"/>
            <p:cNvSpPr/>
            <p:nvPr/>
          </p:nvSpPr>
          <p:spPr>
            <a:xfrm flipH="false" flipV="false" rot="0">
              <a:off x="0" y="0"/>
              <a:ext cx="1292203" cy="1322909"/>
            </a:xfrm>
            <a:custGeom>
              <a:avLst/>
              <a:gdLst/>
              <a:ahLst/>
              <a:cxnLst/>
              <a:rect r="r" b="b" t="t" l="l"/>
              <a:pathLst>
                <a:path h="1322909" w="1292203">
                  <a:moveTo>
                    <a:pt x="17946" y="0"/>
                  </a:moveTo>
                  <a:lnTo>
                    <a:pt x="1274257" y="0"/>
                  </a:lnTo>
                  <a:cubicBezTo>
                    <a:pt x="1279016" y="0"/>
                    <a:pt x="1283581" y="1891"/>
                    <a:pt x="1286946" y="5256"/>
                  </a:cubicBezTo>
                  <a:cubicBezTo>
                    <a:pt x="1290312" y="8622"/>
                    <a:pt x="1292203" y="13186"/>
                    <a:pt x="1292203" y="17946"/>
                  </a:cubicBezTo>
                  <a:lnTo>
                    <a:pt x="1292203" y="1304963"/>
                  </a:lnTo>
                  <a:cubicBezTo>
                    <a:pt x="1292203" y="1314874"/>
                    <a:pt x="1284168" y="1322909"/>
                    <a:pt x="1274257" y="1322909"/>
                  </a:cubicBezTo>
                  <a:lnTo>
                    <a:pt x="17946" y="1322909"/>
                  </a:lnTo>
                  <a:cubicBezTo>
                    <a:pt x="13186" y="1322909"/>
                    <a:pt x="8622" y="1321018"/>
                    <a:pt x="5256" y="1317653"/>
                  </a:cubicBezTo>
                  <a:cubicBezTo>
                    <a:pt x="1891" y="1314287"/>
                    <a:pt x="0" y="1309723"/>
                    <a:pt x="0" y="1304963"/>
                  </a:cubicBezTo>
                  <a:lnTo>
                    <a:pt x="0" y="17946"/>
                  </a:lnTo>
                  <a:cubicBezTo>
                    <a:pt x="0" y="13186"/>
                    <a:pt x="1891" y="8622"/>
                    <a:pt x="5256" y="5256"/>
                  </a:cubicBezTo>
                  <a:cubicBezTo>
                    <a:pt x="8622" y="1891"/>
                    <a:pt x="13186" y="0"/>
                    <a:pt x="17946" y="0"/>
                  </a:cubicBezTo>
                  <a:close/>
                </a:path>
              </a:pathLst>
            </a:custGeom>
            <a:blipFill>
              <a:blip r:embed="rId7"/>
              <a:stretch>
                <a:fillRect l="-5721" t="-5150" r="-39277" b="-97182"/>
              </a:stretch>
            </a:blipFill>
            <a:ln w="38100" cap="sq">
              <a:solidFill>
                <a:srgbClr val="D1D9E8"/>
              </a:solidFill>
              <a:prstDash val="solid"/>
              <a:miter/>
            </a:ln>
          </p:spPr>
        </p:sp>
      </p:grpSp>
      <p:grpSp>
        <p:nvGrpSpPr>
          <p:cNvPr name="Group 39" id="39"/>
          <p:cNvGrpSpPr/>
          <p:nvPr/>
        </p:nvGrpSpPr>
        <p:grpSpPr>
          <a:xfrm rot="0">
            <a:off x="1031493" y="27344065"/>
            <a:ext cx="3290668" cy="2977001"/>
            <a:chOff x="0" y="0"/>
            <a:chExt cx="824945" cy="746311"/>
          </a:xfrm>
        </p:grpSpPr>
        <p:sp>
          <p:nvSpPr>
            <p:cNvPr name="Freeform 40" id="40"/>
            <p:cNvSpPr/>
            <p:nvPr/>
          </p:nvSpPr>
          <p:spPr>
            <a:xfrm flipH="false" flipV="false" rot="0">
              <a:off x="0" y="0"/>
              <a:ext cx="824945" cy="746311"/>
            </a:xfrm>
            <a:custGeom>
              <a:avLst/>
              <a:gdLst/>
              <a:ahLst/>
              <a:cxnLst/>
              <a:rect r="r" b="b" t="t" l="l"/>
              <a:pathLst>
                <a:path h="746311" w="824945">
                  <a:moveTo>
                    <a:pt x="21174" y="0"/>
                  </a:moveTo>
                  <a:lnTo>
                    <a:pt x="803771" y="0"/>
                  </a:lnTo>
                  <a:cubicBezTo>
                    <a:pt x="809387" y="0"/>
                    <a:pt x="814773" y="2231"/>
                    <a:pt x="818744" y="6202"/>
                  </a:cubicBezTo>
                  <a:cubicBezTo>
                    <a:pt x="822715" y="10173"/>
                    <a:pt x="824945" y="15558"/>
                    <a:pt x="824945" y="21174"/>
                  </a:cubicBezTo>
                  <a:lnTo>
                    <a:pt x="824945" y="725137"/>
                  </a:lnTo>
                  <a:cubicBezTo>
                    <a:pt x="824945" y="736831"/>
                    <a:pt x="815465" y="746311"/>
                    <a:pt x="803771" y="746311"/>
                  </a:cubicBezTo>
                  <a:lnTo>
                    <a:pt x="21174" y="746311"/>
                  </a:lnTo>
                  <a:cubicBezTo>
                    <a:pt x="9480" y="746311"/>
                    <a:pt x="0" y="736831"/>
                    <a:pt x="0" y="725137"/>
                  </a:cubicBezTo>
                  <a:lnTo>
                    <a:pt x="0" y="21174"/>
                  </a:lnTo>
                  <a:cubicBezTo>
                    <a:pt x="0" y="9480"/>
                    <a:pt x="9480" y="0"/>
                    <a:pt x="21174" y="0"/>
                  </a:cubicBezTo>
                  <a:close/>
                </a:path>
              </a:pathLst>
            </a:custGeom>
            <a:blipFill>
              <a:blip r:embed="rId8"/>
              <a:stretch>
                <a:fillRect l="-967" t="0" r="-967" b="-14975"/>
              </a:stretch>
            </a:blipFill>
            <a:ln w="28575" cap="sq">
              <a:solidFill>
                <a:srgbClr val="D1D9E8"/>
              </a:solidFill>
              <a:prstDash val="solid"/>
              <a:miter/>
            </a:ln>
          </p:spPr>
        </p:sp>
      </p:grpSp>
      <p:grpSp>
        <p:nvGrpSpPr>
          <p:cNvPr name="Group 41" id="41"/>
          <p:cNvGrpSpPr/>
          <p:nvPr/>
        </p:nvGrpSpPr>
        <p:grpSpPr>
          <a:xfrm rot="0">
            <a:off x="772913" y="21693688"/>
            <a:ext cx="3738000" cy="3993569"/>
            <a:chOff x="0" y="0"/>
            <a:chExt cx="1292203" cy="1380551"/>
          </a:xfrm>
        </p:grpSpPr>
        <p:sp>
          <p:nvSpPr>
            <p:cNvPr name="Freeform 42" id="42"/>
            <p:cNvSpPr/>
            <p:nvPr/>
          </p:nvSpPr>
          <p:spPr>
            <a:xfrm flipH="false" flipV="false" rot="0">
              <a:off x="0" y="0"/>
              <a:ext cx="1292203" cy="1380551"/>
            </a:xfrm>
            <a:custGeom>
              <a:avLst/>
              <a:gdLst/>
              <a:ahLst/>
              <a:cxnLst/>
              <a:rect r="r" b="b" t="t" l="l"/>
              <a:pathLst>
                <a:path h="1380551" w="1292203">
                  <a:moveTo>
                    <a:pt x="18640" y="0"/>
                  </a:moveTo>
                  <a:lnTo>
                    <a:pt x="1273562" y="0"/>
                  </a:lnTo>
                  <a:cubicBezTo>
                    <a:pt x="1278506" y="0"/>
                    <a:pt x="1283247" y="1964"/>
                    <a:pt x="1286743" y="5460"/>
                  </a:cubicBezTo>
                  <a:cubicBezTo>
                    <a:pt x="1290239" y="8955"/>
                    <a:pt x="1292203" y="13697"/>
                    <a:pt x="1292203" y="18640"/>
                  </a:cubicBezTo>
                  <a:lnTo>
                    <a:pt x="1292203" y="1361911"/>
                  </a:lnTo>
                  <a:cubicBezTo>
                    <a:pt x="1292203" y="1366854"/>
                    <a:pt x="1290239" y="1371595"/>
                    <a:pt x="1286743" y="1375091"/>
                  </a:cubicBezTo>
                  <a:cubicBezTo>
                    <a:pt x="1283247" y="1378587"/>
                    <a:pt x="1278506" y="1380551"/>
                    <a:pt x="1273562" y="1380551"/>
                  </a:cubicBezTo>
                  <a:lnTo>
                    <a:pt x="18640" y="1380551"/>
                  </a:lnTo>
                  <a:cubicBezTo>
                    <a:pt x="13697" y="1380551"/>
                    <a:pt x="8955" y="1378587"/>
                    <a:pt x="5460" y="1375091"/>
                  </a:cubicBezTo>
                  <a:cubicBezTo>
                    <a:pt x="1964" y="1371595"/>
                    <a:pt x="0" y="1366854"/>
                    <a:pt x="0" y="1361911"/>
                  </a:cubicBezTo>
                  <a:lnTo>
                    <a:pt x="0" y="18640"/>
                  </a:lnTo>
                  <a:cubicBezTo>
                    <a:pt x="0" y="13697"/>
                    <a:pt x="1964" y="8955"/>
                    <a:pt x="5460" y="5460"/>
                  </a:cubicBezTo>
                  <a:cubicBezTo>
                    <a:pt x="8955" y="1964"/>
                    <a:pt x="13697" y="0"/>
                    <a:pt x="18640" y="0"/>
                  </a:cubicBezTo>
                  <a:close/>
                </a:path>
              </a:pathLst>
            </a:custGeom>
            <a:blipFill>
              <a:blip r:embed="rId9"/>
              <a:stretch>
                <a:fillRect l="0" t="0" r="0" b="-66771"/>
              </a:stretch>
            </a:blipFill>
            <a:ln w="38100" cap="sq">
              <a:solidFill>
                <a:srgbClr val="D1D9E8"/>
              </a:solidFill>
              <a:prstDash val="solid"/>
              <a:miter/>
            </a:ln>
          </p:spPr>
        </p:sp>
      </p:grpSp>
      <p:grpSp>
        <p:nvGrpSpPr>
          <p:cNvPr name="Group 43" id="43"/>
          <p:cNvGrpSpPr/>
          <p:nvPr/>
        </p:nvGrpSpPr>
        <p:grpSpPr>
          <a:xfrm rot="0">
            <a:off x="5008440" y="18085178"/>
            <a:ext cx="4757063" cy="1885423"/>
            <a:chOff x="0" y="0"/>
            <a:chExt cx="2240149" cy="887865"/>
          </a:xfrm>
        </p:grpSpPr>
        <p:sp>
          <p:nvSpPr>
            <p:cNvPr name="Freeform 44" id="44"/>
            <p:cNvSpPr/>
            <p:nvPr/>
          </p:nvSpPr>
          <p:spPr>
            <a:xfrm flipH="false" flipV="false" rot="0">
              <a:off x="0" y="0"/>
              <a:ext cx="2240149" cy="887865"/>
            </a:xfrm>
            <a:custGeom>
              <a:avLst/>
              <a:gdLst/>
              <a:ahLst/>
              <a:cxnLst/>
              <a:rect r="r" b="b" t="t" l="l"/>
              <a:pathLst>
                <a:path h="887865" w="2240149">
                  <a:moveTo>
                    <a:pt x="13020" y="0"/>
                  </a:moveTo>
                  <a:lnTo>
                    <a:pt x="2227129" y="0"/>
                  </a:lnTo>
                  <a:cubicBezTo>
                    <a:pt x="2234320" y="0"/>
                    <a:pt x="2240149" y="5829"/>
                    <a:pt x="2240149" y="13020"/>
                  </a:cubicBezTo>
                  <a:lnTo>
                    <a:pt x="2240149" y="874845"/>
                  </a:lnTo>
                  <a:cubicBezTo>
                    <a:pt x="2240149" y="882036"/>
                    <a:pt x="2234320" y="887865"/>
                    <a:pt x="2227129" y="887865"/>
                  </a:cubicBezTo>
                  <a:lnTo>
                    <a:pt x="13020" y="887865"/>
                  </a:lnTo>
                  <a:cubicBezTo>
                    <a:pt x="5829" y="887865"/>
                    <a:pt x="0" y="882036"/>
                    <a:pt x="0" y="874845"/>
                  </a:cubicBezTo>
                  <a:lnTo>
                    <a:pt x="0" y="13020"/>
                  </a:lnTo>
                  <a:cubicBezTo>
                    <a:pt x="0" y="5829"/>
                    <a:pt x="5829" y="0"/>
                    <a:pt x="13020" y="0"/>
                  </a:cubicBezTo>
                  <a:close/>
                </a:path>
              </a:pathLst>
            </a:custGeom>
            <a:blipFill>
              <a:blip r:embed="rId10"/>
              <a:stretch>
                <a:fillRect l="-899" t="0" r="-899" b="0"/>
              </a:stretch>
            </a:blipFill>
            <a:ln w="28575" cap="sq">
              <a:solidFill>
                <a:srgbClr val="D1D9E8"/>
              </a:solidFill>
              <a:prstDash val="solid"/>
              <a:miter/>
            </a:ln>
          </p:spPr>
        </p:sp>
      </p:grpSp>
      <p:sp>
        <p:nvSpPr>
          <p:cNvPr name="Freeform 45" id="45"/>
          <p:cNvSpPr/>
          <p:nvPr/>
        </p:nvSpPr>
        <p:spPr>
          <a:xfrm>
            <a:off x="1714887" y="6948432"/>
            <a:ext cx="1440233" cy="1279898"/>
          </a:xfrm>
          <a:custGeom>
            <a:avLst/>
            <a:gdLst/>
            <a:ahLst/>
            <a:cxnLst/>
            <a:rect r="r" b="b" t="t" l="l"/>
            <a:pathLst>
              <a:path h="1279898" w="1440233">
                <a:moveTo>
                  <a:pt x="1440233" y="0"/>
                </a:moveTo>
                <a:lnTo>
                  <a:pt x="929667" y="0"/>
                </a:lnTo>
                <a:cubicBezTo>
                  <a:pt x="874090" y="0"/>
                  <a:pt x="820791" y="22078"/>
                  <a:pt x="781492" y="61377"/>
                </a:cubicBezTo>
                <a:cubicBezTo>
                  <a:pt x="742194" y="100674"/>
                  <a:pt x="720117" y="153974"/>
                  <a:pt x="720117" y="209550"/>
                </a:cubicBezTo>
                <a:lnTo>
                  <a:pt x="720117" y="1070348"/>
                </a:lnTo>
                <a:cubicBezTo>
                  <a:pt x="720117" y="1125925"/>
                  <a:pt x="698039" y="1179225"/>
                  <a:pt x="658741" y="1218522"/>
                </a:cubicBezTo>
                <a:cubicBezTo>
                  <a:pt x="619442" y="1257821"/>
                  <a:pt x="566143" y="1279898"/>
                  <a:pt x="510567" y="1279898"/>
                </a:cubicBezTo>
                <a:lnTo>
                  <a:pt x="0" y="1279898"/>
                </a:lnTo>
              </a:path>
            </a:pathLst>
          </a:custGeom>
          <a:ln cap="flat" w="19050">
            <a:solidFill>
              <a:srgbClr val="1A65F0"/>
            </a:solidFill>
            <a:prstDash val="solid"/>
            <a:headEnd type="none" len="sm" w="sm"/>
            <a:tailEnd type="oval" len="lg" w="lg"/>
          </a:ln>
        </p:spPr>
      </p:sp>
      <p:sp>
        <p:nvSpPr>
          <p:cNvPr name="Freeform 46" id="46"/>
          <p:cNvSpPr/>
          <p:nvPr/>
        </p:nvSpPr>
        <p:spPr>
          <a:xfrm>
            <a:off x="4452493" y="6947858"/>
            <a:ext cx="1446754" cy="1280472"/>
          </a:xfrm>
          <a:custGeom>
            <a:avLst/>
            <a:gdLst/>
            <a:ahLst/>
            <a:cxnLst/>
            <a:rect r="r" b="b" t="t" l="l"/>
            <a:pathLst>
              <a:path h="1280472" w="1446754">
                <a:moveTo>
                  <a:pt x="1446754" y="1280472"/>
                </a:moveTo>
                <a:lnTo>
                  <a:pt x="932927" y="1280472"/>
                </a:lnTo>
                <a:cubicBezTo>
                  <a:pt x="817196" y="1280472"/>
                  <a:pt x="723377" y="1186653"/>
                  <a:pt x="723377" y="1070922"/>
                </a:cubicBezTo>
                <a:lnTo>
                  <a:pt x="723377" y="209550"/>
                </a:lnTo>
                <a:cubicBezTo>
                  <a:pt x="723377" y="93819"/>
                  <a:pt x="629558" y="0"/>
                  <a:pt x="513827" y="0"/>
                </a:cubicBezTo>
                <a:lnTo>
                  <a:pt x="0" y="0"/>
                </a:lnTo>
              </a:path>
            </a:pathLst>
          </a:custGeom>
          <a:ln cap="flat" w="19050">
            <a:solidFill>
              <a:srgbClr val="1A65F0"/>
            </a:solidFill>
            <a:prstDash val="solid"/>
            <a:headEnd type="none" len="sm" w="sm"/>
            <a:tailEnd type="oval" len="lg" w="lg"/>
          </a:ln>
        </p:spPr>
      </p:sp>
      <p:sp>
        <p:nvSpPr>
          <p:cNvPr name="Freeform 47" id="47"/>
          <p:cNvSpPr/>
          <p:nvPr/>
        </p:nvSpPr>
        <p:spPr>
          <a:xfrm>
            <a:off x="7027371" y="6947858"/>
            <a:ext cx="1290752" cy="1280472"/>
          </a:xfrm>
          <a:custGeom>
            <a:avLst/>
            <a:gdLst/>
            <a:ahLst/>
            <a:cxnLst/>
            <a:rect r="r" b="b" t="t" l="l"/>
            <a:pathLst>
              <a:path h="1280472" w="1290752">
                <a:moveTo>
                  <a:pt x="1290752" y="0"/>
                </a:moveTo>
                <a:lnTo>
                  <a:pt x="854926" y="0"/>
                </a:lnTo>
                <a:cubicBezTo>
                  <a:pt x="739195" y="0"/>
                  <a:pt x="645376" y="93819"/>
                  <a:pt x="645376" y="209550"/>
                </a:cubicBezTo>
                <a:lnTo>
                  <a:pt x="645376" y="1070922"/>
                </a:lnTo>
                <a:cubicBezTo>
                  <a:pt x="645376" y="1186653"/>
                  <a:pt x="551557" y="1280472"/>
                  <a:pt x="435826" y="1280472"/>
                </a:cubicBezTo>
                <a:lnTo>
                  <a:pt x="0" y="1280472"/>
                </a:lnTo>
              </a:path>
            </a:pathLst>
          </a:custGeom>
          <a:ln cap="flat" w="19050">
            <a:solidFill>
              <a:srgbClr val="1A65F0"/>
            </a:solidFill>
            <a:prstDash val="solid"/>
            <a:headEnd type="none" len="sm" w="sm"/>
            <a:tailEnd type="oval" len="lg" w="lg"/>
          </a:ln>
        </p:spPr>
      </p:sp>
      <p:grpSp>
        <p:nvGrpSpPr>
          <p:cNvPr name="Group 48" id="48"/>
          <p:cNvGrpSpPr/>
          <p:nvPr/>
        </p:nvGrpSpPr>
        <p:grpSpPr>
          <a:xfrm rot="0">
            <a:off x="3901692" y="359530"/>
            <a:ext cx="2483616" cy="472511"/>
            <a:chOff x="0" y="0"/>
            <a:chExt cx="3311489" cy="630015"/>
          </a:xfrm>
        </p:grpSpPr>
        <p:sp>
          <p:nvSpPr>
            <p:cNvPr name="Freeform 49" id="49"/>
            <p:cNvSpPr/>
            <p:nvPr/>
          </p:nvSpPr>
          <p:spPr>
            <a:xfrm flipH="false" flipV="false" rot="0">
              <a:off x="1609679" y="0"/>
              <a:ext cx="1701809" cy="630015"/>
            </a:xfrm>
            <a:custGeom>
              <a:avLst/>
              <a:gdLst/>
              <a:ahLst/>
              <a:cxnLst/>
              <a:rect r="r" b="b" t="t" l="l"/>
              <a:pathLst>
                <a:path h="630015" w="1701809">
                  <a:moveTo>
                    <a:pt x="0" y="0"/>
                  </a:moveTo>
                  <a:lnTo>
                    <a:pt x="1701810" y="0"/>
                  </a:lnTo>
                  <a:lnTo>
                    <a:pt x="1701810" y="630015"/>
                  </a:lnTo>
                  <a:lnTo>
                    <a:pt x="0" y="63001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>
                <a:extLst>
                  <a:ext uri="{96DAC541-7B7A-43D3-8B79-37D633B846F1}">
                    <asvg:svgBlip xmlns:asvg="http://schemas.microsoft.com/office/drawing/2016/SVG/main" r:embed="rId12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TextBox 50" id="50"/>
            <p:cNvSpPr txBox="true"/>
            <p:nvPr/>
          </p:nvSpPr>
          <p:spPr>
            <a:xfrm rot="0">
              <a:off x="0" y="120920"/>
              <a:ext cx="1701809" cy="350076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224"/>
                </a:lnSpc>
              </a:pPr>
              <a:r>
                <a:rPr lang="en-US" sz="1589">
                  <a:solidFill>
                    <a:srgbClr val="FFFFFF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powered by</a:t>
              </a:r>
            </a:p>
          </p:txBody>
        </p:sp>
      </p:grpSp>
      <p:grpSp>
        <p:nvGrpSpPr>
          <p:cNvPr name="Group 51" id="51"/>
          <p:cNvGrpSpPr/>
          <p:nvPr/>
        </p:nvGrpSpPr>
        <p:grpSpPr>
          <a:xfrm rot="0">
            <a:off x="592709" y="2956782"/>
            <a:ext cx="4461868" cy="1994390"/>
            <a:chOff x="0" y="0"/>
            <a:chExt cx="5949158" cy="2659186"/>
          </a:xfrm>
        </p:grpSpPr>
        <p:grpSp>
          <p:nvGrpSpPr>
            <p:cNvPr name="Group 52" id="52"/>
            <p:cNvGrpSpPr/>
            <p:nvPr/>
          </p:nvGrpSpPr>
          <p:grpSpPr>
            <a:xfrm rot="0">
              <a:off x="0" y="0"/>
              <a:ext cx="5949158" cy="2659186"/>
              <a:chOff x="0" y="0"/>
              <a:chExt cx="1175142" cy="525271"/>
            </a:xfrm>
          </p:grpSpPr>
          <p:sp>
            <p:nvSpPr>
              <p:cNvPr name="Freeform 53" id="53"/>
              <p:cNvSpPr/>
              <p:nvPr/>
            </p:nvSpPr>
            <p:spPr>
              <a:xfrm flipH="false" flipV="false" rot="0">
                <a:off x="0" y="0"/>
                <a:ext cx="1175142" cy="525271"/>
              </a:xfrm>
              <a:custGeom>
                <a:avLst/>
                <a:gdLst/>
                <a:ahLst/>
                <a:cxnLst/>
                <a:rect r="r" b="b" t="t" l="l"/>
                <a:pathLst>
                  <a:path h="525271" w="1175142">
                    <a:moveTo>
                      <a:pt x="20822" y="0"/>
                    </a:moveTo>
                    <a:lnTo>
                      <a:pt x="1154321" y="0"/>
                    </a:lnTo>
                    <a:cubicBezTo>
                      <a:pt x="1159843" y="0"/>
                      <a:pt x="1165139" y="2194"/>
                      <a:pt x="1169044" y="6098"/>
                    </a:cubicBezTo>
                    <a:cubicBezTo>
                      <a:pt x="1172949" y="10003"/>
                      <a:pt x="1175142" y="15299"/>
                      <a:pt x="1175142" y="20822"/>
                    </a:cubicBezTo>
                    <a:lnTo>
                      <a:pt x="1175142" y="504450"/>
                    </a:lnTo>
                    <a:cubicBezTo>
                      <a:pt x="1175142" y="515949"/>
                      <a:pt x="1165820" y="525271"/>
                      <a:pt x="1154321" y="525271"/>
                    </a:cubicBezTo>
                    <a:lnTo>
                      <a:pt x="20822" y="525271"/>
                    </a:lnTo>
                    <a:cubicBezTo>
                      <a:pt x="15299" y="525271"/>
                      <a:pt x="10003" y="523078"/>
                      <a:pt x="6098" y="519173"/>
                    </a:cubicBezTo>
                    <a:cubicBezTo>
                      <a:pt x="2194" y="515268"/>
                      <a:pt x="0" y="509972"/>
                      <a:pt x="0" y="504450"/>
                    </a:cubicBezTo>
                    <a:lnTo>
                      <a:pt x="0" y="20822"/>
                    </a:lnTo>
                    <a:cubicBezTo>
                      <a:pt x="0" y="9322"/>
                      <a:pt x="9322" y="0"/>
                      <a:pt x="20822" y="0"/>
                    </a:cubicBezTo>
                    <a:close/>
                  </a:path>
                </a:pathLst>
              </a:custGeom>
              <a:gradFill rotWithShape="true">
                <a:gsLst>
                  <a:gs pos="0">
                    <a:srgbClr val="F1F6FF">
                      <a:alpha val="100000"/>
                    </a:srgbClr>
                  </a:gs>
                  <a:gs pos="100000">
                    <a:srgbClr val="FFFFFF">
                      <a:alpha val="100000"/>
                    </a:srgbClr>
                  </a:gs>
                </a:gsLst>
                <a:lin ang="5400000"/>
              </a:gradFill>
              <a:ln w="9525" cap="sq">
                <a:solidFill>
                  <a:srgbClr val="D1D9E8"/>
                </a:solidFill>
                <a:prstDash val="solid"/>
                <a:miter/>
              </a:ln>
            </p:spPr>
          </p:sp>
          <p:sp>
            <p:nvSpPr>
              <p:cNvPr name="TextBox 54" id="54"/>
              <p:cNvSpPr txBox="true"/>
              <p:nvPr/>
            </p:nvSpPr>
            <p:spPr>
              <a:xfrm>
                <a:off x="0" y="-38100"/>
                <a:ext cx="1175142" cy="563371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799"/>
                  </a:lnSpc>
                </a:pPr>
              </a:p>
            </p:txBody>
          </p:sp>
        </p:grpSp>
        <p:sp>
          <p:nvSpPr>
            <p:cNvPr name="TextBox 55" id="55"/>
            <p:cNvSpPr txBox="true"/>
            <p:nvPr/>
          </p:nvSpPr>
          <p:spPr>
            <a:xfrm rot="0">
              <a:off x="594921" y="514129"/>
              <a:ext cx="4985884" cy="81546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2514"/>
                </a:lnSpc>
              </a:pPr>
              <a:r>
                <a:rPr lang="en-US" b="true" sz="1796">
                  <a:solidFill>
                    <a:srgbClr val="4A5568"/>
                  </a:solidFill>
                  <a:latin typeface="Proxima Nova Bold"/>
                  <a:ea typeface="Proxima Nova Bold"/>
                  <a:cs typeface="Proxima Nova Bold"/>
                  <a:sym typeface="Proxima Nova Bold"/>
                </a:rPr>
                <a:t>One s</a:t>
              </a:r>
              <a:r>
                <a:rPr lang="en-US" b="true" sz="1796">
                  <a:solidFill>
                    <a:srgbClr val="4A5568"/>
                  </a:solidFill>
                  <a:latin typeface="Proxima Nova Bold"/>
                  <a:ea typeface="Proxima Nova Bold"/>
                  <a:cs typeface="Proxima Nova Bold"/>
                  <a:sym typeface="Proxima Nova Bold"/>
                </a:rPr>
                <a:t>ource of truth for fleet and operations data</a:t>
              </a:r>
            </a:p>
          </p:txBody>
        </p:sp>
        <p:grpSp>
          <p:nvGrpSpPr>
            <p:cNvPr name="Group 56" id="56"/>
            <p:cNvGrpSpPr/>
            <p:nvPr/>
          </p:nvGrpSpPr>
          <p:grpSpPr>
            <a:xfrm rot="0">
              <a:off x="290072" y="654728"/>
              <a:ext cx="160702" cy="162485"/>
              <a:chOff x="0" y="0"/>
              <a:chExt cx="267624" cy="270594"/>
            </a:xfrm>
          </p:grpSpPr>
          <p:sp>
            <p:nvSpPr>
              <p:cNvPr name="Freeform 57" id="57"/>
              <p:cNvSpPr/>
              <p:nvPr/>
            </p:nvSpPr>
            <p:spPr>
              <a:xfrm flipH="false" flipV="false" rot="0">
                <a:off x="0" y="0"/>
                <a:ext cx="267624" cy="270594"/>
              </a:xfrm>
              <a:custGeom>
                <a:avLst/>
                <a:gdLst/>
                <a:ahLst/>
                <a:cxnLst/>
                <a:rect r="r" b="b" t="t" l="l"/>
                <a:pathLst>
                  <a:path h="270594" w="267624">
                    <a:moveTo>
                      <a:pt x="133812" y="0"/>
                    </a:moveTo>
                    <a:cubicBezTo>
                      <a:pt x="59910" y="0"/>
                      <a:pt x="0" y="60575"/>
                      <a:pt x="0" y="135297"/>
                    </a:cubicBezTo>
                    <a:cubicBezTo>
                      <a:pt x="0" y="210020"/>
                      <a:pt x="59910" y="270594"/>
                      <a:pt x="133812" y="270594"/>
                    </a:cubicBezTo>
                    <a:cubicBezTo>
                      <a:pt x="207714" y="270594"/>
                      <a:pt x="267624" y="210020"/>
                      <a:pt x="267624" y="135297"/>
                    </a:cubicBezTo>
                    <a:cubicBezTo>
                      <a:pt x="267624" y="60575"/>
                      <a:pt x="207714" y="0"/>
                      <a:pt x="133812" y="0"/>
                    </a:cubicBezTo>
                    <a:close/>
                  </a:path>
                </a:pathLst>
              </a:custGeom>
              <a:solidFill>
                <a:srgbClr val="1A65F0"/>
              </a:solidFill>
            </p:spPr>
          </p:sp>
          <p:sp>
            <p:nvSpPr>
              <p:cNvPr name="TextBox 58" id="58"/>
              <p:cNvSpPr txBox="true"/>
              <p:nvPr/>
            </p:nvSpPr>
            <p:spPr>
              <a:xfrm>
                <a:off x="25090" y="-12732"/>
                <a:ext cx="217444" cy="257958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514"/>
                  </a:lnSpc>
                </a:pPr>
              </a:p>
            </p:txBody>
          </p:sp>
        </p:grpSp>
        <p:sp>
          <p:nvSpPr>
            <p:cNvPr name="TextBox 59" id="59"/>
            <p:cNvSpPr txBox="true"/>
            <p:nvPr/>
          </p:nvSpPr>
          <p:spPr>
            <a:xfrm rot="0">
              <a:off x="553370" y="1704022"/>
              <a:ext cx="4985884" cy="39636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2514"/>
                </a:lnSpc>
              </a:pPr>
              <a:r>
                <a:rPr lang="en-US" sz="1796" b="true">
                  <a:solidFill>
                    <a:srgbClr val="4A5568"/>
                  </a:solidFill>
                  <a:latin typeface="Proxima Nova Bold"/>
                  <a:ea typeface="Proxima Nova Bold"/>
                  <a:cs typeface="Proxima Nova Bold"/>
                  <a:sym typeface="Proxima Nova Bold"/>
                </a:rPr>
                <a:t>R</a:t>
              </a:r>
              <a:r>
                <a:rPr lang="en-US" b="true" sz="1796">
                  <a:solidFill>
                    <a:srgbClr val="4A5568"/>
                  </a:solidFill>
                  <a:latin typeface="Proxima Nova Bold"/>
                  <a:ea typeface="Proxima Nova Bold"/>
                  <a:cs typeface="Proxima Nova Bold"/>
                  <a:sym typeface="Proxima Nova Bold"/>
                </a:rPr>
                <a:t>eal-time and historical visibility</a:t>
              </a:r>
            </a:p>
          </p:txBody>
        </p:sp>
        <p:grpSp>
          <p:nvGrpSpPr>
            <p:cNvPr name="Group 60" id="60"/>
            <p:cNvGrpSpPr/>
            <p:nvPr/>
          </p:nvGrpSpPr>
          <p:grpSpPr>
            <a:xfrm rot="0">
              <a:off x="248522" y="1844621"/>
              <a:ext cx="160702" cy="162485"/>
              <a:chOff x="0" y="0"/>
              <a:chExt cx="267624" cy="270594"/>
            </a:xfrm>
          </p:grpSpPr>
          <p:sp>
            <p:nvSpPr>
              <p:cNvPr name="Freeform 61" id="61"/>
              <p:cNvSpPr/>
              <p:nvPr/>
            </p:nvSpPr>
            <p:spPr>
              <a:xfrm flipH="false" flipV="false" rot="0">
                <a:off x="0" y="0"/>
                <a:ext cx="267624" cy="270594"/>
              </a:xfrm>
              <a:custGeom>
                <a:avLst/>
                <a:gdLst/>
                <a:ahLst/>
                <a:cxnLst/>
                <a:rect r="r" b="b" t="t" l="l"/>
                <a:pathLst>
                  <a:path h="270594" w="267624">
                    <a:moveTo>
                      <a:pt x="133812" y="0"/>
                    </a:moveTo>
                    <a:cubicBezTo>
                      <a:pt x="59910" y="0"/>
                      <a:pt x="0" y="60575"/>
                      <a:pt x="0" y="135297"/>
                    </a:cubicBezTo>
                    <a:cubicBezTo>
                      <a:pt x="0" y="210020"/>
                      <a:pt x="59910" y="270594"/>
                      <a:pt x="133812" y="270594"/>
                    </a:cubicBezTo>
                    <a:cubicBezTo>
                      <a:pt x="207714" y="270594"/>
                      <a:pt x="267624" y="210020"/>
                      <a:pt x="267624" y="135297"/>
                    </a:cubicBezTo>
                    <a:cubicBezTo>
                      <a:pt x="267624" y="60575"/>
                      <a:pt x="207714" y="0"/>
                      <a:pt x="133812" y="0"/>
                    </a:cubicBezTo>
                    <a:close/>
                  </a:path>
                </a:pathLst>
              </a:custGeom>
              <a:solidFill>
                <a:srgbClr val="1A65F0"/>
              </a:solidFill>
            </p:spPr>
          </p:sp>
          <p:sp>
            <p:nvSpPr>
              <p:cNvPr name="TextBox 62" id="62"/>
              <p:cNvSpPr txBox="true"/>
              <p:nvPr/>
            </p:nvSpPr>
            <p:spPr>
              <a:xfrm>
                <a:off x="25090" y="-12732"/>
                <a:ext cx="217444" cy="257958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514"/>
                  </a:lnSpc>
                </a:pPr>
              </a:p>
            </p:txBody>
          </p:sp>
        </p:grpSp>
      </p:grpSp>
      <p:grpSp>
        <p:nvGrpSpPr>
          <p:cNvPr name="Group 63" id="63"/>
          <p:cNvGrpSpPr/>
          <p:nvPr/>
        </p:nvGrpSpPr>
        <p:grpSpPr>
          <a:xfrm rot="0">
            <a:off x="5303635" y="2959246"/>
            <a:ext cx="4461868" cy="1994390"/>
            <a:chOff x="0" y="0"/>
            <a:chExt cx="5949158" cy="2659186"/>
          </a:xfrm>
        </p:grpSpPr>
        <p:grpSp>
          <p:nvGrpSpPr>
            <p:cNvPr name="Group 64" id="64"/>
            <p:cNvGrpSpPr/>
            <p:nvPr/>
          </p:nvGrpSpPr>
          <p:grpSpPr>
            <a:xfrm rot="0">
              <a:off x="0" y="0"/>
              <a:ext cx="5949158" cy="2659186"/>
              <a:chOff x="0" y="0"/>
              <a:chExt cx="1175142" cy="525271"/>
            </a:xfrm>
          </p:grpSpPr>
          <p:sp>
            <p:nvSpPr>
              <p:cNvPr name="Freeform 65" id="65"/>
              <p:cNvSpPr/>
              <p:nvPr/>
            </p:nvSpPr>
            <p:spPr>
              <a:xfrm flipH="false" flipV="false" rot="0">
                <a:off x="0" y="0"/>
                <a:ext cx="1175142" cy="525271"/>
              </a:xfrm>
              <a:custGeom>
                <a:avLst/>
                <a:gdLst/>
                <a:ahLst/>
                <a:cxnLst/>
                <a:rect r="r" b="b" t="t" l="l"/>
                <a:pathLst>
                  <a:path h="525271" w="1175142">
                    <a:moveTo>
                      <a:pt x="20822" y="0"/>
                    </a:moveTo>
                    <a:lnTo>
                      <a:pt x="1154321" y="0"/>
                    </a:lnTo>
                    <a:cubicBezTo>
                      <a:pt x="1159843" y="0"/>
                      <a:pt x="1165139" y="2194"/>
                      <a:pt x="1169044" y="6098"/>
                    </a:cubicBezTo>
                    <a:cubicBezTo>
                      <a:pt x="1172949" y="10003"/>
                      <a:pt x="1175142" y="15299"/>
                      <a:pt x="1175142" y="20822"/>
                    </a:cubicBezTo>
                    <a:lnTo>
                      <a:pt x="1175142" y="504450"/>
                    </a:lnTo>
                    <a:cubicBezTo>
                      <a:pt x="1175142" y="515949"/>
                      <a:pt x="1165820" y="525271"/>
                      <a:pt x="1154321" y="525271"/>
                    </a:cubicBezTo>
                    <a:lnTo>
                      <a:pt x="20822" y="525271"/>
                    </a:lnTo>
                    <a:cubicBezTo>
                      <a:pt x="15299" y="525271"/>
                      <a:pt x="10003" y="523078"/>
                      <a:pt x="6098" y="519173"/>
                    </a:cubicBezTo>
                    <a:cubicBezTo>
                      <a:pt x="2194" y="515268"/>
                      <a:pt x="0" y="509972"/>
                      <a:pt x="0" y="504450"/>
                    </a:cubicBezTo>
                    <a:lnTo>
                      <a:pt x="0" y="20822"/>
                    </a:lnTo>
                    <a:cubicBezTo>
                      <a:pt x="0" y="9322"/>
                      <a:pt x="9322" y="0"/>
                      <a:pt x="20822" y="0"/>
                    </a:cubicBezTo>
                    <a:close/>
                  </a:path>
                </a:pathLst>
              </a:custGeom>
              <a:gradFill rotWithShape="true">
                <a:gsLst>
                  <a:gs pos="0">
                    <a:srgbClr val="F1F6FF">
                      <a:alpha val="100000"/>
                    </a:srgbClr>
                  </a:gs>
                  <a:gs pos="100000">
                    <a:srgbClr val="FFFFFF">
                      <a:alpha val="100000"/>
                    </a:srgbClr>
                  </a:gs>
                </a:gsLst>
                <a:lin ang="5400000"/>
              </a:gradFill>
              <a:ln w="9525" cap="sq">
                <a:solidFill>
                  <a:srgbClr val="D1D9E8"/>
                </a:solidFill>
                <a:prstDash val="solid"/>
                <a:miter/>
              </a:ln>
            </p:spPr>
          </p:sp>
          <p:sp>
            <p:nvSpPr>
              <p:cNvPr name="TextBox 66" id="66"/>
              <p:cNvSpPr txBox="true"/>
              <p:nvPr/>
            </p:nvSpPr>
            <p:spPr>
              <a:xfrm>
                <a:off x="0" y="-38100"/>
                <a:ext cx="1175142" cy="563371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799"/>
                  </a:lnSpc>
                </a:pPr>
              </a:p>
            </p:txBody>
          </p:sp>
        </p:grpSp>
        <p:sp>
          <p:nvSpPr>
            <p:cNvPr name="TextBox 67" id="67"/>
            <p:cNvSpPr txBox="true"/>
            <p:nvPr/>
          </p:nvSpPr>
          <p:spPr>
            <a:xfrm rot="0">
              <a:off x="675612" y="514129"/>
              <a:ext cx="4985884" cy="81546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2514"/>
                </a:lnSpc>
              </a:pPr>
              <a:r>
                <a:rPr lang="en-US" sz="1796" b="true">
                  <a:solidFill>
                    <a:srgbClr val="4A5568"/>
                  </a:solidFill>
                  <a:latin typeface="Proxima Nova Bold"/>
                  <a:ea typeface="Proxima Nova Bold"/>
                  <a:cs typeface="Proxima Nova Bold"/>
                  <a:sym typeface="Proxima Nova Bold"/>
                </a:rPr>
                <a:t>C</a:t>
              </a:r>
              <a:r>
                <a:rPr lang="en-US" b="true" sz="1796">
                  <a:solidFill>
                    <a:srgbClr val="4A5568"/>
                  </a:solidFill>
                  <a:latin typeface="Proxima Nova Bold"/>
                  <a:ea typeface="Proxima Nova Bold"/>
                  <a:cs typeface="Proxima Nova Bold"/>
                  <a:sym typeface="Proxima Nova Bold"/>
                </a:rPr>
                <a:t>ustom analytics aligned with </a:t>
              </a:r>
            </a:p>
            <a:p>
              <a:pPr algn="l">
                <a:lnSpc>
                  <a:spcPts val="2514"/>
                </a:lnSpc>
              </a:pPr>
              <a:r>
                <a:rPr lang="en-US" b="true" sz="1796">
                  <a:solidFill>
                    <a:srgbClr val="4A5568"/>
                  </a:solidFill>
                  <a:latin typeface="Proxima Nova Bold"/>
                  <a:ea typeface="Proxima Nova Bold"/>
                  <a:cs typeface="Proxima Nova Bold"/>
                  <a:sym typeface="Proxima Nova Bold"/>
                </a:rPr>
                <a:t>your KPIs. Fast setup</a:t>
              </a:r>
            </a:p>
          </p:txBody>
        </p:sp>
        <p:grpSp>
          <p:nvGrpSpPr>
            <p:cNvPr name="Group 68" id="68"/>
            <p:cNvGrpSpPr/>
            <p:nvPr/>
          </p:nvGrpSpPr>
          <p:grpSpPr>
            <a:xfrm rot="0">
              <a:off x="370763" y="654728"/>
              <a:ext cx="160702" cy="162485"/>
              <a:chOff x="0" y="0"/>
              <a:chExt cx="267624" cy="270594"/>
            </a:xfrm>
          </p:grpSpPr>
          <p:sp>
            <p:nvSpPr>
              <p:cNvPr name="Freeform 69" id="69"/>
              <p:cNvSpPr/>
              <p:nvPr/>
            </p:nvSpPr>
            <p:spPr>
              <a:xfrm flipH="false" flipV="false" rot="0">
                <a:off x="0" y="0"/>
                <a:ext cx="267624" cy="270594"/>
              </a:xfrm>
              <a:custGeom>
                <a:avLst/>
                <a:gdLst/>
                <a:ahLst/>
                <a:cxnLst/>
                <a:rect r="r" b="b" t="t" l="l"/>
                <a:pathLst>
                  <a:path h="270594" w="267624">
                    <a:moveTo>
                      <a:pt x="133812" y="0"/>
                    </a:moveTo>
                    <a:cubicBezTo>
                      <a:pt x="59910" y="0"/>
                      <a:pt x="0" y="60575"/>
                      <a:pt x="0" y="135297"/>
                    </a:cubicBezTo>
                    <a:cubicBezTo>
                      <a:pt x="0" y="210020"/>
                      <a:pt x="59910" y="270594"/>
                      <a:pt x="133812" y="270594"/>
                    </a:cubicBezTo>
                    <a:cubicBezTo>
                      <a:pt x="207714" y="270594"/>
                      <a:pt x="267624" y="210020"/>
                      <a:pt x="267624" y="135297"/>
                    </a:cubicBezTo>
                    <a:cubicBezTo>
                      <a:pt x="267624" y="60575"/>
                      <a:pt x="207714" y="0"/>
                      <a:pt x="133812" y="0"/>
                    </a:cubicBezTo>
                    <a:close/>
                  </a:path>
                </a:pathLst>
              </a:custGeom>
              <a:solidFill>
                <a:srgbClr val="1A65F0"/>
              </a:solidFill>
            </p:spPr>
          </p:sp>
          <p:sp>
            <p:nvSpPr>
              <p:cNvPr name="TextBox 70" id="70"/>
              <p:cNvSpPr txBox="true"/>
              <p:nvPr/>
            </p:nvSpPr>
            <p:spPr>
              <a:xfrm>
                <a:off x="25090" y="-12732"/>
                <a:ext cx="217444" cy="257958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514"/>
                  </a:lnSpc>
                </a:pPr>
              </a:p>
            </p:txBody>
          </p:sp>
        </p:grpSp>
        <p:sp>
          <p:nvSpPr>
            <p:cNvPr name="TextBox 71" id="71"/>
            <p:cNvSpPr txBox="true"/>
            <p:nvPr/>
          </p:nvSpPr>
          <p:spPr>
            <a:xfrm rot="0">
              <a:off x="634062" y="1704022"/>
              <a:ext cx="4985884" cy="39636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2514"/>
                </a:lnSpc>
              </a:pPr>
              <a:r>
                <a:rPr lang="en-US" sz="1796" b="true">
                  <a:solidFill>
                    <a:srgbClr val="4A5568"/>
                  </a:solidFill>
                  <a:latin typeface="Proxima Nova Bold"/>
                  <a:ea typeface="Proxima Nova Bold"/>
                  <a:cs typeface="Proxima Nova Bold"/>
                  <a:sym typeface="Proxima Nova Bold"/>
                </a:rPr>
                <a:t>No dev</a:t>
              </a:r>
              <a:r>
                <a:rPr lang="en-US" b="true" sz="1796">
                  <a:solidFill>
                    <a:srgbClr val="4A5568"/>
                  </a:solidFill>
                  <a:latin typeface="Proxima Nova Bold"/>
                  <a:ea typeface="Proxima Nova Bold"/>
                  <a:cs typeface="Proxima Nova Bold"/>
                  <a:sym typeface="Proxima Nova Bold"/>
                </a:rPr>
                <a:t>elopment and BI tools</a:t>
              </a:r>
            </a:p>
          </p:txBody>
        </p:sp>
        <p:grpSp>
          <p:nvGrpSpPr>
            <p:cNvPr name="Group 72" id="72"/>
            <p:cNvGrpSpPr/>
            <p:nvPr/>
          </p:nvGrpSpPr>
          <p:grpSpPr>
            <a:xfrm rot="0">
              <a:off x="329213" y="1844621"/>
              <a:ext cx="160702" cy="162485"/>
              <a:chOff x="0" y="0"/>
              <a:chExt cx="267624" cy="270594"/>
            </a:xfrm>
          </p:grpSpPr>
          <p:sp>
            <p:nvSpPr>
              <p:cNvPr name="Freeform 73" id="73"/>
              <p:cNvSpPr/>
              <p:nvPr/>
            </p:nvSpPr>
            <p:spPr>
              <a:xfrm flipH="false" flipV="false" rot="0">
                <a:off x="0" y="0"/>
                <a:ext cx="267624" cy="270594"/>
              </a:xfrm>
              <a:custGeom>
                <a:avLst/>
                <a:gdLst/>
                <a:ahLst/>
                <a:cxnLst/>
                <a:rect r="r" b="b" t="t" l="l"/>
                <a:pathLst>
                  <a:path h="270594" w="267624">
                    <a:moveTo>
                      <a:pt x="133812" y="0"/>
                    </a:moveTo>
                    <a:cubicBezTo>
                      <a:pt x="59910" y="0"/>
                      <a:pt x="0" y="60575"/>
                      <a:pt x="0" y="135297"/>
                    </a:cubicBezTo>
                    <a:cubicBezTo>
                      <a:pt x="0" y="210020"/>
                      <a:pt x="59910" y="270594"/>
                      <a:pt x="133812" y="270594"/>
                    </a:cubicBezTo>
                    <a:cubicBezTo>
                      <a:pt x="207714" y="270594"/>
                      <a:pt x="267624" y="210020"/>
                      <a:pt x="267624" y="135297"/>
                    </a:cubicBezTo>
                    <a:cubicBezTo>
                      <a:pt x="267624" y="60575"/>
                      <a:pt x="207714" y="0"/>
                      <a:pt x="133812" y="0"/>
                    </a:cubicBezTo>
                    <a:close/>
                  </a:path>
                </a:pathLst>
              </a:custGeom>
              <a:solidFill>
                <a:srgbClr val="1A65F0"/>
              </a:solidFill>
            </p:spPr>
          </p:sp>
          <p:sp>
            <p:nvSpPr>
              <p:cNvPr name="TextBox 74" id="74"/>
              <p:cNvSpPr txBox="true"/>
              <p:nvPr/>
            </p:nvSpPr>
            <p:spPr>
              <a:xfrm>
                <a:off x="25090" y="-12732"/>
                <a:ext cx="217444" cy="257958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514"/>
                  </a:lnSpc>
                </a:pPr>
              </a:p>
            </p:txBody>
          </p:sp>
        </p:grpSp>
      </p:grpSp>
      <p:grpSp>
        <p:nvGrpSpPr>
          <p:cNvPr name="Group 75" id="75"/>
          <p:cNvGrpSpPr/>
          <p:nvPr/>
        </p:nvGrpSpPr>
        <p:grpSpPr>
          <a:xfrm rot="0">
            <a:off x="1121720" y="30597291"/>
            <a:ext cx="8043561" cy="457200"/>
            <a:chOff x="0" y="0"/>
            <a:chExt cx="10724748" cy="609600"/>
          </a:xfrm>
        </p:grpSpPr>
        <p:sp>
          <p:nvSpPr>
            <p:cNvPr name="Freeform 76" id="76"/>
            <p:cNvSpPr/>
            <p:nvPr/>
          </p:nvSpPr>
          <p:spPr>
            <a:xfrm flipH="false" flipV="false" rot="0">
              <a:off x="0" y="36026"/>
              <a:ext cx="537548" cy="537548"/>
            </a:xfrm>
            <a:custGeom>
              <a:avLst/>
              <a:gdLst/>
              <a:ahLst/>
              <a:cxnLst/>
              <a:rect r="r" b="b" t="t" l="l"/>
              <a:pathLst>
                <a:path h="537548" w="537548">
                  <a:moveTo>
                    <a:pt x="0" y="0"/>
                  </a:moveTo>
                  <a:lnTo>
                    <a:pt x="537548" y="0"/>
                  </a:lnTo>
                  <a:lnTo>
                    <a:pt x="537548" y="537548"/>
                  </a:lnTo>
                  <a:lnTo>
                    <a:pt x="0" y="53754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3">
                <a:extLst>
                  <a:ext uri="{96DAC541-7B7A-43D3-8B79-37D633B846F1}">
                    <asvg:svgBlip xmlns:asvg="http://schemas.microsoft.com/office/drawing/2016/SVG/main" r:embed="rId14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TextBox 77" id="77"/>
            <p:cNvSpPr txBox="true"/>
            <p:nvPr/>
          </p:nvSpPr>
          <p:spPr>
            <a:xfrm rot="0">
              <a:off x="777025" y="-9525"/>
              <a:ext cx="9947723" cy="61912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1800"/>
                </a:lnSpc>
              </a:pPr>
              <a:r>
                <a:rPr lang="en-US" sz="1500">
                  <a:solidFill>
                    <a:srgbClr val="8D8D8D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Dashboard templates library is avail</a:t>
              </a:r>
              <a:r>
                <a:rPr lang="en-US" sz="1500">
                  <a:solidFill>
                    <a:srgbClr val="8D8D8D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able in a public </a:t>
              </a:r>
              <a:r>
                <a:rPr lang="en-US" sz="1500" u="sng">
                  <a:solidFill>
                    <a:srgbClr val="8D8D8D"/>
                  </a:solidFill>
                  <a:latin typeface="Proxima Nova"/>
                  <a:ea typeface="Proxima Nova"/>
                  <a:cs typeface="Proxima Nova"/>
                  <a:sym typeface="Proxima Nova"/>
                  <a:hlinkClick r:id="rId15" tooltip="https://github.com/SquareGPS/navixy-iot-query-dashboard/tree/main/schemas"/>
                </a:rPr>
                <a:t>GitHub repository</a:t>
              </a:r>
              <a:r>
                <a:rPr lang="en-US" sz="1500">
                  <a:solidFill>
                    <a:srgbClr val="8D8D8D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—use them as-is or adapt to your workflows.</a:t>
              </a:r>
            </a:p>
          </p:txBody>
        </p:sp>
      </p:grpSp>
      <p:grpSp>
        <p:nvGrpSpPr>
          <p:cNvPr name="Group 78" id="78"/>
          <p:cNvGrpSpPr/>
          <p:nvPr/>
        </p:nvGrpSpPr>
        <p:grpSpPr>
          <a:xfrm rot="0">
            <a:off x="5244807" y="11390277"/>
            <a:ext cx="4714677" cy="2140164"/>
            <a:chOff x="0" y="0"/>
            <a:chExt cx="908710" cy="412497"/>
          </a:xfrm>
        </p:grpSpPr>
        <p:sp>
          <p:nvSpPr>
            <p:cNvPr name="Freeform 79" id="79"/>
            <p:cNvSpPr/>
            <p:nvPr/>
          </p:nvSpPr>
          <p:spPr>
            <a:xfrm flipH="false" flipV="false" rot="0">
              <a:off x="0" y="0"/>
              <a:ext cx="908710" cy="412497"/>
            </a:xfrm>
            <a:custGeom>
              <a:avLst/>
              <a:gdLst/>
              <a:ahLst/>
              <a:cxnLst/>
              <a:rect r="r" b="b" t="t" l="l"/>
              <a:pathLst>
                <a:path h="412497" w="908710">
                  <a:moveTo>
                    <a:pt x="18063" y="0"/>
                  </a:moveTo>
                  <a:lnTo>
                    <a:pt x="890647" y="0"/>
                  </a:lnTo>
                  <a:cubicBezTo>
                    <a:pt x="900623" y="0"/>
                    <a:pt x="908710" y="8087"/>
                    <a:pt x="908710" y="18063"/>
                  </a:cubicBezTo>
                  <a:lnTo>
                    <a:pt x="908710" y="394434"/>
                  </a:lnTo>
                  <a:cubicBezTo>
                    <a:pt x="908710" y="404409"/>
                    <a:pt x="900623" y="412497"/>
                    <a:pt x="890647" y="412497"/>
                  </a:cubicBezTo>
                  <a:lnTo>
                    <a:pt x="18063" y="412497"/>
                  </a:lnTo>
                  <a:cubicBezTo>
                    <a:pt x="8087" y="412497"/>
                    <a:pt x="0" y="404409"/>
                    <a:pt x="0" y="394434"/>
                  </a:cubicBezTo>
                  <a:lnTo>
                    <a:pt x="0" y="18063"/>
                  </a:lnTo>
                  <a:cubicBezTo>
                    <a:pt x="0" y="8087"/>
                    <a:pt x="8087" y="0"/>
                    <a:pt x="18063" y="0"/>
                  </a:cubicBezTo>
                  <a:close/>
                </a:path>
              </a:pathLst>
            </a:custGeom>
            <a:blipFill>
              <a:blip r:embed="rId16"/>
              <a:stretch>
                <a:fillRect l="0" t="-4164" r="0" b="-4164"/>
              </a:stretch>
            </a:blipFill>
            <a:ln w="28575" cap="sq">
              <a:solidFill>
                <a:srgbClr val="D1D9E8"/>
              </a:solidFill>
              <a:prstDash val="solid"/>
              <a:miter/>
            </a:ln>
          </p:spPr>
        </p:sp>
      </p:grpSp>
      <p:grpSp>
        <p:nvGrpSpPr>
          <p:cNvPr name="Group 80" id="80"/>
          <p:cNvGrpSpPr/>
          <p:nvPr/>
        </p:nvGrpSpPr>
        <p:grpSpPr>
          <a:xfrm rot="0">
            <a:off x="609926" y="18085178"/>
            <a:ext cx="3900988" cy="1889339"/>
            <a:chOff x="0" y="0"/>
            <a:chExt cx="1292203" cy="625844"/>
          </a:xfrm>
        </p:grpSpPr>
        <p:sp>
          <p:nvSpPr>
            <p:cNvPr name="Freeform 81" id="81"/>
            <p:cNvSpPr/>
            <p:nvPr/>
          </p:nvSpPr>
          <p:spPr>
            <a:xfrm flipH="false" flipV="false" rot="0">
              <a:off x="0" y="0"/>
              <a:ext cx="1292203" cy="625844"/>
            </a:xfrm>
            <a:custGeom>
              <a:avLst/>
              <a:gdLst/>
              <a:ahLst/>
              <a:cxnLst/>
              <a:rect r="r" b="b" t="t" l="l"/>
              <a:pathLst>
                <a:path h="625844" w="1292203">
                  <a:moveTo>
                    <a:pt x="15877" y="0"/>
                  </a:moveTo>
                  <a:lnTo>
                    <a:pt x="1276326" y="0"/>
                  </a:lnTo>
                  <a:cubicBezTo>
                    <a:pt x="1285094" y="0"/>
                    <a:pt x="1292203" y="7108"/>
                    <a:pt x="1292203" y="15877"/>
                  </a:cubicBezTo>
                  <a:lnTo>
                    <a:pt x="1292203" y="609967"/>
                  </a:lnTo>
                  <a:cubicBezTo>
                    <a:pt x="1292203" y="618736"/>
                    <a:pt x="1285094" y="625844"/>
                    <a:pt x="1276326" y="625844"/>
                  </a:cubicBezTo>
                  <a:lnTo>
                    <a:pt x="15877" y="625844"/>
                  </a:lnTo>
                  <a:cubicBezTo>
                    <a:pt x="7108" y="625844"/>
                    <a:pt x="0" y="618736"/>
                    <a:pt x="0" y="609967"/>
                  </a:cubicBezTo>
                  <a:lnTo>
                    <a:pt x="0" y="15877"/>
                  </a:lnTo>
                  <a:cubicBezTo>
                    <a:pt x="0" y="7108"/>
                    <a:pt x="7108" y="0"/>
                    <a:pt x="15877" y="0"/>
                  </a:cubicBezTo>
                  <a:close/>
                </a:path>
              </a:pathLst>
            </a:custGeom>
            <a:blipFill>
              <a:blip r:embed="rId17"/>
              <a:stretch>
                <a:fillRect l="-586" t="0" r="-99" b="-129080"/>
              </a:stretch>
            </a:blipFill>
            <a:ln w="28575" cap="sq">
              <a:solidFill>
                <a:srgbClr val="D1D9E8"/>
              </a:solidFill>
              <a:prstDash val="solid"/>
              <a:miter/>
            </a:ln>
          </p:spPr>
        </p:sp>
      </p:grpSp>
      <p:sp>
        <p:nvSpPr>
          <p:cNvPr name="TextBox 82" id="82"/>
          <p:cNvSpPr txBox="true"/>
          <p:nvPr/>
        </p:nvSpPr>
        <p:spPr>
          <a:xfrm rot="0">
            <a:off x="2861190" y="5794811"/>
            <a:ext cx="4564620" cy="5005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132"/>
              </a:lnSpc>
            </a:pPr>
            <a:r>
              <a:rPr lang="en-US" sz="2951" b="true">
                <a:solidFill>
                  <a:srgbClr val="000000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Create custom dashboards</a:t>
            </a:r>
          </a:p>
        </p:txBody>
      </p:sp>
      <p:sp>
        <p:nvSpPr>
          <p:cNvPr name="TextBox 83" id="83"/>
          <p:cNvSpPr txBox="true"/>
          <p:nvPr/>
        </p:nvSpPr>
        <p:spPr>
          <a:xfrm rot="0">
            <a:off x="5303635" y="1197702"/>
            <a:ext cx="4170828" cy="10447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792"/>
              </a:lnSpc>
            </a:pPr>
            <a:r>
              <a:rPr lang="en-US" sz="1994" spc="-49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rPr>
              <a:t>Build deeper fleet dashboards and reports directly in your telematics platform in 1 minute</a:t>
            </a:r>
          </a:p>
        </p:txBody>
      </p:sp>
      <p:sp>
        <p:nvSpPr>
          <p:cNvPr name="TextBox 84" id="84"/>
          <p:cNvSpPr txBox="true"/>
          <p:nvPr/>
        </p:nvSpPr>
        <p:spPr>
          <a:xfrm rot="0">
            <a:off x="609926" y="34759884"/>
            <a:ext cx="5911663" cy="7747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198"/>
              </a:lnSpc>
            </a:pPr>
            <a:r>
              <a:rPr lang="en-US" sz="2284" b="true">
                <a:solidFill>
                  <a:srgbClr val="F4FAFF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Explore all capabilities of Dashboard Studio to gain full control over your operations.</a:t>
            </a:r>
          </a:p>
        </p:txBody>
      </p:sp>
      <p:sp>
        <p:nvSpPr>
          <p:cNvPr name="TextBox 85" id="85"/>
          <p:cNvSpPr txBox="true"/>
          <p:nvPr/>
        </p:nvSpPr>
        <p:spPr>
          <a:xfrm rot="0">
            <a:off x="939394" y="31635531"/>
            <a:ext cx="4025354" cy="50484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198"/>
              </a:lnSpc>
              <a:spcBef>
                <a:spcPct val="0"/>
              </a:spcBef>
            </a:pPr>
            <a:r>
              <a:rPr lang="en-US" sz="2999" b="true">
                <a:solidFill>
                  <a:srgbClr val="257AED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R</a:t>
            </a:r>
            <a:r>
              <a:rPr lang="en-US" b="true" sz="2999">
                <a:solidFill>
                  <a:srgbClr val="257AED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eports in a few clicks  </a:t>
            </a:r>
          </a:p>
        </p:txBody>
      </p:sp>
      <p:sp>
        <p:nvSpPr>
          <p:cNvPr name="TextBox 86" id="86"/>
          <p:cNvSpPr txBox="true"/>
          <p:nvPr/>
        </p:nvSpPr>
        <p:spPr>
          <a:xfrm rot="0">
            <a:off x="939394" y="32149905"/>
            <a:ext cx="7120012" cy="30679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514"/>
              </a:lnSpc>
              <a:spcBef>
                <a:spcPct val="0"/>
              </a:spcBef>
            </a:pPr>
            <a:r>
              <a:rPr lang="en-US" b="true" sz="1796">
                <a:solidFill>
                  <a:srgbClr val="545454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Create full report (table,</a:t>
            </a:r>
            <a:r>
              <a:rPr lang="en-US" b="true" sz="1796">
                <a:solidFill>
                  <a:srgbClr val="545454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 chart and a map) based using a single query.</a:t>
            </a:r>
          </a:p>
        </p:txBody>
      </p:sp>
      <p:sp>
        <p:nvSpPr>
          <p:cNvPr name="TextBox 87" id="87"/>
          <p:cNvSpPr txBox="true"/>
          <p:nvPr/>
        </p:nvSpPr>
        <p:spPr>
          <a:xfrm rot="0">
            <a:off x="731994" y="32636926"/>
            <a:ext cx="8433286" cy="93544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387825" indent="-193912" lvl="1">
              <a:lnSpc>
                <a:spcPts val="2514"/>
              </a:lnSpc>
              <a:buAutoNum type="arabicPeriod" startAt="1"/>
            </a:pPr>
            <a:r>
              <a:rPr lang="en-US" sz="1796">
                <a:solidFill>
                  <a:srgbClr val="222222"/>
                </a:solidFill>
                <a:latin typeface="Proxima Nova"/>
                <a:ea typeface="Proxima Nova"/>
                <a:cs typeface="Proxima Nova"/>
                <a:sym typeface="Proxima Nova"/>
              </a:rPr>
              <a:t>Apply filters, date ranges, grouping, and sorting to reflect your operational logic.</a:t>
            </a:r>
          </a:p>
          <a:p>
            <a:pPr algn="l" marL="387825" indent="-193912" lvl="1">
              <a:lnSpc>
                <a:spcPts val="2514"/>
              </a:lnSpc>
              <a:buAutoNum type="arabicPeriod" startAt="1"/>
            </a:pPr>
            <a:r>
              <a:rPr lang="en-US" sz="1796">
                <a:solidFill>
                  <a:srgbClr val="222222"/>
                </a:solidFill>
                <a:latin typeface="Proxima Nova"/>
                <a:ea typeface="Proxima Nova"/>
                <a:cs typeface="Proxima Nova"/>
                <a:sym typeface="Proxima Nova"/>
              </a:rPr>
              <a:t>Save and reuse.</a:t>
            </a:r>
          </a:p>
          <a:p>
            <a:pPr algn="l" marL="387825" indent="-193912" lvl="1">
              <a:lnSpc>
                <a:spcPts val="2514"/>
              </a:lnSpc>
              <a:buAutoNum type="arabicPeriod" startAt="1"/>
            </a:pPr>
            <a:r>
              <a:rPr lang="en-US" sz="1796">
                <a:solidFill>
                  <a:srgbClr val="222222"/>
                </a:solidFill>
                <a:latin typeface="Proxima Nova"/>
                <a:ea typeface="Proxima Nova"/>
                <a:cs typeface="Proxima Nova"/>
                <a:sym typeface="Proxima Nova"/>
              </a:rPr>
              <a:t>Export reports in PDF, Excel, CSV, and HTML.</a:t>
            </a:r>
          </a:p>
        </p:txBody>
      </p:sp>
      <p:sp>
        <p:nvSpPr>
          <p:cNvPr name="TextBox 88" id="88"/>
          <p:cNvSpPr txBox="true"/>
          <p:nvPr/>
        </p:nvSpPr>
        <p:spPr>
          <a:xfrm rot="0">
            <a:off x="5413741" y="16385140"/>
            <a:ext cx="4279756" cy="12853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794"/>
              </a:lnSpc>
            </a:pPr>
            <a:r>
              <a:rPr lang="en-US" sz="1996" b="true">
                <a:solidFill>
                  <a:srgbClr val="222222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Fleet reports dashboard</a:t>
            </a:r>
          </a:p>
          <a:p>
            <a:pPr algn="l">
              <a:lnSpc>
                <a:spcPts val="2514"/>
              </a:lnSpc>
            </a:pPr>
            <a:r>
              <a:rPr lang="en-US" sz="1796">
                <a:solidFill>
                  <a:srgbClr val="222222"/>
                </a:solidFill>
                <a:latin typeface="Proxima Nova"/>
                <a:ea typeface="Proxima Nova"/>
                <a:cs typeface="Proxima Nova"/>
                <a:sym typeface="Proxima Nova"/>
              </a:rPr>
              <a:t>an overview of fleet, including activity, location, driver behavior, and milage across all assets.</a:t>
            </a:r>
          </a:p>
        </p:txBody>
      </p:sp>
      <p:sp>
        <p:nvSpPr>
          <p:cNvPr name="TextBox 89" id="89"/>
          <p:cNvSpPr txBox="true"/>
          <p:nvPr/>
        </p:nvSpPr>
        <p:spPr>
          <a:xfrm rot="0">
            <a:off x="5413741" y="14311492"/>
            <a:ext cx="3436610" cy="9690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794"/>
              </a:lnSpc>
            </a:pPr>
            <a:r>
              <a:rPr lang="en-US" sz="1995" b="true">
                <a:solidFill>
                  <a:srgbClr val="222222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Vehicle mileage dashboard</a:t>
            </a:r>
          </a:p>
          <a:p>
            <a:pPr algn="l">
              <a:lnSpc>
                <a:spcPts val="2514"/>
              </a:lnSpc>
            </a:pPr>
            <a:r>
              <a:rPr lang="en-US" sz="1796">
                <a:solidFill>
                  <a:srgbClr val="222222"/>
                </a:solidFill>
                <a:latin typeface="Proxima Nova"/>
                <a:ea typeface="Proxima Nova"/>
                <a:cs typeface="Proxima Nova"/>
                <a:sym typeface="Proxima Nova"/>
              </a:rPr>
              <a:t>The key tool for detecting unauthorized vehicle use.</a:t>
            </a:r>
          </a:p>
        </p:txBody>
      </p:sp>
      <p:sp>
        <p:nvSpPr>
          <p:cNvPr name="TextBox 90" id="90"/>
          <p:cNvSpPr txBox="true"/>
          <p:nvPr/>
        </p:nvSpPr>
        <p:spPr>
          <a:xfrm rot="0">
            <a:off x="5413741" y="27906040"/>
            <a:ext cx="3479064" cy="159965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794"/>
              </a:lnSpc>
            </a:pPr>
            <a:r>
              <a:rPr lang="en-US" sz="1996" b="true">
                <a:solidFill>
                  <a:srgbClr val="222222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Fleet performance </a:t>
            </a:r>
          </a:p>
          <a:p>
            <a:pPr algn="l">
              <a:lnSpc>
                <a:spcPts val="2514"/>
              </a:lnSpc>
            </a:pPr>
            <a:r>
              <a:rPr lang="en-US" sz="1796">
                <a:solidFill>
                  <a:srgbClr val="222222"/>
                </a:solidFill>
                <a:latin typeface="Proxima Nova"/>
                <a:ea typeface="Proxima Nova"/>
                <a:cs typeface="Proxima Nova"/>
                <a:sym typeface="Proxima Nova"/>
              </a:rPr>
              <a:t>assessment over 30 days across four blocks: fleet overview, driver performance, safety events, and geozone monitoring.</a:t>
            </a:r>
          </a:p>
        </p:txBody>
      </p:sp>
      <p:sp>
        <p:nvSpPr>
          <p:cNvPr name="TextBox 91" id="91"/>
          <p:cNvSpPr txBox="true"/>
          <p:nvPr/>
        </p:nvSpPr>
        <p:spPr>
          <a:xfrm rot="0">
            <a:off x="5413741" y="25963482"/>
            <a:ext cx="3608019" cy="12853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794"/>
              </a:lnSpc>
            </a:pPr>
            <a:r>
              <a:rPr lang="en-US" sz="1996" b="true">
                <a:solidFill>
                  <a:srgbClr val="222222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Heavy machinery </a:t>
            </a:r>
          </a:p>
          <a:p>
            <a:pPr algn="l">
              <a:lnSpc>
                <a:spcPts val="2514"/>
              </a:lnSpc>
            </a:pPr>
            <a:r>
              <a:rPr lang="en-US" sz="1796">
                <a:solidFill>
                  <a:srgbClr val="222222"/>
                </a:solidFill>
                <a:latin typeface="Proxima Nova"/>
                <a:ea typeface="Proxima Nova"/>
                <a:cs typeface="Proxima Nova"/>
                <a:sym typeface="Proxima Nova"/>
              </a:rPr>
              <a:t>Monitor actual engine operation with focus on a 1-day snapshot with weekly context.</a:t>
            </a:r>
          </a:p>
        </p:txBody>
      </p:sp>
      <p:sp>
        <p:nvSpPr>
          <p:cNvPr name="TextBox 92" id="92"/>
          <p:cNvSpPr txBox="true"/>
          <p:nvPr/>
        </p:nvSpPr>
        <p:spPr>
          <a:xfrm rot="0">
            <a:off x="5413741" y="20329548"/>
            <a:ext cx="3179036" cy="97100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794"/>
              </a:lnSpc>
            </a:pPr>
            <a:r>
              <a:rPr lang="en-US" b="true" sz="1996">
                <a:solidFill>
                  <a:srgbClr val="000000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Trip operations dashboard </a:t>
            </a:r>
          </a:p>
          <a:p>
            <a:pPr algn="l">
              <a:lnSpc>
                <a:spcPts val="2514"/>
              </a:lnSpc>
            </a:pPr>
            <a:r>
              <a:rPr lang="en-US" sz="1796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analysis for heavy machinery split by shift. </a:t>
            </a:r>
          </a:p>
        </p:txBody>
      </p:sp>
      <p:sp>
        <p:nvSpPr>
          <p:cNvPr name="TextBox 93" id="93"/>
          <p:cNvSpPr txBox="true"/>
          <p:nvPr/>
        </p:nvSpPr>
        <p:spPr>
          <a:xfrm rot="0">
            <a:off x="889547" y="16385140"/>
            <a:ext cx="4023875" cy="9690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794"/>
              </a:lnSpc>
            </a:pPr>
            <a:r>
              <a:rPr lang="en-US" sz="1995" b="true">
                <a:solidFill>
                  <a:srgbClr val="222222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Leasing dashboard </a:t>
            </a:r>
          </a:p>
          <a:p>
            <a:pPr algn="l">
              <a:lnSpc>
                <a:spcPts val="2514"/>
              </a:lnSpc>
            </a:pPr>
            <a:r>
              <a:rPr lang="en-US" sz="1796">
                <a:solidFill>
                  <a:srgbClr val="222222"/>
                </a:solidFill>
                <a:latin typeface="Proxima Nova"/>
                <a:ea typeface="Proxima Nova"/>
                <a:cs typeface="Proxima Nova"/>
                <a:sym typeface="Proxima Nova"/>
              </a:rPr>
              <a:t>Monitor leased asset compliance against contractual obligations.</a:t>
            </a:r>
          </a:p>
        </p:txBody>
      </p:sp>
      <p:sp>
        <p:nvSpPr>
          <p:cNvPr name="TextBox 94" id="94"/>
          <p:cNvSpPr txBox="true"/>
          <p:nvPr/>
        </p:nvSpPr>
        <p:spPr>
          <a:xfrm rot="0">
            <a:off x="889547" y="20329548"/>
            <a:ext cx="3058247" cy="97100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794"/>
              </a:lnSpc>
            </a:pPr>
            <a:r>
              <a:rPr lang="en-US" sz="1996" b="true">
                <a:solidFill>
                  <a:srgbClr val="222222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Fleet anomaly monitor </a:t>
            </a:r>
          </a:p>
          <a:p>
            <a:pPr algn="l">
              <a:lnSpc>
                <a:spcPts val="2514"/>
              </a:lnSpc>
            </a:pPr>
            <a:r>
              <a:rPr lang="en-US" sz="1796">
                <a:solidFill>
                  <a:srgbClr val="222222"/>
                </a:solidFill>
                <a:latin typeface="Proxima Nova"/>
                <a:ea typeface="Proxima Nova"/>
                <a:cs typeface="Proxima Nova"/>
                <a:sym typeface="Proxima Nova"/>
              </a:rPr>
              <a:t>a quick snapshot of "problem" assets that require attention.</a:t>
            </a:r>
          </a:p>
        </p:txBody>
      </p:sp>
      <p:sp>
        <p:nvSpPr>
          <p:cNvPr name="TextBox 95" id="95"/>
          <p:cNvSpPr txBox="true"/>
          <p:nvPr/>
        </p:nvSpPr>
        <p:spPr>
          <a:xfrm rot="0">
            <a:off x="889547" y="25963482"/>
            <a:ext cx="3133525" cy="97100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794"/>
              </a:lnSpc>
            </a:pPr>
            <a:r>
              <a:rPr lang="en-US" b="true" sz="1996">
                <a:solidFill>
                  <a:srgbClr val="000000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Trips dashboard </a:t>
            </a:r>
            <a:r>
              <a:rPr lang="en-US" sz="1996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 </a:t>
            </a:r>
          </a:p>
          <a:p>
            <a:pPr algn="l">
              <a:lnSpc>
                <a:spcPts val="2514"/>
              </a:lnSpc>
            </a:pPr>
            <a:r>
              <a:rPr lang="en-US" sz="1796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A daily operational trip report for the previous day.</a:t>
            </a:r>
          </a:p>
        </p:txBody>
      </p:sp>
      <p:sp>
        <p:nvSpPr>
          <p:cNvPr name="TextBox 96" id="96"/>
          <p:cNvSpPr txBox="true"/>
          <p:nvPr/>
        </p:nvSpPr>
        <p:spPr>
          <a:xfrm rot="0">
            <a:off x="889547" y="11895102"/>
            <a:ext cx="3179036" cy="9690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794"/>
              </a:lnSpc>
            </a:pPr>
            <a:r>
              <a:rPr lang="en-US" sz="1995" b="true">
                <a:solidFill>
                  <a:srgbClr val="222222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Object status dashboard </a:t>
            </a:r>
          </a:p>
          <a:p>
            <a:pPr algn="l">
              <a:lnSpc>
                <a:spcPts val="2514"/>
              </a:lnSpc>
            </a:pPr>
            <a:r>
              <a:rPr lang="en-US" sz="1796">
                <a:solidFill>
                  <a:srgbClr val="222222"/>
                </a:solidFill>
                <a:latin typeface="Proxima Nova"/>
                <a:ea typeface="Proxima Nova"/>
                <a:cs typeface="Proxima Nova"/>
                <a:sym typeface="Proxima Nova"/>
              </a:rPr>
              <a:t>A detailed real-time snapshot for situational awareness.</a:t>
            </a:r>
          </a:p>
        </p:txBody>
      </p:sp>
      <p:grpSp>
        <p:nvGrpSpPr>
          <p:cNvPr name="Group 97" id="97"/>
          <p:cNvGrpSpPr/>
          <p:nvPr/>
        </p:nvGrpSpPr>
        <p:grpSpPr>
          <a:xfrm rot="0">
            <a:off x="2354768" y="9989958"/>
            <a:ext cx="5451640" cy="1228870"/>
            <a:chOff x="0" y="0"/>
            <a:chExt cx="7268853" cy="1638493"/>
          </a:xfrm>
        </p:grpSpPr>
        <p:sp>
          <p:nvSpPr>
            <p:cNvPr name="TextBox 98" id="98"/>
            <p:cNvSpPr txBox="true"/>
            <p:nvPr/>
          </p:nvSpPr>
          <p:spPr>
            <a:xfrm rot="0">
              <a:off x="1126860" y="248469"/>
              <a:ext cx="6141993" cy="118238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3350"/>
                </a:lnSpc>
              </a:pPr>
              <a:r>
                <a:rPr lang="en-US" sz="3350" b="true">
                  <a:solidFill>
                    <a:srgbClr val="2573E8"/>
                  </a:solidFill>
                  <a:latin typeface="Proxima Nova Bold"/>
                  <a:ea typeface="Proxima Nova Bold"/>
                  <a:cs typeface="Proxima Nova Bold"/>
                  <a:sym typeface="Proxima Nova Bold"/>
                </a:rPr>
                <a:t>dashboard templates</a:t>
              </a:r>
            </a:p>
            <a:p>
              <a:pPr algn="l">
                <a:lnSpc>
                  <a:spcPts val="3350"/>
                </a:lnSpc>
              </a:pPr>
              <a:r>
                <a:rPr lang="en-US" sz="3350" b="true">
                  <a:solidFill>
                    <a:srgbClr val="2573E8"/>
                  </a:solidFill>
                  <a:latin typeface="Proxima Nova Bold"/>
                  <a:ea typeface="Proxima Nova Bold"/>
                  <a:cs typeface="Proxima Nova Bold"/>
                  <a:sym typeface="Proxima Nova Bold"/>
                </a:rPr>
                <a:t>to use straight ahead</a:t>
              </a:r>
            </a:p>
          </p:txBody>
        </p:sp>
        <p:sp>
          <p:nvSpPr>
            <p:cNvPr name="TextBox 99" id="99"/>
            <p:cNvSpPr txBox="true"/>
            <p:nvPr/>
          </p:nvSpPr>
          <p:spPr>
            <a:xfrm rot="0">
              <a:off x="0" y="-152400"/>
              <a:ext cx="1370286" cy="1790893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1353"/>
                </a:lnSpc>
                <a:spcBef>
                  <a:spcPct val="0"/>
                </a:spcBef>
              </a:pPr>
              <a:r>
                <a:rPr lang="en-US" b="true" sz="8109">
                  <a:solidFill>
                    <a:srgbClr val="2F6BE4"/>
                  </a:solidFill>
                  <a:latin typeface="Proxima Nova Bold"/>
                  <a:ea typeface="Proxima Nova Bold"/>
                  <a:cs typeface="Proxima Nova Bold"/>
                  <a:sym typeface="Proxima Nova Bold"/>
                </a:rPr>
                <a:t>9 </a:t>
              </a:r>
            </a:p>
          </p:txBody>
        </p:sp>
      </p:grpSp>
      <p:grpSp>
        <p:nvGrpSpPr>
          <p:cNvPr name="Group 100" id="100"/>
          <p:cNvGrpSpPr/>
          <p:nvPr/>
        </p:nvGrpSpPr>
        <p:grpSpPr>
          <a:xfrm rot="0">
            <a:off x="546572" y="13886696"/>
            <a:ext cx="4581137" cy="2079344"/>
            <a:chOff x="0" y="0"/>
            <a:chExt cx="2240149" cy="1016787"/>
          </a:xfrm>
        </p:grpSpPr>
        <p:sp>
          <p:nvSpPr>
            <p:cNvPr name="Freeform 101" id="101"/>
            <p:cNvSpPr/>
            <p:nvPr/>
          </p:nvSpPr>
          <p:spPr>
            <a:xfrm flipH="false" flipV="false" rot="0">
              <a:off x="0" y="0"/>
              <a:ext cx="2240149" cy="1016787"/>
            </a:xfrm>
            <a:custGeom>
              <a:avLst/>
              <a:gdLst/>
              <a:ahLst/>
              <a:cxnLst/>
              <a:rect r="r" b="b" t="t" l="l"/>
              <a:pathLst>
                <a:path h="1016787" w="2240149">
                  <a:moveTo>
                    <a:pt x="13520" y="0"/>
                  </a:moveTo>
                  <a:lnTo>
                    <a:pt x="2226629" y="0"/>
                  </a:lnTo>
                  <a:cubicBezTo>
                    <a:pt x="2234096" y="0"/>
                    <a:pt x="2240149" y="6053"/>
                    <a:pt x="2240149" y="13520"/>
                  </a:cubicBezTo>
                  <a:lnTo>
                    <a:pt x="2240149" y="1003267"/>
                  </a:lnTo>
                  <a:cubicBezTo>
                    <a:pt x="2240149" y="1006853"/>
                    <a:pt x="2238725" y="1010292"/>
                    <a:pt x="2236189" y="1012827"/>
                  </a:cubicBezTo>
                  <a:cubicBezTo>
                    <a:pt x="2233654" y="1015363"/>
                    <a:pt x="2230215" y="1016787"/>
                    <a:pt x="2226629" y="1016787"/>
                  </a:cubicBezTo>
                  <a:lnTo>
                    <a:pt x="13520" y="1016787"/>
                  </a:lnTo>
                  <a:cubicBezTo>
                    <a:pt x="9934" y="1016787"/>
                    <a:pt x="6495" y="1015363"/>
                    <a:pt x="3960" y="1012827"/>
                  </a:cubicBezTo>
                  <a:cubicBezTo>
                    <a:pt x="1424" y="1010292"/>
                    <a:pt x="0" y="1006853"/>
                    <a:pt x="0" y="1003267"/>
                  </a:cubicBezTo>
                  <a:lnTo>
                    <a:pt x="0" y="13520"/>
                  </a:lnTo>
                  <a:cubicBezTo>
                    <a:pt x="0" y="9934"/>
                    <a:pt x="1424" y="6495"/>
                    <a:pt x="3960" y="3960"/>
                  </a:cubicBezTo>
                  <a:cubicBezTo>
                    <a:pt x="6495" y="1424"/>
                    <a:pt x="9934" y="0"/>
                    <a:pt x="13520" y="0"/>
                  </a:cubicBezTo>
                  <a:close/>
                </a:path>
              </a:pathLst>
            </a:custGeom>
            <a:blipFill>
              <a:blip r:embed="rId18"/>
              <a:stretch>
                <a:fillRect l="-3285" t="0" r="-3285" b="0"/>
              </a:stretch>
            </a:blipFill>
            <a:ln w="28575" cap="sq">
              <a:solidFill>
                <a:srgbClr val="D1D9E8"/>
              </a:solidFill>
              <a:prstDash val="solid"/>
              <a:miter/>
            </a:ln>
          </p:spPr>
        </p:sp>
      </p:grp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true" rot="0">
            <a:off x="0" y="-2115514"/>
            <a:ext cx="10287000" cy="5914161"/>
          </a:xfrm>
          <a:custGeom>
            <a:avLst/>
            <a:gdLst/>
            <a:ahLst/>
            <a:cxnLst/>
            <a:rect r="r" b="b" t="t" l="l"/>
            <a:pathLst>
              <a:path h="5914161" w="10287000">
                <a:moveTo>
                  <a:pt x="0" y="5914161"/>
                </a:moveTo>
                <a:lnTo>
                  <a:pt x="10287000" y="5914161"/>
                </a:lnTo>
                <a:lnTo>
                  <a:pt x="10287000" y="0"/>
                </a:lnTo>
                <a:lnTo>
                  <a:pt x="0" y="0"/>
                </a:lnTo>
                <a:lnTo>
                  <a:pt x="0" y="5914161"/>
                </a:lnTo>
                <a:close/>
              </a:path>
            </a:pathLst>
          </a:custGeom>
          <a:blipFill>
            <a:blip r:embed="rId2"/>
            <a:stretch>
              <a:fillRect l="-1197" t="0" r="-1197" b="-385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601937" y="1187109"/>
            <a:ext cx="3837447" cy="1055298"/>
          </a:xfrm>
          <a:custGeom>
            <a:avLst/>
            <a:gdLst/>
            <a:ahLst/>
            <a:cxnLst/>
            <a:rect r="r" b="b" t="t" l="l"/>
            <a:pathLst>
              <a:path h="1055298" w="3837447">
                <a:moveTo>
                  <a:pt x="0" y="0"/>
                </a:moveTo>
                <a:lnTo>
                  <a:pt x="3837447" y="0"/>
                </a:lnTo>
                <a:lnTo>
                  <a:pt x="3837447" y="1055298"/>
                </a:lnTo>
                <a:lnTo>
                  <a:pt x="0" y="105529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true" rot="0">
            <a:off x="0" y="34115291"/>
            <a:ext cx="10293790" cy="5758453"/>
          </a:xfrm>
          <a:custGeom>
            <a:avLst/>
            <a:gdLst/>
            <a:ahLst/>
            <a:cxnLst/>
            <a:rect r="r" b="b" t="t" l="l"/>
            <a:pathLst>
              <a:path h="5758453" w="10293790">
                <a:moveTo>
                  <a:pt x="0" y="5758453"/>
                </a:moveTo>
                <a:lnTo>
                  <a:pt x="10293790" y="5758453"/>
                </a:lnTo>
                <a:lnTo>
                  <a:pt x="10293790" y="0"/>
                </a:lnTo>
                <a:lnTo>
                  <a:pt x="0" y="0"/>
                </a:lnTo>
                <a:lnTo>
                  <a:pt x="0" y="5758453"/>
                </a:lnTo>
                <a:close/>
              </a:path>
            </a:pathLst>
          </a:custGeom>
          <a:blipFill>
            <a:blip r:embed="rId2"/>
            <a:stretch>
              <a:fillRect l="0" t="-377" r="0" b="-377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2360112">
            <a:off x="-4773665" y="5768318"/>
            <a:ext cx="7067582" cy="6060092"/>
          </a:xfrm>
          <a:custGeom>
            <a:avLst/>
            <a:gdLst/>
            <a:ahLst/>
            <a:cxnLst/>
            <a:rect r="r" b="b" t="t" l="l"/>
            <a:pathLst>
              <a:path h="6060092" w="7067582">
                <a:moveTo>
                  <a:pt x="0" y="0"/>
                </a:moveTo>
                <a:lnTo>
                  <a:pt x="7067582" y="0"/>
                </a:lnTo>
                <a:lnTo>
                  <a:pt x="7067582" y="6060091"/>
                </a:lnTo>
                <a:lnTo>
                  <a:pt x="0" y="606009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-4352029">
            <a:off x="7751577" y="16443154"/>
            <a:ext cx="12268602" cy="10519702"/>
          </a:xfrm>
          <a:custGeom>
            <a:avLst/>
            <a:gdLst/>
            <a:ahLst/>
            <a:cxnLst/>
            <a:rect r="r" b="b" t="t" l="l"/>
            <a:pathLst>
              <a:path h="10519702" w="12268602">
                <a:moveTo>
                  <a:pt x="0" y="0"/>
                </a:moveTo>
                <a:lnTo>
                  <a:pt x="12268603" y="0"/>
                </a:lnTo>
                <a:lnTo>
                  <a:pt x="12268603" y="10519702"/>
                </a:lnTo>
                <a:lnTo>
                  <a:pt x="0" y="1051970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7602145" y="34424854"/>
            <a:ext cx="1431956" cy="1431956"/>
          </a:xfrm>
          <a:custGeom>
            <a:avLst/>
            <a:gdLst/>
            <a:ahLst/>
            <a:cxnLst/>
            <a:rect r="r" b="b" t="t" l="l"/>
            <a:pathLst>
              <a:path h="1431956" w="1431956">
                <a:moveTo>
                  <a:pt x="0" y="0"/>
                </a:moveTo>
                <a:lnTo>
                  <a:pt x="1431957" y="0"/>
                </a:lnTo>
                <a:lnTo>
                  <a:pt x="1431957" y="1431956"/>
                </a:lnTo>
                <a:lnTo>
                  <a:pt x="0" y="1431956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grpSp>
        <p:nvGrpSpPr>
          <p:cNvPr name="Group 8" id="8"/>
          <p:cNvGrpSpPr/>
          <p:nvPr/>
        </p:nvGrpSpPr>
        <p:grpSpPr>
          <a:xfrm rot="0">
            <a:off x="1714887" y="7960447"/>
            <a:ext cx="4184360" cy="535765"/>
            <a:chOff x="0" y="0"/>
            <a:chExt cx="1202592" cy="153980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1202592" cy="153980"/>
            </a:xfrm>
            <a:custGeom>
              <a:avLst/>
              <a:gdLst/>
              <a:ahLst/>
              <a:cxnLst/>
              <a:rect r="r" b="b" t="t" l="l"/>
              <a:pathLst>
                <a:path h="153980" w="1202592">
                  <a:moveTo>
                    <a:pt x="76990" y="0"/>
                  </a:moveTo>
                  <a:lnTo>
                    <a:pt x="1125603" y="0"/>
                  </a:lnTo>
                  <a:cubicBezTo>
                    <a:pt x="1146022" y="0"/>
                    <a:pt x="1165604" y="8111"/>
                    <a:pt x="1180043" y="22550"/>
                  </a:cubicBezTo>
                  <a:cubicBezTo>
                    <a:pt x="1194481" y="36988"/>
                    <a:pt x="1202592" y="56571"/>
                    <a:pt x="1202592" y="76990"/>
                  </a:cubicBezTo>
                  <a:lnTo>
                    <a:pt x="1202592" y="76990"/>
                  </a:lnTo>
                  <a:cubicBezTo>
                    <a:pt x="1202592" y="97409"/>
                    <a:pt x="1194481" y="116992"/>
                    <a:pt x="1180043" y="131430"/>
                  </a:cubicBezTo>
                  <a:cubicBezTo>
                    <a:pt x="1165604" y="145868"/>
                    <a:pt x="1146022" y="153980"/>
                    <a:pt x="1125603" y="153980"/>
                  </a:cubicBezTo>
                  <a:lnTo>
                    <a:pt x="76990" y="153980"/>
                  </a:lnTo>
                  <a:cubicBezTo>
                    <a:pt x="56571" y="153980"/>
                    <a:pt x="36988" y="145868"/>
                    <a:pt x="22550" y="131430"/>
                  </a:cubicBezTo>
                  <a:cubicBezTo>
                    <a:pt x="8111" y="116992"/>
                    <a:pt x="0" y="97409"/>
                    <a:pt x="0" y="76990"/>
                  </a:cubicBezTo>
                  <a:lnTo>
                    <a:pt x="0" y="76990"/>
                  </a:lnTo>
                  <a:cubicBezTo>
                    <a:pt x="0" y="56571"/>
                    <a:pt x="8111" y="36988"/>
                    <a:pt x="22550" y="22550"/>
                  </a:cubicBezTo>
                  <a:cubicBezTo>
                    <a:pt x="36988" y="8111"/>
                    <a:pt x="56571" y="0"/>
                    <a:pt x="76990" y="0"/>
                  </a:cubicBezTo>
                  <a:close/>
                </a:path>
              </a:pathLst>
            </a:custGeom>
            <a:solidFill>
              <a:srgbClr val="D7E7FF"/>
            </a:solidFill>
            <a:ln w="9525" cap="rnd">
              <a:solidFill>
                <a:srgbClr val="0D54D5"/>
              </a:solidFill>
              <a:prstDash val="solid"/>
              <a:round/>
            </a:ln>
          </p:spPr>
        </p:sp>
        <p:sp>
          <p:nvSpPr>
            <p:cNvPr name="TextBox 10" id="10"/>
            <p:cNvSpPr txBox="true"/>
            <p:nvPr/>
          </p:nvSpPr>
          <p:spPr>
            <a:xfrm>
              <a:off x="0" y="-19050"/>
              <a:ext cx="1202592" cy="173030"/>
            </a:xfrm>
            <a:prstGeom prst="rect">
              <a:avLst/>
            </a:prstGeom>
          </p:spPr>
          <p:txBody>
            <a:bodyPr anchor="ctr" rtlCol="false" tIns="45309" lIns="45309" bIns="45309" rIns="45309"/>
            <a:lstStyle/>
            <a:p>
              <a:pPr algn="ctr">
                <a:lnSpc>
                  <a:spcPts val="1493"/>
                </a:lnSpc>
              </a:pPr>
            </a:p>
          </p:txBody>
        </p:sp>
      </p:grpSp>
      <p:grpSp>
        <p:nvGrpSpPr>
          <p:cNvPr name="Group 11" id="11"/>
          <p:cNvGrpSpPr/>
          <p:nvPr/>
        </p:nvGrpSpPr>
        <p:grpSpPr>
          <a:xfrm rot="0">
            <a:off x="1896736" y="8084307"/>
            <a:ext cx="4214573" cy="288047"/>
            <a:chOff x="0" y="0"/>
            <a:chExt cx="5619430" cy="384063"/>
          </a:xfrm>
        </p:grpSpPr>
        <p:sp>
          <p:nvSpPr>
            <p:cNvPr name="TextBox 12" id="12"/>
            <p:cNvSpPr txBox="true"/>
            <p:nvPr/>
          </p:nvSpPr>
          <p:spPr>
            <a:xfrm rot="0">
              <a:off x="370085" y="-9525"/>
              <a:ext cx="5249345" cy="39052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2309"/>
                </a:lnSpc>
              </a:pPr>
              <a:r>
                <a:rPr lang="en-US" sz="1924">
                  <a:solidFill>
                    <a:srgbClr val="0D54D5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Crea tu dashboard personalizado</a:t>
              </a:r>
            </a:p>
          </p:txBody>
        </p:sp>
        <p:sp>
          <p:nvSpPr>
            <p:cNvPr name="TextBox 13" id="13"/>
            <p:cNvSpPr txBox="true"/>
            <p:nvPr/>
          </p:nvSpPr>
          <p:spPr>
            <a:xfrm rot="0">
              <a:off x="0" y="-9525"/>
              <a:ext cx="336187" cy="39358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2309"/>
                </a:lnSpc>
              </a:pPr>
              <a:r>
                <a:rPr lang="en-US" sz="1924" b="true">
                  <a:solidFill>
                    <a:srgbClr val="0D54D5"/>
                  </a:solidFill>
                  <a:latin typeface="Proxima Nova Bold"/>
                  <a:ea typeface="Proxima Nova Bold"/>
                  <a:cs typeface="Proxima Nova Bold"/>
                  <a:sym typeface="Proxima Nova Bold"/>
                </a:rPr>
                <a:t>2.</a:t>
              </a:r>
            </a:p>
          </p:txBody>
        </p:sp>
      </p:grpSp>
      <p:grpSp>
        <p:nvGrpSpPr>
          <p:cNvPr name="Group 14" id="14"/>
          <p:cNvGrpSpPr/>
          <p:nvPr/>
        </p:nvGrpSpPr>
        <p:grpSpPr>
          <a:xfrm rot="0">
            <a:off x="1028700" y="6706080"/>
            <a:ext cx="2126420" cy="484705"/>
            <a:chOff x="0" y="0"/>
            <a:chExt cx="611137" cy="139305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611137" cy="139305"/>
            </a:xfrm>
            <a:custGeom>
              <a:avLst/>
              <a:gdLst/>
              <a:ahLst/>
              <a:cxnLst/>
              <a:rect r="r" b="b" t="t" l="l"/>
              <a:pathLst>
                <a:path h="139305" w="611137">
                  <a:moveTo>
                    <a:pt x="69652" y="0"/>
                  </a:moveTo>
                  <a:lnTo>
                    <a:pt x="541484" y="0"/>
                  </a:lnTo>
                  <a:cubicBezTo>
                    <a:pt x="559957" y="0"/>
                    <a:pt x="577674" y="7338"/>
                    <a:pt x="590736" y="20401"/>
                  </a:cubicBezTo>
                  <a:cubicBezTo>
                    <a:pt x="603799" y="33463"/>
                    <a:pt x="611137" y="51180"/>
                    <a:pt x="611137" y="69652"/>
                  </a:cubicBezTo>
                  <a:lnTo>
                    <a:pt x="611137" y="69652"/>
                  </a:lnTo>
                  <a:cubicBezTo>
                    <a:pt x="611137" y="88125"/>
                    <a:pt x="603799" y="105842"/>
                    <a:pt x="590736" y="118904"/>
                  </a:cubicBezTo>
                  <a:cubicBezTo>
                    <a:pt x="577674" y="131967"/>
                    <a:pt x="559957" y="139305"/>
                    <a:pt x="541484" y="139305"/>
                  </a:cubicBezTo>
                  <a:lnTo>
                    <a:pt x="69652" y="139305"/>
                  </a:lnTo>
                  <a:cubicBezTo>
                    <a:pt x="51180" y="139305"/>
                    <a:pt x="33463" y="131967"/>
                    <a:pt x="20401" y="118904"/>
                  </a:cubicBezTo>
                  <a:cubicBezTo>
                    <a:pt x="7338" y="105842"/>
                    <a:pt x="0" y="88125"/>
                    <a:pt x="0" y="69652"/>
                  </a:cubicBezTo>
                  <a:lnTo>
                    <a:pt x="0" y="69652"/>
                  </a:lnTo>
                  <a:cubicBezTo>
                    <a:pt x="0" y="51180"/>
                    <a:pt x="7338" y="33463"/>
                    <a:pt x="20401" y="20401"/>
                  </a:cubicBezTo>
                  <a:cubicBezTo>
                    <a:pt x="33463" y="7338"/>
                    <a:pt x="51180" y="0"/>
                    <a:pt x="69652" y="0"/>
                  </a:cubicBezTo>
                  <a:close/>
                </a:path>
              </a:pathLst>
            </a:custGeom>
            <a:solidFill>
              <a:srgbClr val="D7E7FF"/>
            </a:solidFill>
            <a:ln w="9525" cap="rnd">
              <a:solidFill>
                <a:srgbClr val="2573E8"/>
              </a:solidFill>
              <a:prstDash val="solid"/>
              <a:round/>
            </a:ln>
          </p:spPr>
        </p:sp>
        <p:sp>
          <p:nvSpPr>
            <p:cNvPr name="TextBox 16" id="16"/>
            <p:cNvSpPr txBox="true"/>
            <p:nvPr/>
          </p:nvSpPr>
          <p:spPr>
            <a:xfrm>
              <a:off x="0" y="-19050"/>
              <a:ext cx="611137" cy="158355"/>
            </a:xfrm>
            <a:prstGeom prst="rect">
              <a:avLst/>
            </a:prstGeom>
          </p:spPr>
          <p:txBody>
            <a:bodyPr anchor="ctr" rtlCol="false" tIns="45309" lIns="45309" bIns="45309" rIns="45309"/>
            <a:lstStyle/>
            <a:p>
              <a:pPr algn="ctr">
                <a:lnSpc>
                  <a:spcPts val="1493"/>
                </a:lnSpc>
              </a:pPr>
              <a:r>
                <a:rPr lang="en-US" sz="1066">
                  <a:solidFill>
                    <a:srgbClr val="000000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   </a:t>
              </a:r>
            </a:p>
          </p:txBody>
        </p:sp>
      </p:grpSp>
      <p:grpSp>
        <p:nvGrpSpPr>
          <p:cNvPr name="Group 17" id="17"/>
          <p:cNvGrpSpPr/>
          <p:nvPr/>
        </p:nvGrpSpPr>
        <p:grpSpPr>
          <a:xfrm rot="0">
            <a:off x="1149612" y="6804409"/>
            <a:ext cx="1884596" cy="288047"/>
            <a:chOff x="0" y="0"/>
            <a:chExt cx="2512795" cy="384063"/>
          </a:xfrm>
        </p:grpSpPr>
        <p:sp>
          <p:nvSpPr>
            <p:cNvPr name="TextBox 18" id="18"/>
            <p:cNvSpPr txBox="true"/>
            <p:nvPr/>
          </p:nvSpPr>
          <p:spPr>
            <a:xfrm rot="0">
              <a:off x="0" y="-9525"/>
              <a:ext cx="336187" cy="39358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2309"/>
                </a:lnSpc>
              </a:pPr>
              <a:r>
                <a:rPr lang="en-US" sz="1924" b="true">
                  <a:solidFill>
                    <a:srgbClr val="1A65F0"/>
                  </a:solidFill>
                  <a:latin typeface="Proxima Nova Bold"/>
                  <a:ea typeface="Proxima Nova Bold"/>
                  <a:cs typeface="Proxima Nova Bold"/>
                  <a:sym typeface="Proxima Nova Bold"/>
                </a:rPr>
                <a:t>1. </a:t>
              </a:r>
            </a:p>
          </p:txBody>
        </p:sp>
        <p:sp>
          <p:nvSpPr>
            <p:cNvPr name="TextBox 19" id="19"/>
            <p:cNvSpPr txBox="true"/>
            <p:nvPr/>
          </p:nvSpPr>
          <p:spPr>
            <a:xfrm rot="0">
              <a:off x="352160" y="-9525"/>
              <a:ext cx="2160635" cy="39052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2309"/>
                </a:lnSpc>
              </a:pPr>
              <a:r>
                <a:rPr lang="en-US" sz="1924">
                  <a:solidFill>
                    <a:srgbClr val="0D54D5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Define los KPI</a:t>
              </a:r>
            </a:p>
          </p:txBody>
        </p:sp>
      </p:grpSp>
      <p:sp>
        <p:nvSpPr>
          <p:cNvPr name="Freeform 20" id="20"/>
          <p:cNvSpPr/>
          <p:nvPr/>
        </p:nvSpPr>
        <p:spPr>
          <a:xfrm flipH="false" flipV="false" rot="3730402">
            <a:off x="9370088" y="3222510"/>
            <a:ext cx="5653534" cy="6334492"/>
          </a:xfrm>
          <a:custGeom>
            <a:avLst/>
            <a:gdLst/>
            <a:ahLst/>
            <a:cxnLst/>
            <a:rect r="r" b="b" t="t" l="l"/>
            <a:pathLst>
              <a:path h="6334492" w="5653534">
                <a:moveTo>
                  <a:pt x="0" y="0"/>
                </a:moveTo>
                <a:lnTo>
                  <a:pt x="5653534" y="0"/>
                </a:lnTo>
                <a:lnTo>
                  <a:pt x="5653534" y="6334492"/>
                </a:lnTo>
                <a:lnTo>
                  <a:pt x="0" y="6334492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grpSp>
        <p:nvGrpSpPr>
          <p:cNvPr name="Group 21" id="21"/>
          <p:cNvGrpSpPr/>
          <p:nvPr/>
        </p:nvGrpSpPr>
        <p:grpSpPr>
          <a:xfrm rot="0">
            <a:off x="546572" y="31378341"/>
            <a:ext cx="9218932" cy="2458352"/>
            <a:chOff x="0" y="0"/>
            <a:chExt cx="2428031" cy="647467"/>
          </a:xfrm>
        </p:grpSpPr>
        <p:sp>
          <p:nvSpPr>
            <p:cNvPr name="Freeform 22" id="22"/>
            <p:cNvSpPr/>
            <p:nvPr/>
          </p:nvSpPr>
          <p:spPr>
            <a:xfrm flipH="false" flipV="false" rot="0">
              <a:off x="0" y="0"/>
              <a:ext cx="2428031" cy="647467"/>
            </a:xfrm>
            <a:custGeom>
              <a:avLst/>
              <a:gdLst/>
              <a:ahLst/>
              <a:cxnLst/>
              <a:rect r="r" b="b" t="t" l="l"/>
              <a:pathLst>
                <a:path h="647467" w="2428031">
                  <a:moveTo>
                    <a:pt x="10077" y="0"/>
                  </a:moveTo>
                  <a:lnTo>
                    <a:pt x="2417954" y="0"/>
                  </a:lnTo>
                  <a:cubicBezTo>
                    <a:pt x="2423520" y="0"/>
                    <a:pt x="2428031" y="4512"/>
                    <a:pt x="2428031" y="10077"/>
                  </a:cubicBezTo>
                  <a:lnTo>
                    <a:pt x="2428031" y="637390"/>
                  </a:lnTo>
                  <a:cubicBezTo>
                    <a:pt x="2428031" y="642955"/>
                    <a:pt x="2423520" y="647467"/>
                    <a:pt x="2417954" y="647467"/>
                  </a:cubicBezTo>
                  <a:lnTo>
                    <a:pt x="10077" y="647467"/>
                  </a:lnTo>
                  <a:cubicBezTo>
                    <a:pt x="4512" y="647467"/>
                    <a:pt x="0" y="642955"/>
                    <a:pt x="0" y="637390"/>
                  </a:cubicBezTo>
                  <a:lnTo>
                    <a:pt x="0" y="10077"/>
                  </a:lnTo>
                  <a:cubicBezTo>
                    <a:pt x="0" y="4512"/>
                    <a:pt x="4512" y="0"/>
                    <a:pt x="10077" y="0"/>
                  </a:cubicBezTo>
                  <a:close/>
                </a:path>
              </a:pathLst>
            </a:custGeom>
            <a:gradFill rotWithShape="true">
              <a:gsLst>
                <a:gs pos="0">
                  <a:srgbClr val="F1F6FF">
                    <a:alpha val="100000"/>
                  </a:srgbClr>
                </a:gs>
                <a:gs pos="100000">
                  <a:srgbClr val="FFFFFF">
                    <a:alpha val="100000"/>
                  </a:srgbClr>
                </a:gs>
              </a:gsLst>
              <a:lin ang="5400000"/>
            </a:gradFill>
            <a:ln w="9525" cap="sq">
              <a:solidFill>
                <a:srgbClr val="D1D9E8"/>
              </a:solidFill>
              <a:prstDash val="solid"/>
              <a:miter/>
            </a:ln>
          </p:spPr>
        </p:sp>
        <p:sp>
          <p:nvSpPr>
            <p:cNvPr name="TextBox 23" id="23"/>
            <p:cNvSpPr txBox="true"/>
            <p:nvPr/>
          </p:nvSpPr>
          <p:spPr>
            <a:xfrm>
              <a:off x="0" y="-38100"/>
              <a:ext cx="2428031" cy="68556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799"/>
                </a:lnSpc>
              </a:pPr>
            </a:p>
          </p:txBody>
        </p:sp>
      </p:grpSp>
      <p:sp>
        <p:nvSpPr>
          <p:cNvPr name="Freeform 24" id="24"/>
          <p:cNvSpPr/>
          <p:nvPr/>
        </p:nvSpPr>
        <p:spPr>
          <a:xfrm flipH="false" flipV="false" rot="-6253962">
            <a:off x="-11503142" y="18020834"/>
            <a:ext cx="13684565" cy="15332846"/>
          </a:xfrm>
          <a:custGeom>
            <a:avLst/>
            <a:gdLst/>
            <a:ahLst/>
            <a:cxnLst/>
            <a:rect r="r" b="b" t="t" l="l"/>
            <a:pathLst>
              <a:path h="15332846" w="13684565">
                <a:moveTo>
                  <a:pt x="0" y="0"/>
                </a:moveTo>
                <a:lnTo>
                  <a:pt x="13684565" y="0"/>
                </a:lnTo>
                <a:lnTo>
                  <a:pt x="13684565" y="15332846"/>
                </a:lnTo>
                <a:lnTo>
                  <a:pt x="0" y="15332846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alphaModFix amt="36000"/>
            </a:blip>
            <a:stretch>
              <a:fillRect l="0" t="0" r="0" b="0"/>
            </a:stretch>
          </a:blipFill>
        </p:spPr>
      </p:sp>
      <p:grpSp>
        <p:nvGrpSpPr>
          <p:cNvPr name="Group 25" id="25"/>
          <p:cNvGrpSpPr/>
          <p:nvPr/>
        </p:nvGrpSpPr>
        <p:grpSpPr>
          <a:xfrm rot="0">
            <a:off x="4452493" y="6704931"/>
            <a:ext cx="4871189" cy="485853"/>
            <a:chOff x="0" y="0"/>
            <a:chExt cx="1399988" cy="139635"/>
          </a:xfrm>
        </p:grpSpPr>
        <p:sp>
          <p:nvSpPr>
            <p:cNvPr name="Freeform 26" id="26"/>
            <p:cNvSpPr/>
            <p:nvPr/>
          </p:nvSpPr>
          <p:spPr>
            <a:xfrm flipH="false" flipV="false" rot="0">
              <a:off x="0" y="0"/>
              <a:ext cx="1399988" cy="139635"/>
            </a:xfrm>
            <a:custGeom>
              <a:avLst/>
              <a:gdLst/>
              <a:ahLst/>
              <a:cxnLst/>
              <a:rect r="r" b="b" t="t" l="l"/>
              <a:pathLst>
                <a:path h="139635" w="1399988">
                  <a:moveTo>
                    <a:pt x="69818" y="0"/>
                  </a:moveTo>
                  <a:lnTo>
                    <a:pt x="1330171" y="0"/>
                  </a:lnTo>
                  <a:cubicBezTo>
                    <a:pt x="1348688" y="0"/>
                    <a:pt x="1366446" y="7356"/>
                    <a:pt x="1379539" y="20449"/>
                  </a:cubicBezTo>
                  <a:cubicBezTo>
                    <a:pt x="1392633" y="33542"/>
                    <a:pt x="1399988" y="51301"/>
                    <a:pt x="1399988" y="69818"/>
                  </a:cubicBezTo>
                  <a:lnTo>
                    <a:pt x="1399988" y="69818"/>
                  </a:lnTo>
                  <a:cubicBezTo>
                    <a:pt x="1399988" y="108377"/>
                    <a:pt x="1368730" y="139635"/>
                    <a:pt x="1330171" y="139635"/>
                  </a:cubicBezTo>
                  <a:lnTo>
                    <a:pt x="69818" y="139635"/>
                  </a:lnTo>
                  <a:cubicBezTo>
                    <a:pt x="31258" y="139635"/>
                    <a:pt x="0" y="108377"/>
                    <a:pt x="0" y="69818"/>
                  </a:cubicBezTo>
                  <a:lnTo>
                    <a:pt x="0" y="69818"/>
                  </a:lnTo>
                  <a:cubicBezTo>
                    <a:pt x="0" y="31258"/>
                    <a:pt x="31258" y="0"/>
                    <a:pt x="69818" y="0"/>
                  </a:cubicBezTo>
                  <a:close/>
                </a:path>
              </a:pathLst>
            </a:custGeom>
            <a:solidFill>
              <a:srgbClr val="D7E7FF"/>
            </a:solidFill>
            <a:ln w="9525" cap="rnd">
              <a:solidFill>
                <a:srgbClr val="1A65F0"/>
              </a:solidFill>
              <a:prstDash val="solid"/>
              <a:round/>
            </a:ln>
          </p:spPr>
        </p:sp>
        <p:sp>
          <p:nvSpPr>
            <p:cNvPr name="TextBox 27" id="27"/>
            <p:cNvSpPr txBox="true"/>
            <p:nvPr/>
          </p:nvSpPr>
          <p:spPr>
            <a:xfrm>
              <a:off x="0" y="-19050"/>
              <a:ext cx="1399988" cy="158685"/>
            </a:xfrm>
            <a:prstGeom prst="rect">
              <a:avLst/>
            </a:prstGeom>
          </p:spPr>
          <p:txBody>
            <a:bodyPr anchor="ctr" rtlCol="false" tIns="45309" lIns="45309" bIns="45309" rIns="45309"/>
            <a:lstStyle/>
            <a:p>
              <a:pPr algn="ctr">
                <a:lnSpc>
                  <a:spcPts val="1493"/>
                </a:lnSpc>
              </a:pPr>
            </a:p>
          </p:txBody>
        </p:sp>
      </p:grpSp>
      <p:grpSp>
        <p:nvGrpSpPr>
          <p:cNvPr name="Group 28" id="28"/>
          <p:cNvGrpSpPr/>
          <p:nvPr/>
        </p:nvGrpSpPr>
        <p:grpSpPr>
          <a:xfrm rot="0">
            <a:off x="4594273" y="6804409"/>
            <a:ext cx="4817973" cy="288047"/>
            <a:chOff x="0" y="0"/>
            <a:chExt cx="6423964" cy="384063"/>
          </a:xfrm>
        </p:grpSpPr>
        <p:sp>
          <p:nvSpPr>
            <p:cNvPr name="TextBox 29" id="29"/>
            <p:cNvSpPr txBox="true"/>
            <p:nvPr/>
          </p:nvSpPr>
          <p:spPr>
            <a:xfrm rot="0">
              <a:off x="416731" y="-9525"/>
              <a:ext cx="6007233" cy="39052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2309"/>
                </a:lnSpc>
              </a:pPr>
              <a:r>
                <a:rPr lang="en-US" sz="1924">
                  <a:solidFill>
                    <a:srgbClr val="1A65F0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Exporta libremente cuando lo necesites</a:t>
              </a:r>
            </a:p>
          </p:txBody>
        </p:sp>
        <p:sp>
          <p:nvSpPr>
            <p:cNvPr name="TextBox 30" id="30"/>
            <p:cNvSpPr txBox="true"/>
            <p:nvPr/>
          </p:nvSpPr>
          <p:spPr>
            <a:xfrm rot="0">
              <a:off x="0" y="-9525"/>
              <a:ext cx="336187" cy="39358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2309"/>
                </a:lnSpc>
              </a:pPr>
              <a:r>
                <a:rPr lang="en-US" sz="1924" b="true">
                  <a:solidFill>
                    <a:srgbClr val="1A65F0"/>
                  </a:solidFill>
                  <a:latin typeface="Proxima Nova Bold"/>
                  <a:ea typeface="Proxima Nova Bold"/>
                  <a:cs typeface="Proxima Nova Bold"/>
                  <a:sym typeface="Proxima Nova Bold"/>
                </a:rPr>
                <a:t>3. </a:t>
              </a:r>
            </a:p>
          </p:txBody>
        </p:sp>
      </p:grpSp>
      <p:grpSp>
        <p:nvGrpSpPr>
          <p:cNvPr name="Group 31" id="31"/>
          <p:cNvGrpSpPr/>
          <p:nvPr/>
        </p:nvGrpSpPr>
        <p:grpSpPr>
          <a:xfrm rot="0">
            <a:off x="7027371" y="7960447"/>
            <a:ext cx="2738132" cy="535765"/>
            <a:chOff x="0" y="0"/>
            <a:chExt cx="786944" cy="153980"/>
          </a:xfrm>
        </p:grpSpPr>
        <p:sp>
          <p:nvSpPr>
            <p:cNvPr name="Freeform 32" id="32"/>
            <p:cNvSpPr/>
            <p:nvPr/>
          </p:nvSpPr>
          <p:spPr>
            <a:xfrm flipH="false" flipV="false" rot="0">
              <a:off x="0" y="0"/>
              <a:ext cx="786944" cy="153980"/>
            </a:xfrm>
            <a:custGeom>
              <a:avLst/>
              <a:gdLst/>
              <a:ahLst/>
              <a:cxnLst/>
              <a:rect r="r" b="b" t="t" l="l"/>
              <a:pathLst>
                <a:path h="153980" w="786944">
                  <a:moveTo>
                    <a:pt x="76990" y="0"/>
                  </a:moveTo>
                  <a:lnTo>
                    <a:pt x="709954" y="0"/>
                  </a:lnTo>
                  <a:cubicBezTo>
                    <a:pt x="730373" y="0"/>
                    <a:pt x="749956" y="8111"/>
                    <a:pt x="764394" y="22550"/>
                  </a:cubicBezTo>
                  <a:cubicBezTo>
                    <a:pt x="778833" y="36988"/>
                    <a:pt x="786944" y="56571"/>
                    <a:pt x="786944" y="76990"/>
                  </a:cubicBezTo>
                  <a:lnTo>
                    <a:pt x="786944" y="76990"/>
                  </a:lnTo>
                  <a:cubicBezTo>
                    <a:pt x="786944" y="97409"/>
                    <a:pt x="778833" y="116992"/>
                    <a:pt x="764394" y="131430"/>
                  </a:cubicBezTo>
                  <a:cubicBezTo>
                    <a:pt x="749956" y="145868"/>
                    <a:pt x="730373" y="153980"/>
                    <a:pt x="709954" y="153980"/>
                  </a:cubicBezTo>
                  <a:lnTo>
                    <a:pt x="76990" y="153980"/>
                  </a:lnTo>
                  <a:cubicBezTo>
                    <a:pt x="56571" y="153980"/>
                    <a:pt x="36988" y="145868"/>
                    <a:pt x="22550" y="131430"/>
                  </a:cubicBezTo>
                  <a:cubicBezTo>
                    <a:pt x="8111" y="116992"/>
                    <a:pt x="0" y="97409"/>
                    <a:pt x="0" y="76990"/>
                  </a:cubicBezTo>
                  <a:lnTo>
                    <a:pt x="0" y="76990"/>
                  </a:lnTo>
                  <a:cubicBezTo>
                    <a:pt x="0" y="56571"/>
                    <a:pt x="8111" y="36988"/>
                    <a:pt x="22550" y="22550"/>
                  </a:cubicBezTo>
                  <a:cubicBezTo>
                    <a:pt x="36988" y="8111"/>
                    <a:pt x="56571" y="0"/>
                    <a:pt x="76990" y="0"/>
                  </a:cubicBezTo>
                  <a:close/>
                </a:path>
              </a:pathLst>
            </a:custGeom>
            <a:solidFill>
              <a:srgbClr val="D7E7FF"/>
            </a:solidFill>
            <a:ln w="9525" cap="rnd">
              <a:solidFill>
                <a:srgbClr val="2F6BE4"/>
              </a:solidFill>
              <a:prstDash val="solid"/>
              <a:round/>
            </a:ln>
          </p:spPr>
        </p:sp>
        <p:sp>
          <p:nvSpPr>
            <p:cNvPr name="TextBox 33" id="33"/>
            <p:cNvSpPr txBox="true"/>
            <p:nvPr/>
          </p:nvSpPr>
          <p:spPr>
            <a:xfrm>
              <a:off x="0" y="-19050"/>
              <a:ext cx="786944" cy="173030"/>
            </a:xfrm>
            <a:prstGeom prst="rect">
              <a:avLst/>
            </a:prstGeom>
          </p:spPr>
          <p:txBody>
            <a:bodyPr anchor="ctr" rtlCol="false" tIns="45309" lIns="45309" bIns="45309" rIns="45309"/>
            <a:lstStyle/>
            <a:p>
              <a:pPr algn="ctr">
                <a:lnSpc>
                  <a:spcPts val="1493"/>
                </a:lnSpc>
              </a:pPr>
            </a:p>
          </p:txBody>
        </p:sp>
      </p:grpSp>
      <p:grpSp>
        <p:nvGrpSpPr>
          <p:cNvPr name="Group 34" id="34"/>
          <p:cNvGrpSpPr/>
          <p:nvPr/>
        </p:nvGrpSpPr>
        <p:grpSpPr>
          <a:xfrm rot="0">
            <a:off x="7220167" y="8084307"/>
            <a:ext cx="2551288" cy="288047"/>
            <a:chOff x="0" y="0"/>
            <a:chExt cx="3401717" cy="384063"/>
          </a:xfrm>
        </p:grpSpPr>
        <p:sp>
          <p:nvSpPr>
            <p:cNvPr name="TextBox 35" id="35"/>
            <p:cNvSpPr txBox="true"/>
            <p:nvPr/>
          </p:nvSpPr>
          <p:spPr>
            <a:xfrm rot="0">
              <a:off x="373017" y="-9525"/>
              <a:ext cx="3028700" cy="39052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2309"/>
                </a:lnSpc>
              </a:pPr>
              <a:r>
                <a:rPr lang="en-US" sz="1924">
                  <a:solidFill>
                    <a:srgbClr val="1A65F0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Actualiza </a:t>
              </a:r>
              <a:r>
                <a:rPr lang="en-US" sz="1924">
                  <a:solidFill>
                    <a:srgbClr val="1A65F0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al instante</a:t>
              </a:r>
            </a:p>
          </p:txBody>
        </p:sp>
        <p:sp>
          <p:nvSpPr>
            <p:cNvPr name="TextBox 36" id="36"/>
            <p:cNvSpPr txBox="true"/>
            <p:nvPr/>
          </p:nvSpPr>
          <p:spPr>
            <a:xfrm rot="0">
              <a:off x="0" y="-9525"/>
              <a:ext cx="336187" cy="39358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2309"/>
                </a:lnSpc>
              </a:pPr>
              <a:r>
                <a:rPr lang="en-US" sz="1924" b="true">
                  <a:solidFill>
                    <a:srgbClr val="1A65F0"/>
                  </a:solidFill>
                  <a:latin typeface="Proxima Nova Bold"/>
                  <a:ea typeface="Proxima Nova Bold"/>
                  <a:cs typeface="Proxima Nova Bold"/>
                  <a:sym typeface="Proxima Nova Bold"/>
                </a:rPr>
                <a:t>4</a:t>
              </a:r>
              <a:r>
                <a:rPr lang="en-US" sz="1924" b="true">
                  <a:solidFill>
                    <a:srgbClr val="1A65F0"/>
                  </a:solidFill>
                  <a:latin typeface="Proxima Nova Bold"/>
                  <a:ea typeface="Proxima Nova Bold"/>
                  <a:cs typeface="Proxima Nova Bold"/>
                  <a:sym typeface="Proxima Nova Bold"/>
                </a:rPr>
                <a:t>. </a:t>
              </a:r>
            </a:p>
          </p:txBody>
        </p:sp>
      </p:grpSp>
      <p:grpSp>
        <p:nvGrpSpPr>
          <p:cNvPr name="Group 37" id="37"/>
          <p:cNvGrpSpPr/>
          <p:nvPr/>
        </p:nvGrpSpPr>
        <p:grpSpPr>
          <a:xfrm rot="0">
            <a:off x="5484474" y="21703005"/>
            <a:ext cx="3882671" cy="3974935"/>
            <a:chOff x="0" y="0"/>
            <a:chExt cx="1292203" cy="1322909"/>
          </a:xfrm>
        </p:grpSpPr>
        <p:sp>
          <p:nvSpPr>
            <p:cNvPr name="Freeform 38" id="38"/>
            <p:cNvSpPr/>
            <p:nvPr/>
          </p:nvSpPr>
          <p:spPr>
            <a:xfrm flipH="false" flipV="false" rot="0">
              <a:off x="0" y="0"/>
              <a:ext cx="1292203" cy="1322909"/>
            </a:xfrm>
            <a:custGeom>
              <a:avLst/>
              <a:gdLst/>
              <a:ahLst/>
              <a:cxnLst/>
              <a:rect r="r" b="b" t="t" l="l"/>
              <a:pathLst>
                <a:path h="1322909" w="1292203">
                  <a:moveTo>
                    <a:pt x="17946" y="0"/>
                  </a:moveTo>
                  <a:lnTo>
                    <a:pt x="1274257" y="0"/>
                  </a:lnTo>
                  <a:cubicBezTo>
                    <a:pt x="1279016" y="0"/>
                    <a:pt x="1283581" y="1891"/>
                    <a:pt x="1286946" y="5256"/>
                  </a:cubicBezTo>
                  <a:cubicBezTo>
                    <a:pt x="1290312" y="8622"/>
                    <a:pt x="1292203" y="13186"/>
                    <a:pt x="1292203" y="17946"/>
                  </a:cubicBezTo>
                  <a:lnTo>
                    <a:pt x="1292203" y="1304963"/>
                  </a:lnTo>
                  <a:cubicBezTo>
                    <a:pt x="1292203" y="1314874"/>
                    <a:pt x="1284168" y="1322909"/>
                    <a:pt x="1274257" y="1322909"/>
                  </a:cubicBezTo>
                  <a:lnTo>
                    <a:pt x="17946" y="1322909"/>
                  </a:lnTo>
                  <a:cubicBezTo>
                    <a:pt x="13186" y="1322909"/>
                    <a:pt x="8622" y="1321018"/>
                    <a:pt x="5256" y="1317653"/>
                  </a:cubicBezTo>
                  <a:cubicBezTo>
                    <a:pt x="1891" y="1314287"/>
                    <a:pt x="0" y="1309723"/>
                    <a:pt x="0" y="1304963"/>
                  </a:cubicBezTo>
                  <a:lnTo>
                    <a:pt x="0" y="17946"/>
                  </a:lnTo>
                  <a:cubicBezTo>
                    <a:pt x="0" y="13186"/>
                    <a:pt x="1891" y="8622"/>
                    <a:pt x="5256" y="5256"/>
                  </a:cubicBezTo>
                  <a:cubicBezTo>
                    <a:pt x="8622" y="1891"/>
                    <a:pt x="13186" y="0"/>
                    <a:pt x="17946" y="0"/>
                  </a:cubicBezTo>
                  <a:close/>
                </a:path>
              </a:pathLst>
            </a:custGeom>
            <a:blipFill>
              <a:blip r:embed="rId7"/>
              <a:stretch>
                <a:fillRect l="-5721" t="-5150" r="-39277" b="-97182"/>
              </a:stretch>
            </a:blipFill>
            <a:ln w="38100" cap="sq">
              <a:solidFill>
                <a:srgbClr val="D1D9E8"/>
              </a:solidFill>
              <a:prstDash val="solid"/>
              <a:miter/>
            </a:ln>
          </p:spPr>
        </p:sp>
      </p:grpSp>
      <p:grpSp>
        <p:nvGrpSpPr>
          <p:cNvPr name="Group 39" id="39"/>
          <p:cNvGrpSpPr/>
          <p:nvPr/>
        </p:nvGrpSpPr>
        <p:grpSpPr>
          <a:xfrm rot="0">
            <a:off x="1031493" y="27344065"/>
            <a:ext cx="3290668" cy="2977001"/>
            <a:chOff x="0" y="0"/>
            <a:chExt cx="824945" cy="746311"/>
          </a:xfrm>
        </p:grpSpPr>
        <p:sp>
          <p:nvSpPr>
            <p:cNvPr name="Freeform 40" id="40"/>
            <p:cNvSpPr/>
            <p:nvPr/>
          </p:nvSpPr>
          <p:spPr>
            <a:xfrm flipH="false" flipV="false" rot="0">
              <a:off x="0" y="0"/>
              <a:ext cx="824945" cy="746311"/>
            </a:xfrm>
            <a:custGeom>
              <a:avLst/>
              <a:gdLst/>
              <a:ahLst/>
              <a:cxnLst/>
              <a:rect r="r" b="b" t="t" l="l"/>
              <a:pathLst>
                <a:path h="746311" w="824945">
                  <a:moveTo>
                    <a:pt x="21174" y="0"/>
                  </a:moveTo>
                  <a:lnTo>
                    <a:pt x="803771" y="0"/>
                  </a:lnTo>
                  <a:cubicBezTo>
                    <a:pt x="809387" y="0"/>
                    <a:pt x="814773" y="2231"/>
                    <a:pt x="818744" y="6202"/>
                  </a:cubicBezTo>
                  <a:cubicBezTo>
                    <a:pt x="822715" y="10173"/>
                    <a:pt x="824945" y="15558"/>
                    <a:pt x="824945" y="21174"/>
                  </a:cubicBezTo>
                  <a:lnTo>
                    <a:pt x="824945" y="725137"/>
                  </a:lnTo>
                  <a:cubicBezTo>
                    <a:pt x="824945" y="736831"/>
                    <a:pt x="815465" y="746311"/>
                    <a:pt x="803771" y="746311"/>
                  </a:cubicBezTo>
                  <a:lnTo>
                    <a:pt x="21174" y="746311"/>
                  </a:lnTo>
                  <a:cubicBezTo>
                    <a:pt x="9480" y="746311"/>
                    <a:pt x="0" y="736831"/>
                    <a:pt x="0" y="725137"/>
                  </a:cubicBezTo>
                  <a:lnTo>
                    <a:pt x="0" y="21174"/>
                  </a:lnTo>
                  <a:cubicBezTo>
                    <a:pt x="0" y="9480"/>
                    <a:pt x="9480" y="0"/>
                    <a:pt x="21174" y="0"/>
                  </a:cubicBezTo>
                  <a:close/>
                </a:path>
              </a:pathLst>
            </a:custGeom>
            <a:blipFill>
              <a:blip r:embed="rId8"/>
              <a:stretch>
                <a:fillRect l="-967" t="0" r="-967" b="-14975"/>
              </a:stretch>
            </a:blipFill>
            <a:ln w="28575" cap="sq">
              <a:solidFill>
                <a:srgbClr val="D1D9E8"/>
              </a:solidFill>
              <a:prstDash val="solid"/>
              <a:miter/>
            </a:ln>
          </p:spPr>
        </p:sp>
      </p:grpSp>
      <p:grpSp>
        <p:nvGrpSpPr>
          <p:cNvPr name="Group 41" id="41"/>
          <p:cNvGrpSpPr/>
          <p:nvPr/>
        </p:nvGrpSpPr>
        <p:grpSpPr>
          <a:xfrm rot="0">
            <a:off x="772913" y="21693688"/>
            <a:ext cx="3738000" cy="3993569"/>
            <a:chOff x="0" y="0"/>
            <a:chExt cx="1292203" cy="1380551"/>
          </a:xfrm>
        </p:grpSpPr>
        <p:sp>
          <p:nvSpPr>
            <p:cNvPr name="Freeform 42" id="42"/>
            <p:cNvSpPr/>
            <p:nvPr/>
          </p:nvSpPr>
          <p:spPr>
            <a:xfrm flipH="false" flipV="false" rot="0">
              <a:off x="0" y="0"/>
              <a:ext cx="1292203" cy="1380551"/>
            </a:xfrm>
            <a:custGeom>
              <a:avLst/>
              <a:gdLst/>
              <a:ahLst/>
              <a:cxnLst/>
              <a:rect r="r" b="b" t="t" l="l"/>
              <a:pathLst>
                <a:path h="1380551" w="1292203">
                  <a:moveTo>
                    <a:pt x="18640" y="0"/>
                  </a:moveTo>
                  <a:lnTo>
                    <a:pt x="1273562" y="0"/>
                  </a:lnTo>
                  <a:cubicBezTo>
                    <a:pt x="1278506" y="0"/>
                    <a:pt x="1283247" y="1964"/>
                    <a:pt x="1286743" y="5460"/>
                  </a:cubicBezTo>
                  <a:cubicBezTo>
                    <a:pt x="1290239" y="8955"/>
                    <a:pt x="1292203" y="13697"/>
                    <a:pt x="1292203" y="18640"/>
                  </a:cubicBezTo>
                  <a:lnTo>
                    <a:pt x="1292203" y="1361911"/>
                  </a:lnTo>
                  <a:cubicBezTo>
                    <a:pt x="1292203" y="1366854"/>
                    <a:pt x="1290239" y="1371595"/>
                    <a:pt x="1286743" y="1375091"/>
                  </a:cubicBezTo>
                  <a:cubicBezTo>
                    <a:pt x="1283247" y="1378587"/>
                    <a:pt x="1278506" y="1380551"/>
                    <a:pt x="1273562" y="1380551"/>
                  </a:cubicBezTo>
                  <a:lnTo>
                    <a:pt x="18640" y="1380551"/>
                  </a:lnTo>
                  <a:cubicBezTo>
                    <a:pt x="13697" y="1380551"/>
                    <a:pt x="8955" y="1378587"/>
                    <a:pt x="5460" y="1375091"/>
                  </a:cubicBezTo>
                  <a:cubicBezTo>
                    <a:pt x="1964" y="1371595"/>
                    <a:pt x="0" y="1366854"/>
                    <a:pt x="0" y="1361911"/>
                  </a:cubicBezTo>
                  <a:lnTo>
                    <a:pt x="0" y="18640"/>
                  </a:lnTo>
                  <a:cubicBezTo>
                    <a:pt x="0" y="13697"/>
                    <a:pt x="1964" y="8955"/>
                    <a:pt x="5460" y="5460"/>
                  </a:cubicBezTo>
                  <a:cubicBezTo>
                    <a:pt x="8955" y="1964"/>
                    <a:pt x="13697" y="0"/>
                    <a:pt x="18640" y="0"/>
                  </a:cubicBezTo>
                  <a:close/>
                </a:path>
              </a:pathLst>
            </a:custGeom>
            <a:blipFill>
              <a:blip r:embed="rId9"/>
              <a:stretch>
                <a:fillRect l="0" t="0" r="0" b="-66771"/>
              </a:stretch>
            </a:blipFill>
            <a:ln w="38100" cap="sq">
              <a:solidFill>
                <a:srgbClr val="D1D9E8"/>
              </a:solidFill>
              <a:prstDash val="solid"/>
              <a:miter/>
            </a:ln>
          </p:spPr>
        </p:sp>
      </p:grpSp>
      <p:grpSp>
        <p:nvGrpSpPr>
          <p:cNvPr name="Group 43" id="43"/>
          <p:cNvGrpSpPr/>
          <p:nvPr/>
        </p:nvGrpSpPr>
        <p:grpSpPr>
          <a:xfrm rot="0">
            <a:off x="5008440" y="18085178"/>
            <a:ext cx="4757063" cy="1885423"/>
            <a:chOff x="0" y="0"/>
            <a:chExt cx="2240149" cy="887865"/>
          </a:xfrm>
        </p:grpSpPr>
        <p:sp>
          <p:nvSpPr>
            <p:cNvPr name="Freeform 44" id="44"/>
            <p:cNvSpPr/>
            <p:nvPr/>
          </p:nvSpPr>
          <p:spPr>
            <a:xfrm flipH="false" flipV="false" rot="0">
              <a:off x="0" y="0"/>
              <a:ext cx="2240149" cy="887865"/>
            </a:xfrm>
            <a:custGeom>
              <a:avLst/>
              <a:gdLst/>
              <a:ahLst/>
              <a:cxnLst/>
              <a:rect r="r" b="b" t="t" l="l"/>
              <a:pathLst>
                <a:path h="887865" w="2240149">
                  <a:moveTo>
                    <a:pt x="13020" y="0"/>
                  </a:moveTo>
                  <a:lnTo>
                    <a:pt x="2227129" y="0"/>
                  </a:lnTo>
                  <a:cubicBezTo>
                    <a:pt x="2234320" y="0"/>
                    <a:pt x="2240149" y="5829"/>
                    <a:pt x="2240149" y="13020"/>
                  </a:cubicBezTo>
                  <a:lnTo>
                    <a:pt x="2240149" y="874845"/>
                  </a:lnTo>
                  <a:cubicBezTo>
                    <a:pt x="2240149" y="882036"/>
                    <a:pt x="2234320" y="887865"/>
                    <a:pt x="2227129" y="887865"/>
                  </a:cubicBezTo>
                  <a:lnTo>
                    <a:pt x="13020" y="887865"/>
                  </a:lnTo>
                  <a:cubicBezTo>
                    <a:pt x="5829" y="887865"/>
                    <a:pt x="0" y="882036"/>
                    <a:pt x="0" y="874845"/>
                  </a:cubicBezTo>
                  <a:lnTo>
                    <a:pt x="0" y="13020"/>
                  </a:lnTo>
                  <a:cubicBezTo>
                    <a:pt x="0" y="5829"/>
                    <a:pt x="5829" y="0"/>
                    <a:pt x="13020" y="0"/>
                  </a:cubicBezTo>
                  <a:close/>
                </a:path>
              </a:pathLst>
            </a:custGeom>
            <a:blipFill>
              <a:blip r:embed="rId10"/>
              <a:stretch>
                <a:fillRect l="-899" t="0" r="-899" b="0"/>
              </a:stretch>
            </a:blipFill>
            <a:ln w="28575" cap="sq">
              <a:solidFill>
                <a:srgbClr val="D1D9E8"/>
              </a:solidFill>
              <a:prstDash val="solid"/>
              <a:miter/>
            </a:ln>
          </p:spPr>
        </p:sp>
      </p:grpSp>
      <p:sp>
        <p:nvSpPr>
          <p:cNvPr name="Freeform 45" id="45"/>
          <p:cNvSpPr/>
          <p:nvPr/>
        </p:nvSpPr>
        <p:spPr>
          <a:xfrm>
            <a:off x="1714887" y="6948432"/>
            <a:ext cx="1440233" cy="1279898"/>
          </a:xfrm>
          <a:custGeom>
            <a:avLst/>
            <a:gdLst/>
            <a:ahLst/>
            <a:cxnLst/>
            <a:rect r="r" b="b" t="t" l="l"/>
            <a:pathLst>
              <a:path h="1279898" w="1440233">
                <a:moveTo>
                  <a:pt x="1440233" y="0"/>
                </a:moveTo>
                <a:lnTo>
                  <a:pt x="929667" y="0"/>
                </a:lnTo>
                <a:cubicBezTo>
                  <a:pt x="874090" y="0"/>
                  <a:pt x="820791" y="22078"/>
                  <a:pt x="781492" y="61377"/>
                </a:cubicBezTo>
                <a:cubicBezTo>
                  <a:pt x="742194" y="100674"/>
                  <a:pt x="720117" y="153974"/>
                  <a:pt x="720117" y="209550"/>
                </a:cubicBezTo>
                <a:lnTo>
                  <a:pt x="720117" y="1070348"/>
                </a:lnTo>
                <a:cubicBezTo>
                  <a:pt x="720117" y="1125925"/>
                  <a:pt x="698039" y="1179225"/>
                  <a:pt x="658741" y="1218522"/>
                </a:cubicBezTo>
                <a:cubicBezTo>
                  <a:pt x="619442" y="1257821"/>
                  <a:pt x="566143" y="1279898"/>
                  <a:pt x="510567" y="1279898"/>
                </a:cubicBezTo>
                <a:lnTo>
                  <a:pt x="0" y="1279898"/>
                </a:lnTo>
              </a:path>
            </a:pathLst>
          </a:custGeom>
          <a:ln cap="flat" w="19050">
            <a:solidFill>
              <a:srgbClr val="1A65F0"/>
            </a:solidFill>
            <a:prstDash val="solid"/>
            <a:headEnd type="none" len="sm" w="sm"/>
            <a:tailEnd type="oval" len="lg" w="lg"/>
          </a:ln>
        </p:spPr>
      </p:sp>
      <p:sp>
        <p:nvSpPr>
          <p:cNvPr name="Freeform 46" id="46"/>
          <p:cNvSpPr/>
          <p:nvPr/>
        </p:nvSpPr>
        <p:spPr>
          <a:xfrm>
            <a:off x="4452493" y="6947858"/>
            <a:ext cx="1446754" cy="1280472"/>
          </a:xfrm>
          <a:custGeom>
            <a:avLst/>
            <a:gdLst/>
            <a:ahLst/>
            <a:cxnLst/>
            <a:rect r="r" b="b" t="t" l="l"/>
            <a:pathLst>
              <a:path h="1280472" w="1446754">
                <a:moveTo>
                  <a:pt x="1446754" y="1280472"/>
                </a:moveTo>
                <a:lnTo>
                  <a:pt x="932927" y="1280472"/>
                </a:lnTo>
                <a:cubicBezTo>
                  <a:pt x="817196" y="1280472"/>
                  <a:pt x="723377" y="1186653"/>
                  <a:pt x="723377" y="1070922"/>
                </a:cubicBezTo>
                <a:lnTo>
                  <a:pt x="723377" y="209550"/>
                </a:lnTo>
                <a:cubicBezTo>
                  <a:pt x="723377" y="93819"/>
                  <a:pt x="629558" y="0"/>
                  <a:pt x="513827" y="0"/>
                </a:cubicBezTo>
                <a:lnTo>
                  <a:pt x="0" y="0"/>
                </a:lnTo>
              </a:path>
            </a:pathLst>
          </a:custGeom>
          <a:ln cap="flat" w="19050">
            <a:solidFill>
              <a:srgbClr val="1A65F0"/>
            </a:solidFill>
            <a:prstDash val="solid"/>
            <a:headEnd type="none" len="sm" w="sm"/>
            <a:tailEnd type="oval" len="lg" w="lg"/>
          </a:ln>
        </p:spPr>
      </p:sp>
      <p:sp>
        <p:nvSpPr>
          <p:cNvPr name="Freeform 47" id="47"/>
          <p:cNvSpPr/>
          <p:nvPr/>
        </p:nvSpPr>
        <p:spPr>
          <a:xfrm>
            <a:off x="7027371" y="6947858"/>
            <a:ext cx="2296311" cy="1280472"/>
          </a:xfrm>
          <a:custGeom>
            <a:avLst/>
            <a:gdLst/>
            <a:ahLst/>
            <a:cxnLst/>
            <a:rect r="r" b="b" t="t" l="l"/>
            <a:pathLst>
              <a:path h="1280472" w="2296311">
                <a:moveTo>
                  <a:pt x="2296311" y="0"/>
                </a:moveTo>
                <a:lnTo>
                  <a:pt x="1357706" y="0"/>
                </a:lnTo>
                <a:cubicBezTo>
                  <a:pt x="1241975" y="0"/>
                  <a:pt x="1148156" y="93819"/>
                  <a:pt x="1148156" y="209550"/>
                </a:cubicBezTo>
                <a:lnTo>
                  <a:pt x="1148156" y="1070922"/>
                </a:lnTo>
                <a:cubicBezTo>
                  <a:pt x="1148156" y="1186653"/>
                  <a:pt x="1054336" y="1280472"/>
                  <a:pt x="938606" y="1280472"/>
                </a:cubicBezTo>
                <a:lnTo>
                  <a:pt x="0" y="1280472"/>
                </a:lnTo>
              </a:path>
            </a:pathLst>
          </a:custGeom>
          <a:ln cap="flat" w="19050">
            <a:solidFill>
              <a:srgbClr val="1A65F0"/>
            </a:solidFill>
            <a:prstDash val="solid"/>
            <a:headEnd type="none" len="sm" w="sm"/>
            <a:tailEnd type="oval" len="lg" w="lg"/>
          </a:ln>
        </p:spPr>
      </p:sp>
      <p:grpSp>
        <p:nvGrpSpPr>
          <p:cNvPr name="Group 48" id="48"/>
          <p:cNvGrpSpPr/>
          <p:nvPr/>
        </p:nvGrpSpPr>
        <p:grpSpPr>
          <a:xfrm rot="0">
            <a:off x="3901692" y="359530"/>
            <a:ext cx="2483616" cy="472511"/>
            <a:chOff x="0" y="0"/>
            <a:chExt cx="3311489" cy="630015"/>
          </a:xfrm>
        </p:grpSpPr>
        <p:sp>
          <p:nvSpPr>
            <p:cNvPr name="Freeform 49" id="49"/>
            <p:cNvSpPr/>
            <p:nvPr/>
          </p:nvSpPr>
          <p:spPr>
            <a:xfrm flipH="false" flipV="false" rot="0">
              <a:off x="1609679" y="0"/>
              <a:ext cx="1701809" cy="630015"/>
            </a:xfrm>
            <a:custGeom>
              <a:avLst/>
              <a:gdLst/>
              <a:ahLst/>
              <a:cxnLst/>
              <a:rect r="r" b="b" t="t" l="l"/>
              <a:pathLst>
                <a:path h="630015" w="1701809">
                  <a:moveTo>
                    <a:pt x="0" y="0"/>
                  </a:moveTo>
                  <a:lnTo>
                    <a:pt x="1701810" y="0"/>
                  </a:lnTo>
                  <a:lnTo>
                    <a:pt x="1701810" y="630015"/>
                  </a:lnTo>
                  <a:lnTo>
                    <a:pt x="0" y="63001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>
                <a:extLst>
                  <a:ext uri="{96DAC541-7B7A-43D3-8B79-37D633B846F1}">
                    <asvg:svgBlip xmlns:asvg="http://schemas.microsoft.com/office/drawing/2016/SVG/main" r:embed="rId12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TextBox 50" id="50"/>
            <p:cNvSpPr txBox="true"/>
            <p:nvPr/>
          </p:nvSpPr>
          <p:spPr>
            <a:xfrm rot="0">
              <a:off x="0" y="120920"/>
              <a:ext cx="1701809" cy="350076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224"/>
                </a:lnSpc>
              </a:pPr>
              <a:r>
                <a:rPr lang="en-US" sz="1589">
                  <a:solidFill>
                    <a:srgbClr val="FFFFFF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powered by</a:t>
              </a:r>
            </a:p>
          </p:txBody>
        </p:sp>
      </p:grpSp>
      <p:grpSp>
        <p:nvGrpSpPr>
          <p:cNvPr name="Group 51" id="51"/>
          <p:cNvGrpSpPr/>
          <p:nvPr/>
        </p:nvGrpSpPr>
        <p:grpSpPr>
          <a:xfrm rot="0">
            <a:off x="592709" y="2956782"/>
            <a:ext cx="4720049" cy="2308715"/>
            <a:chOff x="0" y="0"/>
            <a:chExt cx="6293399" cy="3078286"/>
          </a:xfrm>
        </p:grpSpPr>
        <p:grpSp>
          <p:nvGrpSpPr>
            <p:cNvPr name="Group 52" id="52"/>
            <p:cNvGrpSpPr/>
            <p:nvPr/>
          </p:nvGrpSpPr>
          <p:grpSpPr>
            <a:xfrm rot="0">
              <a:off x="0" y="0"/>
              <a:ext cx="5949158" cy="3078286"/>
              <a:chOff x="0" y="0"/>
              <a:chExt cx="1175142" cy="608057"/>
            </a:xfrm>
          </p:grpSpPr>
          <p:sp>
            <p:nvSpPr>
              <p:cNvPr name="Freeform 53" id="53"/>
              <p:cNvSpPr/>
              <p:nvPr/>
            </p:nvSpPr>
            <p:spPr>
              <a:xfrm flipH="false" flipV="false" rot="0">
                <a:off x="0" y="0"/>
                <a:ext cx="1175142" cy="608057"/>
              </a:xfrm>
              <a:custGeom>
                <a:avLst/>
                <a:gdLst/>
                <a:ahLst/>
                <a:cxnLst/>
                <a:rect r="r" b="b" t="t" l="l"/>
                <a:pathLst>
                  <a:path h="608057" w="1175142">
                    <a:moveTo>
                      <a:pt x="20822" y="0"/>
                    </a:moveTo>
                    <a:lnTo>
                      <a:pt x="1154321" y="0"/>
                    </a:lnTo>
                    <a:cubicBezTo>
                      <a:pt x="1159843" y="0"/>
                      <a:pt x="1165139" y="2194"/>
                      <a:pt x="1169044" y="6098"/>
                    </a:cubicBezTo>
                    <a:cubicBezTo>
                      <a:pt x="1172949" y="10003"/>
                      <a:pt x="1175142" y="15299"/>
                      <a:pt x="1175142" y="20822"/>
                    </a:cubicBezTo>
                    <a:lnTo>
                      <a:pt x="1175142" y="587235"/>
                    </a:lnTo>
                    <a:cubicBezTo>
                      <a:pt x="1175142" y="598734"/>
                      <a:pt x="1165820" y="608057"/>
                      <a:pt x="1154321" y="608057"/>
                    </a:cubicBezTo>
                    <a:lnTo>
                      <a:pt x="20822" y="608057"/>
                    </a:lnTo>
                    <a:cubicBezTo>
                      <a:pt x="9322" y="608057"/>
                      <a:pt x="0" y="598734"/>
                      <a:pt x="0" y="587235"/>
                    </a:cubicBezTo>
                    <a:lnTo>
                      <a:pt x="0" y="20822"/>
                    </a:lnTo>
                    <a:cubicBezTo>
                      <a:pt x="0" y="9322"/>
                      <a:pt x="9322" y="0"/>
                      <a:pt x="20822" y="0"/>
                    </a:cubicBezTo>
                    <a:close/>
                  </a:path>
                </a:pathLst>
              </a:custGeom>
              <a:gradFill rotWithShape="true">
                <a:gsLst>
                  <a:gs pos="0">
                    <a:srgbClr val="F1F6FF">
                      <a:alpha val="100000"/>
                    </a:srgbClr>
                  </a:gs>
                  <a:gs pos="100000">
                    <a:srgbClr val="FFFFFF">
                      <a:alpha val="100000"/>
                    </a:srgbClr>
                  </a:gs>
                </a:gsLst>
                <a:lin ang="5400000"/>
              </a:gradFill>
              <a:ln w="9525" cap="sq">
                <a:solidFill>
                  <a:srgbClr val="D1D9E8"/>
                </a:solidFill>
                <a:prstDash val="solid"/>
                <a:miter/>
              </a:ln>
            </p:spPr>
          </p:sp>
          <p:sp>
            <p:nvSpPr>
              <p:cNvPr name="TextBox 54" id="54"/>
              <p:cNvSpPr txBox="true"/>
              <p:nvPr/>
            </p:nvSpPr>
            <p:spPr>
              <a:xfrm>
                <a:off x="0" y="-38100"/>
                <a:ext cx="1175142" cy="646157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799"/>
                  </a:lnSpc>
                </a:pPr>
              </a:p>
            </p:txBody>
          </p:sp>
        </p:grpSp>
        <p:sp>
          <p:nvSpPr>
            <p:cNvPr name="TextBox 55" id="55"/>
            <p:cNvSpPr txBox="true"/>
            <p:nvPr/>
          </p:nvSpPr>
          <p:spPr>
            <a:xfrm rot="0">
              <a:off x="594921" y="514129"/>
              <a:ext cx="4985884" cy="81546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2514"/>
                </a:lnSpc>
              </a:pPr>
              <a:r>
                <a:rPr lang="en-US" sz="1796" b="true">
                  <a:solidFill>
                    <a:srgbClr val="4A5568"/>
                  </a:solidFill>
                  <a:latin typeface="Proxima Nova Bold"/>
                  <a:ea typeface="Proxima Nova Bold"/>
                  <a:cs typeface="Proxima Nova Bold"/>
                  <a:sym typeface="Proxima Nova Bold"/>
                </a:rPr>
                <a:t>U</a:t>
              </a:r>
              <a:r>
                <a:rPr lang="en-US" b="true" sz="1796">
                  <a:solidFill>
                    <a:srgbClr val="4A5568"/>
                  </a:solidFill>
                  <a:latin typeface="Proxima Nova Bold"/>
                  <a:ea typeface="Proxima Nova Bold"/>
                  <a:cs typeface="Proxima Nova Bold"/>
                  <a:sym typeface="Proxima Nova Bold"/>
                </a:rPr>
                <a:t>na s</a:t>
              </a:r>
              <a:r>
                <a:rPr lang="en-US" b="true" sz="1796">
                  <a:solidFill>
                    <a:srgbClr val="4A5568"/>
                  </a:solidFill>
                  <a:latin typeface="Proxima Nova Bold"/>
                  <a:ea typeface="Proxima Nova Bold"/>
                  <a:cs typeface="Proxima Nova Bold"/>
                  <a:sym typeface="Proxima Nova Bold"/>
                </a:rPr>
                <a:t>ola fuente de verdad para los datos de flota y operaciones</a:t>
              </a:r>
            </a:p>
          </p:txBody>
        </p:sp>
        <p:grpSp>
          <p:nvGrpSpPr>
            <p:cNvPr name="Group 56" id="56"/>
            <p:cNvGrpSpPr/>
            <p:nvPr/>
          </p:nvGrpSpPr>
          <p:grpSpPr>
            <a:xfrm rot="0">
              <a:off x="290072" y="654728"/>
              <a:ext cx="160702" cy="162485"/>
              <a:chOff x="0" y="0"/>
              <a:chExt cx="267624" cy="270594"/>
            </a:xfrm>
          </p:grpSpPr>
          <p:sp>
            <p:nvSpPr>
              <p:cNvPr name="Freeform 57" id="57"/>
              <p:cNvSpPr/>
              <p:nvPr/>
            </p:nvSpPr>
            <p:spPr>
              <a:xfrm flipH="false" flipV="false" rot="0">
                <a:off x="0" y="0"/>
                <a:ext cx="267624" cy="270594"/>
              </a:xfrm>
              <a:custGeom>
                <a:avLst/>
                <a:gdLst/>
                <a:ahLst/>
                <a:cxnLst/>
                <a:rect r="r" b="b" t="t" l="l"/>
                <a:pathLst>
                  <a:path h="270594" w="267624">
                    <a:moveTo>
                      <a:pt x="133812" y="0"/>
                    </a:moveTo>
                    <a:cubicBezTo>
                      <a:pt x="59910" y="0"/>
                      <a:pt x="0" y="60575"/>
                      <a:pt x="0" y="135297"/>
                    </a:cubicBezTo>
                    <a:cubicBezTo>
                      <a:pt x="0" y="210020"/>
                      <a:pt x="59910" y="270594"/>
                      <a:pt x="133812" y="270594"/>
                    </a:cubicBezTo>
                    <a:cubicBezTo>
                      <a:pt x="207714" y="270594"/>
                      <a:pt x="267624" y="210020"/>
                      <a:pt x="267624" y="135297"/>
                    </a:cubicBezTo>
                    <a:cubicBezTo>
                      <a:pt x="267624" y="60575"/>
                      <a:pt x="207714" y="0"/>
                      <a:pt x="133812" y="0"/>
                    </a:cubicBezTo>
                    <a:close/>
                  </a:path>
                </a:pathLst>
              </a:custGeom>
              <a:solidFill>
                <a:srgbClr val="1A65F0"/>
              </a:solidFill>
            </p:spPr>
          </p:sp>
          <p:sp>
            <p:nvSpPr>
              <p:cNvPr name="TextBox 58" id="58"/>
              <p:cNvSpPr txBox="true"/>
              <p:nvPr/>
            </p:nvSpPr>
            <p:spPr>
              <a:xfrm>
                <a:off x="25090" y="-12732"/>
                <a:ext cx="217444" cy="257958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514"/>
                  </a:lnSpc>
                </a:pPr>
              </a:p>
            </p:txBody>
          </p:sp>
        </p:grpSp>
        <p:sp>
          <p:nvSpPr>
            <p:cNvPr name="TextBox 59" id="59"/>
            <p:cNvSpPr txBox="true"/>
            <p:nvPr/>
          </p:nvSpPr>
          <p:spPr>
            <a:xfrm rot="0">
              <a:off x="553370" y="1704022"/>
              <a:ext cx="5740028" cy="39636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2514"/>
                </a:lnSpc>
              </a:pPr>
              <a:r>
                <a:rPr lang="en-US" sz="1796" b="true">
                  <a:solidFill>
                    <a:srgbClr val="4A5568"/>
                  </a:solidFill>
                  <a:latin typeface="Proxima Nova Bold"/>
                  <a:ea typeface="Proxima Nova Bold"/>
                  <a:cs typeface="Proxima Nova Bold"/>
                  <a:sym typeface="Proxima Nova Bold"/>
                </a:rPr>
                <a:t>Visibi</a:t>
              </a:r>
              <a:r>
                <a:rPr lang="en-US" b="true" sz="1796">
                  <a:solidFill>
                    <a:srgbClr val="4A5568"/>
                  </a:solidFill>
                  <a:latin typeface="Proxima Nova Bold"/>
                  <a:ea typeface="Proxima Nova Bold"/>
                  <a:cs typeface="Proxima Nova Bold"/>
                  <a:sym typeface="Proxima Nova Bold"/>
                </a:rPr>
                <a:t>lidad en tiempo real e histórica</a:t>
              </a:r>
            </a:p>
          </p:txBody>
        </p:sp>
        <p:grpSp>
          <p:nvGrpSpPr>
            <p:cNvPr name="Group 60" id="60"/>
            <p:cNvGrpSpPr/>
            <p:nvPr/>
          </p:nvGrpSpPr>
          <p:grpSpPr>
            <a:xfrm rot="0">
              <a:off x="248522" y="1844621"/>
              <a:ext cx="160702" cy="162485"/>
              <a:chOff x="0" y="0"/>
              <a:chExt cx="267624" cy="270594"/>
            </a:xfrm>
          </p:grpSpPr>
          <p:sp>
            <p:nvSpPr>
              <p:cNvPr name="Freeform 61" id="61"/>
              <p:cNvSpPr/>
              <p:nvPr/>
            </p:nvSpPr>
            <p:spPr>
              <a:xfrm flipH="false" flipV="false" rot="0">
                <a:off x="0" y="0"/>
                <a:ext cx="267624" cy="270594"/>
              </a:xfrm>
              <a:custGeom>
                <a:avLst/>
                <a:gdLst/>
                <a:ahLst/>
                <a:cxnLst/>
                <a:rect r="r" b="b" t="t" l="l"/>
                <a:pathLst>
                  <a:path h="270594" w="267624">
                    <a:moveTo>
                      <a:pt x="133812" y="0"/>
                    </a:moveTo>
                    <a:cubicBezTo>
                      <a:pt x="59910" y="0"/>
                      <a:pt x="0" y="60575"/>
                      <a:pt x="0" y="135297"/>
                    </a:cubicBezTo>
                    <a:cubicBezTo>
                      <a:pt x="0" y="210020"/>
                      <a:pt x="59910" y="270594"/>
                      <a:pt x="133812" y="270594"/>
                    </a:cubicBezTo>
                    <a:cubicBezTo>
                      <a:pt x="207714" y="270594"/>
                      <a:pt x="267624" y="210020"/>
                      <a:pt x="267624" y="135297"/>
                    </a:cubicBezTo>
                    <a:cubicBezTo>
                      <a:pt x="267624" y="60575"/>
                      <a:pt x="207714" y="0"/>
                      <a:pt x="133812" y="0"/>
                    </a:cubicBezTo>
                    <a:close/>
                  </a:path>
                </a:pathLst>
              </a:custGeom>
              <a:solidFill>
                <a:srgbClr val="1A65F0"/>
              </a:solidFill>
            </p:spPr>
          </p:sp>
          <p:sp>
            <p:nvSpPr>
              <p:cNvPr name="TextBox 62" id="62"/>
              <p:cNvSpPr txBox="true"/>
              <p:nvPr/>
            </p:nvSpPr>
            <p:spPr>
              <a:xfrm>
                <a:off x="25090" y="-12732"/>
                <a:ext cx="217444" cy="257958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514"/>
                  </a:lnSpc>
                </a:pPr>
              </a:p>
            </p:txBody>
          </p:sp>
        </p:grpSp>
      </p:grpSp>
      <p:grpSp>
        <p:nvGrpSpPr>
          <p:cNvPr name="Group 63" id="63"/>
          <p:cNvGrpSpPr/>
          <p:nvPr/>
        </p:nvGrpSpPr>
        <p:grpSpPr>
          <a:xfrm rot="0">
            <a:off x="5303635" y="2959246"/>
            <a:ext cx="4461868" cy="2308715"/>
            <a:chOff x="0" y="0"/>
            <a:chExt cx="5949158" cy="3078286"/>
          </a:xfrm>
        </p:grpSpPr>
        <p:grpSp>
          <p:nvGrpSpPr>
            <p:cNvPr name="Group 64" id="64"/>
            <p:cNvGrpSpPr/>
            <p:nvPr/>
          </p:nvGrpSpPr>
          <p:grpSpPr>
            <a:xfrm rot="0">
              <a:off x="0" y="0"/>
              <a:ext cx="5949158" cy="3078286"/>
              <a:chOff x="0" y="0"/>
              <a:chExt cx="1175142" cy="608057"/>
            </a:xfrm>
          </p:grpSpPr>
          <p:sp>
            <p:nvSpPr>
              <p:cNvPr name="Freeform 65" id="65"/>
              <p:cNvSpPr/>
              <p:nvPr/>
            </p:nvSpPr>
            <p:spPr>
              <a:xfrm flipH="false" flipV="false" rot="0">
                <a:off x="0" y="0"/>
                <a:ext cx="1175142" cy="608057"/>
              </a:xfrm>
              <a:custGeom>
                <a:avLst/>
                <a:gdLst/>
                <a:ahLst/>
                <a:cxnLst/>
                <a:rect r="r" b="b" t="t" l="l"/>
                <a:pathLst>
                  <a:path h="608057" w="1175142">
                    <a:moveTo>
                      <a:pt x="20822" y="0"/>
                    </a:moveTo>
                    <a:lnTo>
                      <a:pt x="1154321" y="0"/>
                    </a:lnTo>
                    <a:cubicBezTo>
                      <a:pt x="1159843" y="0"/>
                      <a:pt x="1165139" y="2194"/>
                      <a:pt x="1169044" y="6098"/>
                    </a:cubicBezTo>
                    <a:cubicBezTo>
                      <a:pt x="1172949" y="10003"/>
                      <a:pt x="1175142" y="15299"/>
                      <a:pt x="1175142" y="20822"/>
                    </a:cubicBezTo>
                    <a:lnTo>
                      <a:pt x="1175142" y="587235"/>
                    </a:lnTo>
                    <a:cubicBezTo>
                      <a:pt x="1175142" y="598734"/>
                      <a:pt x="1165820" y="608057"/>
                      <a:pt x="1154321" y="608057"/>
                    </a:cubicBezTo>
                    <a:lnTo>
                      <a:pt x="20822" y="608057"/>
                    </a:lnTo>
                    <a:cubicBezTo>
                      <a:pt x="9322" y="608057"/>
                      <a:pt x="0" y="598734"/>
                      <a:pt x="0" y="587235"/>
                    </a:cubicBezTo>
                    <a:lnTo>
                      <a:pt x="0" y="20822"/>
                    </a:lnTo>
                    <a:cubicBezTo>
                      <a:pt x="0" y="9322"/>
                      <a:pt x="9322" y="0"/>
                      <a:pt x="20822" y="0"/>
                    </a:cubicBezTo>
                    <a:close/>
                  </a:path>
                </a:pathLst>
              </a:custGeom>
              <a:gradFill rotWithShape="true">
                <a:gsLst>
                  <a:gs pos="0">
                    <a:srgbClr val="F1F6FF">
                      <a:alpha val="100000"/>
                    </a:srgbClr>
                  </a:gs>
                  <a:gs pos="100000">
                    <a:srgbClr val="FFFFFF">
                      <a:alpha val="100000"/>
                    </a:srgbClr>
                  </a:gs>
                </a:gsLst>
                <a:lin ang="5400000"/>
              </a:gradFill>
              <a:ln w="9525" cap="sq">
                <a:solidFill>
                  <a:srgbClr val="D1D9E8"/>
                </a:solidFill>
                <a:prstDash val="solid"/>
                <a:miter/>
              </a:ln>
            </p:spPr>
          </p:sp>
          <p:sp>
            <p:nvSpPr>
              <p:cNvPr name="TextBox 66" id="66"/>
              <p:cNvSpPr txBox="true"/>
              <p:nvPr/>
            </p:nvSpPr>
            <p:spPr>
              <a:xfrm>
                <a:off x="0" y="-38100"/>
                <a:ext cx="1175142" cy="646157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799"/>
                  </a:lnSpc>
                </a:pPr>
              </a:p>
            </p:txBody>
          </p:sp>
        </p:grpSp>
        <p:sp>
          <p:nvSpPr>
            <p:cNvPr name="TextBox 67" id="67"/>
            <p:cNvSpPr txBox="true"/>
            <p:nvPr/>
          </p:nvSpPr>
          <p:spPr>
            <a:xfrm rot="0">
              <a:off x="675612" y="514129"/>
              <a:ext cx="4985884" cy="81546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2514"/>
                </a:lnSpc>
              </a:pPr>
              <a:r>
                <a:rPr lang="en-US" sz="1796" b="true">
                  <a:solidFill>
                    <a:srgbClr val="4A5568"/>
                  </a:solidFill>
                  <a:latin typeface="Proxima Nova Bold"/>
                  <a:ea typeface="Proxima Nova Bold"/>
                  <a:cs typeface="Proxima Nova Bold"/>
                  <a:sym typeface="Proxima Nova Bold"/>
                </a:rPr>
                <a:t>A</a:t>
              </a:r>
              <a:r>
                <a:rPr lang="en-US" b="true" sz="1796">
                  <a:solidFill>
                    <a:srgbClr val="4A5568"/>
                  </a:solidFill>
                  <a:latin typeface="Proxima Nova Bold"/>
                  <a:ea typeface="Proxima Nova Bold"/>
                  <a:cs typeface="Proxima Nova Bold"/>
                  <a:sym typeface="Proxima Nova Bold"/>
                </a:rPr>
                <a:t>nalítica personalizada alineada con tus KPI. Implementación rápida</a:t>
              </a:r>
            </a:p>
          </p:txBody>
        </p:sp>
        <p:grpSp>
          <p:nvGrpSpPr>
            <p:cNvPr name="Group 68" id="68"/>
            <p:cNvGrpSpPr/>
            <p:nvPr/>
          </p:nvGrpSpPr>
          <p:grpSpPr>
            <a:xfrm rot="0">
              <a:off x="370763" y="654728"/>
              <a:ext cx="160702" cy="162485"/>
              <a:chOff x="0" y="0"/>
              <a:chExt cx="267624" cy="270594"/>
            </a:xfrm>
          </p:grpSpPr>
          <p:sp>
            <p:nvSpPr>
              <p:cNvPr name="Freeform 69" id="69"/>
              <p:cNvSpPr/>
              <p:nvPr/>
            </p:nvSpPr>
            <p:spPr>
              <a:xfrm flipH="false" flipV="false" rot="0">
                <a:off x="0" y="0"/>
                <a:ext cx="267624" cy="270594"/>
              </a:xfrm>
              <a:custGeom>
                <a:avLst/>
                <a:gdLst/>
                <a:ahLst/>
                <a:cxnLst/>
                <a:rect r="r" b="b" t="t" l="l"/>
                <a:pathLst>
                  <a:path h="270594" w="267624">
                    <a:moveTo>
                      <a:pt x="133812" y="0"/>
                    </a:moveTo>
                    <a:cubicBezTo>
                      <a:pt x="59910" y="0"/>
                      <a:pt x="0" y="60575"/>
                      <a:pt x="0" y="135297"/>
                    </a:cubicBezTo>
                    <a:cubicBezTo>
                      <a:pt x="0" y="210020"/>
                      <a:pt x="59910" y="270594"/>
                      <a:pt x="133812" y="270594"/>
                    </a:cubicBezTo>
                    <a:cubicBezTo>
                      <a:pt x="207714" y="270594"/>
                      <a:pt x="267624" y="210020"/>
                      <a:pt x="267624" y="135297"/>
                    </a:cubicBezTo>
                    <a:cubicBezTo>
                      <a:pt x="267624" y="60575"/>
                      <a:pt x="207714" y="0"/>
                      <a:pt x="133812" y="0"/>
                    </a:cubicBezTo>
                    <a:close/>
                  </a:path>
                </a:pathLst>
              </a:custGeom>
              <a:solidFill>
                <a:srgbClr val="1A65F0"/>
              </a:solidFill>
            </p:spPr>
          </p:sp>
          <p:sp>
            <p:nvSpPr>
              <p:cNvPr name="TextBox 70" id="70"/>
              <p:cNvSpPr txBox="true"/>
              <p:nvPr/>
            </p:nvSpPr>
            <p:spPr>
              <a:xfrm>
                <a:off x="25090" y="-12732"/>
                <a:ext cx="217444" cy="257958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514"/>
                  </a:lnSpc>
                </a:pPr>
              </a:p>
            </p:txBody>
          </p:sp>
        </p:grpSp>
        <p:sp>
          <p:nvSpPr>
            <p:cNvPr name="TextBox 71" id="71"/>
            <p:cNvSpPr txBox="true"/>
            <p:nvPr/>
          </p:nvSpPr>
          <p:spPr>
            <a:xfrm rot="0">
              <a:off x="634062" y="1704022"/>
              <a:ext cx="4985884" cy="81546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2514"/>
                </a:lnSpc>
              </a:pPr>
              <a:r>
                <a:rPr lang="en-US" sz="1796" b="true">
                  <a:solidFill>
                    <a:srgbClr val="4A5568"/>
                  </a:solidFill>
                  <a:latin typeface="Proxima Nova Bold"/>
                  <a:ea typeface="Proxima Nova Bold"/>
                  <a:cs typeface="Proxima Nova Bold"/>
                  <a:sym typeface="Proxima Nova Bold"/>
                </a:rPr>
                <a:t>Sin necesidad de d</a:t>
              </a:r>
              <a:r>
                <a:rPr lang="en-US" b="true" sz="1796">
                  <a:solidFill>
                    <a:srgbClr val="4A5568"/>
                  </a:solidFill>
                  <a:latin typeface="Proxima Nova Bold"/>
                  <a:ea typeface="Proxima Nova Bold"/>
                  <a:cs typeface="Proxima Nova Bold"/>
                  <a:sym typeface="Proxima Nova Bold"/>
                </a:rPr>
                <a:t>esarrollo </a:t>
              </a:r>
            </a:p>
            <a:p>
              <a:pPr algn="l">
                <a:lnSpc>
                  <a:spcPts val="2514"/>
                </a:lnSpc>
              </a:pPr>
              <a:r>
                <a:rPr lang="en-US" b="true" sz="1796">
                  <a:solidFill>
                    <a:srgbClr val="4A5568"/>
                  </a:solidFill>
                  <a:latin typeface="Proxima Nova Bold"/>
                  <a:ea typeface="Proxima Nova Bold"/>
                  <a:cs typeface="Proxima Nova Bold"/>
                  <a:sym typeface="Proxima Nova Bold"/>
                </a:rPr>
                <a:t>ni herramientas BI</a:t>
              </a:r>
            </a:p>
          </p:txBody>
        </p:sp>
        <p:grpSp>
          <p:nvGrpSpPr>
            <p:cNvPr name="Group 72" id="72"/>
            <p:cNvGrpSpPr/>
            <p:nvPr/>
          </p:nvGrpSpPr>
          <p:grpSpPr>
            <a:xfrm rot="0">
              <a:off x="329213" y="1844621"/>
              <a:ext cx="160702" cy="162485"/>
              <a:chOff x="0" y="0"/>
              <a:chExt cx="267624" cy="270594"/>
            </a:xfrm>
          </p:grpSpPr>
          <p:sp>
            <p:nvSpPr>
              <p:cNvPr name="Freeform 73" id="73"/>
              <p:cNvSpPr/>
              <p:nvPr/>
            </p:nvSpPr>
            <p:spPr>
              <a:xfrm flipH="false" flipV="false" rot="0">
                <a:off x="0" y="0"/>
                <a:ext cx="267624" cy="270594"/>
              </a:xfrm>
              <a:custGeom>
                <a:avLst/>
                <a:gdLst/>
                <a:ahLst/>
                <a:cxnLst/>
                <a:rect r="r" b="b" t="t" l="l"/>
                <a:pathLst>
                  <a:path h="270594" w="267624">
                    <a:moveTo>
                      <a:pt x="133812" y="0"/>
                    </a:moveTo>
                    <a:cubicBezTo>
                      <a:pt x="59910" y="0"/>
                      <a:pt x="0" y="60575"/>
                      <a:pt x="0" y="135297"/>
                    </a:cubicBezTo>
                    <a:cubicBezTo>
                      <a:pt x="0" y="210020"/>
                      <a:pt x="59910" y="270594"/>
                      <a:pt x="133812" y="270594"/>
                    </a:cubicBezTo>
                    <a:cubicBezTo>
                      <a:pt x="207714" y="270594"/>
                      <a:pt x="267624" y="210020"/>
                      <a:pt x="267624" y="135297"/>
                    </a:cubicBezTo>
                    <a:cubicBezTo>
                      <a:pt x="267624" y="60575"/>
                      <a:pt x="207714" y="0"/>
                      <a:pt x="133812" y="0"/>
                    </a:cubicBezTo>
                    <a:close/>
                  </a:path>
                </a:pathLst>
              </a:custGeom>
              <a:solidFill>
                <a:srgbClr val="1A65F0"/>
              </a:solidFill>
            </p:spPr>
          </p:sp>
          <p:sp>
            <p:nvSpPr>
              <p:cNvPr name="TextBox 74" id="74"/>
              <p:cNvSpPr txBox="true"/>
              <p:nvPr/>
            </p:nvSpPr>
            <p:spPr>
              <a:xfrm>
                <a:off x="25090" y="-12732"/>
                <a:ext cx="217444" cy="257958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514"/>
                  </a:lnSpc>
                </a:pPr>
              </a:p>
            </p:txBody>
          </p:sp>
        </p:grpSp>
      </p:grpSp>
      <p:grpSp>
        <p:nvGrpSpPr>
          <p:cNvPr name="Group 75" id="75"/>
          <p:cNvGrpSpPr/>
          <p:nvPr/>
        </p:nvGrpSpPr>
        <p:grpSpPr>
          <a:xfrm rot="0">
            <a:off x="1121720" y="30597291"/>
            <a:ext cx="8043561" cy="457200"/>
            <a:chOff x="0" y="0"/>
            <a:chExt cx="10724748" cy="609600"/>
          </a:xfrm>
        </p:grpSpPr>
        <p:sp>
          <p:nvSpPr>
            <p:cNvPr name="Freeform 76" id="76"/>
            <p:cNvSpPr/>
            <p:nvPr/>
          </p:nvSpPr>
          <p:spPr>
            <a:xfrm flipH="false" flipV="false" rot="0">
              <a:off x="0" y="36026"/>
              <a:ext cx="537548" cy="537548"/>
            </a:xfrm>
            <a:custGeom>
              <a:avLst/>
              <a:gdLst/>
              <a:ahLst/>
              <a:cxnLst/>
              <a:rect r="r" b="b" t="t" l="l"/>
              <a:pathLst>
                <a:path h="537548" w="537548">
                  <a:moveTo>
                    <a:pt x="0" y="0"/>
                  </a:moveTo>
                  <a:lnTo>
                    <a:pt x="537548" y="0"/>
                  </a:lnTo>
                  <a:lnTo>
                    <a:pt x="537548" y="537548"/>
                  </a:lnTo>
                  <a:lnTo>
                    <a:pt x="0" y="53754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3">
                <a:extLst>
                  <a:ext uri="{96DAC541-7B7A-43D3-8B79-37D633B846F1}">
                    <asvg:svgBlip xmlns:asvg="http://schemas.microsoft.com/office/drawing/2016/SVG/main" r:embed="rId14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TextBox 77" id="77"/>
            <p:cNvSpPr txBox="true"/>
            <p:nvPr/>
          </p:nvSpPr>
          <p:spPr>
            <a:xfrm rot="0">
              <a:off x="777025" y="-9525"/>
              <a:ext cx="9947723" cy="61912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1800"/>
                </a:lnSpc>
              </a:pPr>
              <a:r>
                <a:rPr lang="en-US" sz="1500">
                  <a:solidFill>
                    <a:srgbClr val="8D8D8D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L</a:t>
              </a:r>
              <a:r>
                <a:rPr lang="en-US" sz="1500">
                  <a:solidFill>
                    <a:srgbClr val="8D8D8D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a biblioteca de plantillas de dashboards está disponi</a:t>
              </a:r>
              <a:r>
                <a:rPr lang="en-US" sz="1500">
                  <a:solidFill>
                    <a:srgbClr val="8D8D8D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ble en un repositorio público</a:t>
              </a:r>
            </a:p>
            <a:p>
              <a:pPr algn="l">
                <a:lnSpc>
                  <a:spcPts val="1800"/>
                </a:lnSpc>
              </a:pPr>
              <a:r>
                <a:rPr lang="en-US" sz="1500">
                  <a:solidFill>
                    <a:srgbClr val="8D8D8D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de </a:t>
              </a:r>
              <a:r>
                <a:rPr lang="en-US" sz="1500" u="sng">
                  <a:solidFill>
                    <a:srgbClr val="8D8D8D"/>
                  </a:solidFill>
                  <a:latin typeface="Proxima Nova"/>
                  <a:ea typeface="Proxima Nova"/>
                  <a:cs typeface="Proxima Nova"/>
                  <a:sym typeface="Proxima Nova"/>
                  <a:hlinkClick r:id="rId15" tooltip="https://github.com/SquareGPS/navixy-iot-query-dashboard/tree/main/schemas"/>
                </a:rPr>
                <a:t>GitHub</a:t>
              </a:r>
              <a:r>
                <a:rPr lang="en-US" sz="1500" u="none">
                  <a:solidFill>
                    <a:srgbClr val="8D8D8D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 </a:t>
              </a:r>
              <a:r>
                <a:rPr lang="en-US" sz="1500">
                  <a:solidFill>
                    <a:srgbClr val="8D8D8D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— utilízalas tal cual o adáptalas a tus flujos de trabajo.</a:t>
              </a:r>
            </a:p>
          </p:txBody>
        </p:sp>
      </p:grpSp>
      <p:grpSp>
        <p:nvGrpSpPr>
          <p:cNvPr name="Group 78" id="78"/>
          <p:cNvGrpSpPr/>
          <p:nvPr/>
        </p:nvGrpSpPr>
        <p:grpSpPr>
          <a:xfrm rot="0">
            <a:off x="5244807" y="11390277"/>
            <a:ext cx="4714677" cy="2140164"/>
            <a:chOff x="0" y="0"/>
            <a:chExt cx="908710" cy="412497"/>
          </a:xfrm>
        </p:grpSpPr>
        <p:sp>
          <p:nvSpPr>
            <p:cNvPr name="Freeform 79" id="79"/>
            <p:cNvSpPr/>
            <p:nvPr/>
          </p:nvSpPr>
          <p:spPr>
            <a:xfrm flipH="false" flipV="false" rot="0">
              <a:off x="0" y="0"/>
              <a:ext cx="908710" cy="412497"/>
            </a:xfrm>
            <a:custGeom>
              <a:avLst/>
              <a:gdLst/>
              <a:ahLst/>
              <a:cxnLst/>
              <a:rect r="r" b="b" t="t" l="l"/>
              <a:pathLst>
                <a:path h="412497" w="908710">
                  <a:moveTo>
                    <a:pt x="18063" y="0"/>
                  </a:moveTo>
                  <a:lnTo>
                    <a:pt x="890647" y="0"/>
                  </a:lnTo>
                  <a:cubicBezTo>
                    <a:pt x="900623" y="0"/>
                    <a:pt x="908710" y="8087"/>
                    <a:pt x="908710" y="18063"/>
                  </a:cubicBezTo>
                  <a:lnTo>
                    <a:pt x="908710" y="394434"/>
                  </a:lnTo>
                  <a:cubicBezTo>
                    <a:pt x="908710" y="404409"/>
                    <a:pt x="900623" y="412497"/>
                    <a:pt x="890647" y="412497"/>
                  </a:cubicBezTo>
                  <a:lnTo>
                    <a:pt x="18063" y="412497"/>
                  </a:lnTo>
                  <a:cubicBezTo>
                    <a:pt x="8087" y="412497"/>
                    <a:pt x="0" y="404409"/>
                    <a:pt x="0" y="394434"/>
                  </a:cubicBezTo>
                  <a:lnTo>
                    <a:pt x="0" y="18063"/>
                  </a:lnTo>
                  <a:cubicBezTo>
                    <a:pt x="0" y="8087"/>
                    <a:pt x="8087" y="0"/>
                    <a:pt x="18063" y="0"/>
                  </a:cubicBezTo>
                  <a:close/>
                </a:path>
              </a:pathLst>
            </a:custGeom>
            <a:blipFill>
              <a:blip r:embed="rId16"/>
              <a:stretch>
                <a:fillRect l="0" t="-4164" r="0" b="-4164"/>
              </a:stretch>
            </a:blipFill>
            <a:ln w="28575" cap="sq">
              <a:solidFill>
                <a:srgbClr val="D1D9E8"/>
              </a:solidFill>
              <a:prstDash val="solid"/>
              <a:miter/>
            </a:ln>
          </p:spPr>
        </p:sp>
      </p:grpSp>
      <p:grpSp>
        <p:nvGrpSpPr>
          <p:cNvPr name="Group 80" id="80"/>
          <p:cNvGrpSpPr/>
          <p:nvPr/>
        </p:nvGrpSpPr>
        <p:grpSpPr>
          <a:xfrm rot="0">
            <a:off x="609926" y="18085178"/>
            <a:ext cx="3900988" cy="1889339"/>
            <a:chOff x="0" y="0"/>
            <a:chExt cx="1292203" cy="625844"/>
          </a:xfrm>
        </p:grpSpPr>
        <p:sp>
          <p:nvSpPr>
            <p:cNvPr name="Freeform 81" id="81"/>
            <p:cNvSpPr/>
            <p:nvPr/>
          </p:nvSpPr>
          <p:spPr>
            <a:xfrm flipH="false" flipV="false" rot="0">
              <a:off x="0" y="0"/>
              <a:ext cx="1292203" cy="625844"/>
            </a:xfrm>
            <a:custGeom>
              <a:avLst/>
              <a:gdLst/>
              <a:ahLst/>
              <a:cxnLst/>
              <a:rect r="r" b="b" t="t" l="l"/>
              <a:pathLst>
                <a:path h="625844" w="1292203">
                  <a:moveTo>
                    <a:pt x="15877" y="0"/>
                  </a:moveTo>
                  <a:lnTo>
                    <a:pt x="1276326" y="0"/>
                  </a:lnTo>
                  <a:cubicBezTo>
                    <a:pt x="1285094" y="0"/>
                    <a:pt x="1292203" y="7108"/>
                    <a:pt x="1292203" y="15877"/>
                  </a:cubicBezTo>
                  <a:lnTo>
                    <a:pt x="1292203" y="609967"/>
                  </a:lnTo>
                  <a:cubicBezTo>
                    <a:pt x="1292203" y="618736"/>
                    <a:pt x="1285094" y="625844"/>
                    <a:pt x="1276326" y="625844"/>
                  </a:cubicBezTo>
                  <a:lnTo>
                    <a:pt x="15877" y="625844"/>
                  </a:lnTo>
                  <a:cubicBezTo>
                    <a:pt x="7108" y="625844"/>
                    <a:pt x="0" y="618736"/>
                    <a:pt x="0" y="609967"/>
                  </a:cubicBezTo>
                  <a:lnTo>
                    <a:pt x="0" y="15877"/>
                  </a:lnTo>
                  <a:cubicBezTo>
                    <a:pt x="0" y="7108"/>
                    <a:pt x="7108" y="0"/>
                    <a:pt x="15877" y="0"/>
                  </a:cubicBezTo>
                  <a:close/>
                </a:path>
              </a:pathLst>
            </a:custGeom>
            <a:blipFill>
              <a:blip r:embed="rId17"/>
              <a:stretch>
                <a:fillRect l="-586" t="0" r="-99" b="-129080"/>
              </a:stretch>
            </a:blipFill>
            <a:ln w="28575" cap="sq">
              <a:solidFill>
                <a:srgbClr val="D1D9E8"/>
              </a:solidFill>
              <a:prstDash val="solid"/>
              <a:miter/>
            </a:ln>
          </p:spPr>
        </p:sp>
      </p:grpSp>
      <p:sp>
        <p:nvSpPr>
          <p:cNvPr name="TextBox 82" id="82"/>
          <p:cNvSpPr txBox="true"/>
          <p:nvPr/>
        </p:nvSpPr>
        <p:spPr>
          <a:xfrm rot="0">
            <a:off x="2369042" y="5794811"/>
            <a:ext cx="5548915" cy="5005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132"/>
              </a:lnSpc>
            </a:pPr>
            <a:r>
              <a:rPr lang="en-US" sz="2951" b="true">
                <a:solidFill>
                  <a:srgbClr val="000000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Crea dashboards personalizados</a:t>
            </a:r>
          </a:p>
        </p:txBody>
      </p:sp>
      <p:sp>
        <p:nvSpPr>
          <p:cNvPr name="TextBox 83" id="83"/>
          <p:cNvSpPr txBox="true"/>
          <p:nvPr/>
        </p:nvSpPr>
        <p:spPr>
          <a:xfrm rot="0">
            <a:off x="5303635" y="1197702"/>
            <a:ext cx="4170828" cy="10447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792"/>
              </a:lnSpc>
            </a:pPr>
            <a:r>
              <a:rPr lang="en-US" sz="1994" spc="-49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rPr>
              <a:t>Construye dashboards y reportes más completos directamente en tu plataforma de telemática en 1 minuto.</a:t>
            </a:r>
          </a:p>
        </p:txBody>
      </p:sp>
      <p:sp>
        <p:nvSpPr>
          <p:cNvPr name="TextBox 84" id="84"/>
          <p:cNvSpPr txBox="true"/>
          <p:nvPr/>
        </p:nvSpPr>
        <p:spPr>
          <a:xfrm rot="0">
            <a:off x="1012449" y="34480614"/>
            <a:ext cx="6522120" cy="117205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198"/>
              </a:lnSpc>
            </a:pPr>
            <a:r>
              <a:rPr lang="en-US" sz="2284" b="true">
                <a:solidFill>
                  <a:srgbClr val="F4FAFF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Explora todas las capacidades </a:t>
            </a:r>
          </a:p>
          <a:p>
            <a:pPr algn="l">
              <a:lnSpc>
                <a:spcPts val="3198"/>
              </a:lnSpc>
            </a:pPr>
            <a:r>
              <a:rPr lang="en-US" sz="2284" b="true">
                <a:solidFill>
                  <a:srgbClr val="F4FAFF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de Dashboard Studio para tener </a:t>
            </a:r>
          </a:p>
          <a:p>
            <a:pPr algn="l">
              <a:lnSpc>
                <a:spcPts val="3198"/>
              </a:lnSpc>
            </a:pPr>
            <a:r>
              <a:rPr lang="en-US" sz="2284" b="true">
                <a:solidFill>
                  <a:srgbClr val="F4FAFF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control total sobre tus operaciones.</a:t>
            </a:r>
          </a:p>
        </p:txBody>
      </p:sp>
      <p:sp>
        <p:nvSpPr>
          <p:cNvPr name="TextBox 85" id="85"/>
          <p:cNvSpPr txBox="true"/>
          <p:nvPr/>
        </p:nvSpPr>
        <p:spPr>
          <a:xfrm rot="0">
            <a:off x="939394" y="31517460"/>
            <a:ext cx="4053483" cy="50484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198"/>
              </a:lnSpc>
              <a:spcBef>
                <a:spcPct val="0"/>
              </a:spcBef>
            </a:pPr>
            <a:r>
              <a:rPr lang="en-US" sz="2999" b="true">
                <a:solidFill>
                  <a:srgbClr val="257AED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Reportes </a:t>
            </a:r>
            <a:r>
              <a:rPr lang="en-US" b="true" sz="2999">
                <a:solidFill>
                  <a:srgbClr val="257AED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en pocos clics</a:t>
            </a:r>
          </a:p>
        </p:txBody>
      </p:sp>
      <p:sp>
        <p:nvSpPr>
          <p:cNvPr name="TextBox 86" id="86"/>
          <p:cNvSpPr txBox="true"/>
          <p:nvPr/>
        </p:nvSpPr>
        <p:spPr>
          <a:xfrm rot="0">
            <a:off x="939394" y="32003259"/>
            <a:ext cx="7741890" cy="30679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514"/>
              </a:lnSpc>
              <a:spcBef>
                <a:spcPct val="0"/>
              </a:spcBef>
            </a:pPr>
            <a:r>
              <a:rPr lang="en-US" b="true" sz="1796">
                <a:solidFill>
                  <a:srgbClr val="545454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Crea un reporte completo (tabla,</a:t>
            </a:r>
            <a:r>
              <a:rPr lang="en-US" b="true" sz="1796">
                <a:solidFill>
                  <a:srgbClr val="545454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 gráfico y mapa) usando una sola consulta:</a:t>
            </a:r>
          </a:p>
        </p:txBody>
      </p:sp>
      <p:sp>
        <p:nvSpPr>
          <p:cNvPr name="TextBox 87" id="87"/>
          <p:cNvSpPr txBox="true"/>
          <p:nvPr/>
        </p:nvSpPr>
        <p:spPr>
          <a:xfrm rot="0">
            <a:off x="731994" y="32504328"/>
            <a:ext cx="9227490" cy="156409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387825" indent="-193912" lvl="1">
              <a:lnSpc>
                <a:spcPts val="2514"/>
              </a:lnSpc>
              <a:buAutoNum type="arabicPeriod" startAt="1"/>
            </a:pPr>
            <a:r>
              <a:rPr lang="en-US" sz="1796">
                <a:solidFill>
                  <a:srgbClr val="222222"/>
                </a:solidFill>
                <a:latin typeface="Proxima Nova"/>
                <a:ea typeface="Proxima Nova"/>
                <a:cs typeface="Proxima Nova"/>
                <a:sym typeface="Proxima Nova"/>
              </a:rPr>
              <a:t>Aplica filtros, rangos de fechas, agrupaciones </a:t>
            </a:r>
          </a:p>
          <a:p>
            <a:pPr algn="l">
              <a:lnSpc>
                <a:spcPts val="2514"/>
              </a:lnSpc>
            </a:pPr>
            <a:r>
              <a:rPr lang="en-US" sz="1796">
                <a:solidFill>
                  <a:srgbClr val="222222"/>
                </a:solidFill>
                <a:latin typeface="Proxima Nova"/>
                <a:ea typeface="Proxima Nova"/>
                <a:cs typeface="Proxima Nova"/>
                <a:sym typeface="Proxima Nova"/>
              </a:rPr>
              <a:t>       y ordenamientos según tu lógica operativa</a:t>
            </a:r>
          </a:p>
          <a:p>
            <a:pPr algn="l" marL="387825" indent="-193912" lvl="1">
              <a:lnSpc>
                <a:spcPts val="2514"/>
              </a:lnSpc>
              <a:buAutoNum type="arabicPeriod" startAt="1"/>
            </a:pPr>
            <a:r>
              <a:rPr lang="en-US" sz="1796">
                <a:solidFill>
                  <a:srgbClr val="222222"/>
                </a:solidFill>
                <a:latin typeface="Proxima Nova"/>
                <a:ea typeface="Proxima Nova"/>
                <a:cs typeface="Proxima Nova"/>
                <a:sym typeface="Proxima Nova"/>
              </a:rPr>
              <a:t>Guarda y reutiliza</a:t>
            </a:r>
          </a:p>
          <a:p>
            <a:pPr algn="l" marL="387825" indent="-193912" lvl="1">
              <a:lnSpc>
                <a:spcPts val="2514"/>
              </a:lnSpc>
              <a:buAutoNum type="arabicPeriod" startAt="1"/>
            </a:pPr>
            <a:r>
              <a:rPr lang="en-US" sz="1796">
                <a:solidFill>
                  <a:srgbClr val="222222"/>
                </a:solidFill>
                <a:latin typeface="Proxima Nova"/>
                <a:ea typeface="Proxima Nova"/>
                <a:cs typeface="Proxima Nova"/>
                <a:sym typeface="Proxima Nova"/>
              </a:rPr>
              <a:t>Exporta reportes en PDF, Excel, CSV y HTML</a:t>
            </a:r>
          </a:p>
          <a:p>
            <a:pPr algn="l">
              <a:lnSpc>
                <a:spcPts val="2514"/>
              </a:lnSpc>
            </a:pPr>
          </a:p>
        </p:txBody>
      </p:sp>
      <p:sp>
        <p:nvSpPr>
          <p:cNvPr name="TextBox 88" id="88"/>
          <p:cNvSpPr txBox="true"/>
          <p:nvPr/>
        </p:nvSpPr>
        <p:spPr>
          <a:xfrm rot="0">
            <a:off x="5413741" y="16385140"/>
            <a:ext cx="4545743" cy="97100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794"/>
              </a:lnSpc>
            </a:pPr>
            <a:r>
              <a:rPr lang="en-US" sz="1996" b="true">
                <a:solidFill>
                  <a:srgbClr val="222222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Dashboard de reportes de flota</a:t>
            </a:r>
          </a:p>
          <a:p>
            <a:pPr algn="l">
              <a:lnSpc>
                <a:spcPts val="2514"/>
              </a:lnSpc>
            </a:pPr>
            <a:r>
              <a:rPr lang="en-US" sz="1796">
                <a:solidFill>
                  <a:srgbClr val="222222"/>
                </a:solidFill>
                <a:latin typeface="Proxima Nova"/>
                <a:ea typeface="Proxima Nova"/>
                <a:cs typeface="Proxima Nova"/>
                <a:sym typeface="Proxima Nova"/>
              </a:rPr>
              <a:t>Vist</a:t>
            </a:r>
            <a:r>
              <a:rPr lang="en-US" sz="1796">
                <a:solidFill>
                  <a:srgbClr val="222222"/>
                </a:solidFill>
                <a:latin typeface="Proxima Nova"/>
                <a:ea typeface="Proxima Nova"/>
                <a:cs typeface="Proxima Nova"/>
                <a:sym typeface="Proxima Nova"/>
              </a:rPr>
              <a:t>a general de la flota: actividad, ubicación, comportamiento del conductor y kilometraje.</a:t>
            </a:r>
          </a:p>
        </p:txBody>
      </p:sp>
      <p:sp>
        <p:nvSpPr>
          <p:cNvPr name="TextBox 89" id="89"/>
          <p:cNvSpPr txBox="true"/>
          <p:nvPr/>
        </p:nvSpPr>
        <p:spPr>
          <a:xfrm rot="0">
            <a:off x="5413741" y="14311492"/>
            <a:ext cx="4545743" cy="132070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794"/>
              </a:lnSpc>
            </a:pPr>
            <a:r>
              <a:rPr lang="en-US" sz="1995" b="true">
                <a:solidFill>
                  <a:srgbClr val="222222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Dashboard de kilometraje </a:t>
            </a:r>
          </a:p>
          <a:p>
            <a:pPr algn="l">
              <a:lnSpc>
                <a:spcPts val="2794"/>
              </a:lnSpc>
            </a:pPr>
            <a:r>
              <a:rPr lang="en-US" sz="1995" b="true">
                <a:solidFill>
                  <a:srgbClr val="222222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de vehículos</a:t>
            </a:r>
          </a:p>
          <a:p>
            <a:pPr algn="l">
              <a:lnSpc>
                <a:spcPts val="2514"/>
              </a:lnSpc>
            </a:pPr>
            <a:r>
              <a:rPr lang="en-US" sz="1796">
                <a:solidFill>
                  <a:srgbClr val="222222"/>
                </a:solidFill>
                <a:latin typeface="Proxima Nova"/>
                <a:ea typeface="Proxima Nova"/>
                <a:cs typeface="Proxima Nova"/>
                <a:sym typeface="Proxima Nova"/>
              </a:rPr>
              <a:t>H</a:t>
            </a:r>
            <a:r>
              <a:rPr lang="en-US" sz="1796">
                <a:solidFill>
                  <a:srgbClr val="222222"/>
                </a:solidFill>
                <a:latin typeface="Proxima Nova"/>
                <a:ea typeface="Proxima Nova"/>
                <a:cs typeface="Proxima Nova"/>
                <a:sym typeface="Proxima Nova"/>
              </a:rPr>
              <a:t>erramienta clave para detectar </a:t>
            </a:r>
          </a:p>
          <a:p>
            <a:pPr algn="l">
              <a:lnSpc>
                <a:spcPts val="2514"/>
              </a:lnSpc>
            </a:pPr>
            <a:r>
              <a:rPr lang="en-US" sz="1796">
                <a:solidFill>
                  <a:srgbClr val="222222"/>
                </a:solidFill>
                <a:latin typeface="Proxima Nova"/>
                <a:ea typeface="Proxima Nova"/>
                <a:cs typeface="Proxima Nova"/>
                <a:sym typeface="Proxima Nova"/>
              </a:rPr>
              <a:t>uso no autorizado de vehículos.</a:t>
            </a:r>
          </a:p>
        </p:txBody>
      </p:sp>
      <p:sp>
        <p:nvSpPr>
          <p:cNvPr name="TextBox 90" id="90"/>
          <p:cNvSpPr txBox="true"/>
          <p:nvPr/>
        </p:nvSpPr>
        <p:spPr>
          <a:xfrm rot="0">
            <a:off x="5413741" y="27906040"/>
            <a:ext cx="3479064" cy="159965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794"/>
              </a:lnSpc>
            </a:pPr>
            <a:r>
              <a:rPr lang="en-US" sz="1996" b="true">
                <a:solidFill>
                  <a:srgbClr val="222222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Fleet performance </a:t>
            </a:r>
          </a:p>
          <a:p>
            <a:pPr algn="l">
              <a:lnSpc>
                <a:spcPts val="2514"/>
              </a:lnSpc>
            </a:pPr>
            <a:r>
              <a:rPr lang="en-US" sz="1796">
                <a:solidFill>
                  <a:srgbClr val="222222"/>
                </a:solidFill>
                <a:latin typeface="Proxima Nova"/>
                <a:ea typeface="Proxima Nova"/>
                <a:cs typeface="Proxima Nova"/>
                <a:sym typeface="Proxima Nova"/>
              </a:rPr>
              <a:t>assessment over 30 days across four blocks: fleet overview, driver performance, safety events, and geozone monitoring.</a:t>
            </a:r>
          </a:p>
        </p:txBody>
      </p:sp>
      <p:sp>
        <p:nvSpPr>
          <p:cNvPr name="TextBox 91" id="91"/>
          <p:cNvSpPr txBox="true"/>
          <p:nvPr/>
        </p:nvSpPr>
        <p:spPr>
          <a:xfrm rot="0">
            <a:off x="5413741" y="25963482"/>
            <a:ext cx="3608019" cy="12853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794"/>
              </a:lnSpc>
            </a:pPr>
            <a:r>
              <a:rPr lang="en-US" sz="1996" b="true">
                <a:solidFill>
                  <a:srgbClr val="222222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Maquinaria pesada </a:t>
            </a:r>
          </a:p>
          <a:p>
            <a:pPr algn="l">
              <a:lnSpc>
                <a:spcPts val="2514"/>
              </a:lnSpc>
            </a:pPr>
            <a:r>
              <a:rPr lang="en-US" sz="1796">
                <a:solidFill>
                  <a:srgbClr val="222222"/>
                </a:solidFill>
                <a:latin typeface="Proxima Nova"/>
                <a:ea typeface="Proxima Nova"/>
                <a:cs typeface="Proxima Nova"/>
                <a:sym typeface="Proxima Nova"/>
              </a:rPr>
              <a:t>Monitorea el funcionamiento real del motor con enfoque en un día y contexto semanal.</a:t>
            </a:r>
          </a:p>
        </p:txBody>
      </p:sp>
      <p:sp>
        <p:nvSpPr>
          <p:cNvPr name="TextBox 92" id="92"/>
          <p:cNvSpPr txBox="true"/>
          <p:nvPr/>
        </p:nvSpPr>
        <p:spPr>
          <a:xfrm rot="0">
            <a:off x="5413741" y="20329548"/>
            <a:ext cx="4545743" cy="97100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794"/>
              </a:lnSpc>
            </a:pPr>
            <a:r>
              <a:rPr lang="en-US" sz="1996" b="true">
                <a:solidFill>
                  <a:srgbClr val="000000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Dashboa</a:t>
            </a:r>
            <a:r>
              <a:rPr lang="en-US" b="true" sz="1996">
                <a:solidFill>
                  <a:srgbClr val="000000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rd de operaciones de viajes</a:t>
            </a:r>
            <a:r>
              <a:rPr lang="en-US" sz="1996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 </a:t>
            </a:r>
          </a:p>
          <a:p>
            <a:pPr algn="l">
              <a:lnSpc>
                <a:spcPts val="2514"/>
              </a:lnSpc>
            </a:pPr>
            <a:r>
              <a:rPr lang="en-US" sz="1796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A</a:t>
            </a:r>
            <a:r>
              <a:rPr lang="en-US" sz="1796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nálisis de maquinaria pesada segmentado por turno. </a:t>
            </a:r>
          </a:p>
        </p:txBody>
      </p:sp>
      <p:sp>
        <p:nvSpPr>
          <p:cNvPr name="TextBox 93" id="93"/>
          <p:cNvSpPr txBox="true"/>
          <p:nvPr/>
        </p:nvSpPr>
        <p:spPr>
          <a:xfrm rot="0">
            <a:off x="889547" y="16385140"/>
            <a:ext cx="4023875" cy="9690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794"/>
              </a:lnSpc>
            </a:pPr>
            <a:r>
              <a:rPr lang="en-US" sz="1995" b="true">
                <a:solidFill>
                  <a:srgbClr val="222222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Dashboard de leasing</a:t>
            </a:r>
          </a:p>
          <a:p>
            <a:pPr algn="l">
              <a:lnSpc>
                <a:spcPts val="2514"/>
              </a:lnSpc>
            </a:pPr>
            <a:r>
              <a:rPr lang="en-US" sz="1796">
                <a:solidFill>
                  <a:srgbClr val="222222"/>
                </a:solidFill>
                <a:latin typeface="Proxima Nova"/>
                <a:ea typeface="Proxima Nova"/>
                <a:cs typeface="Proxima Nova"/>
                <a:sym typeface="Proxima Nova"/>
              </a:rPr>
              <a:t>Monitorea el cumplimiento de activos arrendados según contratos.</a:t>
            </a:r>
          </a:p>
        </p:txBody>
      </p:sp>
      <p:sp>
        <p:nvSpPr>
          <p:cNvPr name="TextBox 94" id="94"/>
          <p:cNvSpPr txBox="true"/>
          <p:nvPr/>
        </p:nvSpPr>
        <p:spPr>
          <a:xfrm rot="0">
            <a:off x="889547" y="20329548"/>
            <a:ext cx="4103330" cy="97100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794"/>
              </a:lnSpc>
            </a:pPr>
            <a:r>
              <a:rPr lang="en-US" sz="1996" b="true">
                <a:solidFill>
                  <a:srgbClr val="222222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Monitor de anomalías de flota</a:t>
            </a:r>
          </a:p>
          <a:p>
            <a:pPr algn="l">
              <a:lnSpc>
                <a:spcPts val="2514"/>
              </a:lnSpc>
            </a:pPr>
            <a:r>
              <a:rPr lang="en-US" sz="1796">
                <a:solidFill>
                  <a:srgbClr val="222222"/>
                </a:solidFill>
                <a:latin typeface="Proxima Nova"/>
                <a:ea typeface="Proxima Nova"/>
                <a:cs typeface="Proxima Nova"/>
                <a:sym typeface="Proxima Nova"/>
              </a:rPr>
              <a:t>Vista rápida de activos “problemáticos” que requieren atención.</a:t>
            </a:r>
          </a:p>
        </p:txBody>
      </p:sp>
      <p:sp>
        <p:nvSpPr>
          <p:cNvPr name="TextBox 95" id="95"/>
          <p:cNvSpPr txBox="true"/>
          <p:nvPr/>
        </p:nvSpPr>
        <p:spPr>
          <a:xfrm rot="0">
            <a:off x="889547" y="25963482"/>
            <a:ext cx="3133525" cy="97100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794"/>
              </a:lnSpc>
            </a:pPr>
            <a:r>
              <a:rPr lang="en-US" sz="1996" b="true">
                <a:solidFill>
                  <a:srgbClr val="000000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Dashboard de viajes</a:t>
            </a:r>
            <a:r>
              <a:rPr lang="en-US" sz="1996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 </a:t>
            </a:r>
          </a:p>
          <a:p>
            <a:pPr algn="l">
              <a:lnSpc>
                <a:spcPts val="2514"/>
              </a:lnSpc>
            </a:pPr>
            <a:r>
              <a:rPr lang="en-US" sz="1796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Reporte</a:t>
            </a:r>
            <a:r>
              <a:rPr lang="en-US" sz="1796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 operativo diario del día anterior.</a:t>
            </a:r>
          </a:p>
        </p:txBody>
      </p:sp>
      <p:sp>
        <p:nvSpPr>
          <p:cNvPr name="TextBox 96" id="96"/>
          <p:cNvSpPr txBox="true"/>
          <p:nvPr/>
        </p:nvSpPr>
        <p:spPr>
          <a:xfrm rot="0">
            <a:off x="889547" y="11895102"/>
            <a:ext cx="4023875" cy="9690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794"/>
              </a:lnSpc>
            </a:pPr>
            <a:r>
              <a:rPr lang="en-US" sz="1995" b="true">
                <a:solidFill>
                  <a:srgbClr val="222222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Dashboard de estado de objetos </a:t>
            </a:r>
          </a:p>
          <a:p>
            <a:pPr algn="l">
              <a:lnSpc>
                <a:spcPts val="2514"/>
              </a:lnSpc>
            </a:pPr>
            <a:r>
              <a:rPr lang="en-US" sz="1796">
                <a:solidFill>
                  <a:srgbClr val="222222"/>
                </a:solidFill>
                <a:latin typeface="Proxima Nova"/>
                <a:ea typeface="Proxima Nova"/>
                <a:cs typeface="Proxima Nova"/>
                <a:sym typeface="Proxima Nova"/>
              </a:rPr>
              <a:t>Vista detallada en tiempo real para conciencia situacional.</a:t>
            </a:r>
          </a:p>
        </p:txBody>
      </p:sp>
      <p:grpSp>
        <p:nvGrpSpPr>
          <p:cNvPr name="Group 97" id="97"/>
          <p:cNvGrpSpPr/>
          <p:nvPr/>
        </p:nvGrpSpPr>
        <p:grpSpPr>
          <a:xfrm rot="0">
            <a:off x="2354768" y="9989958"/>
            <a:ext cx="6158650" cy="1228870"/>
            <a:chOff x="0" y="0"/>
            <a:chExt cx="8211533" cy="1638493"/>
          </a:xfrm>
        </p:grpSpPr>
        <p:sp>
          <p:nvSpPr>
            <p:cNvPr name="TextBox 98" id="98"/>
            <p:cNvSpPr txBox="true"/>
            <p:nvPr/>
          </p:nvSpPr>
          <p:spPr>
            <a:xfrm rot="0">
              <a:off x="1126860" y="248469"/>
              <a:ext cx="7084673" cy="118238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3350"/>
                </a:lnSpc>
              </a:pPr>
              <a:r>
                <a:rPr lang="en-US" sz="3350" b="true">
                  <a:solidFill>
                    <a:srgbClr val="2573E8"/>
                  </a:solidFill>
                  <a:latin typeface="Proxima Nova Bold"/>
                  <a:ea typeface="Proxima Nova Bold"/>
                  <a:cs typeface="Proxima Nova Bold"/>
                  <a:sym typeface="Proxima Nova Bold"/>
                </a:rPr>
                <a:t>plantillas de dashboards listas para usar</a:t>
              </a:r>
            </a:p>
          </p:txBody>
        </p:sp>
        <p:sp>
          <p:nvSpPr>
            <p:cNvPr name="TextBox 99" id="99"/>
            <p:cNvSpPr txBox="true"/>
            <p:nvPr/>
          </p:nvSpPr>
          <p:spPr>
            <a:xfrm rot="0">
              <a:off x="0" y="-152400"/>
              <a:ext cx="1370286" cy="1790893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1353"/>
                </a:lnSpc>
                <a:spcBef>
                  <a:spcPct val="0"/>
                </a:spcBef>
              </a:pPr>
              <a:r>
                <a:rPr lang="en-US" b="true" sz="8109">
                  <a:solidFill>
                    <a:srgbClr val="2F6BE4"/>
                  </a:solidFill>
                  <a:latin typeface="Proxima Nova Bold"/>
                  <a:ea typeface="Proxima Nova Bold"/>
                  <a:cs typeface="Proxima Nova Bold"/>
                  <a:sym typeface="Proxima Nova Bold"/>
                </a:rPr>
                <a:t>9 </a:t>
              </a:r>
            </a:p>
          </p:txBody>
        </p:sp>
      </p:grpSp>
      <p:grpSp>
        <p:nvGrpSpPr>
          <p:cNvPr name="Group 100" id="100"/>
          <p:cNvGrpSpPr/>
          <p:nvPr/>
        </p:nvGrpSpPr>
        <p:grpSpPr>
          <a:xfrm rot="0">
            <a:off x="546572" y="13886696"/>
            <a:ext cx="4581137" cy="2079344"/>
            <a:chOff x="0" y="0"/>
            <a:chExt cx="2240149" cy="1016787"/>
          </a:xfrm>
        </p:grpSpPr>
        <p:sp>
          <p:nvSpPr>
            <p:cNvPr name="Freeform 101" id="101"/>
            <p:cNvSpPr/>
            <p:nvPr/>
          </p:nvSpPr>
          <p:spPr>
            <a:xfrm flipH="false" flipV="false" rot="0">
              <a:off x="0" y="0"/>
              <a:ext cx="2240149" cy="1016787"/>
            </a:xfrm>
            <a:custGeom>
              <a:avLst/>
              <a:gdLst/>
              <a:ahLst/>
              <a:cxnLst/>
              <a:rect r="r" b="b" t="t" l="l"/>
              <a:pathLst>
                <a:path h="1016787" w="2240149">
                  <a:moveTo>
                    <a:pt x="13520" y="0"/>
                  </a:moveTo>
                  <a:lnTo>
                    <a:pt x="2226629" y="0"/>
                  </a:lnTo>
                  <a:cubicBezTo>
                    <a:pt x="2234096" y="0"/>
                    <a:pt x="2240149" y="6053"/>
                    <a:pt x="2240149" y="13520"/>
                  </a:cubicBezTo>
                  <a:lnTo>
                    <a:pt x="2240149" y="1003267"/>
                  </a:lnTo>
                  <a:cubicBezTo>
                    <a:pt x="2240149" y="1006853"/>
                    <a:pt x="2238725" y="1010292"/>
                    <a:pt x="2236189" y="1012827"/>
                  </a:cubicBezTo>
                  <a:cubicBezTo>
                    <a:pt x="2233654" y="1015363"/>
                    <a:pt x="2230215" y="1016787"/>
                    <a:pt x="2226629" y="1016787"/>
                  </a:cubicBezTo>
                  <a:lnTo>
                    <a:pt x="13520" y="1016787"/>
                  </a:lnTo>
                  <a:cubicBezTo>
                    <a:pt x="9934" y="1016787"/>
                    <a:pt x="6495" y="1015363"/>
                    <a:pt x="3960" y="1012827"/>
                  </a:cubicBezTo>
                  <a:cubicBezTo>
                    <a:pt x="1424" y="1010292"/>
                    <a:pt x="0" y="1006853"/>
                    <a:pt x="0" y="1003267"/>
                  </a:cubicBezTo>
                  <a:lnTo>
                    <a:pt x="0" y="13520"/>
                  </a:lnTo>
                  <a:cubicBezTo>
                    <a:pt x="0" y="9934"/>
                    <a:pt x="1424" y="6495"/>
                    <a:pt x="3960" y="3960"/>
                  </a:cubicBezTo>
                  <a:cubicBezTo>
                    <a:pt x="6495" y="1424"/>
                    <a:pt x="9934" y="0"/>
                    <a:pt x="13520" y="0"/>
                  </a:cubicBezTo>
                  <a:close/>
                </a:path>
              </a:pathLst>
            </a:custGeom>
            <a:blipFill>
              <a:blip r:embed="rId18"/>
              <a:stretch>
                <a:fillRect l="-3285" t="0" r="-3285" b="0"/>
              </a:stretch>
            </a:blipFill>
            <a:ln w="28575" cap="sq">
              <a:solidFill>
                <a:srgbClr val="D1D9E8"/>
              </a:solidFill>
              <a:prstDash val="solid"/>
              <a:miter/>
            </a:ln>
          </p:spPr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DAHZaeTQRzM</dc:identifier>
  <dcterms:modified xsi:type="dcterms:W3CDTF">2011-08-01T06:04:30Z</dcterms:modified>
  <cp:revision>1</cp:revision>
  <dc:title>ENG_ES_Dashboard templates library one pager</dc:title>
</cp:coreProperties>
</file>