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287000" cy="28765500"/>
  <p:notesSz cx="6858000" cy="9144000"/>
  <p:embeddedFontLst>
    <p:embeddedFont>
      <p:font typeface="Proxima Nova Bold" charset="1" panose="02000506030000020004"/>
      <p:regular r:id="rId10"/>
    </p:embeddedFont>
    <p:embeddedFont>
      <p:font typeface="Proxima Nova" charset="1" panose="020005060300000200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mailto:datahub@navixy.com" TargetMode="External" Type="http://schemas.openxmlformats.org/officeDocument/2006/relationships/hyperlink"/><Relationship Id="rId11" Target="mailto:datahub@navixy.com" TargetMode="External" Type="http://schemas.openxmlformats.org/officeDocument/2006/relationships/hyperlink"/><Relationship Id="rId12" Target="https://www.navixy.com/en/iot-query/telematics-analytics-platform/?utm_source=docs&amp;utm_medium=social&amp;utm_campaign=iotquery_industries" TargetMode="External" Type="http://schemas.openxmlformats.org/officeDocument/2006/relationships/hyperlink"/><Relationship Id="rId13" Target="mailto:datahub@navixy.com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https://www.navixy.com/en/iot-query/dashboardstudio/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mailto:datahub@navixy.com" TargetMode="External" Type="http://schemas.openxmlformats.org/officeDocument/2006/relationships/hyperlink"/><Relationship Id="rId11" Target="https://www.navixy.com/en/iot-query/telematics-analytics-platform/?utm_source=docs&amp;utm_medium=social&amp;utm_campaign=iotquery_industries" TargetMode="External" Type="http://schemas.openxmlformats.org/officeDocument/2006/relationships/hyperlink"/><Relationship Id="rId12" Target="mailto:datahub@navixy.com" TargetMode="External" Type="http://schemas.openxmlformats.org/officeDocument/2006/relationships/hyperlink"/><Relationship Id="rId2" Target="../media/image8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2.png" Type="http://schemas.openxmlformats.org/officeDocument/2006/relationships/image"/><Relationship Id="rId8" Target="../media/image5.png" Type="http://schemas.openxmlformats.org/officeDocument/2006/relationships/image"/><Relationship Id="rId9" Target="mailto:datahub@navixy.com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mailto:datahub@navixy.com" TargetMode="External" Type="http://schemas.openxmlformats.org/officeDocument/2006/relationships/hyperlink"/><Relationship Id="rId11" Target="mailto:datahub@navixy.com" TargetMode="External" Type="http://schemas.openxmlformats.org/officeDocument/2006/relationships/hyperlink"/><Relationship Id="rId12" Target="https://www.navixy.com/en/iot-query/telematics-analytics-platform/?utm_source=docs&amp;utm_medium=social&amp;utm_campaign=iotquery_industries" TargetMode="External" Type="http://schemas.openxmlformats.org/officeDocument/2006/relationships/hyperlink"/><Relationship Id="rId13" Target="mailto:datahub@navixy.com" TargetMode="External" Type="http://schemas.openxmlformats.org/officeDocument/2006/relationships/hyperlink"/><Relationship Id="rId2" Target="../media/image9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https://www.navixy.com/en/iot-query/dashboardstudio/" TargetMode="External" Type="http://schemas.openxmlformats.org/officeDocument/2006/relationships/hyperlink"/><Relationship Id="rId8" Target="../media/image5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mailto:datahub@navixy.com" TargetMode="External" Type="http://schemas.openxmlformats.org/officeDocument/2006/relationships/hyperlink"/><Relationship Id="rId11" Target="https://www.navixy.com/en/iot-query/telematics-analytics-platform/?utm_source=docs&amp;utm_medium=social&amp;utm_campaign=iotquery_industries" TargetMode="External" Type="http://schemas.openxmlformats.org/officeDocument/2006/relationships/hyperlink"/><Relationship Id="rId12" Target="mailto:datahub@navixy.com" TargetMode="External" Type="http://schemas.openxmlformats.org/officeDocument/2006/relationships/hyperlink"/><Relationship Id="rId13" Target="../media/image5.png" Type="http://schemas.openxmlformats.org/officeDocument/2006/relationships/image"/><Relationship Id="rId2" Target="../media/image10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https://www.navixy.com/en/iot-query/dashboardstudio/" TargetMode="External" Type="http://schemas.openxmlformats.org/officeDocument/2006/relationships/hyperlink"/><Relationship Id="rId8" Target="../media/image2.png" Type="http://schemas.openxmlformats.org/officeDocument/2006/relationships/image"/><Relationship Id="rId9" Target="mailto:datahub@navixy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19955"/>
            <a:ext cx="10287000" cy="5820045"/>
            <a:chOff x="0" y="0"/>
            <a:chExt cx="2709333" cy="15328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09333" cy="1532851"/>
            </a:xfrm>
            <a:custGeom>
              <a:avLst/>
              <a:gdLst/>
              <a:ahLst/>
              <a:cxnLst/>
              <a:rect r="r" b="b" t="t" l="l"/>
              <a:pathLst>
                <a:path h="1532851" w="2709333">
                  <a:moveTo>
                    <a:pt x="21073" y="0"/>
                  </a:moveTo>
                  <a:lnTo>
                    <a:pt x="2688261" y="0"/>
                  </a:lnTo>
                  <a:cubicBezTo>
                    <a:pt x="2693850" y="0"/>
                    <a:pt x="2699209" y="2220"/>
                    <a:pt x="2703161" y="6172"/>
                  </a:cubicBezTo>
                  <a:cubicBezTo>
                    <a:pt x="2707113" y="10124"/>
                    <a:pt x="2709333" y="15484"/>
                    <a:pt x="2709333" y="21073"/>
                  </a:cubicBezTo>
                  <a:lnTo>
                    <a:pt x="2709333" y="1511779"/>
                  </a:lnTo>
                  <a:cubicBezTo>
                    <a:pt x="2709333" y="1523417"/>
                    <a:pt x="2699899" y="1532851"/>
                    <a:pt x="2688261" y="1532851"/>
                  </a:cubicBezTo>
                  <a:lnTo>
                    <a:pt x="21073" y="1532851"/>
                  </a:lnTo>
                  <a:cubicBezTo>
                    <a:pt x="9435" y="1532851"/>
                    <a:pt x="0" y="1523417"/>
                    <a:pt x="0" y="1511779"/>
                  </a:cubicBezTo>
                  <a:lnTo>
                    <a:pt x="0" y="21073"/>
                  </a:lnTo>
                  <a:cubicBezTo>
                    <a:pt x="0" y="9435"/>
                    <a:pt x="9435" y="0"/>
                    <a:pt x="2107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2352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709333" cy="15709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-10800000">
            <a:off x="0" y="-319955"/>
            <a:ext cx="10287000" cy="5820045"/>
          </a:xfrm>
          <a:custGeom>
            <a:avLst/>
            <a:gdLst/>
            <a:ahLst/>
            <a:cxnLst/>
            <a:rect r="r" b="b" t="t" l="l"/>
            <a:pathLst>
              <a:path h="5820045" w="10287000">
                <a:moveTo>
                  <a:pt x="0" y="5820045"/>
                </a:moveTo>
                <a:lnTo>
                  <a:pt x="10287000" y="5820045"/>
                </a:lnTo>
                <a:lnTo>
                  <a:pt x="10287000" y="0"/>
                </a:lnTo>
                <a:lnTo>
                  <a:pt x="0" y="0"/>
                </a:lnTo>
                <a:lnTo>
                  <a:pt x="0" y="5820045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-43137" t="-36833" r="-308" b="-20363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25779531"/>
            <a:ext cx="10287000" cy="3735582"/>
            <a:chOff x="0" y="0"/>
            <a:chExt cx="2709333" cy="9838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09333" cy="983857"/>
            </a:xfrm>
            <a:custGeom>
              <a:avLst/>
              <a:gdLst/>
              <a:ahLst/>
              <a:cxnLst/>
              <a:rect r="r" b="b" t="t" l="l"/>
              <a:pathLst>
                <a:path h="983857" w="2709333">
                  <a:moveTo>
                    <a:pt x="21073" y="0"/>
                  </a:moveTo>
                  <a:lnTo>
                    <a:pt x="2688261" y="0"/>
                  </a:lnTo>
                  <a:cubicBezTo>
                    <a:pt x="2693850" y="0"/>
                    <a:pt x="2699209" y="2220"/>
                    <a:pt x="2703161" y="6172"/>
                  </a:cubicBezTo>
                  <a:cubicBezTo>
                    <a:pt x="2707113" y="10124"/>
                    <a:pt x="2709333" y="15484"/>
                    <a:pt x="2709333" y="21073"/>
                  </a:cubicBezTo>
                  <a:lnTo>
                    <a:pt x="2709333" y="962785"/>
                  </a:lnTo>
                  <a:cubicBezTo>
                    <a:pt x="2709333" y="968373"/>
                    <a:pt x="2707113" y="973733"/>
                    <a:pt x="2703161" y="977685"/>
                  </a:cubicBezTo>
                  <a:cubicBezTo>
                    <a:pt x="2699209" y="981637"/>
                    <a:pt x="2693850" y="983857"/>
                    <a:pt x="2688261" y="983857"/>
                  </a:cubicBezTo>
                  <a:lnTo>
                    <a:pt x="21073" y="983857"/>
                  </a:lnTo>
                  <a:cubicBezTo>
                    <a:pt x="9435" y="983857"/>
                    <a:pt x="0" y="974423"/>
                    <a:pt x="0" y="962785"/>
                  </a:cubicBezTo>
                  <a:lnTo>
                    <a:pt x="0" y="21073"/>
                  </a:lnTo>
                  <a:cubicBezTo>
                    <a:pt x="0" y="9435"/>
                    <a:pt x="9435" y="0"/>
                    <a:pt x="21073" y="0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709333" cy="1021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7854676" y="26224077"/>
            <a:ext cx="1839688" cy="1795365"/>
          </a:xfrm>
          <a:custGeom>
            <a:avLst/>
            <a:gdLst/>
            <a:ahLst/>
            <a:cxnLst/>
            <a:rect r="r" b="b" t="t" l="l"/>
            <a:pathLst>
              <a:path h="1795365" w="1839688">
                <a:moveTo>
                  <a:pt x="0" y="0"/>
                </a:moveTo>
                <a:lnTo>
                  <a:pt x="1839688" y="0"/>
                </a:lnTo>
                <a:lnTo>
                  <a:pt x="1839688" y="1795365"/>
                </a:lnTo>
                <a:lnTo>
                  <a:pt x="0" y="17953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979" r="0" b="-489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0" y="-139700"/>
            <a:ext cx="8457908" cy="5879644"/>
            <a:chOff x="0" y="0"/>
            <a:chExt cx="2227182" cy="154825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27182" cy="1548259"/>
            </a:xfrm>
            <a:custGeom>
              <a:avLst/>
              <a:gdLst/>
              <a:ahLst/>
              <a:cxnLst/>
              <a:rect r="r" b="b" t="t" l="l"/>
              <a:pathLst>
                <a:path h="1548259" w="2227182">
                  <a:moveTo>
                    <a:pt x="21968" y="0"/>
                  </a:moveTo>
                  <a:lnTo>
                    <a:pt x="2205214" y="0"/>
                  </a:lnTo>
                  <a:cubicBezTo>
                    <a:pt x="2217346" y="0"/>
                    <a:pt x="2227182" y="9836"/>
                    <a:pt x="2227182" y="21968"/>
                  </a:cubicBezTo>
                  <a:lnTo>
                    <a:pt x="2227182" y="1526291"/>
                  </a:lnTo>
                  <a:cubicBezTo>
                    <a:pt x="2227182" y="1538424"/>
                    <a:pt x="2217346" y="1548259"/>
                    <a:pt x="2205214" y="1548259"/>
                  </a:cubicBezTo>
                  <a:lnTo>
                    <a:pt x="21968" y="1548259"/>
                  </a:lnTo>
                  <a:cubicBezTo>
                    <a:pt x="9836" y="1548259"/>
                    <a:pt x="0" y="1538424"/>
                    <a:pt x="0" y="1526291"/>
                  </a:cubicBezTo>
                  <a:lnTo>
                    <a:pt x="0" y="21968"/>
                  </a:lnTo>
                  <a:cubicBezTo>
                    <a:pt x="0" y="9836"/>
                    <a:pt x="9836" y="0"/>
                    <a:pt x="2196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2194B">
                    <a:alpha val="100000"/>
                  </a:srgbClr>
                </a:gs>
                <a:gs pos="33333">
                  <a:srgbClr val="0B1847">
                    <a:alpha val="80000"/>
                  </a:srgbClr>
                </a:gs>
                <a:gs pos="66667">
                  <a:srgbClr val="2049DF">
                    <a:alpha val="69500"/>
                  </a:srgbClr>
                </a:gs>
                <a:gs pos="100000">
                  <a:srgbClr val="2352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227182" cy="1595884"/>
            </a:xfrm>
            <a:prstGeom prst="rect">
              <a:avLst/>
            </a:prstGeom>
          </p:spPr>
          <p:txBody>
            <a:bodyPr anchor="ctr" rtlCol="false" tIns="50170" lIns="50170" bIns="50170" rIns="50170"/>
            <a:lstStyle/>
            <a:p>
              <a:pPr algn="ctr">
                <a:lnSpc>
                  <a:spcPts val="3318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89977" y="4810261"/>
            <a:ext cx="9690136" cy="1237578"/>
            <a:chOff x="0" y="0"/>
            <a:chExt cx="2552151" cy="32588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552151" cy="325883"/>
            </a:xfrm>
            <a:custGeom>
              <a:avLst/>
              <a:gdLst/>
              <a:ahLst/>
              <a:cxnLst/>
              <a:rect r="r" b="b" t="t" l="l"/>
              <a:pathLst>
                <a:path h="325883" w="2552151">
                  <a:moveTo>
                    <a:pt x="2552151" y="19175"/>
                  </a:moveTo>
                  <a:lnTo>
                    <a:pt x="2552151" y="306708"/>
                  </a:lnTo>
                  <a:cubicBezTo>
                    <a:pt x="2552151" y="317298"/>
                    <a:pt x="2543566" y="325883"/>
                    <a:pt x="2532976" y="325883"/>
                  </a:cubicBezTo>
                  <a:lnTo>
                    <a:pt x="19175" y="325883"/>
                  </a:lnTo>
                  <a:cubicBezTo>
                    <a:pt x="14089" y="325883"/>
                    <a:pt x="9212" y="323862"/>
                    <a:pt x="5616" y="320267"/>
                  </a:cubicBezTo>
                  <a:cubicBezTo>
                    <a:pt x="2020" y="316671"/>
                    <a:pt x="0" y="311793"/>
                    <a:pt x="0" y="306708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lnTo>
                    <a:pt x="2532976" y="0"/>
                  </a:lnTo>
                  <a:cubicBezTo>
                    <a:pt x="2543566" y="0"/>
                    <a:pt x="2552151" y="8585"/>
                    <a:pt x="2552151" y="19175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552151" cy="363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618216" y="4938697"/>
            <a:ext cx="2881615" cy="1019375"/>
            <a:chOff x="0" y="0"/>
            <a:chExt cx="758989" cy="2684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58989" cy="268480"/>
            </a:xfrm>
            <a:custGeom>
              <a:avLst/>
              <a:gdLst/>
              <a:ahLst/>
              <a:cxnLst/>
              <a:rect r="r" b="b" t="t" l="l"/>
              <a:pathLst>
                <a:path h="268480" w="758989">
                  <a:moveTo>
                    <a:pt x="758989" y="64480"/>
                  </a:moveTo>
                  <a:lnTo>
                    <a:pt x="758989" y="204000"/>
                  </a:lnTo>
                  <a:cubicBezTo>
                    <a:pt x="758989" y="221101"/>
                    <a:pt x="752195" y="237502"/>
                    <a:pt x="740103" y="249594"/>
                  </a:cubicBezTo>
                  <a:cubicBezTo>
                    <a:pt x="728011" y="261687"/>
                    <a:pt x="711610" y="268480"/>
                    <a:pt x="694509" y="268480"/>
                  </a:cubicBezTo>
                  <a:lnTo>
                    <a:pt x="64480" y="268480"/>
                  </a:lnTo>
                  <a:cubicBezTo>
                    <a:pt x="47379" y="268480"/>
                    <a:pt x="30978" y="261687"/>
                    <a:pt x="18886" y="249594"/>
                  </a:cubicBezTo>
                  <a:cubicBezTo>
                    <a:pt x="6793" y="237502"/>
                    <a:pt x="0" y="221101"/>
                    <a:pt x="0" y="204000"/>
                  </a:cubicBezTo>
                  <a:lnTo>
                    <a:pt x="0" y="64480"/>
                  </a:lnTo>
                  <a:cubicBezTo>
                    <a:pt x="0" y="47379"/>
                    <a:pt x="6793" y="30978"/>
                    <a:pt x="18886" y="18886"/>
                  </a:cubicBezTo>
                  <a:cubicBezTo>
                    <a:pt x="30978" y="6793"/>
                    <a:pt x="47379" y="0"/>
                    <a:pt x="64480" y="0"/>
                  </a:cubicBezTo>
                  <a:lnTo>
                    <a:pt x="694509" y="0"/>
                  </a:lnTo>
                  <a:cubicBezTo>
                    <a:pt x="711610" y="0"/>
                    <a:pt x="728011" y="6793"/>
                    <a:pt x="740103" y="18886"/>
                  </a:cubicBezTo>
                  <a:cubicBezTo>
                    <a:pt x="752195" y="30978"/>
                    <a:pt x="758989" y="47379"/>
                    <a:pt x="758989" y="64480"/>
                  </a:cubicBezTo>
                  <a:close/>
                </a:path>
              </a:pathLst>
            </a:custGeom>
          </p:spPr>
        </p:sp>
        <p:sp>
          <p:nvSpPr>
            <p:cNvPr name="TextBox 18" id="18"/>
            <p:cNvSpPr txBox="true"/>
            <p:nvPr/>
          </p:nvSpPr>
          <p:spPr>
            <a:xfrm>
              <a:off x="0" y="19050"/>
              <a:ext cx="758989" cy="249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4"/>
                </a:lnSpc>
              </a:pPr>
              <a:r>
                <a:rPr lang="en-US" sz="24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HOW </a:t>
              </a:r>
            </a:p>
            <a:p>
              <a:pPr algn="ctr">
                <a:lnSpc>
                  <a:spcPts val="2088"/>
                </a:lnSpc>
              </a:pPr>
              <a:r>
                <a:rPr lang="en-US" sz="18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 it measured? 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808177" y="4938697"/>
            <a:ext cx="2598329" cy="1019375"/>
            <a:chOff x="0" y="0"/>
            <a:chExt cx="684334" cy="26847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84334" cy="268477"/>
            </a:xfrm>
            <a:custGeom>
              <a:avLst/>
              <a:gdLst/>
              <a:ahLst/>
              <a:cxnLst/>
              <a:rect r="r" b="b" t="t" l="l"/>
              <a:pathLst>
                <a:path h="268477" w="684334">
                  <a:moveTo>
                    <a:pt x="71510" y="0"/>
                  </a:moveTo>
                  <a:lnTo>
                    <a:pt x="612824" y="0"/>
                  </a:lnTo>
                  <a:cubicBezTo>
                    <a:pt x="631789" y="0"/>
                    <a:pt x="649978" y="7534"/>
                    <a:pt x="663389" y="20945"/>
                  </a:cubicBezTo>
                  <a:cubicBezTo>
                    <a:pt x="676800" y="34355"/>
                    <a:pt x="684334" y="52544"/>
                    <a:pt x="684334" y="71510"/>
                  </a:cubicBezTo>
                  <a:lnTo>
                    <a:pt x="684334" y="196968"/>
                  </a:lnTo>
                  <a:cubicBezTo>
                    <a:pt x="684334" y="215933"/>
                    <a:pt x="676800" y="234122"/>
                    <a:pt x="663389" y="247533"/>
                  </a:cubicBezTo>
                  <a:cubicBezTo>
                    <a:pt x="649978" y="260943"/>
                    <a:pt x="631789" y="268477"/>
                    <a:pt x="612824" y="268477"/>
                  </a:cubicBezTo>
                  <a:lnTo>
                    <a:pt x="71510" y="268477"/>
                  </a:lnTo>
                  <a:cubicBezTo>
                    <a:pt x="52544" y="268477"/>
                    <a:pt x="34355" y="260943"/>
                    <a:pt x="20945" y="247533"/>
                  </a:cubicBezTo>
                  <a:cubicBezTo>
                    <a:pt x="7534" y="234122"/>
                    <a:pt x="0" y="215933"/>
                    <a:pt x="0" y="196968"/>
                  </a:cubicBezTo>
                  <a:lnTo>
                    <a:pt x="0" y="71510"/>
                  </a:lnTo>
                  <a:cubicBezTo>
                    <a:pt x="0" y="52544"/>
                    <a:pt x="7534" y="34355"/>
                    <a:pt x="20945" y="20945"/>
                  </a:cubicBezTo>
                  <a:cubicBezTo>
                    <a:pt x="34355" y="7534"/>
                    <a:pt x="52544" y="0"/>
                    <a:pt x="71510" y="0"/>
                  </a:cubicBezTo>
                  <a:close/>
                </a:path>
              </a:pathLst>
            </a:custGeom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684334" cy="3065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  <a:r>
                <a:rPr lang="en-US" b="true" sz="2400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WHAT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542080" y="4938697"/>
            <a:ext cx="3305454" cy="1019375"/>
            <a:chOff x="0" y="0"/>
            <a:chExt cx="870572" cy="26847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70572" cy="268477"/>
            </a:xfrm>
            <a:custGeom>
              <a:avLst/>
              <a:gdLst/>
              <a:ahLst/>
              <a:cxnLst/>
              <a:rect r="r" b="b" t="t" l="l"/>
              <a:pathLst>
                <a:path h="268477" w="870572">
                  <a:moveTo>
                    <a:pt x="56212" y="0"/>
                  </a:moveTo>
                  <a:lnTo>
                    <a:pt x="814360" y="0"/>
                  </a:lnTo>
                  <a:cubicBezTo>
                    <a:pt x="845405" y="0"/>
                    <a:pt x="870572" y="25167"/>
                    <a:pt x="870572" y="56212"/>
                  </a:cubicBezTo>
                  <a:lnTo>
                    <a:pt x="870572" y="212265"/>
                  </a:lnTo>
                  <a:cubicBezTo>
                    <a:pt x="870572" y="227174"/>
                    <a:pt x="864650" y="241472"/>
                    <a:pt x="854108" y="252013"/>
                  </a:cubicBezTo>
                  <a:cubicBezTo>
                    <a:pt x="843566" y="262555"/>
                    <a:pt x="829269" y="268477"/>
                    <a:pt x="814360" y="268477"/>
                  </a:cubicBezTo>
                  <a:lnTo>
                    <a:pt x="56212" y="268477"/>
                  </a:lnTo>
                  <a:cubicBezTo>
                    <a:pt x="25167" y="268477"/>
                    <a:pt x="0" y="243310"/>
                    <a:pt x="0" y="212265"/>
                  </a:cubicBezTo>
                  <a:lnTo>
                    <a:pt x="0" y="56212"/>
                  </a:lnTo>
                  <a:cubicBezTo>
                    <a:pt x="0" y="41304"/>
                    <a:pt x="5922" y="27006"/>
                    <a:pt x="16464" y="16464"/>
                  </a:cubicBezTo>
                  <a:cubicBezTo>
                    <a:pt x="27006" y="5922"/>
                    <a:pt x="41304" y="0"/>
                    <a:pt x="56212" y="0"/>
                  </a:cubicBezTo>
                  <a:close/>
                </a:path>
              </a:pathLst>
            </a:custGeom>
          </p:spPr>
        </p:sp>
        <p:sp>
          <p:nvSpPr>
            <p:cNvPr name="TextBox 24" id="24"/>
            <p:cNvSpPr txBox="true"/>
            <p:nvPr/>
          </p:nvSpPr>
          <p:spPr>
            <a:xfrm>
              <a:off x="0" y="19050"/>
              <a:ext cx="870572" cy="2494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4"/>
                </a:lnSpc>
              </a:pPr>
              <a:r>
                <a:rPr lang="en-US" sz="24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WHY</a:t>
              </a:r>
            </a:p>
            <a:p>
              <a:pPr algn="ctr">
                <a:lnSpc>
                  <a:spcPts val="2088"/>
                </a:lnSpc>
              </a:pPr>
              <a:r>
                <a:rPr lang="en-US" sz="18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it is important to know? </a:t>
              </a:r>
            </a:p>
          </p:txBody>
        </p:sp>
      </p:grpSp>
      <p:sp>
        <p:nvSpPr>
          <p:cNvPr name="AutoShape 25" id="25"/>
          <p:cNvSpPr/>
          <p:nvPr/>
        </p:nvSpPr>
        <p:spPr>
          <a:xfrm flipH="true" flipV="true">
            <a:off x="3589641" y="4952621"/>
            <a:ext cx="0" cy="991527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flipH="true" flipV="true">
            <a:off x="6536980" y="4952621"/>
            <a:ext cx="0" cy="991527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7" id="27"/>
          <p:cNvSpPr/>
          <p:nvPr/>
        </p:nvSpPr>
        <p:spPr>
          <a:xfrm flipH="false" flipV="false" rot="0">
            <a:off x="8150152" y="639696"/>
            <a:ext cx="1795789" cy="664807"/>
          </a:xfrm>
          <a:custGeom>
            <a:avLst/>
            <a:gdLst/>
            <a:ahLst/>
            <a:cxnLst/>
            <a:rect r="r" b="b" t="t" l="l"/>
            <a:pathLst>
              <a:path h="664807" w="1795789">
                <a:moveTo>
                  <a:pt x="0" y="0"/>
                </a:moveTo>
                <a:lnTo>
                  <a:pt x="1795789" y="0"/>
                </a:lnTo>
                <a:lnTo>
                  <a:pt x="1795789" y="664807"/>
                </a:lnTo>
                <a:lnTo>
                  <a:pt x="0" y="6648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298432" y="9828957"/>
            <a:ext cx="9690136" cy="4480131"/>
            <a:chOff x="0" y="0"/>
            <a:chExt cx="2552135" cy="117995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552135" cy="1179952"/>
            </a:xfrm>
            <a:custGeom>
              <a:avLst/>
              <a:gdLst/>
              <a:ahLst/>
              <a:cxnLst/>
              <a:rect r="r" b="b" t="t" l="l"/>
              <a:pathLst>
                <a:path h="1179952" w="2552135">
                  <a:moveTo>
                    <a:pt x="19175" y="0"/>
                  </a:moveTo>
                  <a:lnTo>
                    <a:pt x="2532960" y="0"/>
                  </a:lnTo>
                  <a:cubicBezTo>
                    <a:pt x="2543550" y="0"/>
                    <a:pt x="2552135" y="8585"/>
                    <a:pt x="2552135" y="19175"/>
                  </a:cubicBezTo>
                  <a:lnTo>
                    <a:pt x="2552135" y="1160777"/>
                  </a:lnTo>
                  <a:cubicBezTo>
                    <a:pt x="2552135" y="1171367"/>
                    <a:pt x="2543550" y="1179952"/>
                    <a:pt x="2532960" y="1179952"/>
                  </a:cubicBezTo>
                  <a:lnTo>
                    <a:pt x="19175" y="1179952"/>
                  </a:lnTo>
                  <a:cubicBezTo>
                    <a:pt x="14089" y="1179952"/>
                    <a:pt x="9212" y="1177932"/>
                    <a:pt x="5616" y="1174336"/>
                  </a:cubicBezTo>
                  <a:cubicBezTo>
                    <a:pt x="2020" y="1170740"/>
                    <a:pt x="0" y="1165863"/>
                    <a:pt x="0" y="1160777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close/>
                </a:path>
              </a:pathLst>
            </a:custGeom>
            <a:solidFill>
              <a:srgbClr val="EAF3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2552135" cy="12180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aphicFrame>
        <p:nvGraphicFramePr>
          <p:cNvPr name="Table 31" id="31"/>
          <p:cNvGraphicFramePr>
            <a:graphicFrameLocks noGrp="true"/>
          </p:cNvGraphicFramePr>
          <p:nvPr/>
        </p:nvGraphicFramePr>
        <p:xfrm>
          <a:off x="683568" y="10853847"/>
          <a:ext cx="9190733" cy="3452345"/>
        </p:xfrm>
        <a:graphic>
          <a:graphicData uri="http://schemas.openxmlformats.org/drawingml/2006/table">
            <a:tbl>
              <a:tblPr/>
              <a:tblGrid>
                <a:gridCol w="2878939"/>
                <a:gridCol w="2946188"/>
                <a:gridCol w="3365606"/>
              </a:tblGrid>
              <a:tr h="10668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Equipment utilization rate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% of available time the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spc="-14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machine is actually working 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Identifies under / overused 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machines; informs fleet 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right-sizing and allocation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5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Idle time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% of time engine running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while not moving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Helps to cu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 fuel waste,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improves operational discipline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39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Geofence compliance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Quantity of events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when equipment leaves assigned zones or enters restricted ones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Prevents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misuse, equipment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hoarding, and unauthorized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movement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32" id="32"/>
          <p:cNvGrpSpPr/>
          <p:nvPr/>
        </p:nvGrpSpPr>
        <p:grpSpPr>
          <a:xfrm rot="0">
            <a:off x="683568" y="10226868"/>
            <a:ext cx="5577281" cy="374650"/>
            <a:chOff x="0" y="0"/>
            <a:chExt cx="7436375" cy="499533"/>
          </a:xfrm>
        </p:grpSpPr>
        <p:sp>
          <p:nvSpPr>
            <p:cNvPr name="Freeform 33" id="33"/>
            <p:cNvSpPr/>
            <p:nvPr/>
          </p:nvSpPr>
          <p:spPr>
            <a:xfrm flipH="false" flipV="true" rot="5400000">
              <a:off x="-34847" y="89066"/>
              <a:ext cx="423300" cy="353607"/>
            </a:xfrm>
            <a:custGeom>
              <a:avLst/>
              <a:gdLst/>
              <a:ahLst/>
              <a:cxnLst/>
              <a:rect r="r" b="b" t="t" l="l"/>
              <a:pathLst>
                <a:path h="353607" w="423300">
                  <a:moveTo>
                    <a:pt x="0" y="353607"/>
                  </a:moveTo>
                  <a:lnTo>
                    <a:pt x="423301" y="353607"/>
                  </a:lnTo>
                  <a:lnTo>
                    <a:pt x="423301" y="0"/>
                  </a:lnTo>
                  <a:lnTo>
                    <a:pt x="0" y="0"/>
                  </a:lnTo>
                  <a:lnTo>
                    <a:pt x="0" y="353607"/>
                  </a:lnTo>
                  <a:close/>
                </a:path>
              </a:pathLst>
            </a:custGeom>
            <a:blipFill>
              <a:blip r:embed="rId6"/>
              <a:stretch>
                <a:fillRect l="-94503" t="-295475" r="-94183" b="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 rot="0">
              <a:off x="559042" y="-47625"/>
              <a:ext cx="6877333" cy="5471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a Fleet operations manager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98432" y="20195665"/>
            <a:ext cx="9690136" cy="5644174"/>
            <a:chOff x="0" y="0"/>
            <a:chExt cx="12920182" cy="7525566"/>
          </a:xfrm>
        </p:grpSpPr>
        <p:grpSp>
          <p:nvGrpSpPr>
            <p:cNvPr name="Group 36" id="36"/>
            <p:cNvGrpSpPr/>
            <p:nvPr/>
          </p:nvGrpSpPr>
          <p:grpSpPr>
            <a:xfrm rot="0">
              <a:off x="0" y="0"/>
              <a:ext cx="12920182" cy="7525566"/>
              <a:chOff x="0" y="0"/>
              <a:chExt cx="2552135" cy="1486531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552135" cy="1486531"/>
              </a:xfrm>
              <a:custGeom>
                <a:avLst/>
                <a:gdLst/>
                <a:ahLst/>
                <a:cxnLst/>
                <a:rect r="r" b="b" t="t" l="l"/>
                <a:pathLst>
                  <a:path h="1486531" w="2552135">
                    <a:moveTo>
                      <a:pt x="19175" y="0"/>
                    </a:moveTo>
                    <a:lnTo>
                      <a:pt x="2532960" y="0"/>
                    </a:lnTo>
                    <a:cubicBezTo>
                      <a:pt x="2543550" y="0"/>
                      <a:pt x="2552135" y="8585"/>
                      <a:pt x="2552135" y="19175"/>
                    </a:cubicBezTo>
                    <a:lnTo>
                      <a:pt x="2552135" y="1467357"/>
                    </a:lnTo>
                    <a:cubicBezTo>
                      <a:pt x="2552135" y="1477947"/>
                      <a:pt x="2543550" y="1486531"/>
                      <a:pt x="2532960" y="1486531"/>
                    </a:cubicBezTo>
                    <a:lnTo>
                      <a:pt x="19175" y="1486531"/>
                    </a:lnTo>
                    <a:cubicBezTo>
                      <a:pt x="8585" y="1486531"/>
                      <a:pt x="0" y="1477947"/>
                      <a:pt x="0" y="1467357"/>
                    </a:cubicBezTo>
                    <a:lnTo>
                      <a:pt x="0" y="19175"/>
                    </a:lnTo>
                    <a:cubicBezTo>
                      <a:pt x="0" y="8585"/>
                      <a:pt x="8585" y="0"/>
                      <a:pt x="19175" y="0"/>
                    </a:cubicBezTo>
                    <a:close/>
                  </a:path>
                </a:pathLst>
              </a:custGeom>
              <a:solidFill>
                <a:srgbClr val="EAF3FF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38100"/>
                <a:ext cx="2552135" cy="152463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Freeform 40" id="40"/>
            <p:cNvSpPr/>
            <p:nvPr/>
          </p:nvSpPr>
          <p:spPr>
            <a:xfrm flipH="false" flipV="true" rot="5400000">
              <a:off x="454805" y="605092"/>
              <a:ext cx="423300" cy="308736"/>
            </a:xfrm>
            <a:custGeom>
              <a:avLst/>
              <a:gdLst/>
              <a:ahLst/>
              <a:cxnLst/>
              <a:rect r="r" b="b" t="t" l="l"/>
              <a:pathLst>
                <a:path h="308736" w="423300">
                  <a:moveTo>
                    <a:pt x="0" y="308736"/>
                  </a:moveTo>
                  <a:lnTo>
                    <a:pt x="423300" y="308736"/>
                  </a:lnTo>
                  <a:lnTo>
                    <a:pt x="423300" y="0"/>
                  </a:lnTo>
                  <a:lnTo>
                    <a:pt x="0" y="0"/>
                  </a:lnTo>
                  <a:lnTo>
                    <a:pt x="0" y="308736"/>
                  </a:lnTo>
                  <a:close/>
                </a:path>
              </a:pathLst>
            </a:custGeom>
            <a:blipFill>
              <a:blip r:embed="rId6"/>
              <a:stretch>
                <a:fillRect l="-76166" t="-295475" r="-75887" b="0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 rot="0">
              <a:off x="1091813" y="473075"/>
              <a:ext cx="9648329" cy="5471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a Safety &amp; compliance manager</a:t>
              </a:r>
            </a:p>
          </p:txBody>
        </p:sp>
      </p:grpSp>
      <p:graphicFrame>
        <p:nvGraphicFramePr>
          <p:cNvPr name="Table 39" id="39"/>
          <p:cNvGraphicFramePr>
            <a:graphicFrameLocks noGrp="true"/>
          </p:cNvGraphicFramePr>
          <p:nvPr/>
        </p:nvGraphicFramePr>
        <p:xfrm>
          <a:off x="393590" y="1015763"/>
          <a:ext cx="9190733" cy="4391025"/>
        </p:xfrm>
        <a:graphic>
          <a:graphicData uri="http://schemas.openxmlformats.org/drawingml/2006/table">
            <a:tbl>
              <a:tblPr/>
              <a:tblGrid>
                <a:gridCol w="2878939"/>
                <a:gridCol w="2988320"/>
                <a:gridCol w="3323474"/>
              </a:tblGrid>
              <a:tr h="11715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Geofence safety alerts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Quantity of e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ntries into hazardous / restricted zones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Prevents accidents (e.g.,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unauthorized blast-zone entry)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1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Overspeed incidents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Times equip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ment exceeds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site speed thresholds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Lowers accident risk and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insurance costs; strengthens  </a:t>
                      </a:r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operator discipline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7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After-hours usage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Equipment used outside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approved schedules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Detects misuse, unauthorized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jobs, or theft attempts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Tampering alerts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Average utilization across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all equipment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Strategic sizing of fleet;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supports “buy, rent, </a:t>
                      </a:r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or reallocate” decisions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42" id="42"/>
          <p:cNvGrpSpPr/>
          <p:nvPr/>
        </p:nvGrpSpPr>
        <p:grpSpPr>
          <a:xfrm rot="0">
            <a:off x="298432" y="14587452"/>
            <a:ext cx="9690136" cy="5644174"/>
            <a:chOff x="0" y="0"/>
            <a:chExt cx="12920182" cy="7525566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0" y="0"/>
              <a:ext cx="12920182" cy="7525566"/>
              <a:chOff x="0" y="0"/>
              <a:chExt cx="2552135" cy="1486531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2552135" cy="1486531"/>
              </a:xfrm>
              <a:custGeom>
                <a:avLst/>
                <a:gdLst/>
                <a:ahLst/>
                <a:cxnLst/>
                <a:rect r="r" b="b" t="t" l="l"/>
                <a:pathLst>
                  <a:path h="1486531" w="2552135">
                    <a:moveTo>
                      <a:pt x="19175" y="0"/>
                    </a:moveTo>
                    <a:lnTo>
                      <a:pt x="2532960" y="0"/>
                    </a:lnTo>
                    <a:cubicBezTo>
                      <a:pt x="2543550" y="0"/>
                      <a:pt x="2552135" y="8585"/>
                      <a:pt x="2552135" y="19175"/>
                    </a:cubicBezTo>
                    <a:lnTo>
                      <a:pt x="2552135" y="1467357"/>
                    </a:lnTo>
                    <a:cubicBezTo>
                      <a:pt x="2552135" y="1477947"/>
                      <a:pt x="2543550" y="1486531"/>
                      <a:pt x="2532960" y="1486531"/>
                    </a:cubicBezTo>
                    <a:lnTo>
                      <a:pt x="19175" y="1486531"/>
                    </a:lnTo>
                    <a:cubicBezTo>
                      <a:pt x="8585" y="1486531"/>
                      <a:pt x="0" y="1477947"/>
                      <a:pt x="0" y="1467357"/>
                    </a:cubicBezTo>
                    <a:lnTo>
                      <a:pt x="0" y="19175"/>
                    </a:lnTo>
                    <a:cubicBezTo>
                      <a:pt x="0" y="8585"/>
                      <a:pt x="8585" y="0"/>
                      <a:pt x="19175" y="0"/>
                    </a:cubicBezTo>
                    <a:close/>
                  </a:path>
                </a:pathLst>
              </a:custGeom>
              <a:solidFill>
                <a:srgbClr val="EAF3FF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38100"/>
                <a:ext cx="2552135" cy="152463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Freeform 47" id="47"/>
            <p:cNvSpPr/>
            <p:nvPr/>
          </p:nvSpPr>
          <p:spPr>
            <a:xfrm flipH="false" flipV="true" rot="5400000">
              <a:off x="486871" y="537951"/>
              <a:ext cx="423300" cy="308736"/>
            </a:xfrm>
            <a:custGeom>
              <a:avLst/>
              <a:gdLst/>
              <a:ahLst/>
              <a:cxnLst/>
              <a:rect r="r" b="b" t="t" l="l"/>
              <a:pathLst>
                <a:path h="308736" w="423300">
                  <a:moveTo>
                    <a:pt x="0" y="308736"/>
                  </a:moveTo>
                  <a:lnTo>
                    <a:pt x="423300" y="308736"/>
                  </a:lnTo>
                  <a:lnTo>
                    <a:pt x="423300" y="0"/>
                  </a:lnTo>
                  <a:lnTo>
                    <a:pt x="0" y="0"/>
                  </a:lnTo>
                  <a:lnTo>
                    <a:pt x="0" y="308736"/>
                  </a:lnTo>
                  <a:close/>
                </a:path>
              </a:pathLst>
            </a:custGeom>
            <a:blipFill>
              <a:blip r:embed="rId6"/>
              <a:stretch>
                <a:fillRect l="-76166" t="-295475" r="-75887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 rot="0">
              <a:off x="1111761" y="407644"/>
              <a:ext cx="7937661" cy="5471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a Maintenance manager</a:t>
              </a:r>
            </a:p>
          </p:txBody>
        </p:sp>
      </p:grpSp>
      <p:graphicFrame>
        <p:nvGraphicFramePr>
          <p:cNvPr name="Table 46" id="46"/>
          <p:cNvGraphicFramePr>
            <a:graphicFrameLocks noGrp="true"/>
          </p:cNvGraphicFramePr>
          <p:nvPr/>
        </p:nvGraphicFramePr>
        <p:xfrm>
          <a:off x="375611" y="956766"/>
          <a:ext cx="9200258" cy="4480103"/>
        </p:xfrm>
        <a:graphic>
          <a:graphicData uri="http://schemas.openxmlformats.org/drawingml/2006/table">
            <a:tbl>
              <a:tblPr/>
              <a:tblGrid>
                <a:gridCol w="2886605"/>
                <a:gridCol w="2946188"/>
                <a:gridCol w="3367465"/>
              </a:tblGrid>
              <a:tr h="11715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Preventive maintenance compliance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The number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of equipment that requires scheduled inspection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Reduces breakdowns and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unplanned downtime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015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Maintenance cost per operating hour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otal maintenance cost /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actual operating hours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Clear lifecycle economics,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exposes aging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vehicles that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should be retired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8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MTTR (Mean time to repair)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Total repair time / number 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of repairs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Reduces downtime, informs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staffing and spare-parts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decisions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Equipment availability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% of (scheduled hours –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downtime) / scheduled </a:t>
                      </a:r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hours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Measures readiness; 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low availability directly</a:t>
                      </a:r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threatens project timelines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49" id="49"/>
          <p:cNvGrpSpPr/>
          <p:nvPr/>
        </p:nvGrpSpPr>
        <p:grpSpPr>
          <a:xfrm rot="0">
            <a:off x="289977" y="6274766"/>
            <a:ext cx="9690136" cy="3275827"/>
            <a:chOff x="0" y="0"/>
            <a:chExt cx="2552135" cy="862769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552135" cy="862769"/>
            </a:xfrm>
            <a:custGeom>
              <a:avLst/>
              <a:gdLst/>
              <a:ahLst/>
              <a:cxnLst/>
              <a:rect r="r" b="b" t="t" l="l"/>
              <a:pathLst>
                <a:path h="862769" w="2552135">
                  <a:moveTo>
                    <a:pt x="19175" y="0"/>
                  </a:moveTo>
                  <a:lnTo>
                    <a:pt x="2532960" y="0"/>
                  </a:lnTo>
                  <a:cubicBezTo>
                    <a:pt x="2543550" y="0"/>
                    <a:pt x="2552135" y="8585"/>
                    <a:pt x="2552135" y="19175"/>
                  </a:cubicBezTo>
                  <a:lnTo>
                    <a:pt x="2552135" y="843594"/>
                  </a:lnTo>
                  <a:cubicBezTo>
                    <a:pt x="2552135" y="854184"/>
                    <a:pt x="2543550" y="862769"/>
                    <a:pt x="2532960" y="862769"/>
                  </a:cubicBezTo>
                  <a:lnTo>
                    <a:pt x="19175" y="862769"/>
                  </a:lnTo>
                  <a:cubicBezTo>
                    <a:pt x="14089" y="862769"/>
                    <a:pt x="9212" y="860749"/>
                    <a:pt x="5616" y="857153"/>
                  </a:cubicBezTo>
                  <a:cubicBezTo>
                    <a:pt x="2020" y="853557"/>
                    <a:pt x="0" y="848680"/>
                    <a:pt x="0" y="843594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close/>
                </a:path>
              </a:pathLst>
            </a:custGeom>
            <a:solidFill>
              <a:srgbClr val="EAF3FF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2552135" cy="9008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664518" y="6627191"/>
            <a:ext cx="6578718" cy="374650"/>
            <a:chOff x="0" y="0"/>
            <a:chExt cx="8771624" cy="499533"/>
          </a:xfrm>
        </p:grpSpPr>
        <p:sp>
          <p:nvSpPr>
            <p:cNvPr name="Freeform 53" id="53"/>
            <p:cNvSpPr/>
            <p:nvPr/>
          </p:nvSpPr>
          <p:spPr>
            <a:xfrm flipH="false" flipV="true" rot="5400000">
              <a:off x="-57282" y="111501"/>
              <a:ext cx="423300" cy="308736"/>
            </a:xfrm>
            <a:custGeom>
              <a:avLst/>
              <a:gdLst/>
              <a:ahLst/>
              <a:cxnLst/>
              <a:rect r="r" b="b" t="t" l="l"/>
              <a:pathLst>
                <a:path h="308736" w="423300">
                  <a:moveTo>
                    <a:pt x="0" y="308737"/>
                  </a:moveTo>
                  <a:lnTo>
                    <a:pt x="423300" y="308737"/>
                  </a:lnTo>
                  <a:lnTo>
                    <a:pt x="423300" y="0"/>
                  </a:lnTo>
                  <a:lnTo>
                    <a:pt x="0" y="0"/>
                  </a:lnTo>
                  <a:lnTo>
                    <a:pt x="0" y="308737"/>
                  </a:lnTo>
                  <a:close/>
                </a:path>
              </a:pathLst>
            </a:custGeom>
            <a:blipFill>
              <a:blip r:embed="rId6"/>
              <a:stretch>
                <a:fillRect l="-76166" t="-295475" r="-75887" b="0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 rot="0">
              <a:off x="488103" y="-47625"/>
              <a:ext cx="8283520" cy="5471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an Executive &amp; Operations director</a:t>
              </a:r>
            </a:p>
          </p:txBody>
        </p:sp>
      </p:grpSp>
      <p:graphicFrame>
        <p:nvGraphicFramePr>
          <p:cNvPr name="Table 55" id="55"/>
          <p:cNvGraphicFramePr>
            <a:graphicFrameLocks noGrp="true"/>
          </p:cNvGraphicFramePr>
          <p:nvPr/>
        </p:nvGraphicFramePr>
        <p:xfrm>
          <a:off x="683568" y="7178868"/>
          <a:ext cx="9151278" cy="2247900"/>
        </p:xfrm>
        <a:graphic>
          <a:graphicData uri="http://schemas.openxmlformats.org/drawingml/2006/table">
            <a:tbl>
              <a:tblPr/>
              <a:tblGrid>
                <a:gridCol w="2871172"/>
                <a:gridCol w="2964406"/>
                <a:gridCol w="3315700"/>
              </a:tblGrid>
              <a:tr h="10668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Overall fleet utilization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Average utilization across 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all equipment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Strategic sizing of fleet;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supports “buy, rent, 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or reallocate” decisions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1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Total fleet downtime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Aggregated downtime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hours or %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High-level reliability insight;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directly affects jobsite</a:t>
                      </a:r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throughput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56" id="56"/>
          <p:cNvSpPr/>
          <p:nvPr/>
        </p:nvSpPr>
        <p:spPr>
          <a:xfrm flipH="false" flipV="false" rot="0">
            <a:off x="674043" y="703208"/>
            <a:ext cx="2424427" cy="537782"/>
          </a:xfrm>
          <a:custGeom>
            <a:avLst/>
            <a:gdLst/>
            <a:ahLst/>
            <a:cxnLst/>
            <a:rect r="r" b="b" t="t" l="l"/>
            <a:pathLst>
              <a:path h="537782" w="2424427">
                <a:moveTo>
                  <a:pt x="0" y="0"/>
                </a:moveTo>
                <a:lnTo>
                  <a:pt x="2424427" y="0"/>
                </a:lnTo>
                <a:lnTo>
                  <a:pt x="2424427" y="537782"/>
                </a:lnTo>
                <a:lnTo>
                  <a:pt x="0" y="5377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7" id="57"/>
          <p:cNvGrpSpPr/>
          <p:nvPr/>
        </p:nvGrpSpPr>
        <p:grpSpPr>
          <a:xfrm rot="0">
            <a:off x="664518" y="1695100"/>
            <a:ext cx="7345724" cy="2353162"/>
            <a:chOff x="0" y="0"/>
            <a:chExt cx="9794298" cy="3137549"/>
          </a:xfrm>
        </p:grpSpPr>
        <p:grpSp>
          <p:nvGrpSpPr>
            <p:cNvPr name="Group 58" id="58"/>
            <p:cNvGrpSpPr/>
            <p:nvPr/>
          </p:nvGrpSpPr>
          <p:grpSpPr>
            <a:xfrm rot="0">
              <a:off x="12700" y="1986929"/>
              <a:ext cx="128920" cy="1150620"/>
              <a:chOff x="0" y="0"/>
              <a:chExt cx="25466" cy="227283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25466" cy="227283"/>
              </a:xfrm>
              <a:custGeom>
                <a:avLst/>
                <a:gdLst/>
                <a:ahLst/>
                <a:cxnLst/>
                <a:rect r="r" b="b" t="t" l="l"/>
                <a:pathLst>
                  <a:path h="227283" w="25466">
                    <a:moveTo>
                      <a:pt x="0" y="0"/>
                    </a:moveTo>
                    <a:lnTo>
                      <a:pt x="25466" y="0"/>
                    </a:lnTo>
                    <a:lnTo>
                      <a:pt x="25466" y="227283"/>
                    </a:lnTo>
                    <a:lnTo>
                      <a:pt x="0" y="227283"/>
                    </a:lnTo>
                    <a:close/>
                  </a:path>
                </a:pathLst>
              </a:custGeom>
              <a:solidFill>
                <a:srgbClr val="3CD5FF"/>
              </a:solidFill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-38100"/>
                <a:ext cx="25466" cy="2653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61" id="61"/>
            <p:cNvSpPr txBox="true"/>
            <p:nvPr/>
          </p:nvSpPr>
          <p:spPr>
            <a:xfrm rot="0">
              <a:off x="434776" y="1942479"/>
              <a:ext cx="7564327" cy="1169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39"/>
                </a:lnSpc>
              </a:pPr>
              <a:r>
                <a:rPr lang="en-US" sz="1799">
                  <a:solidFill>
                    <a:srgbClr val="FEFEFE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Track operational, maintenance, and safety metrics that drive fleet performance at a glance. Build custom views in minutes using </a:t>
              </a:r>
              <a:r>
                <a:rPr lang="en-US" sz="1799" u="sng">
                  <a:solidFill>
                    <a:srgbClr val="FEFEFE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9" tooltip="https://www.navixy.com/en/iot-query/dashboardstudio/"/>
                </a:rPr>
                <a:t>Dashboard Studio's</a:t>
              </a:r>
              <a:r>
                <a:rPr lang="en-US" sz="1799">
                  <a:solidFill>
                    <a:srgbClr val="FEFEFE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template.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0" y="38100"/>
              <a:ext cx="9794298" cy="15096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359"/>
                </a:lnSpc>
              </a:pPr>
              <a:r>
                <a:rPr lang="en-US" sz="3999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Profit pulse: key metrics</a:t>
              </a:r>
            </a:p>
            <a:p>
              <a:pPr algn="l">
                <a:lnSpc>
                  <a:spcPts val="4359"/>
                </a:lnSpc>
              </a:pPr>
              <a:r>
                <a:rPr lang="en-US" sz="3999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</a:t>
              </a:r>
              <a:r>
                <a:rPr lang="en-US" sz="3999" b="true">
                  <a:solidFill>
                    <a:srgbClr val="3CD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heavy machinery </a:t>
              </a:r>
            </a:p>
          </p:txBody>
        </p:sp>
      </p:grpSp>
      <p:sp>
        <p:nvSpPr>
          <p:cNvPr name="TextBox 63" id="63"/>
          <p:cNvSpPr txBox="true"/>
          <p:nvPr/>
        </p:nvSpPr>
        <p:spPr>
          <a:xfrm rot="0">
            <a:off x="722388" y="26497237"/>
            <a:ext cx="6811507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0" tooltip="mailto:datahub@navixy.com"/>
              </a:rPr>
              <a:t>Share this cheat sheet with your team and partners!</a:t>
            </a:r>
          </a:p>
          <a:p>
            <a:pPr algn="l">
              <a:lnSpc>
                <a:spcPts val="3079"/>
              </a:lnSpc>
            </a:pP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1" tooltip="mailto:datahub@navixy.com"/>
              </a:rPr>
              <a:t>Visit our</a:t>
            </a:r>
            <a:r>
              <a:rPr lang="en-US" sz="21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b="true" sz="2199" u="sng">
                <a:solidFill>
                  <a:srgbClr val="47D2F8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2" tooltip="https://www.navixy.com/en/iot-query/telematics-analytics-platform/?utm_source=docs&amp;utm_medium=social&amp;utm_campaign=iotquery_industries"/>
              </a:rPr>
              <a:t>Industries page</a:t>
            </a: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3" tooltip="mailto:datahub@navixy.com"/>
              </a:rPr>
              <a:t> to learn more about Navixy IoT Query capabilities for your business!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676400"/>
            <a:ext cx="10287000" cy="5820045"/>
            <a:chOff x="0" y="0"/>
            <a:chExt cx="2709333" cy="15328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09333" cy="1532851"/>
            </a:xfrm>
            <a:custGeom>
              <a:avLst/>
              <a:gdLst/>
              <a:ahLst/>
              <a:cxnLst/>
              <a:rect r="r" b="b" t="t" l="l"/>
              <a:pathLst>
                <a:path h="1532851" w="2709333">
                  <a:moveTo>
                    <a:pt x="21073" y="0"/>
                  </a:moveTo>
                  <a:lnTo>
                    <a:pt x="2688261" y="0"/>
                  </a:lnTo>
                  <a:cubicBezTo>
                    <a:pt x="2693850" y="0"/>
                    <a:pt x="2699209" y="2220"/>
                    <a:pt x="2703161" y="6172"/>
                  </a:cubicBezTo>
                  <a:cubicBezTo>
                    <a:pt x="2707113" y="10124"/>
                    <a:pt x="2709333" y="15484"/>
                    <a:pt x="2709333" y="21073"/>
                  </a:cubicBezTo>
                  <a:lnTo>
                    <a:pt x="2709333" y="1511779"/>
                  </a:lnTo>
                  <a:cubicBezTo>
                    <a:pt x="2709333" y="1523417"/>
                    <a:pt x="2699899" y="1532851"/>
                    <a:pt x="2688261" y="1532851"/>
                  </a:cubicBezTo>
                  <a:lnTo>
                    <a:pt x="21073" y="1532851"/>
                  </a:lnTo>
                  <a:cubicBezTo>
                    <a:pt x="9435" y="1532851"/>
                    <a:pt x="0" y="1523417"/>
                    <a:pt x="0" y="1511779"/>
                  </a:cubicBezTo>
                  <a:lnTo>
                    <a:pt x="0" y="21073"/>
                  </a:lnTo>
                  <a:cubicBezTo>
                    <a:pt x="0" y="9435"/>
                    <a:pt x="9435" y="0"/>
                    <a:pt x="2107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2352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709333" cy="15709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-84677"/>
            <a:ext cx="10287000" cy="7843921"/>
          </a:xfrm>
          <a:custGeom>
            <a:avLst/>
            <a:gdLst/>
            <a:ahLst/>
            <a:cxnLst/>
            <a:rect r="r" b="b" t="t" l="l"/>
            <a:pathLst>
              <a:path h="7843921" w="10287000">
                <a:moveTo>
                  <a:pt x="0" y="0"/>
                </a:moveTo>
                <a:lnTo>
                  <a:pt x="10287000" y="0"/>
                </a:lnTo>
                <a:lnTo>
                  <a:pt x="10287000" y="7843921"/>
                </a:lnTo>
                <a:lnTo>
                  <a:pt x="0" y="7843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152" t="0" r="-651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1830891"/>
            <a:ext cx="8457908" cy="5917744"/>
            <a:chOff x="0" y="0"/>
            <a:chExt cx="2227182" cy="15582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27182" cy="1558292"/>
            </a:xfrm>
            <a:custGeom>
              <a:avLst/>
              <a:gdLst/>
              <a:ahLst/>
              <a:cxnLst/>
              <a:rect r="r" b="b" t="t" l="l"/>
              <a:pathLst>
                <a:path h="1558292" w="2227182">
                  <a:moveTo>
                    <a:pt x="21968" y="0"/>
                  </a:moveTo>
                  <a:lnTo>
                    <a:pt x="2205214" y="0"/>
                  </a:lnTo>
                  <a:cubicBezTo>
                    <a:pt x="2217346" y="0"/>
                    <a:pt x="2227182" y="9836"/>
                    <a:pt x="2227182" y="21968"/>
                  </a:cubicBezTo>
                  <a:lnTo>
                    <a:pt x="2227182" y="1536324"/>
                  </a:lnTo>
                  <a:cubicBezTo>
                    <a:pt x="2227182" y="1548457"/>
                    <a:pt x="2217346" y="1558292"/>
                    <a:pt x="2205214" y="1558292"/>
                  </a:cubicBezTo>
                  <a:lnTo>
                    <a:pt x="21968" y="1558292"/>
                  </a:lnTo>
                  <a:cubicBezTo>
                    <a:pt x="9836" y="1558292"/>
                    <a:pt x="0" y="1548457"/>
                    <a:pt x="0" y="1536324"/>
                  </a:cubicBezTo>
                  <a:lnTo>
                    <a:pt x="0" y="21968"/>
                  </a:lnTo>
                  <a:cubicBezTo>
                    <a:pt x="0" y="9836"/>
                    <a:pt x="9836" y="0"/>
                    <a:pt x="2196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2194B">
                    <a:alpha val="100000"/>
                  </a:srgbClr>
                </a:gs>
                <a:gs pos="33333">
                  <a:srgbClr val="0B1847">
                    <a:alpha val="80000"/>
                  </a:srgbClr>
                </a:gs>
                <a:gs pos="66667">
                  <a:srgbClr val="2049DF">
                    <a:alpha val="69500"/>
                  </a:srgbClr>
                </a:gs>
                <a:gs pos="100000">
                  <a:srgbClr val="2352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227182" cy="1605917"/>
            </a:xfrm>
            <a:prstGeom prst="rect">
              <a:avLst/>
            </a:prstGeom>
          </p:spPr>
          <p:txBody>
            <a:bodyPr anchor="ctr" rtlCol="false" tIns="50170" lIns="50170" bIns="50170" rIns="50170"/>
            <a:lstStyle/>
            <a:p>
              <a:pPr algn="ctr">
                <a:lnSpc>
                  <a:spcPts val="3318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89977" y="6806617"/>
            <a:ext cx="9690136" cy="1237578"/>
            <a:chOff x="0" y="0"/>
            <a:chExt cx="2552151" cy="32588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552151" cy="325883"/>
            </a:xfrm>
            <a:custGeom>
              <a:avLst/>
              <a:gdLst/>
              <a:ahLst/>
              <a:cxnLst/>
              <a:rect r="r" b="b" t="t" l="l"/>
              <a:pathLst>
                <a:path h="325883" w="2552151">
                  <a:moveTo>
                    <a:pt x="2552151" y="19175"/>
                  </a:moveTo>
                  <a:lnTo>
                    <a:pt x="2552151" y="306708"/>
                  </a:lnTo>
                  <a:cubicBezTo>
                    <a:pt x="2552151" y="317298"/>
                    <a:pt x="2543566" y="325883"/>
                    <a:pt x="2532976" y="325883"/>
                  </a:cubicBezTo>
                  <a:lnTo>
                    <a:pt x="19175" y="325883"/>
                  </a:lnTo>
                  <a:cubicBezTo>
                    <a:pt x="14089" y="325883"/>
                    <a:pt x="9212" y="323862"/>
                    <a:pt x="5616" y="320267"/>
                  </a:cubicBezTo>
                  <a:cubicBezTo>
                    <a:pt x="2020" y="316671"/>
                    <a:pt x="0" y="311793"/>
                    <a:pt x="0" y="306708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lnTo>
                    <a:pt x="2532976" y="0"/>
                  </a:lnTo>
                  <a:cubicBezTo>
                    <a:pt x="2543566" y="0"/>
                    <a:pt x="2552151" y="8585"/>
                    <a:pt x="2552151" y="19175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552151" cy="363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618216" y="6935052"/>
            <a:ext cx="2881615" cy="1019375"/>
            <a:chOff x="0" y="0"/>
            <a:chExt cx="758989" cy="2684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58989" cy="268480"/>
            </a:xfrm>
            <a:custGeom>
              <a:avLst/>
              <a:gdLst/>
              <a:ahLst/>
              <a:cxnLst/>
              <a:rect r="r" b="b" t="t" l="l"/>
              <a:pathLst>
                <a:path h="268480" w="758989">
                  <a:moveTo>
                    <a:pt x="758989" y="64480"/>
                  </a:moveTo>
                  <a:lnTo>
                    <a:pt x="758989" y="204000"/>
                  </a:lnTo>
                  <a:cubicBezTo>
                    <a:pt x="758989" y="221101"/>
                    <a:pt x="752195" y="237502"/>
                    <a:pt x="740103" y="249594"/>
                  </a:cubicBezTo>
                  <a:cubicBezTo>
                    <a:pt x="728011" y="261687"/>
                    <a:pt x="711610" y="268480"/>
                    <a:pt x="694509" y="268480"/>
                  </a:cubicBezTo>
                  <a:lnTo>
                    <a:pt x="64480" y="268480"/>
                  </a:lnTo>
                  <a:cubicBezTo>
                    <a:pt x="47379" y="268480"/>
                    <a:pt x="30978" y="261687"/>
                    <a:pt x="18886" y="249594"/>
                  </a:cubicBezTo>
                  <a:cubicBezTo>
                    <a:pt x="6793" y="237502"/>
                    <a:pt x="0" y="221101"/>
                    <a:pt x="0" y="204000"/>
                  </a:cubicBezTo>
                  <a:lnTo>
                    <a:pt x="0" y="64480"/>
                  </a:lnTo>
                  <a:cubicBezTo>
                    <a:pt x="0" y="47379"/>
                    <a:pt x="6793" y="30978"/>
                    <a:pt x="18886" y="18886"/>
                  </a:cubicBezTo>
                  <a:cubicBezTo>
                    <a:pt x="30978" y="6793"/>
                    <a:pt x="47379" y="0"/>
                    <a:pt x="64480" y="0"/>
                  </a:cubicBezTo>
                  <a:lnTo>
                    <a:pt x="694509" y="0"/>
                  </a:lnTo>
                  <a:cubicBezTo>
                    <a:pt x="711610" y="0"/>
                    <a:pt x="728011" y="6793"/>
                    <a:pt x="740103" y="18886"/>
                  </a:cubicBezTo>
                  <a:cubicBezTo>
                    <a:pt x="752195" y="30978"/>
                    <a:pt x="758989" y="47379"/>
                    <a:pt x="758989" y="64480"/>
                  </a:cubicBez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19050"/>
              <a:ext cx="758989" cy="249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4"/>
                </a:lnSpc>
              </a:pPr>
              <a:r>
                <a:rPr lang="en-US" sz="24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HOW </a:t>
              </a:r>
            </a:p>
            <a:p>
              <a:pPr algn="ctr">
                <a:lnSpc>
                  <a:spcPts val="2088"/>
                </a:lnSpc>
              </a:pPr>
              <a:r>
                <a:rPr lang="en-US" sz="18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 it measured? 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08177" y="6935052"/>
            <a:ext cx="2598329" cy="1019375"/>
            <a:chOff x="0" y="0"/>
            <a:chExt cx="684334" cy="26847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4334" cy="268477"/>
            </a:xfrm>
            <a:custGeom>
              <a:avLst/>
              <a:gdLst/>
              <a:ahLst/>
              <a:cxnLst/>
              <a:rect r="r" b="b" t="t" l="l"/>
              <a:pathLst>
                <a:path h="268477" w="684334">
                  <a:moveTo>
                    <a:pt x="71510" y="0"/>
                  </a:moveTo>
                  <a:lnTo>
                    <a:pt x="612824" y="0"/>
                  </a:lnTo>
                  <a:cubicBezTo>
                    <a:pt x="631789" y="0"/>
                    <a:pt x="649978" y="7534"/>
                    <a:pt x="663389" y="20945"/>
                  </a:cubicBezTo>
                  <a:cubicBezTo>
                    <a:pt x="676800" y="34355"/>
                    <a:pt x="684334" y="52544"/>
                    <a:pt x="684334" y="71510"/>
                  </a:cubicBezTo>
                  <a:lnTo>
                    <a:pt x="684334" y="196968"/>
                  </a:lnTo>
                  <a:cubicBezTo>
                    <a:pt x="684334" y="215933"/>
                    <a:pt x="676800" y="234122"/>
                    <a:pt x="663389" y="247533"/>
                  </a:cubicBezTo>
                  <a:cubicBezTo>
                    <a:pt x="649978" y="260943"/>
                    <a:pt x="631789" y="268477"/>
                    <a:pt x="612824" y="268477"/>
                  </a:cubicBezTo>
                  <a:lnTo>
                    <a:pt x="71510" y="268477"/>
                  </a:lnTo>
                  <a:cubicBezTo>
                    <a:pt x="52544" y="268477"/>
                    <a:pt x="34355" y="260943"/>
                    <a:pt x="20945" y="247533"/>
                  </a:cubicBezTo>
                  <a:cubicBezTo>
                    <a:pt x="7534" y="234122"/>
                    <a:pt x="0" y="215933"/>
                    <a:pt x="0" y="196968"/>
                  </a:cubicBezTo>
                  <a:lnTo>
                    <a:pt x="0" y="71510"/>
                  </a:lnTo>
                  <a:cubicBezTo>
                    <a:pt x="0" y="52544"/>
                    <a:pt x="7534" y="34355"/>
                    <a:pt x="20945" y="20945"/>
                  </a:cubicBezTo>
                  <a:cubicBezTo>
                    <a:pt x="34355" y="7534"/>
                    <a:pt x="52544" y="0"/>
                    <a:pt x="71510" y="0"/>
                  </a:cubicBezTo>
                  <a:close/>
                </a:path>
              </a:pathLst>
            </a:custGeom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684334" cy="3065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  <a:r>
                <a:rPr lang="en-US" b="true" sz="2400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WHAT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542080" y="6935052"/>
            <a:ext cx="3305454" cy="1019375"/>
            <a:chOff x="0" y="0"/>
            <a:chExt cx="870572" cy="26847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70572" cy="268477"/>
            </a:xfrm>
            <a:custGeom>
              <a:avLst/>
              <a:gdLst/>
              <a:ahLst/>
              <a:cxnLst/>
              <a:rect r="r" b="b" t="t" l="l"/>
              <a:pathLst>
                <a:path h="268477" w="870572">
                  <a:moveTo>
                    <a:pt x="56212" y="0"/>
                  </a:moveTo>
                  <a:lnTo>
                    <a:pt x="814360" y="0"/>
                  </a:lnTo>
                  <a:cubicBezTo>
                    <a:pt x="845405" y="0"/>
                    <a:pt x="870572" y="25167"/>
                    <a:pt x="870572" y="56212"/>
                  </a:cubicBezTo>
                  <a:lnTo>
                    <a:pt x="870572" y="212265"/>
                  </a:lnTo>
                  <a:cubicBezTo>
                    <a:pt x="870572" y="227174"/>
                    <a:pt x="864650" y="241472"/>
                    <a:pt x="854108" y="252013"/>
                  </a:cubicBezTo>
                  <a:cubicBezTo>
                    <a:pt x="843566" y="262555"/>
                    <a:pt x="829269" y="268477"/>
                    <a:pt x="814360" y="268477"/>
                  </a:cubicBezTo>
                  <a:lnTo>
                    <a:pt x="56212" y="268477"/>
                  </a:lnTo>
                  <a:cubicBezTo>
                    <a:pt x="25167" y="268477"/>
                    <a:pt x="0" y="243310"/>
                    <a:pt x="0" y="212265"/>
                  </a:cubicBezTo>
                  <a:lnTo>
                    <a:pt x="0" y="56212"/>
                  </a:lnTo>
                  <a:cubicBezTo>
                    <a:pt x="0" y="41304"/>
                    <a:pt x="5922" y="27006"/>
                    <a:pt x="16464" y="16464"/>
                  </a:cubicBezTo>
                  <a:cubicBezTo>
                    <a:pt x="27006" y="5922"/>
                    <a:pt x="41304" y="0"/>
                    <a:pt x="56212" y="0"/>
                  </a:cubicBezTo>
                  <a:close/>
                </a:path>
              </a:pathLst>
            </a:custGeom>
          </p:spPr>
        </p:sp>
        <p:sp>
          <p:nvSpPr>
            <p:cNvPr name="TextBox 20" id="20"/>
            <p:cNvSpPr txBox="true"/>
            <p:nvPr/>
          </p:nvSpPr>
          <p:spPr>
            <a:xfrm>
              <a:off x="0" y="19050"/>
              <a:ext cx="870572" cy="2494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4"/>
                </a:lnSpc>
              </a:pPr>
              <a:r>
                <a:rPr lang="en-US" sz="24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WHY</a:t>
              </a:r>
            </a:p>
            <a:p>
              <a:pPr algn="ctr">
                <a:lnSpc>
                  <a:spcPts val="2088"/>
                </a:lnSpc>
              </a:pPr>
              <a:r>
                <a:rPr lang="en-US" sz="18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it is important to know? 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flipH="true" flipV="true">
            <a:off x="3589641" y="6948976"/>
            <a:ext cx="0" cy="991527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H="true" flipV="true">
            <a:off x="6536980" y="6948976"/>
            <a:ext cx="0" cy="991527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8150152" y="2636051"/>
            <a:ext cx="1795789" cy="664807"/>
          </a:xfrm>
          <a:custGeom>
            <a:avLst/>
            <a:gdLst/>
            <a:ahLst/>
            <a:cxnLst/>
            <a:rect r="r" b="b" t="t" l="l"/>
            <a:pathLst>
              <a:path h="664807" w="1795789">
                <a:moveTo>
                  <a:pt x="0" y="0"/>
                </a:moveTo>
                <a:lnTo>
                  <a:pt x="1795789" y="0"/>
                </a:lnTo>
                <a:lnTo>
                  <a:pt x="1795789" y="664807"/>
                </a:lnTo>
                <a:lnTo>
                  <a:pt x="0" y="6648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74043" y="2699564"/>
            <a:ext cx="2424427" cy="537782"/>
          </a:xfrm>
          <a:custGeom>
            <a:avLst/>
            <a:gdLst/>
            <a:ahLst/>
            <a:cxnLst/>
            <a:rect r="r" b="b" t="t" l="l"/>
            <a:pathLst>
              <a:path h="537782" w="2424427">
                <a:moveTo>
                  <a:pt x="0" y="0"/>
                </a:moveTo>
                <a:lnTo>
                  <a:pt x="2424427" y="0"/>
                </a:lnTo>
                <a:lnTo>
                  <a:pt x="2424427" y="537782"/>
                </a:lnTo>
                <a:lnTo>
                  <a:pt x="0" y="537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674043" y="5181652"/>
            <a:ext cx="96690" cy="862965"/>
            <a:chOff x="0" y="0"/>
            <a:chExt cx="25466" cy="22728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5466" cy="227283"/>
            </a:xfrm>
            <a:custGeom>
              <a:avLst/>
              <a:gdLst/>
              <a:ahLst/>
              <a:cxnLst/>
              <a:rect r="r" b="b" t="t" l="l"/>
              <a:pathLst>
                <a:path h="227283" w="25466">
                  <a:moveTo>
                    <a:pt x="0" y="0"/>
                  </a:moveTo>
                  <a:lnTo>
                    <a:pt x="25466" y="0"/>
                  </a:lnTo>
                  <a:lnTo>
                    <a:pt x="25466" y="227283"/>
                  </a:lnTo>
                  <a:lnTo>
                    <a:pt x="0" y="227283"/>
                  </a:lnTo>
                  <a:close/>
                </a:path>
              </a:pathLst>
            </a:custGeom>
            <a:solidFill>
              <a:srgbClr val="3CD5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5466" cy="265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0" y="23860099"/>
            <a:ext cx="10287000" cy="3735582"/>
            <a:chOff x="0" y="0"/>
            <a:chExt cx="2709333" cy="98385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709333" cy="983857"/>
            </a:xfrm>
            <a:custGeom>
              <a:avLst/>
              <a:gdLst/>
              <a:ahLst/>
              <a:cxnLst/>
              <a:rect r="r" b="b" t="t" l="l"/>
              <a:pathLst>
                <a:path h="983857" w="2709333">
                  <a:moveTo>
                    <a:pt x="21073" y="0"/>
                  </a:moveTo>
                  <a:lnTo>
                    <a:pt x="2688261" y="0"/>
                  </a:lnTo>
                  <a:cubicBezTo>
                    <a:pt x="2693850" y="0"/>
                    <a:pt x="2699209" y="2220"/>
                    <a:pt x="2703161" y="6172"/>
                  </a:cubicBezTo>
                  <a:cubicBezTo>
                    <a:pt x="2707113" y="10124"/>
                    <a:pt x="2709333" y="15484"/>
                    <a:pt x="2709333" y="21073"/>
                  </a:cubicBezTo>
                  <a:lnTo>
                    <a:pt x="2709333" y="962785"/>
                  </a:lnTo>
                  <a:cubicBezTo>
                    <a:pt x="2709333" y="968373"/>
                    <a:pt x="2707113" y="973733"/>
                    <a:pt x="2703161" y="977685"/>
                  </a:cubicBezTo>
                  <a:cubicBezTo>
                    <a:pt x="2699209" y="981637"/>
                    <a:pt x="2693850" y="983857"/>
                    <a:pt x="2688261" y="983857"/>
                  </a:cubicBezTo>
                  <a:lnTo>
                    <a:pt x="21073" y="983857"/>
                  </a:lnTo>
                  <a:cubicBezTo>
                    <a:pt x="9435" y="983857"/>
                    <a:pt x="0" y="974423"/>
                    <a:pt x="0" y="962785"/>
                  </a:cubicBezTo>
                  <a:lnTo>
                    <a:pt x="0" y="21073"/>
                  </a:lnTo>
                  <a:cubicBezTo>
                    <a:pt x="0" y="9435"/>
                    <a:pt x="9435" y="0"/>
                    <a:pt x="21073" y="0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2709333" cy="1021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7854676" y="24431599"/>
            <a:ext cx="1839688" cy="1795365"/>
          </a:xfrm>
          <a:custGeom>
            <a:avLst/>
            <a:gdLst/>
            <a:ahLst/>
            <a:cxnLst/>
            <a:rect r="r" b="b" t="t" l="l"/>
            <a:pathLst>
              <a:path h="1795365" w="1839688">
                <a:moveTo>
                  <a:pt x="0" y="0"/>
                </a:moveTo>
                <a:lnTo>
                  <a:pt x="1839688" y="0"/>
                </a:lnTo>
                <a:lnTo>
                  <a:pt x="1839688" y="1795365"/>
                </a:lnTo>
                <a:lnTo>
                  <a:pt x="0" y="17953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979" r="0" b="-489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298432" y="8282320"/>
            <a:ext cx="9690136" cy="7387087"/>
            <a:chOff x="0" y="0"/>
            <a:chExt cx="2552135" cy="194557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552135" cy="1945570"/>
            </a:xfrm>
            <a:custGeom>
              <a:avLst/>
              <a:gdLst/>
              <a:ahLst/>
              <a:cxnLst/>
              <a:rect r="r" b="b" t="t" l="l"/>
              <a:pathLst>
                <a:path h="1945570" w="2552135">
                  <a:moveTo>
                    <a:pt x="19175" y="0"/>
                  </a:moveTo>
                  <a:lnTo>
                    <a:pt x="2532960" y="0"/>
                  </a:lnTo>
                  <a:cubicBezTo>
                    <a:pt x="2543550" y="0"/>
                    <a:pt x="2552135" y="8585"/>
                    <a:pt x="2552135" y="19175"/>
                  </a:cubicBezTo>
                  <a:lnTo>
                    <a:pt x="2552135" y="1926395"/>
                  </a:lnTo>
                  <a:cubicBezTo>
                    <a:pt x="2552135" y="1936985"/>
                    <a:pt x="2543550" y="1945570"/>
                    <a:pt x="2532960" y="1945570"/>
                  </a:cubicBezTo>
                  <a:lnTo>
                    <a:pt x="19175" y="1945570"/>
                  </a:lnTo>
                  <a:cubicBezTo>
                    <a:pt x="8585" y="1945570"/>
                    <a:pt x="0" y="1936985"/>
                    <a:pt x="0" y="1926395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close/>
                </a:path>
              </a:pathLst>
            </a:custGeom>
            <a:solidFill>
              <a:srgbClr val="EAF3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2552135" cy="1983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aphicFrame>
        <p:nvGraphicFramePr>
          <p:cNvPr name="Table 35" id="35"/>
          <p:cNvGraphicFramePr>
            <a:graphicFrameLocks noGrp="true"/>
          </p:cNvGraphicFramePr>
          <p:nvPr/>
        </p:nvGraphicFramePr>
        <p:xfrm>
          <a:off x="683568" y="9307210"/>
          <a:ext cx="9190733" cy="6146984"/>
        </p:xfrm>
        <a:graphic>
          <a:graphicData uri="http://schemas.openxmlformats.org/drawingml/2006/table">
            <a:tbl>
              <a:tblPr/>
              <a:tblGrid>
                <a:gridCol w="2878939"/>
                <a:gridCol w="2946188"/>
                <a:gridCol w="3365606"/>
              </a:tblGrid>
              <a:tr h="80962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Idle time 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% of engine-on but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stationary time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Cuts fuel waste and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unnecessary engine wear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32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Avg distance /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Hours per vehicle</a:t>
                      </a:r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Typical use intensity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per asset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Detects underused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or overworked units 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to rebalance utilization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32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Vehicle availability /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Uptime</a:t>
                      </a:r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% of time asset is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operational vs in repair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Ensures high availability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to lessees, reduces service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disruptions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5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Route plan vs actual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Actual vs planned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time/distance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Exposes systemic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inefficiencies in routing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5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Empty miles 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% of miles with no cargo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Improves load planning,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increases profitability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5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Stops /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Deliveries per day</a:t>
                      </a:r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Productivity indicator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for leased vehicles 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Increases revenue per vehicle, 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detects underperforming runs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36" id="36"/>
          <p:cNvSpPr/>
          <p:nvPr/>
        </p:nvSpPr>
        <p:spPr>
          <a:xfrm flipH="false" flipV="true" rot="5400000">
            <a:off x="657433" y="8756555"/>
            <a:ext cx="317475" cy="265205"/>
          </a:xfrm>
          <a:custGeom>
            <a:avLst/>
            <a:gdLst/>
            <a:ahLst/>
            <a:cxnLst/>
            <a:rect r="r" b="b" t="t" l="l"/>
            <a:pathLst>
              <a:path h="265205" w="317475">
                <a:moveTo>
                  <a:pt x="0" y="265206"/>
                </a:moveTo>
                <a:lnTo>
                  <a:pt x="317475" y="265206"/>
                </a:lnTo>
                <a:lnTo>
                  <a:pt x="317475" y="0"/>
                </a:lnTo>
                <a:lnTo>
                  <a:pt x="0" y="0"/>
                </a:lnTo>
                <a:lnTo>
                  <a:pt x="0" y="265206"/>
                </a:lnTo>
                <a:close/>
              </a:path>
            </a:pathLst>
          </a:custGeom>
          <a:blipFill>
            <a:blip r:embed="rId8"/>
            <a:stretch>
              <a:fillRect l="-94503" t="-295475" r="-94183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298432" y="20435140"/>
            <a:ext cx="9690136" cy="3148734"/>
            <a:chOff x="0" y="0"/>
            <a:chExt cx="2552135" cy="829296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552135" cy="829296"/>
            </a:xfrm>
            <a:custGeom>
              <a:avLst/>
              <a:gdLst/>
              <a:ahLst/>
              <a:cxnLst/>
              <a:rect r="r" b="b" t="t" l="l"/>
              <a:pathLst>
                <a:path h="829296" w="2552135">
                  <a:moveTo>
                    <a:pt x="19175" y="0"/>
                  </a:moveTo>
                  <a:lnTo>
                    <a:pt x="2532960" y="0"/>
                  </a:lnTo>
                  <a:cubicBezTo>
                    <a:pt x="2543550" y="0"/>
                    <a:pt x="2552135" y="8585"/>
                    <a:pt x="2552135" y="19175"/>
                  </a:cubicBezTo>
                  <a:lnTo>
                    <a:pt x="2552135" y="810121"/>
                  </a:lnTo>
                  <a:cubicBezTo>
                    <a:pt x="2552135" y="815207"/>
                    <a:pt x="2550114" y="820084"/>
                    <a:pt x="2546519" y="823680"/>
                  </a:cubicBezTo>
                  <a:cubicBezTo>
                    <a:pt x="2542923" y="827276"/>
                    <a:pt x="2538045" y="829296"/>
                    <a:pt x="2532960" y="829296"/>
                  </a:cubicBezTo>
                  <a:lnTo>
                    <a:pt x="19175" y="829296"/>
                  </a:lnTo>
                  <a:cubicBezTo>
                    <a:pt x="8585" y="829296"/>
                    <a:pt x="0" y="820711"/>
                    <a:pt x="0" y="810121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close/>
                </a:path>
              </a:pathLst>
            </a:custGeom>
            <a:solidFill>
              <a:srgbClr val="EAF3FF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2552135" cy="8673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aphicFrame>
        <p:nvGraphicFramePr>
          <p:cNvPr name="Table 40" id="40"/>
          <p:cNvGraphicFramePr>
            <a:graphicFrameLocks noGrp="true"/>
          </p:cNvGraphicFramePr>
          <p:nvPr/>
        </p:nvGraphicFramePr>
        <p:xfrm>
          <a:off x="692022" y="21450904"/>
          <a:ext cx="9296546" cy="1857375"/>
        </p:xfrm>
        <a:graphic>
          <a:graphicData uri="http://schemas.openxmlformats.org/drawingml/2006/table">
            <a:tbl>
              <a:tblPr/>
              <a:tblGrid>
                <a:gridCol w="2878939"/>
                <a:gridCol w="2946188"/>
                <a:gridCol w="3471419"/>
              </a:tblGrid>
              <a:tr h="10572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Harsh events count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Hard braking / acceleration / cornering per 1,000 miles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spc="-32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 spc="-32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Predicts risk &amp; mechanical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spc="-32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stress; reduces accidents 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spc="-32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and wear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Speeding violations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Speed limit breaches /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time overspeed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Key safety &amp; fuel KPI;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lowers insurance premiums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41" id="41"/>
          <p:cNvSpPr/>
          <p:nvPr/>
        </p:nvSpPr>
        <p:spPr>
          <a:xfrm flipH="false" flipV="true" rot="5400000">
            <a:off x="639536" y="20888959"/>
            <a:ext cx="317475" cy="231552"/>
          </a:xfrm>
          <a:custGeom>
            <a:avLst/>
            <a:gdLst/>
            <a:ahLst/>
            <a:cxnLst/>
            <a:rect r="r" b="b" t="t" l="l"/>
            <a:pathLst>
              <a:path h="231552" w="317475">
                <a:moveTo>
                  <a:pt x="0" y="231552"/>
                </a:moveTo>
                <a:lnTo>
                  <a:pt x="317475" y="231552"/>
                </a:lnTo>
                <a:lnTo>
                  <a:pt x="317475" y="0"/>
                </a:lnTo>
                <a:lnTo>
                  <a:pt x="0" y="0"/>
                </a:lnTo>
                <a:lnTo>
                  <a:pt x="0" y="231552"/>
                </a:lnTo>
                <a:close/>
              </a:path>
            </a:pathLst>
          </a:custGeom>
          <a:blipFill>
            <a:blip r:embed="rId8"/>
            <a:stretch>
              <a:fillRect l="-76166" t="-295475" r="-75887" b="0"/>
            </a:stretch>
          </a:blipFill>
        </p:spPr>
      </p:sp>
      <p:grpSp>
        <p:nvGrpSpPr>
          <p:cNvPr name="Group 42" id="42"/>
          <p:cNvGrpSpPr/>
          <p:nvPr/>
        </p:nvGrpSpPr>
        <p:grpSpPr>
          <a:xfrm rot="0">
            <a:off x="298432" y="15888482"/>
            <a:ext cx="9690136" cy="4308533"/>
            <a:chOff x="0" y="0"/>
            <a:chExt cx="2552135" cy="1134758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552135" cy="1134758"/>
            </a:xfrm>
            <a:custGeom>
              <a:avLst/>
              <a:gdLst/>
              <a:ahLst/>
              <a:cxnLst/>
              <a:rect r="r" b="b" t="t" l="l"/>
              <a:pathLst>
                <a:path h="1134758" w="2552135">
                  <a:moveTo>
                    <a:pt x="19175" y="0"/>
                  </a:moveTo>
                  <a:lnTo>
                    <a:pt x="2532960" y="0"/>
                  </a:lnTo>
                  <a:cubicBezTo>
                    <a:pt x="2543550" y="0"/>
                    <a:pt x="2552135" y="8585"/>
                    <a:pt x="2552135" y="19175"/>
                  </a:cubicBezTo>
                  <a:lnTo>
                    <a:pt x="2552135" y="1115583"/>
                  </a:lnTo>
                  <a:cubicBezTo>
                    <a:pt x="2552135" y="1126173"/>
                    <a:pt x="2543550" y="1134758"/>
                    <a:pt x="2532960" y="1134758"/>
                  </a:cubicBezTo>
                  <a:lnTo>
                    <a:pt x="19175" y="1134758"/>
                  </a:lnTo>
                  <a:cubicBezTo>
                    <a:pt x="8585" y="1134758"/>
                    <a:pt x="0" y="1126173"/>
                    <a:pt x="0" y="1115583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close/>
                </a:path>
              </a:pathLst>
            </a:custGeom>
            <a:solidFill>
              <a:srgbClr val="EAF3FF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2552135" cy="117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aphicFrame>
        <p:nvGraphicFramePr>
          <p:cNvPr name="Table 45" id="45"/>
          <p:cNvGraphicFramePr>
            <a:graphicFrameLocks noGrp="true"/>
          </p:cNvGraphicFramePr>
          <p:nvPr/>
        </p:nvGraphicFramePr>
        <p:xfrm>
          <a:off x="674043" y="16845249"/>
          <a:ext cx="9200258" cy="3190875"/>
        </p:xfrm>
        <a:graphic>
          <a:graphicData uri="http://schemas.openxmlformats.org/drawingml/2006/table">
            <a:tbl>
              <a:tblPr/>
              <a:tblGrid>
                <a:gridCol w="2886605"/>
                <a:gridCol w="2946188"/>
                <a:gridCol w="3367465"/>
              </a:tblGrid>
              <a:tr h="10572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Downtime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(planned + unplanned)</a:t>
                      </a:r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Hours / days out of service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spc="-3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 spc="-3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Direct capacity loss;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spc="-3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key indicator of maintenance  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spc="-3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efficiency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015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MTBF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Average operating hours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between failures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Reliability benchmark.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Key for replacement decisions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344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Maintenance cost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per mile</a:t>
                      </a:r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Total maintenance spend ÷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miles driven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Signals aging / expensive units, 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spc="-12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supports retire / replace 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spc="-12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decisions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46" id="46"/>
          <p:cNvSpPr/>
          <p:nvPr/>
        </p:nvSpPr>
        <p:spPr>
          <a:xfrm flipH="false" flipV="true" rot="5400000">
            <a:off x="663585" y="16291945"/>
            <a:ext cx="317475" cy="231552"/>
          </a:xfrm>
          <a:custGeom>
            <a:avLst/>
            <a:gdLst/>
            <a:ahLst/>
            <a:cxnLst/>
            <a:rect r="r" b="b" t="t" l="l"/>
            <a:pathLst>
              <a:path h="231552" w="317475">
                <a:moveTo>
                  <a:pt x="0" y="231553"/>
                </a:moveTo>
                <a:lnTo>
                  <a:pt x="317475" y="231553"/>
                </a:lnTo>
                <a:lnTo>
                  <a:pt x="317475" y="0"/>
                </a:lnTo>
                <a:lnTo>
                  <a:pt x="0" y="0"/>
                </a:lnTo>
                <a:lnTo>
                  <a:pt x="0" y="231553"/>
                </a:lnTo>
                <a:close/>
              </a:path>
            </a:pathLst>
          </a:custGeom>
          <a:blipFill>
            <a:blip r:embed="rId8"/>
            <a:stretch>
              <a:fillRect l="-76166" t="-295475" r="-75887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990600" y="5143552"/>
            <a:ext cx="6094898" cy="882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Use this cheat sheet fo</a:t>
            </a:r>
            <a:r>
              <a:rPr lang="en-US" sz="1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r a quick, clear view of the operational, maintenance, and safety metrics that directly impact profitability, reliability, and </a:t>
            </a:r>
            <a:r>
              <a:rPr lang="en-US" sz="1799" u="non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o</a:t>
            </a:r>
            <a:r>
              <a:rPr lang="en-US" sz="1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ver</a:t>
            </a:r>
            <a:r>
              <a:rPr lang="en-US" sz="1799" u="non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1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ll</a:t>
            </a:r>
            <a:r>
              <a:rPr lang="en-US" sz="1799" u="non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flee</a:t>
            </a:r>
            <a:r>
              <a:rPr lang="en-US" sz="1799" u="non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1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performance.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664518" y="3729555"/>
            <a:ext cx="7345724" cy="1122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9"/>
              </a:lnSpc>
            </a:pPr>
            <a:r>
              <a:rPr lang="en-US" sz="3999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Profit pulse: key metrics</a:t>
            </a:r>
          </a:p>
          <a:p>
            <a:pPr algn="l">
              <a:lnSpc>
                <a:spcPts val="4359"/>
              </a:lnSpc>
            </a:pPr>
            <a:r>
              <a:rPr lang="en-US" sz="3999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 </a:t>
            </a:r>
            <a:r>
              <a:rPr lang="en-US" sz="3999" b="true">
                <a:solidFill>
                  <a:srgbClr val="3CD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leasing fleet</a:t>
            </a:r>
            <a:r>
              <a:rPr lang="en-US" sz="3999" b="true">
                <a:solidFill>
                  <a:srgbClr val="3CD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22388" y="24704759"/>
            <a:ext cx="6811507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9" tooltip="mailto:datahub@navixy.com"/>
              </a:rPr>
              <a:t>Share this cheat sheet with your team and partners!</a:t>
            </a:r>
          </a:p>
          <a:p>
            <a:pPr algn="l">
              <a:lnSpc>
                <a:spcPts val="3079"/>
              </a:lnSpc>
            </a:pP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0" tooltip="mailto:datahub@navixy.com"/>
              </a:rPr>
              <a:t>Visit our</a:t>
            </a:r>
            <a:r>
              <a:rPr lang="en-US" sz="21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b="true" sz="2199" u="sng">
                <a:solidFill>
                  <a:srgbClr val="47D2F8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1" tooltip="https://www.navixy.com/en/iot-query/telematics-analytics-platform/?utm_source=docs&amp;utm_medium=social&amp;utm_campaign=iotquery_industries"/>
              </a:rPr>
              <a:t>Industries page</a:t>
            </a: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2" tooltip="mailto:datahub@navixy.com"/>
              </a:rPr>
              <a:t> to learn more about Navixy IoT Query capabilities for your business!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102849" y="8642131"/>
            <a:ext cx="515800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true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 a Fleet operations manager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117292" y="20778040"/>
            <a:ext cx="7236247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true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 a Safety &amp; compliance manager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132252" y="16182309"/>
            <a:ext cx="595324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true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 a Maintenance manager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837687"/>
            <a:ext cx="10287000" cy="5820045"/>
            <a:chOff x="0" y="0"/>
            <a:chExt cx="2709333" cy="15328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09333" cy="1532851"/>
            </a:xfrm>
            <a:custGeom>
              <a:avLst/>
              <a:gdLst/>
              <a:ahLst/>
              <a:cxnLst/>
              <a:rect r="r" b="b" t="t" l="l"/>
              <a:pathLst>
                <a:path h="1532851" w="2709333">
                  <a:moveTo>
                    <a:pt x="21073" y="0"/>
                  </a:moveTo>
                  <a:lnTo>
                    <a:pt x="2688261" y="0"/>
                  </a:lnTo>
                  <a:cubicBezTo>
                    <a:pt x="2693850" y="0"/>
                    <a:pt x="2699209" y="2220"/>
                    <a:pt x="2703161" y="6172"/>
                  </a:cubicBezTo>
                  <a:cubicBezTo>
                    <a:pt x="2707113" y="10124"/>
                    <a:pt x="2709333" y="15484"/>
                    <a:pt x="2709333" y="21073"/>
                  </a:cubicBezTo>
                  <a:lnTo>
                    <a:pt x="2709333" y="1511779"/>
                  </a:lnTo>
                  <a:cubicBezTo>
                    <a:pt x="2709333" y="1523417"/>
                    <a:pt x="2699899" y="1532851"/>
                    <a:pt x="2688261" y="1532851"/>
                  </a:cubicBezTo>
                  <a:lnTo>
                    <a:pt x="21073" y="1532851"/>
                  </a:lnTo>
                  <a:cubicBezTo>
                    <a:pt x="9435" y="1532851"/>
                    <a:pt x="0" y="1523417"/>
                    <a:pt x="0" y="1511779"/>
                  </a:cubicBezTo>
                  <a:lnTo>
                    <a:pt x="0" y="21073"/>
                  </a:lnTo>
                  <a:cubicBezTo>
                    <a:pt x="0" y="9435"/>
                    <a:pt x="9435" y="0"/>
                    <a:pt x="2107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2352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709333" cy="15709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-10800000">
            <a:off x="0" y="3383222"/>
            <a:ext cx="10287000" cy="6274511"/>
          </a:xfrm>
          <a:custGeom>
            <a:avLst/>
            <a:gdLst/>
            <a:ahLst/>
            <a:cxnLst/>
            <a:rect r="r" b="b" t="t" l="l"/>
            <a:pathLst>
              <a:path h="6274511" w="10287000">
                <a:moveTo>
                  <a:pt x="0" y="6274510"/>
                </a:moveTo>
                <a:lnTo>
                  <a:pt x="10287000" y="6274510"/>
                </a:lnTo>
                <a:lnTo>
                  <a:pt x="10287000" y="0"/>
                </a:lnTo>
                <a:lnTo>
                  <a:pt x="0" y="0"/>
                </a:lnTo>
                <a:lnTo>
                  <a:pt x="0" y="627451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-8025" t="0" r="-6719" b="-5819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3383222"/>
            <a:ext cx="7230866" cy="6274511"/>
            <a:chOff x="0" y="0"/>
            <a:chExt cx="1904425" cy="16525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04425" cy="1652546"/>
            </a:xfrm>
            <a:custGeom>
              <a:avLst/>
              <a:gdLst/>
              <a:ahLst/>
              <a:cxnLst/>
              <a:rect r="r" b="b" t="t" l="l"/>
              <a:pathLst>
                <a:path h="1652546" w="1904425">
                  <a:moveTo>
                    <a:pt x="25696" y="0"/>
                  </a:moveTo>
                  <a:lnTo>
                    <a:pt x="1878729" y="0"/>
                  </a:lnTo>
                  <a:cubicBezTo>
                    <a:pt x="1892921" y="0"/>
                    <a:pt x="1904425" y="11505"/>
                    <a:pt x="1904425" y="25696"/>
                  </a:cubicBezTo>
                  <a:lnTo>
                    <a:pt x="1904425" y="1626850"/>
                  </a:lnTo>
                  <a:cubicBezTo>
                    <a:pt x="1904425" y="1641041"/>
                    <a:pt x="1892921" y="1652546"/>
                    <a:pt x="1878729" y="1652546"/>
                  </a:cubicBezTo>
                  <a:lnTo>
                    <a:pt x="25696" y="1652546"/>
                  </a:lnTo>
                  <a:cubicBezTo>
                    <a:pt x="11505" y="1652546"/>
                    <a:pt x="0" y="1641041"/>
                    <a:pt x="0" y="1626850"/>
                  </a:cubicBezTo>
                  <a:lnTo>
                    <a:pt x="0" y="25696"/>
                  </a:lnTo>
                  <a:cubicBezTo>
                    <a:pt x="0" y="11505"/>
                    <a:pt x="11505" y="0"/>
                    <a:pt x="2569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2194B">
                    <a:alpha val="78000"/>
                  </a:srgbClr>
                </a:gs>
                <a:gs pos="50000">
                  <a:srgbClr val="2049DF">
                    <a:alpha val="54210"/>
                  </a:srgbClr>
                </a:gs>
                <a:gs pos="100000">
                  <a:srgbClr val="2352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904425" cy="16906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89977" y="8702092"/>
            <a:ext cx="9690136" cy="1237578"/>
            <a:chOff x="0" y="0"/>
            <a:chExt cx="2552151" cy="32588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552151" cy="325883"/>
            </a:xfrm>
            <a:custGeom>
              <a:avLst/>
              <a:gdLst/>
              <a:ahLst/>
              <a:cxnLst/>
              <a:rect r="r" b="b" t="t" l="l"/>
              <a:pathLst>
                <a:path h="325883" w="2552151">
                  <a:moveTo>
                    <a:pt x="2552151" y="19175"/>
                  </a:moveTo>
                  <a:lnTo>
                    <a:pt x="2552151" y="306708"/>
                  </a:lnTo>
                  <a:cubicBezTo>
                    <a:pt x="2552151" y="317298"/>
                    <a:pt x="2543566" y="325883"/>
                    <a:pt x="2532976" y="325883"/>
                  </a:cubicBezTo>
                  <a:lnTo>
                    <a:pt x="19175" y="325883"/>
                  </a:lnTo>
                  <a:cubicBezTo>
                    <a:pt x="14089" y="325883"/>
                    <a:pt x="9212" y="323862"/>
                    <a:pt x="5616" y="320267"/>
                  </a:cubicBezTo>
                  <a:cubicBezTo>
                    <a:pt x="2020" y="316671"/>
                    <a:pt x="0" y="311793"/>
                    <a:pt x="0" y="306708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lnTo>
                    <a:pt x="2532976" y="0"/>
                  </a:lnTo>
                  <a:cubicBezTo>
                    <a:pt x="2543566" y="0"/>
                    <a:pt x="2552151" y="8585"/>
                    <a:pt x="2552151" y="19175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552151" cy="363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618216" y="8830527"/>
            <a:ext cx="2881615" cy="1019375"/>
            <a:chOff x="0" y="0"/>
            <a:chExt cx="758989" cy="2684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58989" cy="268480"/>
            </a:xfrm>
            <a:custGeom>
              <a:avLst/>
              <a:gdLst/>
              <a:ahLst/>
              <a:cxnLst/>
              <a:rect r="r" b="b" t="t" l="l"/>
              <a:pathLst>
                <a:path h="268480" w="758989">
                  <a:moveTo>
                    <a:pt x="758989" y="64480"/>
                  </a:moveTo>
                  <a:lnTo>
                    <a:pt x="758989" y="204000"/>
                  </a:lnTo>
                  <a:cubicBezTo>
                    <a:pt x="758989" y="221101"/>
                    <a:pt x="752195" y="237502"/>
                    <a:pt x="740103" y="249594"/>
                  </a:cubicBezTo>
                  <a:cubicBezTo>
                    <a:pt x="728011" y="261687"/>
                    <a:pt x="711610" y="268480"/>
                    <a:pt x="694509" y="268480"/>
                  </a:cubicBezTo>
                  <a:lnTo>
                    <a:pt x="64480" y="268480"/>
                  </a:lnTo>
                  <a:cubicBezTo>
                    <a:pt x="47379" y="268480"/>
                    <a:pt x="30978" y="261687"/>
                    <a:pt x="18886" y="249594"/>
                  </a:cubicBezTo>
                  <a:cubicBezTo>
                    <a:pt x="6793" y="237502"/>
                    <a:pt x="0" y="221101"/>
                    <a:pt x="0" y="204000"/>
                  </a:cubicBezTo>
                  <a:lnTo>
                    <a:pt x="0" y="64480"/>
                  </a:lnTo>
                  <a:cubicBezTo>
                    <a:pt x="0" y="47379"/>
                    <a:pt x="6793" y="30978"/>
                    <a:pt x="18886" y="18886"/>
                  </a:cubicBezTo>
                  <a:cubicBezTo>
                    <a:pt x="30978" y="6793"/>
                    <a:pt x="47379" y="0"/>
                    <a:pt x="64480" y="0"/>
                  </a:cubicBezTo>
                  <a:lnTo>
                    <a:pt x="694509" y="0"/>
                  </a:lnTo>
                  <a:cubicBezTo>
                    <a:pt x="711610" y="0"/>
                    <a:pt x="728011" y="6793"/>
                    <a:pt x="740103" y="18886"/>
                  </a:cubicBezTo>
                  <a:cubicBezTo>
                    <a:pt x="752195" y="30978"/>
                    <a:pt x="758989" y="47379"/>
                    <a:pt x="758989" y="64480"/>
                  </a:cubicBez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19050"/>
              <a:ext cx="758989" cy="249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4"/>
                </a:lnSpc>
              </a:pPr>
              <a:r>
                <a:rPr lang="en-US" sz="24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HOW </a:t>
              </a:r>
            </a:p>
            <a:p>
              <a:pPr algn="ctr">
                <a:lnSpc>
                  <a:spcPts val="2088"/>
                </a:lnSpc>
              </a:pPr>
              <a:r>
                <a:rPr lang="en-US" sz="18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 it measured? 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08177" y="8830527"/>
            <a:ext cx="2598329" cy="1019375"/>
            <a:chOff x="0" y="0"/>
            <a:chExt cx="684334" cy="26847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4334" cy="268477"/>
            </a:xfrm>
            <a:custGeom>
              <a:avLst/>
              <a:gdLst/>
              <a:ahLst/>
              <a:cxnLst/>
              <a:rect r="r" b="b" t="t" l="l"/>
              <a:pathLst>
                <a:path h="268477" w="684334">
                  <a:moveTo>
                    <a:pt x="71510" y="0"/>
                  </a:moveTo>
                  <a:lnTo>
                    <a:pt x="612824" y="0"/>
                  </a:lnTo>
                  <a:cubicBezTo>
                    <a:pt x="631789" y="0"/>
                    <a:pt x="649978" y="7534"/>
                    <a:pt x="663389" y="20945"/>
                  </a:cubicBezTo>
                  <a:cubicBezTo>
                    <a:pt x="676800" y="34355"/>
                    <a:pt x="684334" y="52544"/>
                    <a:pt x="684334" y="71510"/>
                  </a:cubicBezTo>
                  <a:lnTo>
                    <a:pt x="684334" y="196968"/>
                  </a:lnTo>
                  <a:cubicBezTo>
                    <a:pt x="684334" y="215933"/>
                    <a:pt x="676800" y="234122"/>
                    <a:pt x="663389" y="247533"/>
                  </a:cubicBezTo>
                  <a:cubicBezTo>
                    <a:pt x="649978" y="260943"/>
                    <a:pt x="631789" y="268477"/>
                    <a:pt x="612824" y="268477"/>
                  </a:cubicBezTo>
                  <a:lnTo>
                    <a:pt x="71510" y="268477"/>
                  </a:lnTo>
                  <a:cubicBezTo>
                    <a:pt x="52544" y="268477"/>
                    <a:pt x="34355" y="260943"/>
                    <a:pt x="20945" y="247533"/>
                  </a:cubicBezTo>
                  <a:cubicBezTo>
                    <a:pt x="7534" y="234122"/>
                    <a:pt x="0" y="215933"/>
                    <a:pt x="0" y="196968"/>
                  </a:cubicBezTo>
                  <a:lnTo>
                    <a:pt x="0" y="71510"/>
                  </a:lnTo>
                  <a:cubicBezTo>
                    <a:pt x="0" y="52544"/>
                    <a:pt x="7534" y="34355"/>
                    <a:pt x="20945" y="20945"/>
                  </a:cubicBezTo>
                  <a:cubicBezTo>
                    <a:pt x="34355" y="7534"/>
                    <a:pt x="52544" y="0"/>
                    <a:pt x="71510" y="0"/>
                  </a:cubicBezTo>
                  <a:close/>
                </a:path>
              </a:pathLst>
            </a:custGeom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684334" cy="3065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  <a:r>
                <a:rPr lang="en-US" b="true" sz="2400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WHAT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542080" y="8830527"/>
            <a:ext cx="3305454" cy="1019375"/>
            <a:chOff x="0" y="0"/>
            <a:chExt cx="870572" cy="26847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70572" cy="268477"/>
            </a:xfrm>
            <a:custGeom>
              <a:avLst/>
              <a:gdLst/>
              <a:ahLst/>
              <a:cxnLst/>
              <a:rect r="r" b="b" t="t" l="l"/>
              <a:pathLst>
                <a:path h="268477" w="870572">
                  <a:moveTo>
                    <a:pt x="56212" y="0"/>
                  </a:moveTo>
                  <a:lnTo>
                    <a:pt x="814360" y="0"/>
                  </a:lnTo>
                  <a:cubicBezTo>
                    <a:pt x="845405" y="0"/>
                    <a:pt x="870572" y="25167"/>
                    <a:pt x="870572" y="56212"/>
                  </a:cubicBezTo>
                  <a:lnTo>
                    <a:pt x="870572" y="212265"/>
                  </a:lnTo>
                  <a:cubicBezTo>
                    <a:pt x="870572" y="227174"/>
                    <a:pt x="864650" y="241472"/>
                    <a:pt x="854108" y="252013"/>
                  </a:cubicBezTo>
                  <a:cubicBezTo>
                    <a:pt x="843566" y="262555"/>
                    <a:pt x="829269" y="268477"/>
                    <a:pt x="814360" y="268477"/>
                  </a:cubicBezTo>
                  <a:lnTo>
                    <a:pt x="56212" y="268477"/>
                  </a:lnTo>
                  <a:cubicBezTo>
                    <a:pt x="25167" y="268477"/>
                    <a:pt x="0" y="243310"/>
                    <a:pt x="0" y="212265"/>
                  </a:cubicBezTo>
                  <a:lnTo>
                    <a:pt x="0" y="56212"/>
                  </a:lnTo>
                  <a:cubicBezTo>
                    <a:pt x="0" y="41304"/>
                    <a:pt x="5922" y="27006"/>
                    <a:pt x="16464" y="16464"/>
                  </a:cubicBezTo>
                  <a:cubicBezTo>
                    <a:pt x="27006" y="5922"/>
                    <a:pt x="41304" y="0"/>
                    <a:pt x="56212" y="0"/>
                  </a:cubicBezTo>
                  <a:close/>
                </a:path>
              </a:pathLst>
            </a:custGeom>
          </p:spPr>
        </p:sp>
        <p:sp>
          <p:nvSpPr>
            <p:cNvPr name="TextBox 20" id="20"/>
            <p:cNvSpPr txBox="true"/>
            <p:nvPr/>
          </p:nvSpPr>
          <p:spPr>
            <a:xfrm>
              <a:off x="0" y="19050"/>
              <a:ext cx="870572" cy="2494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4"/>
                </a:lnSpc>
              </a:pPr>
              <a:r>
                <a:rPr lang="en-US" sz="24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WHY</a:t>
              </a:r>
            </a:p>
            <a:p>
              <a:pPr algn="ctr">
                <a:lnSpc>
                  <a:spcPts val="2088"/>
                </a:lnSpc>
              </a:pPr>
              <a:r>
                <a:rPr lang="en-US" sz="18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it is important to know? 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flipH="true" flipV="true">
            <a:off x="3589641" y="8844451"/>
            <a:ext cx="0" cy="991527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 flipH="true" flipV="true">
            <a:off x="6536980" y="8844451"/>
            <a:ext cx="0" cy="991527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8150152" y="4531526"/>
            <a:ext cx="1795789" cy="664807"/>
          </a:xfrm>
          <a:custGeom>
            <a:avLst/>
            <a:gdLst/>
            <a:ahLst/>
            <a:cxnLst/>
            <a:rect r="r" b="b" t="t" l="l"/>
            <a:pathLst>
              <a:path h="664807" w="1795789">
                <a:moveTo>
                  <a:pt x="0" y="0"/>
                </a:moveTo>
                <a:lnTo>
                  <a:pt x="1795789" y="0"/>
                </a:lnTo>
                <a:lnTo>
                  <a:pt x="1795789" y="664807"/>
                </a:lnTo>
                <a:lnTo>
                  <a:pt x="0" y="6648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74043" y="4595039"/>
            <a:ext cx="2424427" cy="537782"/>
          </a:xfrm>
          <a:custGeom>
            <a:avLst/>
            <a:gdLst/>
            <a:ahLst/>
            <a:cxnLst/>
            <a:rect r="r" b="b" t="t" l="l"/>
            <a:pathLst>
              <a:path h="537782" w="2424427">
                <a:moveTo>
                  <a:pt x="0" y="0"/>
                </a:moveTo>
                <a:lnTo>
                  <a:pt x="2424427" y="0"/>
                </a:lnTo>
                <a:lnTo>
                  <a:pt x="2424427" y="537782"/>
                </a:lnTo>
                <a:lnTo>
                  <a:pt x="0" y="537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674043" y="7077127"/>
            <a:ext cx="96690" cy="862965"/>
            <a:chOff x="0" y="0"/>
            <a:chExt cx="25466" cy="22728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5466" cy="227283"/>
            </a:xfrm>
            <a:custGeom>
              <a:avLst/>
              <a:gdLst/>
              <a:ahLst/>
              <a:cxnLst/>
              <a:rect r="r" b="b" t="t" l="l"/>
              <a:pathLst>
                <a:path h="227283" w="25466">
                  <a:moveTo>
                    <a:pt x="0" y="0"/>
                  </a:moveTo>
                  <a:lnTo>
                    <a:pt x="25466" y="0"/>
                  </a:lnTo>
                  <a:lnTo>
                    <a:pt x="25466" y="227283"/>
                  </a:lnTo>
                  <a:lnTo>
                    <a:pt x="0" y="227283"/>
                  </a:lnTo>
                  <a:close/>
                </a:path>
              </a:pathLst>
            </a:custGeom>
            <a:solidFill>
              <a:srgbClr val="3CD5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25466" cy="265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990600" y="7039027"/>
            <a:ext cx="6240266" cy="882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1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rack operational, maintenance, and safety metrics that drive fleet performance at a glance. Build custom views in minutes using </a:t>
            </a:r>
            <a:r>
              <a:rPr lang="en-US" sz="1799" u="sng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  <a:hlinkClick r:id="rId7" tooltip="https://www.navixy.com/en/iot-query/dashboardstudio/"/>
              </a:rPr>
              <a:t>Dashboard Studio's</a:t>
            </a:r>
            <a:r>
              <a:rPr lang="en-US" sz="1799" u="non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template.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64518" y="5625030"/>
            <a:ext cx="7345724" cy="1122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9"/>
              </a:lnSpc>
            </a:pPr>
            <a:r>
              <a:rPr lang="en-US" sz="3999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Profit pulse: key metrics</a:t>
            </a:r>
          </a:p>
          <a:p>
            <a:pPr algn="l">
              <a:lnSpc>
                <a:spcPts val="4359"/>
              </a:lnSpc>
            </a:pPr>
            <a:r>
              <a:rPr lang="en-US" sz="3999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 </a:t>
            </a:r>
            <a:r>
              <a:rPr lang="en-US" sz="3999" b="true">
                <a:solidFill>
                  <a:srgbClr val="3CD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cold chain</a:t>
            </a:r>
            <a:r>
              <a:rPr lang="en-US" sz="3999" b="true">
                <a:solidFill>
                  <a:srgbClr val="3CD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298432" y="10191215"/>
            <a:ext cx="9690136" cy="8768486"/>
            <a:chOff x="0" y="0"/>
            <a:chExt cx="2552135" cy="230939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552135" cy="2309395"/>
            </a:xfrm>
            <a:custGeom>
              <a:avLst/>
              <a:gdLst/>
              <a:ahLst/>
              <a:cxnLst/>
              <a:rect r="r" b="b" t="t" l="l"/>
              <a:pathLst>
                <a:path h="2309395" w="2552135">
                  <a:moveTo>
                    <a:pt x="19175" y="0"/>
                  </a:moveTo>
                  <a:lnTo>
                    <a:pt x="2532960" y="0"/>
                  </a:lnTo>
                  <a:cubicBezTo>
                    <a:pt x="2543550" y="0"/>
                    <a:pt x="2552135" y="8585"/>
                    <a:pt x="2552135" y="19175"/>
                  </a:cubicBezTo>
                  <a:lnTo>
                    <a:pt x="2552135" y="2290220"/>
                  </a:lnTo>
                  <a:cubicBezTo>
                    <a:pt x="2552135" y="2295306"/>
                    <a:pt x="2550114" y="2300183"/>
                    <a:pt x="2546519" y="2303779"/>
                  </a:cubicBezTo>
                  <a:cubicBezTo>
                    <a:pt x="2542923" y="2307375"/>
                    <a:pt x="2538045" y="2309395"/>
                    <a:pt x="2532960" y="2309395"/>
                  </a:cubicBezTo>
                  <a:lnTo>
                    <a:pt x="19175" y="2309395"/>
                  </a:lnTo>
                  <a:cubicBezTo>
                    <a:pt x="8585" y="2309395"/>
                    <a:pt x="0" y="2300811"/>
                    <a:pt x="0" y="2290220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close/>
                </a:path>
              </a:pathLst>
            </a:custGeom>
            <a:solidFill>
              <a:srgbClr val="EAF3F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2552135" cy="23474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aphicFrame>
        <p:nvGraphicFramePr>
          <p:cNvPr name="Table 33" id="33"/>
          <p:cNvGraphicFramePr>
            <a:graphicFrameLocks noGrp="true"/>
          </p:cNvGraphicFramePr>
          <p:nvPr/>
        </p:nvGraphicFramePr>
        <p:xfrm>
          <a:off x="683568" y="11216104"/>
          <a:ext cx="9190733" cy="7580029"/>
        </p:xfrm>
        <a:graphic>
          <a:graphicData uri="http://schemas.openxmlformats.org/drawingml/2006/table">
            <a:tbl>
              <a:tblPr/>
              <a:tblGrid>
                <a:gridCol w="2878939"/>
                <a:gridCol w="2946188"/>
                <a:gridCol w="3365606"/>
              </a:tblGrid>
              <a:tr h="10668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Real-time fleet status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Live GPS tracking and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real-time temperature 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for each reefer unit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Immediate visibility;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helps to detect issue instantly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5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On-time delivery rate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% of deliveries arriving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on schedule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Ensures product integrity 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and service quality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62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Temperature / equipment alerts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Automatic alerts for high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temp, reefer failure, route</a:t>
                      </a:r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deviation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Enables rapid intervention  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before product loss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5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Door open / reefer status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Real-time door events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and reefer on/off status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Prevents temperature rise due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to negligence or tampering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32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Dwell time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Time spent waiting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at depots, warehouses,  </a:t>
                      </a:r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customer sites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Reduces heat-exposure risk;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improves flow and efficiency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5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Fleet utilization &amp; availability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% of reefer trucks in use;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downtime tracking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Optimizes fleet size; reduces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idle assets and service delays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57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Cost per mile / shipment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Fuel, labor, maintenance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per mile or per delivery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Identifies inefficiencies;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improves route economics</a:t>
                      </a:r>
                    </a:p>
                  </a:txBody>
                  <a:tcPr marL="76200" marR="76200" marT="76200" marB="762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34" id="34"/>
          <p:cNvGrpSpPr/>
          <p:nvPr/>
        </p:nvGrpSpPr>
        <p:grpSpPr>
          <a:xfrm rot="0">
            <a:off x="683568" y="10598651"/>
            <a:ext cx="5577281" cy="374650"/>
            <a:chOff x="0" y="0"/>
            <a:chExt cx="7436375" cy="499533"/>
          </a:xfrm>
        </p:grpSpPr>
        <p:sp>
          <p:nvSpPr>
            <p:cNvPr name="Freeform 35" id="35"/>
            <p:cNvSpPr/>
            <p:nvPr/>
          </p:nvSpPr>
          <p:spPr>
            <a:xfrm flipH="false" flipV="true" rot="5400000">
              <a:off x="-34847" y="89066"/>
              <a:ext cx="423300" cy="353607"/>
            </a:xfrm>
            <a:custGeom>
              <a:avLst/>
              <a:gdLst/>
              <a:ahLst/>
              <a:cxnLst/>
              <a:rect r="r" b="b" t="t" l="l"/>
              <a:pathLst>
                <a:path h="353607" w="423300">
                  <a:moveTo>
                    <a:pt x="0" y="353607"/>
                  </a:moveTo>
                  <a:lnTo>
                    <a:pt x="423301" y="353607"/>
                  </a:lnTo>
                  <a:lnTo>
                    <a:pt x="423301" y="0"/>
                  </a:lnTo>
                  <a:lnTo>
                    <a:pt x="0" y="0"/>
                  </a:lnTo>
                  <a:lnTo>
                    <a:pt x="0" y="353607"/>
                  </a:lnTo>
                  <a:close/>
                </a:path>
              </a:pathLst>
            </a:custGeom>
            <a:blipFill>
              <a:blip r:embed="rId8"/>
              <a:stretch>
                <a:fillRect l="-94503" t="-295475" r="-94183" b="0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 rot="0">
              <a:off x="559042" y="-47625"/>
              <a:ext cx="6877333" cy="5471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a Fleet operations manager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98432" y="19226400"/>
            <a:ext cx="9690136" cy="2511188"/>
            <a:chOff x="0" y="0"/>
            <a:chExt cx="12920182" cy="3348251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0" y="0"/>
              <a:ext cx="12920182" cy="3348251"/>
              <a:chOff x="0" y="0"/>
              <a:chExt cx="2552135" cy="661383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2552135" cy="661383"/>
              </a:xfrm>
              <a:custGeom>
                <a:avLst/>
                <a:gdLst/>
                <a:ahLst/>
                <a:cxnLst/>
                <a:rect r="r" b="b" t="t" l="l"/>
                <a:pathLst>
                  <a:path h="661383" w="2552135">
                    <a:moveTo>
                      <a:pt x="19175" y="0"/>
                    </a:moveTo>
                    <a:lnTo>
                      <a:pt x="2532960" y="0"/>
                    </a:lnTo>
                    <a:cubicBezTo>
                      <a:pt x="2543550" y="0"/>
                      <a:pt x="2552135" y="8585"/>
                      <a:pt x="2552135" y="19175"/>
                    </a:cubicBezTo>
                    <a:lnTo>
                      <a:pt x="2552135" y="642208"/>
                    </a:lnTo>
                    <a:cubicBezTo>
                      <a:pt x="2552135" y="647294"/>
                      <a:pt x="2550114" y="652171"/>
                      <a:pt x="2546519" y="655767"/>
                    </a:cubicBezTo>
                    <a:cubicBezTo>
                      <a:pt x="2542923" y="659363"/>
                      <a:pt x="2538045" y="661383"/>
                      <a:pt x="2532960" y="661383"/>
                    </a:cubicBezTo>
                    <a:lnTo>
                      <a:pt x="19175" y="661383"/>
                    </a:lnTo>
                    <a:cubicBezTo>
                      <a:pt x="8585" y="661383"/>
                      <a:pt x="0" y="652798"/>
                      <a:pt x="0" y="642208"/>
                    </a:cubicBezTo>
                    <a:lnTo>
                      <a:pt x="0" y="19175"/>
                    </a:lnTo>
                    <a:cubicBezTo>
                      <a:pt x="0" y="8585"/>
                      <a:pt x="8585" y="0"/>
                      <a:pt x="19175" y="0"/>
                    </a:cubicBezTo>
                    <a:close/>
                  </a:path>
                </a:pathLst>
              </a:custGeom>
              <a:solidFill>
                <a:srgbClr val="EAF3FF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38100"/>
                <a:ext cx="2552135" cy="6994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Freeform 42" id="42"/>
            <p:cNvSpPr/>
            <p:nvPr/>
          </p:nvSpPr>
          <p:spPr>
            <a:xfrm flipH="false" flipV="true" rot="5400000">
              <a:off x="454805" y="605092"/>
              <a:ext cx="423300" cy="308736"/>
            </a:xfrm>
            <a:custGeom>
              <a:avLst/>
              <a:gdLst/>
              <a:ahLst/>
              <a:cxnLst/>
              <a:rect r="r" b="b" t="t" l="l"/>
              <a:pathLst>
                <a:path h="308736" w="423300">
                  <a:moveTo>
                    <a:pt x="0" y="308736"/>
                  </a:moveTo>
                  <a:lnTo>
                    <a:pt x="423300" y="308736"/>
                  </a:lnTo>
                  <a:lnTo>
                    <a:pt x="423300" y="0"/>
                  </a:lnTo>
                  <a:lnTo>
                    <a:pt x="0" y="0"/>
                  </a:lnTo>
                  <a:lnTo>
                    <a:pt x="0" y="308736"/>
                  </a:lnTo>
                  <a:close/>
                </a:path>
              </a:pathLst>
            </a:custGeom>
            <a:blipFill>
              <a:blip r:embed="rId8"/>
              <a:stretch>
                <a:fillRect l="-76166" t="-295475" r="-75887" b="0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 rot="0">
              <a:off x="1091813" y="473075"/>
              <a:ext cx="9648329" cy="5471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a Safety &amp; compliance manager</a:t>
              </a:r>
            </a:p>
          </p:txBody>
        </p:sp>
      </p:grpSp>
      <p:graphicFrame>
        <p:nvGraphicFramePr>
          <p:cNvPr name="Table 41" id="41"/>
          <p:cNvGraphicFramePr>
            <a:graphicFrameLocks noGrp="true"/>
          </p:cNvGraphicFramePr>
          <p:nvPr/>
        </p:nvGraphicFramePr>
        <p:xfrm>
          <a:off x="393590" y="1015763"/>
          <a:ext cx="9143108" cy="1495425"/>
        </p:xfrm>
        <a:graphic>
          <a:graphicData uri="http://schemas.openxmlformats.org/drawingml/2006/table">
            <a:tbl>
              <a:tblPr/>
              <a:tblGrid>
                <a:gridCol w="2878939"/>
                <a:gridCol w="2946188"/>
                <a:gridCol w="3317981"/>
              </a:tblGrid>
              <a:tr h="149542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Compliance dashboard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Quantity of v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iolations, alerts,  % of shipments fully  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compliant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Monitors quality in real time;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 spc="-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drives continuous  </a:t>
                      </a:r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 spc="-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improvement</a:t>
                      </a:r>
                    </a:p>
                    <a:p>
                      <a:pPr algn="l">
                        <a:lnSpc>
                          <a:spcPts val="2520"/>
                        </a:lnSpc>
                      </a:pP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44" id="44"/>
          <p:cNvGrpSpPr/>
          <p:nvPr/>
        </p:nvGrpSpPr>
        <p:grpSpPr>
          <a:xfrm rot="0">
            <a:off x="0" y="22023338"/>
            <a:ext cx="10287000" cy="3735582"/>
            <a:chOff x="0" y="0"/>
            <a:chExt cx="2709333" cy="983857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709333" cy="983857"/>
            </a:xfrm>
            <a:custGeom>
              <a:avLst/>
              <a:gdLst/>
              <a:ahLst/>
              <a:cxnLst/>
              <a:rect r="r" b="b" t="t" l="l"/>
              <a:pathLst>
                <a:path h="983857" w="2709333">
                  <a:moveTo>
                    <a:pt x="21073" y="0"/>
                  </a:moveTo>
                  <a:lnTo>
                    <a:pt x="2688261" y="0"/>
                  </a:lnTo>
                  <a:cubicBezTo>
                    <a:pt x="2693850" y="0"/>
                    <a:pt x="2699209" y="2220"/>
                    <a:pt x="2703161" y="6172"/>
                  </a:cubicBezTo>
                  <a:cubicBezTo>
                    <a:pt x="2707113" y="10124"/>
                    <a:pt x="2709333" y="15484"/>
                    <a:pt x="2709333" y="21073"/>
                  </a:cubicBezTo>
                  <a:lnTo>
                    <a:pt x="2709333" y="962785"/>
                  </a:lnTo>
                  <a:cubicBezTo>
                    <a:pt x="2709333" y="968373"/>
                    <a:pt x="2707113" y="973733"/>
                    <a:pt x="2703161" y="977685"/>
                  </a:cubicBezTo>
                  <a:cubicBezTo>
                    <a:pt x="2699209" y="981637"/>
                    <a:pt x="2693850" y="983857"/>
                    <a:pt x="2688261" y="983857"/>
                  </a:cubicBezTo>
                  <a:lnTo>
                    <a:pt x="21073" y="983857"/>
                  </a:lnTo>
                  <a:cubicBezTo>
                    <a:pt x="9435" y="983857"/>
                    <a:pt x="0" y="974423"/>
                    <a:pt x="0" y="962785"/>
                  </a:cubicBezTo>
                  <a:lnTo>
                    <a:pt x="0" y="21073"/>
                  </a:lnTo>
                  <a:cubicBezTo>
                    <a:pt x="0" y="9435"/>
                    <a:pt x="9435" y="0"/>
                    <a:pt x="21073" y="0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2709333" cy="1021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47" id="47"/>
          <p:cNvSpPr/>
          <p:nvPr/>
        </p:nvSpPr>
        <p:spPr>
          <a:xfrm flipH="false" flipV="false" rot="0">
            <a:off x="7854676" y="22467884"/>
            <a:ext cx="1839688" cy="1795365"/>
          </a:xfrm>
          <a:custGeom>
            <a:avLst/>
            <a:gdLst/>
            <a:ahLst/>
            <a:cxnLst/>
            <a:rect r="r" b="b" t="t" l="l"/>
            <a:pathLst>
              <a:path h="1795365" w="1839688">
                <a:moveTo>
                  <a:pt x="0" y="0"/>
                </a:moveTo>
                <a:lnTo>
                  <a:pt x="1839688" y="0"/>
                </a:lnTo>
                <a:lnTo>
                  <a:pt x="1839688" y="1795366"/>
                </a:lnTo>
                <a:lnTo>
                  <a:pt x="0" y="17953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979" r="0" b="-489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722388" y="22741044"/>
            <a:ext cx="6811507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0" tooltip="mailto:datahub@navixy.com"/>
              </a:rPr>
              <a:t>Share this cheat sheet with your team and partners!</a:t>
            </a:r>
          </a:p>
          <a:p>
            <a:pPr algn="l">
              <a:lnSpc>
                <a:spcPts val="3079"/>
              </a:lnSpc>
            </a:pP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1" tooltip="mailto:datahub@navixy.com"/>
              </a:rPr>
              <a:t>Visit our</a:t>
            </a:r>
            <a:r>
              <a:rPr lang="en-US" sz="21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b="true" sz="2199" u="sng">
                <a:solidFill>
                  <a:srgbClr val="47D2F8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2" tooltip="https://www.navixy.com/en/iot-query/telematics-analytics-platform/?utm_source=docs&amp;utm_medium=social&amp;utm_campaign=iotquery_industries"/>
              </a:rPr>
              <a:t>Industries page</a:t>
            </a: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3" tooltip="mailto:datahub@navixy.com"/>
              </a:rPr>
              <a:t> to learn more about Navixy IoT Query capabilities for your business!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9" y="1760242"/>
            <a:ext cx="10287959" cy="5989477"/>
            <a:chOff x="0" y="0"/>
            <a:chExt cx="2709081" cy="157718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09081" cy="1577181"/>
            </a:xfrm>
            <a:custGeom>
              <a:avLst/>
              <a:gdLst/>
              <a:ahLst/>
              <a:cxnLst/>
              <a:rect r="r" b="b" t="t" l="l"/>
              <a:pathLst>
                <a:path h="1577181" w="2709081">
                  <a:moveTo>
                    <a:pt x="21071" y="0"/>
                  </a:moveTo>
                  <a:lnTo>
                    <a:pt x="2688010" y="0"/>
                  </a:lnTo>
                  <a:cubicBezTo>
                    <a:pt x="2699647" y="0"/>
                    <a:pt x="2709081" y="9434"/>
                    <a:pt x="2709081" y="21071"/>
                  </a:cubicBezTo>
                  <a:lnTo>
                    <a:pt x="2709081" y="1556111"/>
                  </a:lnTo>
                  <a:cubicBezTo>
                    <a:pt x="2709081" y="1567748"/>
                    <a:pt x="2699647" y="1577181"/>
                    <a:pt x="2688010" y="1577181"/>
                  </a:cubicBezTo>
                  <a:lnTo>
                    <a:pt x="21071" y="1577181"/>
                  </a:lnTo>
                  <a:cubicBezTo>
                    <a:pt x="9434" y="1577181"/>
                    <a:pt x="0" y="1567748"/>
                    <a:pt x="0" y="1556111"/>
                  </a:cubicBezTo>
                  <a:lnTo>
                    <a:pt x="0" y="21071"/>
                  </a:lnTo>
                  <a:cubicBezTo>
                    <a:pt x="0" y="9434"/>
                    <a:pt x="9434" y="0"/>
                    <a:pt x="2107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2352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709081" cy="1624806"/>
            </a:xfrm>
            <a:prstGeom prst="rect">
              <a:avLst/>
            </a:prstGeom>
          </p:spPr>
          <p:txBody>
            <a:bodyPr anchor="ctr" rtlCol="false" tIns="50170" lIns="50170" bIns="50170" rIns="50170"/>
            <a:lstStyle/>
            <a:p>
              <a:pPr algn="ctr">
                <a:lnSpc>
                  <a:spcPts val="3318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true" rot="-10800000">
            <a:off x="0" y="1929674"/>
            <a:ext cx="10287000" cy="5820045"/>
          </a:xfrm>
          <a:custGeom>
            <a:avLst/>
            <a:gdLst/>
            <a:ahLst/>
            <a:cxnLst/>
            <a:rect r="r" b="b" t="t" l="l"/>
            <a:pathLst>
              <a:path h="5820045" w="10287000">
                <a:moveTo>
                  <a:pt x="10287000" y="5820045"/>
                </a:moveTo>
                <a:lnTo>
                  <a:pt x="0" y="5820045"/>
                </a:lnTo>
                <a:lnTo>
                  <a:pt x="0" y="0"/>
                </a:lnTo>
                <a:lnTo>
                  <a:pt x="10287000" y="0"/>
                </a:lnTo>
                <a:lnTo>
                  <a:pt x="10287000" y="5820045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l="0" t="-14845" r="0" b="-14845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1760242"/>
            <a:ext cx="7231255" cy="5739944"/>
            <a:chOff x="0" y="0"/>
            <a:chExt cx="1904173" cy="151147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04173" cy="1511473"/>
            </a:xfrm>
            <a:custGeom>
              <a:avLst/>
              <a:gdLst/>
              <a:ahLst/>
              <a:cxnLst/>
              <a:rect r="r" b="b" t="t" l="l"/>
              <a:pathLst>
                <a:path h="1511473" w="1904173">
                  <a:moveTo>
                    <a:pt x="25695" y="0"/>
                  </a:moveTo>
                  <a:lnTo>
                    <a:pt x="1878478" y="0"/>
                  </a:lnTo>
                  <a:cubicBezTo>
                    <a:pt x="1892669" y="0"/>
                    <a:pt x="1904173" y="11504"/>
                    <a:pt x="1904173" y="25695"/>
                  </a:cubicBezTo>
                  <a:lnTo>
                    <a:pt x="1904173" y="1485778"/>
                  </a:lnTo>
                  <a:cubicBezTo>
                    <a:pt x="1904173" y="1499969"/>
                    <a:pt x="1892669" y="1511473"/>
                    <a:pt x="1878478" y="1511473"/>
                  </a:cubicBezTo>
                  <a:lnTo>
                    <a:pt x="25695" y="1511473"/>
                  </a:lnTo>
                  <a:cubicBezTo>
                    <a:pt x="11504" y="1511473"/>
                    <a:pt x="0" y="1499969"/>
                    <a:pt x="0" y="1485778"/>
                  </a:cubicBezTo>
                  <a:lnTo>
                    <a:pt x="0" y="25695"/>
                  </a:lnTo>
                  <a:cubicBezTo>
                    <a:pt x="0" y="11504"/>
                    <a:pt x="11504" y="0"/>
                    <a:pt x="2569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2194B">
                    <a:alpha val="100000"/>
                  </a:srgbClr>
                </a:gs>
                <a:gs pos="50000">
                  <a:srgbClr val="2049DF">
                    <a:alpha val="69500"/>
                  </a:srgbClr>
                </a:gs>
                <a:gs pos="100000">
                  <a:srgbClr val="2352FF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904173" cy="1559098"/>
            </a:xfrm>
            <a:prstGeom prst="rect">
              <a:avLst/>
            </a:prstGeom>
          </p:spPr>
          <p:txBody>
            <a:bodyPr anchor="ctr" rtlCol="false" tIns="50170" lIns="50170" bIns="50170" rIns="50170"/>
            <a:lstStyle/>
            <a:p>
              <a:pPr algn="ctr">
                <a:lnSpc>
                  <a:spcPts val="3318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150713" y="2638886"/>
            <a:ext cx="1796124" cy="664931"/>
          </a:xfrm>
          <a:custGeom>
            <a:avLst/>
            <a:gdLst/>
            <a:ahLst/>
            <a:cxnLst/>
            <a:rect r="r" b="b" t="t" l="l"/>
            <a:pathLst>
              <a:path h="664931" w="1796124">
                <a:moveTo>
                  <a:pt x="0" y="0"/>
                </a:moveTo>
                <a:lnTo>
                  <a:pt x="1796124" y="0"/>
                </a:lnTo>
                <a:lnTo>
                  <a:pt x="1796124" y="664931"/>
                </a:lnTo>
                <a:lnTo>
                  <a:pt x="0" y="6649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3209" y="2702410"/>
            <a:ext cx="2424879" cy="537882"/>
          </a:xfrm>
          <a:custGeom>
            <a:avLst/>
            <a:gdLst/>
            <a:ahLst/>
            <a:cxnLst/>
            <a:rect r="r" b="b" t="t" l="l"/>
            <a:pathLst>
              <a:path h="537882" w="2424879">
                <a:moveTo>
                  <a:pt x="0" y="0"/>
                </a:moveTo>
                <a:lnTo>
                  <a:pt x="2424879" y="0"/>
                </a:lnTo>
                <a:lnTo>
                  <a:pt x="2424879" y="537882"/>
                </a:lnTo>
                <a:lnTo>
                  <a:pt x="0" y="5378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73209" y="5184961"/>
            <a:ext cx="96708" cy="863126"/>
            <a:chOff x="0" y="0"/>
            <a:chExt cx="25466" cy="22728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5466" cy="227283"/>
            </a:xfrm>
            <a:custGeom>
              <a:avLst/>
              <a:gdLst/>
              <a:ahLst/>
              <a:cxnLst/>
              <a:rect r="r" b="b" t="t" l="l"/>
              <a:pathLst>
                <a:path h="227283" w="25466">
                  <a:moveTo>
                    <a:pt x="0" y="0"/>
                  </a:moveTo>
                  <a:lnTo>
                    <a:pt x="25466" y="0"/>
                  </a:lnTo>
                  <a:lnTo>
                    <a:pt x="25466" y="227283"/>
                  </a:lnTo>
                  <a:lnTo>
                    <a:pt x="0" y="227283"/>
                  </a:lnTo>
                  <a:close/>
                </a:path>
              </a:pathLst>
            </a:custGeom>
            <a:solidFill>
              <a:srgbClr val="3CD5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5466" cy="265383"/>
            </a:xfrm>
            <a:prstGeom prst="rect">
              <a:avLst/>
            </a:prstGeom>
          </p:spPr>
          <p:txBody>
            <a:bodyPr anchor="ctr" rtlCol="false" tIns="50170" lIns="50170" bIns="50170" rIns="50170"/>
            <a:lstStyle/>
            <a:p>
              <a:pPr algn="ctr">
                <a:lnSpc>
                  <a:spcPts val="2765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989825" y="5146857"/>
            <a:ext cx="6241429" cy="88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1800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rack operational, maintenance, and safety metrics that drive fleet performance at a glance. Build custom views in minutes using </a:t>
            </a:r>
            <a:r>
              <a:rPr lang="en-US" sz="1800" u="sng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  <a:hlinkClick r:id="rId7" tooltip="https://www.navixy.com/en/iot-query/dashboardstudio/"/>
              </a:rPr>
              <a:t>Dashboard Studio's</a:t>
            </a:r>
            <a:r>
              <a:rPr lang="en-US" sz="1800" u="non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800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logis</a:t>
            </a:r>
            <a:r>
              <a:rPr lang="en-US" sz="1800" u="non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tics</a:t>
            </a:r>
            <a:r>
              <a:rPr lang="en-US" sz="1800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template.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3682" y="3732586"/>
            <a:ext cx="7347094" cy="1122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60"/>
              </a:lnSpc>
            </a:pPr>
            <a:r>
              <a:rPr lang="en-US" sz="40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Profit pulse: key metrics</a:t>
            </a:r>
          </a:p>
          <a:p>
            <a:pPr algn="l">
              <a:lnSpc>
                <a:spcPts val="4360"/>
              </a:lnSpc>
            </a:pPr>
            <a:r>
              <a:rPr lang="en-US" sz="40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 </a:t>
            </a:r>
            <a:r>
              <a:rPr lang="en-US" sz="4000" b="true">
                <a:solidFill>
                  <a:srgbClr val="3CD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logistics fleet</a:t>
            </a:r>
            <a:r>
              <a:rPr lang="en-US" sz="4000" b="true">
                <a:solidFill>
                  <a:srgbClr val="3CD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89977" y="6806617"/>
            <a:ext cx="9690136" cy="1237578"/>
            <a:chOff x="0" y="0"/>
            <a:chExt cx="2552151" cy="32588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552151" cy="325883"/>
            </a:xfrm>
            <a:custGeom>
              <a:avLst/>
              <a:gdLst/>
              <a:ahLst/>
              <a:cxnLst/>
              <a:rect r="r" b="b" t="t" l="l"/>
              <a:pathLst>
                <a:path h="325883" w="2552151">
                  <a:moveTo>
                    <a:pt x="2552151" y="19175"/>
                  </a:moveTo>
                  <a:lnTo>
                    <a:pt x="2552151" y="306708"/>
                  </a:lnTo>
                  <a:cubicBezTo>
                    <a:pt x="2552151" y="317298"/>
                    <a:pt x="2543566" y="325883"/>
                    <a:pt x="2532976" y="325883"/>
                  </a:cubicBezTo>
                  <a:lnTo>
                    <a:pt x="19175" y="325883"/>
                  </a:lnTo>
                  <a:cubicBezTo>
                    <a:pt x="14089" y="325883"/>
                    <a:pt x="9212" y="323862"/>
                    <a:pt x="5616" y="320267"/>
                  </a:cubicBezTo>
                  <a:cubicBezTo>
                    <a:pt x="2020" y="316671"/>
                    <a:pt x="0" y="311793"/>
                    <a:pt x="0" y="306708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lnTo>
                    <a:pt x="2532976" y="0"/>
                  </a:lnTo>
                  <a:cubicBezTo>
                    <a:pt x="2543566" y="0"/>
                    <a:pt x="2552151" y="8585"/>
                    <a:pt x="2552151" y="19175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552151" cy="363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3618216" y="6935052"/>
            <a:ext cx="2881615" cy="1019375"/>
            <a:chOff x="0" y="0"/>
            <a:chExt cx="758989" cy="268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58989" cy="268480"/>
            </a:xfrm>
            <a:custGeom>
              <a:avLst/>
              <a:gdLst/>
              <a:ahLst/>
              <a:cxnLst/>
              <a:rect r="r" b="b" t="t" l="l"/>
              <a:pathLst>
                <a:path h="268480" w="758989">
                  <a:moveTo>
                    <a:pt x="758989" y="64480"/>
                  </a:moveTo>
                  <a:lnTo>
                    <a:pt x="758989" y="204000"/>
                  </a:lnTo>
                  <a:cubicBezTo>
                    <a:pt x="758989" y="221101"/>
                    <a:pt x="752195" y="237502"/>
                    <a:pt x="740103" y="249594"/>
                  </a:cubicBezTo>
                  <a:cubicBezTo>
                    <a:pt x="728011" y="261687"/>
                    <a:pt x="711610" y="268480"/>
                    <a:pt x="694509" y="268480"/>
                  </a:cubicBezTo>
                  <a:lnTo>
                    <a:pt x="64480" y="268480"/>
                  </a:lnTo>
                  <a:cubicBezTo>
                    <a:pt x="47379" y="268480"/>
                    <a:pt x="30978" y="261687"/>
                    <a:pt x="18886" y="249594"/>
                  </a:cubicBezTo>
                  <a:cubicBezTo>
                    <a:pt x="6793" y="237502"/>
                    <a:pt x="0" y="221101"/>
                    <a:pt x="0" y="204000"/>
                  </a:cubicBezTo>
                  <a:lnTo>
                    <a:pt x="0" y="64480"/>
                  </a:lnTo>
                  <a:cubicBezTo>
                    <a:pt x="0" y="47379"/>
                    <a:pt x="6793" y="30978"/>
                    <a:pt x="18886" y="18886"/>
                  </a:cubicBezTo>
                  <a:cubicBezTo>
                    <a:pt x="30978" y="6793"/>
                    <a:pt x="47379" y="0"/>
                    <a:pt x="64480" y="0"/>
                  </a:cubicBezTo>
                  <a:lnTo>
                    <a:pt x="694509" y="0"/>
                  </a:lnTo>
                  <a:cubicBezTo>
                    <a:pt x="711610" y="0"/>
                    <a:pt x="728011" y="6793"/>
                    <a:pt x="740103" y="18886"/>
                  </a:cubicBezTo>
                  <a:cubicBezTo>
                    <a:pt x="752195" y="30978"/>
                    <a:pt x="758989" y="47379"/>
                    <a:pt x="758989" y="64480"/>
                  </a:cubicBezTo>
                  <a:close/>
                </a:path>
              </a:pathLst>
            </a:custGeom>
          </p:spPr>
        </p:sp>
        <p:sp>
          <p:nvSpPr>
            <p:cNvPr name="TextBox 21" id="21"/>
            <p:cNvSpPr txBox="true"/>
            <p:nvPr/>
          </p:nvSpPr>
          <p:spPr>
            <a:xfrm>
              <a:off x="0" y="19050"/>
              <a:ext cx="758989" cy="249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4"/>
                </a:lnSpc>
              </a:pPr>
              <a:r>
                <a:rPr lang="en-US" sz="24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HOW </a:t>
              </a:r>
            </a:p>
            <a:p>
              <a:pPr algn="ctr">
                <a:lnSpc>
                  <a:spcPts val="2088"/>
                </a:lnSpc>
              </a:pPr>
              <a:r>
                <a:rPr lang="en-US" sz="18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 it measured? 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808177" y="6935052"/>
            <a:ext cx="2598329" cy="1019375"/>
            <a:chOff x="0" y="0"/>
            <a:chExt cx="684334" cy="26847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84334" cy="268477"/>
            </a:xfrm>
            <a:custGeom>
              <a:avLst/>
              <a:gdLst/>
              <a:ahLst/>
              <a:cxnLst/>
              <a:rect r="r" b="b" t="t" l="l"/>
              <a:pathLst>
                <a:path h="268477" w="684334">
                  <a:moveTo>
                    <a:pt x="71510" y="0"/>
                  </a:moveTo>
                  <a:lnTo>
                    <a:pt x="612824" y="0"/>
                  </a:lnTo>
                  <a:cubicBezTo>
                    <a:pt x="631789" y="0"/>
                    <a:pt x="649978" y="7534"/>
                    <a:pt x="663389" y="20945"/>
                  </a:cubicBezTo>
                  <a:cubicBezTo>
                    <a:pt x="676800" y="34355"/>
                    <a:pt x="684334" y="52544"/>
                    <a:pt x="684334" y="71510"/>
                  </a:cubicBezTo>
                  <a:lnTo>
                    <a:pt x="684334" y="196968"/>
                  </a:lnTo>
                  <a:cubicBezTo>
                    <a:pt x="684334" y="215933"/>
                    <a:pt x="676800" y="234122"/>
                    <a:pt x="663389" y="247533"/>
                  </a:cubicBezTo>
                  <a:cubicBezTo>
                    <a:pt x="649978" y="260943"/>
                    <a:pt x="631789" y="268477"/>
                    <a:pt x="612824" y="268477"/>
                  </a:cubicBezTo>
                  <a:lnTo>
                    <a:pt x="71510" y="268477"/>
                  </a:lnTo>
                  <a:cubicBezTo>
                    <a:pt x="52544" y="268477"/>
                    <a:pt x="34355" y="260943"/>
                    <a:pt x="20945" y="247533"/>
                  </a:cubicBezTo>
                  <a:cubicBezTo>
                    <a:pt x="7534" y="234122"/>
                    <a:pt x="0" y="215933"/>
                    <a:pt x="0" y="196968"/>
                  </a:cubicBezTo>
                  <a:lnTo>
                    <a:pt x="0" y="71510"/>
                  </a:lnTo>
                  <a:cubicBezTo>
                    <a:pt x="0" y="52544"/>
                    <a:pt x="7534" y="34355"/>
                    <a:pt x="20945" y="20945"/>
                  </a:cubicBezTo>
                  <a:cubicBezTo>
                    <a:pt x="34355" y="7534"/>
                    <a:pt x="52544" y="0"/>
                    <a:pt x="71510" y="0"/>
                  </a:cubicBezTo>
                  <a:close/>
                </a:path>
              </a:pathLst>
            </a:custGeom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684334" cy="3065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  <a:r>
                <a:rPr lang="en-US" b="true" sz="2400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WHAT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6542080" y="6935052"/>
            <a:ext cx="3305454" cy="1019375"/>
            <a:chOff x="0" y="0"/>
            <a:chExt cx="870572" cy="2684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70572" cy="268477"/>
            </a:xfrm>
            <a:custGeom>
              <a:avLst/>
              <a:gdLst/>
              <a:ahLst/>
              <a:cxnLst/>
              <a:rect r="r" b="b" t="t" l="l"/>
              <a:pathLst>
                <a:path h="268477" w="870572">
                  <a:moveTo>
                    <a:pt x="56212" y="0"/>
                  </a:moveTo>
                  <a:lnTo>
                    <a:pt x="814360" y="0"/>
                  </a:lnTo>
                  <a:cubicBezTo>
                    <a:pt x="845405" y="0"/>
                    <a:pt x="870572" y="25167"/>
                    <a:pt x="870572" y="56212"/>
                  </a:cubicBezTo>
                  <a:lnTo>
                    <a:pt x="870572" y="212265"/>
                  </a:lnTo>
                  <a:cubicBezTo>
                    <a:pt x="870572" y="227174"/>
                    <a:pt x="864650" y="241472"/>
                    <a:pt x="854108" y="252013"/>
                  </a:cubicBezTo>
                  <a:cubicBezTo>
                    <a:pt x="843566" y="262555"/>
                    <a:pt x="829269" y="268477"/>
                    <a:pt x="814360" y="268477"/>
                  </a:cubicBezTo>
                  <a:lnTo>
                    <a:pt x="56212" y="268477"/>
                  </a:lnTo>
                  <a:cubicBezTo>
                    <a:pt x="25167" y="268477"/>
                    <a:pt x="0" y="243310"/>
                    <a:pt x="0" y="212265"/>
                  </a:cubicBezTo>
                  <a:lnTo>
                    <a:pt x="0" y="56212"/>
                  </a:lnTo>
                  <a:cubicBezTo>
                    <a:pt x="0" y="41304"/>
                    <a:pt x="5922" y="27006"/>
                    <a:pt x="16464" y="16464"/>
                  </a:cubicBezTo>
                  <a:cubicBezTo>
                    <a:pt x="27006" y="5922"/>
                    <a:pt x="41304" y="0"/>
                    <a:pt x="56212" y="0"/>
                  </a:cubicBezTo>
                  <a:close/>
                </a:path>
              </a:pathLst>
            </a:custGeom>
          </p:spPr>
        </p:sp>
        <p:sp>
          <p:nvSpPr>
            <p:cNvPr name="TextBox 27" id="27"/>
            <p:cNvSpPr txBox="true"/>
            <p:nvPr/>
          </p:nvSpPr>
          <p:spPr>
            <a:xfrm>
              <a:off x="0" y="19050"/>
              <a:ext cx="870572" cy="2494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84"/>
                </a:lnSpc>
              </a:pPr>
              <a:r>
                <a:rPr lang="en-US" sz="24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WHY</a:t>
              </a:r>
            </a:p>
            <a:p>
              <a:pPr algn="ctr">
                <a:lnSpc>
                  <a:spcPts val="2088"/>
                </a:lnSpc>
              </a:pPr>
              <a:r>
                <a:rPr lang="en-US" sz="18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it is important to know? 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 flipH="true" flipV="true">
            <a:off x="3589641" y="6948976"/>
            <a:ext cx="0" cy="991527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 flipH="true" flipV="true">
            <a:off x="6536980" y="6948976"/>
            <a:ext cx="0" cy="991527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0" id="30"/>
          <p:cNvGrpSpPr/>
          <p:nvPr/>
        </p:nvGrpSpPr>
        <p:grpSpPr>
          <a:xfrm rot="0">
            <a:off x="0" y="23860099"/>
            <a:ext cx="10287000" cy="3735582"/>
            <a:chOff x="0" y="0"/>
            <a:chExt cx="2709333" cy="98385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709333" cy="983857"/>
            </a:xfrm>
            <a:custGeom>
              <a:avLst/>
              <a:gdLst/>
              <a:ahLst/>
              <a:cxnLst/>
              <a:rect r="r" b="b" t="t" l="l"/>
              <a:pathLst>
                <a:path h="983857" w="2709333">
                  <a:moveTo>
                    <a:pt x="21073" y="0"/>
                  </a:moveTo>
                  <a:lnTo>
                    <a:pt x="2688261" y="0"/>
                  </a:lnTo>
                  <a:cubicBezTo>
                    <a:pt x="2693850" y="0"/>
                    <a:pt x="2699209" y="2220"/>
                    <a:pt x="2703161" y="6172"/>
                  </a:cubicBezTo>
                  <a:cubicBezTo>
                    <a:pt x="2707113" y="10124"/>
                    <a:pt x="2709333" y="15484"/>
                    <a:pt x="2709333" y="21073"/>
                  </a:cubicBezTo>
                  <a:lnTo>
                    <a:pt x="2709333" y="962785"/>
                  </a:lnTo>
                  <a:cubicBezTo>
                    <a:pt x="2709333" y="968373"/>
                    <a:pt x="2707113" y="973733"/>
                    <a:pt x="2703161" y="977685"/>
                  </a:cubicBezTo>
                  <a:cubicBezTo>
                    <a:pt x="2699209" y="981637"/>
                    <a:pt x="2693850" y="983857"/>
                    <a:pt x="2688261" y="983857"/>
                  </a:cubicBezTo>
                  <a:lnTo>
                    <a:pt x="21073" y="983857"/>
                  </a:lnTo>
                  <a:cubicBezTo>
                    <a:pt x="9435" y="983857"/>
                    <a:pt x="0" y="974423"/>
                    <a:pt x="0" y="962785"/>
                  </a:cubicBezTo>
                  <a:lnTo>
                    <a:pt x="0" y="21073"/>
                  </a:lnTo>
                  <a:cubicBezTo>
                    <a:pt x="0" y="9435"/>
                    <a:pt x="9435" y="0"/>
                    <a:pt x="21073" y="0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2709333" cy="1021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7854676" y="24431599"/>
            <a:ext cx="1839688" cy="1795365"/>
          </a:xfrm>
          <a:custGeom>
            <a:avLst/>
            <a:gdLst/>
            <a:ahLst/>
            <a:cxnLst/>
            <a:rect r="r" b="b" t="t" l="l"/>
            <a:pathLst>
              <a:path h="1795365" w="1839688">
                <a:moveTo>
                  <a:pt x="0" y="0"/>
                </a:moveTo>
                <a:lnTo>
                  <a:pt x="1839688" y="0"/>
                </a:lnTo>
                <a:lnTo>
                  <a:pt x="1839688" y="1795365"/>
                </a:lnTo>
                <a:lnTo>
                  <a:pt x="0" y="17953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979" r="0" b="-489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722388" y="24704759"/>
            <a:ext cx="6811507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9" tooltip="mailto:datahub@navixy.com"/>
              </a:rPr>
              <a:t>Share this cheat sheet with your team and partners!</a:t>
            </a:r>
          </a:p>
          <a:p>
            <a:pPr algn="l">
              <a:lnSpc>
                <a:spcPts val="3079"/>
              </a:lnSpc>
            </a:pP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0" tooltip="mailto:datahub@navixy.com"/>
              </a:rPr>
              <a:t>Visit our</a:t>
            </a:r>
            <a:r>
              <a:rPr lang="en-US" sz="21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b="true" sz="2199" u="sng">
                <a:solidFill>
                  <a:srgbClr val="47D2F8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1" tooltip="https://www.navixy.com/en/iot-query/telematics-analytics-platform/?utm_source=docs&amp;utm_medium=social&amp;utm_campaign=iotquery_industries"/>
              </a:rPr>
              <a:t>Industries page</a:t>
            </a:r>
            <a:r>
              <a:rPr lang="en-US" b="true" sz="21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2" tooltip="mailto:datahub@navixy.com"/>
              </a:rPr>
              <a:t> to learn more about Navixy IoT Query capabilities for your business!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297528" y="8368045"/>
            <a:ext cx="9691944" cy="7685772"/>
            <a:chOff x="0" y="0"/>
            <a:chExt cx="2552135" cy="2023859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552135" cy="2023859"/>
            </a:xfrm>
            <a:custGeom>
              <a:avLst/>
              <a:gdLst/>
              <a:ahLst/>
              <a:cxnLst/>
              <a:rect r="r" b="b" t="t" l="l"/>
              <a:pathLst>
                <a:path h="2023859" w="2552135">
                  <a:moveTo>
                    <a:pt x="19171" y="0"/>
                  </a:moveTo>
                  <a:lnTo>
                    <a:pt x="2532964" y="0"/>
                  </a:lnTo>
                  <a:cubicBezTo>
                    <a:pt x="2538048" y="0"/>
                    <a:pt x="2542924" y="2020"/>
                    <a:pt x="2546520" y="5615"/>
                  </a:cubicBezTo>
                  <a:cubicBezTo>
                    <a:pt x="2550115" y="9210"/>
                    <a:pt x="2552135" y="14087"/>
                    <a:pt x="2552135" y="19171"/>
                  </a:cubicBezTo>
                  <a:lnTo>
                    <a:pt x="2552135" y="2004688"/>
                  </a:lnTo>
                  <a:cubicBezTo>
                    <a:pt x="2552135" y="2009772"/>
                    <a:pt x="2550115" y="2014648"/>
                    <a:pt x="2546520" y="2018243"/>
                  </a:cubicBezTo>
                  <a:cubicBezTo>
                    <a:pt x="2542924" y="2021839"/>
                    <a:pt x="2538048" y="2023859"/>
                    <a:pt x="2532964" y="2023859"/>
                  </a:cubicBezTo>
                  <a:lnTo>
                    <a:pt x="19171" y="2023859"/>
                  </a:lnTo>
                  <a:cubicBezTo>
                    <a:pt x="14087" y="2023859"/>
                    <a:pt x="9210" y="2021839"/>
                    <a:pt x="5615" y="2018243"/>
                  </a:cubicBezTo>
                  <a:cubicBezTo>
                    <a:pt x="2020" y="2014648"/>
                    <a:pt x="0" y="2009772"/>
                    <a:pt x="0" y="2004688"/>
                  </a:cubicBezTo>
                  <a:lnTo>
                    <a:pt x="0" y="19171"/>
                  </a:lnTo>
                  <a:cubicBezTo>
                    <a:pt x="0" y="14087"/>
                    <a:pt x="2020" y="9210"/>
                    <a:pt x="5615" y="5615"/>
                  </a:cubicBezTo>
                  <a:cubicBezTo>
                    <a:pt x="9210" y="2020"/>
                    <a:pt x="14087" y="0"/>
                    <a:pt x="19171" y="0"/>
                  </a:cubicBezTo>
                  <a:close/>
                </a:path>
              </a:pathLst>
            </a:custGeom>
            <a:solidFill>
              <a:srgbClr val="EAF3F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2552135" cy="2071484"/>
            </a:xfrm>
            <a:prstGeom prst="rect">
              <a:avLst/>
            </a:prstGeom>
          </p:spPr>
          <p:txBody>
            <a:bodyPr anchor="ctr" rtlCol="false" tIns="50170" lIns="50170" bIns="50170" rIns="50170"/>
            <a:lstStyle/>
            <a:p>
              <a:pPr algn="ctr">
                <a:lnSpc>
                  <a:spcPts val="3318"/>
                </a:lnSpc>
              </a:pPr>
            </a:p>
          </p:txBody>
        </p:sp>
      </p:grpSp>
      <p:graphicFrame>
        <p:nvGraphicFramePr>
          <p:cNvPr name="Table 38" id="38"/>
          <p:cNvGraphicFramePr>
            <a:graphicFrameLocks noGrp="true"/>
          </p:cNvGraphicFramePr>
          <p:nvPr/>
        </p:nvGraphicFramePr>
        <p:xfrm>
          <a:off x="682736" y="9366508"/>
          <a:ext cx="9055420" cy="6515645"/>
        </p:xfrm>
        <a:graphic>
          <a:graphicData uri="http://schemas.openxmlformats.org/drawingml/2006/table">
            <a:tbl>
              <a:tblPr/>
              <a:tblGrid>
                <a:gridCol w="2879476"/>
                <a:gridCol w="2946737"/>
                <a:gridCol w="3229206"/>
              </a:tblGrid>
              <a:tr h="86081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Vehicle utilization rate</a:t>
                      </a:r>
                      <a:endParaRPr lang="en-US" sz="1100"/>
                    </a:p>
                  </a:txBody>
                  <a:tcPr marL="76214" marR="76214" marT="76214" marB="76214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% of time the asset is   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actually in use vs idle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Optimizes fleet size and  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exposes under-used assets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751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Idle time</a:t>
                      </a:r>
                      <a:endParaRPr lang="en-US" sz="1100"/>
                    </a:p>
                  </a:txBody>
                  <a:tcPr marL="76214" marR="76214" marT="76214" marB="76214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% of time engine running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while not moving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Helps to cu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 fuel waste,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improves operational  </a:t>
                      </a:r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discipline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29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TCO / Maintenance cost per mile</a:t>
                      </a:r>
                      <a:endParaRPr lang="en-US" sz="1100"/>
                    </a:p>
                  </a:txBody>
                  <a:tcPr marL="76214" marR="76214" marT="76214" marB="76214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C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ost to operate / maintain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per mile and over lifecycle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Highlights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when to retire 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or replace vehicles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295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Stops / Deliveries 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per day</a:t>
                      </a:r>
                    </a:p>
                  </a:txBody>
                  <a:tcPr marL="76214" marR="76214" marT="76214" marB="76214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Productivity indicator 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for leased vehicles 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Increases route density,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decreases unit cost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751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Dwell time</a:t>
                      </a:r>
                      <a:endParaRPr lang="en-US" sz="1100"/>
                    </a:p>
                  </a:txBody>
                  <a:tcPr marL="76214" marR="76214" marT="76214" marB="76214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ime spent waiting 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at depots, warehouses,</a:t>
                      </a:r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customer sites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Identifies </a:t>
                      </a: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process  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bottlenecks, increases </a:t>
                      </a:r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throughput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388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On-time delivery rate</a:t>
                      </a:r>
                      <a:endParaRPr lang="en-US" sz="1100"/>
                    </a:p>
                  </a:txBody>
                  <a:tcPr marL="76214" marR="76214" marT="76214" marB="76214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% of deliveries made 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on or before schedule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70"/>
                        </a:lnSpc>
                        <a:defRPr/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Improves customer</a:t>
                      </a:r>
                      <a:endParaRPr lang="en-US" sz="1100"/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satisfaction and SLA  </a:t>
                      </a:r>
                    </a:p>
                    <a:p>
                      <a:pPr algn="l">
                        <a:lnSpc>
                          <a:spcPts val="2070"/>
                        </a:lnSpc>
                      </a:pPr>
                      <a:r>
                        <a:rPr lang="en-US" sz="1800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compliance</a:t>
                      </a:r>
                    </a:p>
                  </a:txBody>
                  <a:tcPr marL="76214" marR="76214" marT="76214" marB="76214" anchor="ctr">
                    <a:lnL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8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39" id="39"/>
          <p:cNvGrpSpPr/>
          <p:nvPr/>
        </p:nvGrpSpPr>
        <p:grpSpPr>
          <a:xfrm rot="0">
            <a:off x="682736" y="8748939"/>
            <a:ext cx="5578321" cy="374720"/>
            <a:chOff x="0" y="0"/>
            <a:chExt cx="7437762" cy="499626"/>
          </a:xfrm>
        </p:grpSpPr>
        <p:sp>
          <p:nvSpPr>
            <p:cNvPr name="Freeform 40" id="40"/>
            <p:cNvSpPr/>
            <p:nvPr/>
          </p:nvSpPr>
          <p:spPr>
            <a:xfrm flipH="false" flipV="true" rot="5400000">
              <a:off x="-34853" y="89083"/>
              <a:ext cx="423379" cy="353673"/>
            </a:xfrm>
            <a:custGeom>
              <a:avLst/>
              <a:gdLst/>
              <a:ahLst/>
              <a:cxnLst/>
              <a:rect r="r" b="b" t="t" l="l"/>
              <a:pathLst>
                <a:path h="353673" w="423379">
                  <a:moveTo>
                    <a:pt x="0" y="353672"/>
                  </a:moveTo>
                  <a:lnTo>
                    <a:pt x="423379" y="353672"/>
                  </a:lnTo>
                  <a:lnTo>
                    <a:pt x="423379" y="0"/>
                  </a:lnTo>
                  <a:lnTo>
                    <a:pt x="0" y="0"/>
                  </a:lnTo>
                  <a:lnTo>
                    <a:pt x="0" y="353672"/>
                  </a:lnTo>
                  <a:close/>
                </a:path>
              </a:pathLst>
            </a:custGeom>
            <a:blipFill>
              <a:blip r:embed="rId13"/>
              <a:stretch>
                <a:fillRect l="-94503" t="-295475" r="-94183" b="0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 rot="0">
              <a:off x="559146" y="-47625"/>
              <a:ext cx="6878616" cy="5472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a Fleet operations manager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298432" y="20327021"/>
            <a:ext cx="9690136" cy="3148734"/>
            <a:chOff x="0" y="0"/>
            <a:chExt cx="2552135" cy="829296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552135" cy="829296"/>
            </a:xfrm>
            <a:custGeom>
              <a:avLst/>
              <a:gdLst/>
              <a:ahLst/>
              <a:cxnLst/>
              <a:rect r="r" b="b" t="t" l="l"/>
              <a:pathLst>
                <a:path h="829296" w="2552135">
                  <a:moveTo>
                    <a:pt x="19175" y="0"/>
                  </a:moveTo>
                  <a:lnTo>
                    <a:pt x="2532960" y="0"/>
                  </a:lnTo>
                  <a:cubicBezTo>
                    <a:pt x="2543550" y="0"/>
                    <a:pt x="2552135" y="8585"/>
                    <a:pt x="2552135" y="19175"/>
                  </a:cubicBezTo>
                  <a:lnTo>
                    <a:pt x="2552135" y="810121"/>
                  </a:lnTo>
                  <a:cubicBezTo>
                    <a:pt x="2552135" y="815207"/>
                    <a:pt x="2550114" y="820084"/>
                    <a:pt x="2546519" y="823680"/>
                  </a:cubicBezTo>
                  <a:cubicBezTo>
                    <a:pt x="2542923" y="827276"/>
                    <a:pt x="2538045" y="829296"/>
                    <a:pt x="2532960" y="829296"/>
                  </a:cubicBezTo>
                  <a:lnTo>
                    <a:pt x="19175" y="829296"/>
                  </a:lnTo>
                  <a:cubicBezTo>
                    <a:pt x="8585" y="829296"/>
                    <a:pt x="0" y="820711"/>
                    <a:pt x="0" y="810121"/>
                  </a:cubicBezTo>
                  <a:lnTo>
                    <a:pt x="0" y="19175"/>
                  </a:lnTo>
                  <a:cubicBezTo>
                    <a:pt x="0" y="8585"/>
                    <a:pt x="8585" y="0"/>
                    <a:pt x="19175" y="0"/>
                  </a:cubicBezTo>
                  <a:close/>
                </a:path>
              </a:pathLst>
            </a:custGeom>
            <a:solidFill>
              <a:srgbClr val="EAF3FF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2552135" cy="8673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681665" y="20708520"/>
            <a:ext cx="9201974" cy="2513537"/>
            <a:chOff x="0" y="0"/>
            <a:chExt cx="12269299" cy="3351383"/>
          </a:xfrm>
        </p:grpSpPr>
        <p:sp>
          <p:nvSpPr>
            <p:cNvPr name="Freeform 47" id="47"/>
            <p:cNvSpPr/>
            <p:nvPr/>
          </p:nvSpPr>
          <p:spPr>
            <a:xfrm flipH="false" flipV="true" rot="5400000">
              <a:off x="-57293" y="84407"/>
              <a:ext cx="423379" cy="308794"/>
            </a:xfrm>
            <a:custGeom>
              <a:avLst/>
              <a:gdLst/>
              <a:ahLst/>
              <a:cxnLst/>
              <a:rect r="r" b="b" t="t" l="l"/>
              <a:pathLst>
                <a:path h="308794" w="423379">
                  <a:moveTo>
                    <a:pt x="0" y="308794"/>
                  </a:moveTo>
                  <a:lnTo>
                    <a:pt x="423380" y="308794"/>
                  </a:lnTo>
                  <a:lnTo>
                    <a:pt x="423380" y="0"/>
                  </a:lnTo>
                  <a:lnTo>
                    <a:pt x="0" y="0"/>
                  </a:lnTo>
                  <a:lnTo>
                    <a:pt x="0" y="308794"/>
                  </a:lnTo>
                  <a:close/>
                </a:path>
              </a:pathLst>
            </a:custGeom>
            <a:blipFill>
              <a:blip r:embed="rId13"/>
              <a:stretch>
                <a:fillRect l="-76166" t="-295475" r="-75887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 rot="0">
              <a:off x="579834" y="-47625"/>
              <a:ext cx="9650129" cy="5472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a Safety &amp; compliance manager</a:t>
              </a:r>
            </a:p>
          </p:txBody>
        </p:sp>
      </p:grpSp>
      <p:graphicFrame>
        <p:nvGraphicFramePr>
          <p:cNvPr name="Table 46" id="46"/>
          <p:cNvGraphicFramePr>
            <a:graphicFrameLocks noGrp="true"/>
          </p:cNvGraphicFramePr>
          <p:nvPr/>
        </p:nvGraphicFramePr>
        <p:xfrm>
          <a:off x="9525" y="655693"/>
          <a:ext cx="9190733" cy="1857375"/>
        </p:xfrm>
        <a:graphic>
          <a:graphicData uri="http://schemas.openxmlformats.org/drawingml/2006/table">
            <a:tbl>
              <a:tblPr/>
              <a:tblGrid>
                <a:gridCol w="2878939"/>
                <a:gridCol w="2946188"/>
                <a:gridCol w="3365606"/>
              </a:tblGrid>
              <a:tr h="10572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Geofence alerts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Quantity of un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authorized exits / entries or after-hours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movement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spc="-32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 spc="-32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Prevents theft/misuse, 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 spc="-32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strengthens route adherence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Speeding incidents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Nu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mber of over-speed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events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Reduc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es accident risk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and insurance cost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49" id="49"/>
          <p:cNvGrpSpPr/>
          <p:nvPr/>
        </p:nvGrpSpPr>
        <p:grpSpPr>
          <a:xfrm rot="0">
            <a:off x="297528" y="16377667"/>
            <a:ext cx="9691944" cy="3833275"/>
            <a:chOff x="0" y="0"/>
            <a:chExt cx="12922592" cy="5111033"/>
          </a:xfrm>
        </p:grpSpPr>
        <p:grpSp>
          <p:nvGrpSpPr>
            <p:cNvPr name="Group 50" id="50"/>
            <p:cNvGrpSpPr/>
            <p:nvPr/>
          </p:nvGrpSpPr>
          <p:grpSpPr>
            <a:xfrm rot="0">
              <a:off x="0" y="0"/>
              <a:ext cx="12922592" cy="5111033"/>
              <a:chOff x="0" y="0"/>
              <a:chExt cx="2552135" cy="1009398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2552135" cy="1009398"/>
              </a:xfrm>
              <a:custGeom>
                <a:avLst/>
                <a:gdLst/>
                <a:ahLst/>
                <a:cxnLst/>
                <a:rect r="r" b="b" t="t" l="l"/>
                <a:pathLst>
                  <a:path h="1009398" w="2552135">
                    <a:moveTo>
                      <a:pt x="19175" y="0"/>
                    </a:moveTo>
                    <a:lnTo>
                      <a:pt x="2532960" y="0"/>
                    </a:lnTo>
                    <a:cubicBezTo>
                      <a:pt x="2543550" y="0"/>
                      <a:pt x="2552135" y="8585"/>
                      <a:pt x="2552135" y="19175"/>
                    </a:cubicBezTo>
                    <a:lnTo>
                      <a:pt x="2552135" y="990224"/>
                    </a:lnTo>
                    <a:cubicBezTo>
                      <a:pt x="2552135" y="1000814"/>
                      <a:pt x="2543550" y="1009398"/>
                      <a:pt x="2532960" y="1009398"/>
                    </a:cubicBezTo>
                    <a:lnTo>
                      <a:pt x="19175" y="1009398"/>
                    </a:lnTo>
                    <a:cubicBezTo>
                      <a:pt x="14089" y="1009398"/>
                      <a:pt x="9212" y="1007378"/>
                      <a:pt x="5616" y="1003782"/>
                    </a:cubicBezTo>
                    <a:cubicBezTo>
                      <a:pt x="2020" y="1000186"/>
                      <a:pt x="0" y="995309"/>
                      <a:pt x="0" y="990224"/>
                    </a:cubicBezTo>
                    <a:lnTo>
                      <a:pt x="0" y="19175"/>
                    </a:lnTo>
                    <a:cubicBezTo>
                      <a:pt x="0" y="8585"/>
                      <a:pt x="8585" y="0"/>
                      <a:pt x="19175" y="0"/>
                    </a:cubicBezTo>
                    <a:close/>
                  </a:path>
                </a:pathLst>
              </a:custGeom>
              <a:solidFill>
                <a:srgbClr val="EAF3FF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0" y="-47625"/>
                <a:ext cx="2552135" cy="10570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18"/>
                  </a:lnSpc>
                </a:pPr>
              </a:p>
            </p:txBody>
          </p:sp>
        </p:grpSp>
        <p:sp>
          <p:nvSpPr>
            <p:cNvPr name="Freeform 54" id="54"/>
            <p:cNvSpPr/>
            <p:nvPr/>
          </p:nvSpPr>
          <p:spPr>
            <a:xfrm flipH="false" flipV="true" rot="5400000">
              <a:off x="486962" y="720817"/>
              <a:ext cx="423379" cy="308794"/>
            </a:xfrm>
            <a:custGeom>
              <a:avLst/>
              <a:gdLst/>
              <a:ahLst/>
              <a:cxnLst/>
              <a:rect r="r" b="b" t="t" l="l"/>
              <a:pathLst>
                <a:path h="308794" w="423379">
                  <a:moveTo>
                    <a:pt x="0" y="308794"/>
                  </a:moveTo>
                  <a:lnTo>
                    <a:pt x="423379" y="308794"/>
                  </a:lnTo>
                  <a:lnTo>
                    <a:pt x="423379" y="0"/>
                  </a:lnTo>
                  <a:lnTo>
                    <a:pt x="0" y="0"/>
                  </a:lnTo>
                  <a:lnTo>
                    <a:pt x="0" y="308794"/>
                  </a:lnTo>
                  <a:close/>
                </a:path>
              </a:pathLst>
            </a:custGeom>
            <a:blipFill>
              <a:blip r:embed="rId13"/>
              <a:stretch>
                <a:fillRect l="-76166" t="-295475" r="-75887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 rot="0">
              <a:off x="1111968" y="590495"/>
              <a:ext cx="7939142" cy="5472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 a Maintenance manager</a:t>
              </a:r>
            </a:p>
          </p:txBody>
        </p:sp>
      </p:grpSp>
      <p:graphicFrame>
        <p:nvGraphicFramePr>
          <p:cNvPr name="Table 53" id="53"/>
          <p:cNvGraphicFramePr>
            <a:graphicFrameLocks noGrp="true"/>
          </p:cNvGraphicFramePr>
          <p:nvPr/>
        </p:nvGraphicFramePr>
        <p:xfrm>
          <a:off x="408115" y="1067259"/>
          <a:ext cx="9200258" cy="2348322"/>
        </p:xfrm>
        <a:graphic>
          <a:graphicData uri="http://schemas.openxmlformats.org/drawingml/2006/table">
            <a:tbl>
              <a:tblPr/>
              <a:tblGrid>
                <a:gridCol w="2886605"/>
                <a:gridCol w="2946188"/>
                <a:gridCol w="3367465"/>
              </a:tblGrid>
              <a:tr h="117157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Preventive maintenance compliance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The number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of equipment that requires scheduled inspection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Reduces breakdowns 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and unplanned downtime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674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Proxima Nova Bold"/>
                          <a:ea typeface="Proxima Nova Bold"/>
                          <a:cs typeface="Proxima Nova Bold"/>
                          <a:sym typeface="Proxima Nova Bold"/>
                        </a:rPr>
                        <a:t>TCO / Maintenance cost per mile</a:t>
                      </a:r>
                      <a:endParaRPr lang="en-US" sz="1100"/>
                    </a:p>
                  </a:txBody>
                  <a:tcPr marL="76200" marR="76200" marT="76200" marB="7620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C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ost to operate / maintain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per mile and over lifecycle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069"/>
                        </a:lnSpc>
                        <a:defRPr/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Highlights</a:t>
                      </a: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when to retire </a:t>
                      </a:r>
                      <a:endParaRPr lang="en-US" sz="1100"/>
                    </a:p>
                    <a:p>
                      <a:pPr algn="l">
                        <a:lnSpc>
                          <a:spcPts val="2069"/>
                        </a:lnSpc>
                      </a:pPr>
                      <a:r>
                        <a:rPr lang="en-US" sz="1799">
                          <a:solidFill>
                            <a:srgbClr val="4A5568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or replace vehicles</a:t>
                      </a:r>
                    </a:p>
                  </a:txBody>
                  <a:tcPr marL="76200" marR="76200" marT="76200" marB="76200" anchor="ctr">
                    <a:lnL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DAHZaZQOTvY</dc:identifier>
  <dcterms:modified xsi:type="dcterms:W3CDTF">2011-08-01T06:04:30Z</dcterms:modified>
  <cp:revision>1</cp:revision>
  <dc:title>Copy of Data Hub Cheat Sheet</dc:title>
</cp:coreProperties>
</file>