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4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Proxima Nova" charset="1" panose="02000506030000020004"/>
      <p:regular r:id="rId17"/>
    </p:embeddedFont>
    <p:embeddedFont>
      <p:font typeface="Roboto" charset="1" panose="02000000000000000000"/>
      <p:regular r:id="rId19"/>
    </p:embeddedFont>
    <p:embeddedFont>
      <p:font typeface="Proxima Nova Bold" charset="1" panose="02000506030000020004"/>
      <p:regular r:id="rId20"/>
    </p:embeddedFont>
    <p:embeddedFont>
      <p:font typeface="Roboto Bold" charset="1" panose="02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notesMasters/notesMaster1.xml" Type="http://schemas.openxmlformats.org/officeDocument/2006/relationships/notesMaster"/><Relationship Id="rId15" Target="theme/theme2.xml" Type="http://schemas.openxmlformats.org/officeDocument/2006/relationships/theme"/><Relationship Id="rId16" Target="notesSlides/notesSlide1.xml" Type="http://schemas.openxmlformats.org/officeDocument/2006/relationships/notesSlide"/><Relationship Id="rId17" Target="fonts/font17.fntdata" Type="http://schemas.openxmlformats.org/officeDocument/2006/relationships/font"/><Relationship Id="rId18" Target="notesSlides/notesSlide2.xml" Type="http://schemas.openxmlformats.org/officeDocument/2006/relationships/notes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notesSlides/notesSlide3.xml" Type="http://schemas.openxmlformats.org/officeDocument/2006/relationships/notesSlide"/><Relationship Id="rId22" Target="fonts/font22.fntdata" Type="http://schemas.openxmlformats.org/officeDocument/2006/relationships/font"/><Relationship Id="rId23" Target="notesSlides/notesSlide4.xml" Type="http://schemas.openxmlformats.org/officeDocument/2006/relationships/notesSlide"/><Relationship Id="rId24" Target="notesSlides/notesSlide5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Cover Slide</a:t>
            </a:r>
          </a:p>
          <a:p>
            <a:r>
              <a:rPr lang="en-US"/>
              <a:t>- Subtitle text: max 1 line</a:t>
            </a:r>
          </a:p>
          <a:p>
            <a:r>
              <a:rPr lang="en-US"/>
              <a:t>- Title text: max 2 lines</a:t>
            </a:r>
          </a:p>
          <a:p>
            <a:r>
              <a:rPr lang="en-US"/>
              <a:t/>
            </a:r>
          </a:p>
          <a:p>
            <a:r>
              <a:rPr lang="en-US"/>
              <a:t>Brand font-family</a:t>
            </a:r>
          </a:p>
          <a:p>
            <a:r>
              <a:rPr lang="en-US"/>
              <a:t>- Proxima Nova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Two-factor authentication (2FA) for users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Two-factor authentication (2FA) for users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Two-factor authentication (2FA) for users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Cover Slide</a:t>
            </a:r>
          </a:p>
          <a:p>
            <a:r>
              <a:rPr lang="en-US"/>
              <a:t>- Subtitle text: max 1 line</a:t>
            </a:r>
          </a:p>
          <a:p>
            <a:r>
              <a:rPr lang="en-US"/>
              <a:t>- Title text: max 2 lines</a:t>
            </a:r>
          </a:p>
          <a:p>
            <a:r>
              <a:rPr lang="en-US"/>
              <a:t/>
            </a:r>
          </a:p>
          <a:p>
            <a:r>
              <a:rPr lang="en-US"/>
              <a:t>Brand font-family</a:t>
            </a:r>
          </a:p>
          <a:p>
            <a:r>
              <a:rPr lang="en-US"/>
              <a:t>- Proxima Nova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5.jpe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3.png" Type="http://schemas.openxmlformats.org/officeDocument/2006/relationships/image"/><Relationship Id="rId7" Target="../media/image4.svg" Type="http://schemas.openxmlformats.org/officeDocument/2006/relationships/image"/><Relationship Id="rId8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9.png" Type="http://schemas.openxmlformats.org/officeDocument/2006/relationships/image"/><Relationship Id="rId4" Target="../media/image10.pn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Relationship Id="rId7" Target="../media/image3.png" Type="http://schemas.openxmlformats.org/officeDocument/2006/relationships/image"/><Relationship Id="rId8" Target="../media/image4.sv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5.jpeg" Type="http://schemas.openxmlformats.org/officeDocument/2006/relationships/image"/><Relationship Id="rId4" Target="../media/image7.png" Type="http://schemas.openxmlformats.org/officeDocument/2006/relationships/image"/><Relationship Id="rId5" Target="../media/image14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png" Type="http://schemas.openxmlformats.org/officeDocument/2006/relationships/image"/><Relationship Id="rId2" Target="../media/image5.jpeg" Type="http://schemas.openxmlformats.org/officeDocument/2006/relationships/image"/><Relationship Id="rId3" Target="../media/image17.png" Type="http://schemas.openxmlformats.org/officeDocument/2006/relationships/image"/><Relationship Id="rId4" Target="../media/image7.pn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Relationship Id="rId7" Target="../media/image20.pn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5.jpeg" Type="http://schemas.openxmlformats.org/officeDocument/2006/relationships/image"/><Relationship Id="rId4" Target="../media/image20.pn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2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27.png" Type="http://schemas.openxmlformats.org/officeDocument/2006/relationships/image"/><Relationship Id="rId9" Target="../media/image2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4600" y="0"/>
            <a:ext cx="16943404" cy="10287000"/>
          </a:xfrm>
          <a:custGeom>
            <a:avLst/>
            <a:gdLst/>
            <a:ahLst/>
            <a:cxnLst/>
            <a:rect r="r" b="b" t="t" l="l"/>
            <a:pathLst>
              <a:path h="10287000" w="16943404">
                <a:moveTo>
                  <a:pt x="0" y="0"/>
                </a:moveTo>
                <a:lnTo>
                  <a:pt x="16943404" y="0"/>
                </a:lnTo>
                <a:lnTo>
                  <a:pt x="169434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938" t="0" r="0" b="-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56514" y="-454480"/>
            <a:ext cx="19632846" cy="11195960"/>
          </a:xfrm>
          <a:custGeom>
            <a:avLst/>
            <a:gdLst/>
            <a:ahLst/>
            <a:cxnLst/>
            <a:rect r="r" b="b" t="t" l="l"/>
            <a:pathLst>
              <a:path h="11195960" w="19632846">
                <a:moveTo>
                  <a:pt x="0" y="0"/>
                </a:moveTo>
                <a:lnTo>
                  <a:pt x="19632845" y="0"/>
                </a:lnTo>
                <a:lnTo>
                  <a:pt x="19632845" y="11195960"/>
                </a:lnTo>
                <a:lnTo>
                  <a:pt x="0" y="111959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141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60179" y="5965099"/>
            <a:ext cx="6377620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  <a:spcBef>
                <a:spcPct val="0"/>
              </a:spcBef>
            </a:pPr>
            <a:r>
              <a:rPr lang="en-US" sz="3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Monitorea, analiza y enfócate en lo que más importa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360179" y="2038529"/>
            <a:ext cx="2289000" cy="491095"/>
          </a:xfrm>
          <a:custGeom>
            <a:avLst/>
            <a:gdLst/>
            <a:ahLst/>
            <a:cxnLst/>
            <a:rect r="r" b="b" t="t" l="l"/>
            <a:pathLst>
              <a:path h="491095" w="2289000">
                <a:moveTo>
                  <a:pt x="0" y="0"/>
                </a:moveTo>
                <a:lnTo>
                  <a:pt x="2289000" y="0"/>
                </a:lnTo>
                <a:lnTo>
                  <a:pt x="2289000" y="491094"/>
                </a:lnTo>
                <a:lnTo>
                  <a:pt x="0" y="4910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44600" y="3740362"/>
            <a:ext cx="8233528" cy="1915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90"/>
              </a:lnSpc>
            </a:pPr>
            <a:r>
              <a:rPr lang="en-US" sz="70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Analizador de Flujo de Datos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200" cy="10287000"/>
          </a:xfrm>
          <a:custGeom>
            <a:avLst/>
            <a:gdLst/>
            <a:ahLst/>
            <a:cxnLst/>
            <a:rect r="r" b="b" t="t" l="l"/>
            <a:pathLst>
              <a:path h="10287000" w="18288200">
                <a:moveTo>
                  <a:pt x="0" y="0"/>
                </a:moveTo>
                <a:lnTo>
                  <a:pt x="18288200" y="0"/>
                </a:lnTo>
                <a:lnTo>
                  <a:pt x="182882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914602" y="1604540"/>
            <a:ext cx="13395537" cy="8522910"/>
          </a:xfrm>
          <a:custGeom>
            <a:avLst/>
            <a:gdLst/>
            <a:ahLst/>
            <a:cxnLst/>
            <a:rect r="r" b="b" t="t" l="l"/>
            <a:pathLst>
              <a:path h="8522910" w="13395537">
                <a:moveTo>
                  <a:pt x="0" y="0"/>
                </a:moveTo>
                <a:lnTo>
                  <a:pt x="13395537" y="0"/>
                </a:lnTo>
                <a:lnTo>
                  <a:pt x="13395537" y="8522911"/>
                </a:lnTo>
                <a:lnTo>
                  <a:pt x="0" y="85229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28700" y="5068485"/>
            <a:ext cx="7263221" cy="4006559"/>
            <a:chOff x="0" y="0"/>
            <a:chExt cx="1912947" cy="105522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12947" cy="1055225"/>
            </a:xfrm>
            <a:custGeom>
              <a:avLst/>
              <a:gdLst/>
              <a:ahLst/>
              <a:cxnLst/>
              <a:rect r="r" b="b" t="t" l="l"/>
              <a:pathLst>
                <a:path h="1055225" w="1912947">
                  <a:moveTo>
                    <a:pt x="15989" y="0"/>
                  </a:moveTo>
                  <a:lnTo>
                    <a:pt x="1896958" y="0"/>
                  </a:lnTo>
                  <a:cubicBezTo>
                    <a:pt x="1901199" y="0"/>
                    <a:pt x="1905266" y="1685"/>
                    <a:pt x="1908264" y="4683"/>
                  </a:cubicBezTo>
                  <a:cubicBezTo>
                    <a:pt x="1911262" y="7681"/>
                    <a:pt x="1912947" y="11748"/>
                    <a:pt x="1912947" y="15989"/>
                  </a:cubicBezTo>
                  <a:lnTo>
                    <a:pt x="1912947" y="1039237"/>
                  </a:lnTo>
                  <a:cubicBezTo>
                    <a:pt x="1912947" y="1043477"/>
                    <a:pt x="1911262" y="1047544"/>
                    <a:pt x="1908264" y="1050542"/>
                  </a:cubicBezTo>
                  <a:cubicBezTo>
                    <a:pt x="1905266" y="1053541"/>
                    <a:pt x="1901199" y="1055225"/>
                    <a:pt x="1896958" y="1055225"/>
                  </a:cubicBezTo>
                  <a:lnTo>
                    <a:pt x="15989" y="1055225"/>
                  </a:lnTo>
                  <a:cubicBezTo>
                    <a:pt x="11748" y="1055225"/>
                    <a:pt x="7681" y="1053541"/>
                    <a:pt x="4683" y="1050542"/>
                  </a:cubicBezTo>
                  <a:cubicBezTo>
                    <a:pt x="1685" y="1047544"/>
                    <a:pt x="0" y="1043477"/>
                    <a:pt x="0" y="1039237"/>
                  </a:cubicBezTo>
                  <a:lnTo>
                    <a:pt x="0" y="15989"/>
                  </a:lnTo>
                  <a:cubicBezTo>
                    <a:pt x="0" y="11748"/>
                    <a:pt x="1685" y="7681"/>
                    <a:pt x="4683" y="4683"/>
                  </a:cubicBezTo>
                  <a:cubicBezTo>
                    <a:pt x="7681" y="1685"/>
                    <a:pt x="11748" y="0"/>
                    <a:pt x="15989" y="0"/>
                  </a:cubicBezTo>
                  <a:close/>
                </a:path>
              </a:pathLst>
            </a:custGeom>
            <a:solidFill>
              <a:srgbClr val="EEF7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9525"/>
              <a:ext cx="1912947" cy="1045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sp>
        <p:nvSpPr>
          <p:cNvPr name="AutoShape 7" id="7"/>
          <p:cNvSpPr/>
          <p:nvPr/>
        </p:nvSpPr>
        <p:spPr>
          <a:xfrm>
            <a:off x="1401990" y="6160423"/>
            <a:ext cx="6492240" cy="0"/>
          </a:xfrm>
          <a:prstGeom prst="line">
            <a:avLst/>
          </a:prstGeom>
          <a:ln cap="flat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1401990" y="5410342"/>
            <a:ext cx="6225758" cy="430993"/>
            <a:chOff x="0" y="0"/>
            <a:chExt cx="8301011" cy="574658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770888" y="68254"/>
              <a:ext cx="7530122" cy="4286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1090CF"/>
                  </a:solidFill>
                  <a:latin typeface="Roboto"/>
                  <a:ea typeface="Roboto"/>
                  <a:cs typeface="Roboto"/>
                  <a:sym typeface="Roboto"/>
                </a:rPr>
                <a:t>Monitoreo preciso de los datos del rastreador</a:t>
              </a:r>
            </a:p>
          </p:txBody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574658" cy="574658"/>
            </a:xfrm>
            <a:custGeom>
              <a:avLst/>
              <a:gdLst/>
              <a:ahLst/>
              <a:cxnLst/>
              <a:rect r="r" b="b" t="t" l="l"/>
              <a:pathLst>
                <a:path h="574658" w="574658">
                  <a:moveTo>
                    <a:pt x="0" y="0"/>
                  </a:moveTo>
                  <a:lnTo>
                    <a:pt x="574658" y="0"/>
                  </a:lnTo>
                  <a:lnTo>
                    <a:pt x="574658" y="574658"/>
                  </a:lnTo>
                  <a:lnTo>
                    <a:pt x="0" y="574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AutoShape 11" id="11"/>
          <p:cNvSpPr/>
          <p:nvPr/>
        </p:nvSpPr>
        <p:spPr>
          <a:xfrm>
            <a:off x="1401990" y="7108729"/>
            <a:ext cx="6492240" cy="0"/>
          </a:xfrm>
          <a:prstGeom prst="line">
            <a:avLst/>
          </a:prstGeom>
          <a:ln cap="flat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1401990" y="8057034"/>
            <a:ext cx="6492240" cy="0"/>
          </a:xfrm>
          <a:prstGeom prst="line">
            <a:avLst/>
          </a:prstGeom>
          <a:ln cap="flat" w="2857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1401990" y="6358648"/>
            <a:ext cx="6225758" cy="430993"/>
            <a:chOff x="0" y="0"/>
            <a:chExt cx="8301011" cy="574658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770888" y="68254"/>
              <a:ext cx="7530122" cy="4286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1090CF"/>
                  </a:solidFill>
                  <a:latin typeface="Roboto"/>
                  <a:ea typeface="Roboto"/>
                  <a:cs typeface="Roboto"/>
                  <a:sym typeface="Roboto"/>
                </a:rPr>
                <a:t>Acceso a datos en tiempo real e históricos</a:t>
              </a:r>
            </a:p>
          </p:txBody>
        </p:sp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74658" cy="574658"/>
            </a:xfrm>
            <a:custGeom>
              <a:avLst/>
              <a:gdLst/>
              <a:ahLst/>
              <a:cxnLst/>
              <a:rect r="r" b="b" t="t" l="l"/>
              <a:pathLst>
                <a:path h="574658" w="574658">
                  <a:moveTo>
                    <a:pt x="0" y="0"/>
                  </a:moveTo>
                  <a:lnTo>
                    <a:pt x="574658" y="0"/>
                  </a:lnTo>
                  <a:lnTo>
                    <a:pt x="574658" y="574658"/>
                  </a:lnTo>
                  <a:lnTo>
                    <a:pt x="0" y="574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401990" y="7306954"/>
            <a:ext cx="6225758" cy="430993"/>
            <a:chOff x="0" y="0"/>
            <a:chExt cx="8301011" cy="574658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770888" y="68254"/>
              <a:ext cx="7530122" cy="4286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1090CF"/>
                  </a:solidFill>
                  <a:latin typeface="Roboto"/>
                  <a:ea typeface="Roboto"/>
                  <a:cs typeface="Roboto"/>
                  <a:sym typeface="Roboto"/>
                </a:rPr>
                <a:t>Solución de problemas de hardware más rápida</a:t>
              </a:r>
            </a:p>
          </p:txBody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74658" cy="574658"/>
            </a:xfrm>
            <a:custGeom>
              <a:avLst/>
              <a:gdLst/>
              <a:ahLst/>
              <a:cxnLst/>
              <a:rect r="r" b="b" t="t" l="l"/>
              <a:pathLst>
                <a:path h="574658" w="574658">
                  <a:moveTo>
                    <a:pt x="0" y="0"/>
                  </a:moveTo>
                  <a:lnTo>
                    <a:pt x="574658" y="0"/>
                  </a:lnTo>
                  <a:lnTo>
                    <a:pt x="574658" y="574658"/>
                  </a:lnTo>
                  <a:lnTo>
                    <a:pt x="0" y="574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1401990" y="8255259"/>
            <a:ext cx="6225758" cy="430993"/>
            <a:chOff x="0" y="0"/>
            <a:chExt cx="8301011" cy="574658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770888" y="68254"/>
              <a:ext cx="7530122" cy="4286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1090CF"/>
                  </a:solidFill>
                  <a:latin typeface="Roboto"/>
                  <a:ea typeface="Roboto"/>
                  <a:cs typeface="Roboto"/>
                  <a:sym typeface="Roboto"/>
                </a:rPr>
                <a:t>Análisis de datos conveniente</a:t>
              </a:r>
            </a:p>
          </p:txBody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74658" cy="574658"/>
            </a:xfrm>
            <a:custGeom>
              <a:avLst/>
              <a:gdLst/>
              <a:ahLst/>
              <a:cxnLst/>
              <a:rect r="r" b="b" t="t" l="l"/>
              <a:pathLst>
                <a:path h="574658" w="574658">
                  <a:moveTo>
                    <a:pt x="0" y="0"/>
                  </a:moveTo>
                  <a:lnTo>
                    <a:pt x="574658" y="0"/>
                  </a:lnTo>
                  <a:lnTo>
                    <a:pt x="574658" y="574658"/>
                  </a:lnTo>
                  <a:lnTo>
                    <a:pt x="0" y="574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23" id="23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25" id="25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26" id="26"/>
          <p:cNvSpPr txBox="true"/>
          <p:nvPr/>
        </p:nvSpPr>
        <p:spPr>
          <a:xfrm rot="0">
            <a:off x="1028700" y="1734790"/>
            <a:ext cx="7708121" cy="1390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  <a:spcBef>
                <a:spcPct val="0"/>
              </a:spcBef>
            </a:pPr>
            <a:r>
              <a:rPr lang="en-US" b="true" sz="46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Conoce el Analizador de Flujo de Datos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28700" y="3399736"/>
            <a:ext cx="7263221" cy="133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  <a:spcBef>
                <a:spcPct val="0"/>
              </a:spcBef>
            </a:pPr>
            <a:r>
              <a:rPr lang="en-US" sz="22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El Analizador de Flujo de Datos permite analizar los datos telemáticos de varios dispositivos, proporcionando una vista precisa de sus atributos y facilitando una configuración y solución de problemas más rápidas.</a:t>
            </a:r>
          </a:p>
        </p:txBody>
      </p:sp>
      <p:sp>
        <p:nvSpPr>
          <p:cNvPr name="Freeform 28" id="28"/>
          <p:cNvSpPr/>
          <p:nvPr/>
        </p:nvSpPr>
        <p:spPr>
          <a:xfrm flipH="false" flipV="false" rot="0">
            <a:off x="14718416" y="1450281"/>
            <a:ext cx="2852929" cy="569019"/>
          </a:xfrm>
          <a:custGeom>
            <a:avLst/>
            <a:gdLst/>
            <a:ahLst/>
            <a:cxnLst/>
            <a:rect r="r" b="b" t="t" l="l"/>
            <a:pathLst>
              <a:path h="569019" w="2852929">
                <a:moveTo>
                  <a:pt x="0" y="0"/>
                </a:moveTo>
                <a:lnTo>
                  <a:pt x="2852929" y="0"/>
                </a:lnTo>
                <a:lnTo>
                  <a:pt x="2852929" y="569019"/>
                </a:lnTo>
                <a:lnTo>
                  <a:pt x="0" y="5690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4022" r="-1678" b="-8849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0" y="0"/>
            <a:ext cx="18288200" cy="10287000"/>
          </a:xfrm>
          <a:custGeom>
            <a:avLst/>
            <a:gdLst/>
            <a:ahLst/>
            <a:cxnLst/>
            <a:rect r="r" b="b" t="t" l="l"/>
            <a:pathLst>
              <a:path h="10287000" w="18288200">
                <a:moveTo>
                  <a:pt x="0" y="0"/>
                </a:moveTo>
                <a:lnTo>
                  <a:pt x="18288200" y="0"/>
                </a:lnTo>
                <a:lnTo>
                  <a:pt x="182882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82567" y="4582957"/>
            <a:ext cx="734627" cy="688027"/>
          </a:xfrm>
          <a:custGeom>
            <a:avLst/>
            <a:gdLst/>
            <a:ahLst/>
            <a:cxnLst/>
            <a:rect r="r" b="b" t="t" l="l"/>
            <a:pathLst>
              <a:path h="688027" w="734627">
                <a:moveTo>
                  <a:pt x="0" y="0"/>
                </a:moveTo>
                <a:lnTo>
                  <a:pt x="734627" y="0"/>
                </a:lnTo>
                <a:lnTo>
                  <a:pt x="734627" y="688027"/>
                </a:lnTo>
                <a:lnTo>
                  <a:pt x="0" y="6880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5717963"/>
            <a:ext cx="642362" cy="823309"/>
          </a:xfrm>
          <a:custGeom>
            <a:avLst/>
            <a:gdLst/>
            <a:ahLst/>
            <a:cxnLst/>
            <a:rect r="r" b="b" t="t" l="l"/>
            <a:pathLst>
              <a:path h="823309" w="642362">
                <a:moveTo>
                  <a:pt x="0" y="0"/>
                </a:moveTo>
                <a:lnTo>
                  <a:pt x="642362" y="0"/>
                </a:lnTo>
                <a:lnTo>
                  <a:pt x="642362" y="823308"/>
                </a:lnTo>
                <a:lnTo>
                  <a:pt x="0" y="8233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24524" y="7107916"/>
            <a:ext cx="850715" cy="723900"/>
          </a:xfrm>
          <a:custGeom>
            <a:avLst/>
            <a:gdLst/>
            <a:ahLst/>
            <a:cxnLst/>
            <a:rect r="r" b="b" t="t" l="l"/>
            <a:pathLst>
              <a:path h="723900" w="850715">
                <a:moveTo>
                  <a:pt x="0" y="0"/>
                </a:moveTo>
                <a:lnTo>
                  <a:pt x="850714" y="0"/>
                </a:lnTo>
                <a:lnTo>
                  <a:pt x="850714" y="723900"/>
                </a:lnTo>
                <a:lnTo>
                  <a:pt x="0" y="7239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384000" cy="766099"/>
            </a:xfrm>
            <a:custGeom>
              <a:avLst/>
              <a:gdLst/>
              <a:ahLst/>
              <a:cxnLst/>
              <a:rect r="r" b="b" t="t" l="l"/>
              <a:pathLst>
                <a:path h="766099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66099"/>
                  </a:lnTo>
                  <a:lnTo>
                    <a:pt x="0" y="766099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16649959" y="9869444"/>
            <a:ext cx="1214195" cy="260500"/>
          </a:xfrm>
          <a:custGeom>
            <a:avLst/>
            <a:gdLst/>
            <a:ahLst/>
            <a:cxnLst/>
            <a:rect r="r" b="b" t="t" l="l"/>
            <a:pathLst>
              <a:path h="260500" w="1214195">
                <a:moveTo>
                  <a:pt x="0" y="0"/>
                </a:moveTo>
                <a:lnTo>
                  <a:pt x="1214195" y="0"/>
                </a:lnTo>
                <a:lnTo>
                  <a:pt x="1214195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7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34093" y="1278516"/>
            <a:ext cx="6016249" cy="7729968"/>
          </a:xfrm>
          <a:custGeom>
            <a:avLst/>
            <a:gdLst/>
            <a:ahLst/>
            <a:cxnLst/>
            <a:rect r="r" b="b" t="t" l="l"/>
            <a:pathLst>
              <a:path h="7729968" w="6016249">
                <a:moveTo>
                  <a:pt x="0" y="0"/>
                </a:moveTo>
                <a:lnTo>
                  <a:pt x="6016249" y="0"/>
                </a:lnTo>
                <a:lnTo>
                  <a:pt x="6016249" y="7729968"/>
                </a:lnTo>
                <a:lnTo>
                  <a:pt x="0" y="77299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961942" y="4582957"/>
            <a:ext cx="6265644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2100">
                <a:solidFill>
                  <a:srgbClr val="1D96DB"/>
                </a:solidFill>
                <a:latin typeface="Proxima Nova"/>
                <a:ea typeface="Proxima Nova"/>
                <a:cs typeface="Proxima Nova"/>
                <a:sym typeface="Proxima Nova"/>
              </a:rPr>
              <a:t>Filtra y concéntrate en los datos más importantes para tomar decisiones rápidas.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33697" y="5717963"/>
            <a:ext cx="6265644" cy="94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2100">
                <a:solidFill>
                  <a:srgbClr val="1D96DB"/>
                </a:solidFill>
                <a:latin typeface="Proxima Nova"/>
                <a:ea typeface="Proxima Nova"/>
                <a:cs typeface="Proxima Nova"/>
                <a:sym typeface="Proxima Nova"/>
              </a:rPr>
              <a:t>Rastrea hasta 10 dispositivos simultáneamente, visualizando sus atributos clave para obtener información detallada.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23922" y="7107916"/>
            <a:ext cx="5988995" cy="94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2100">
                <a:solidFill>
                  <a:srgbClr val="1D96DB"/>
                </a:solidFill>
                <a:latin typeface="Proxima Nova"/>
                <a:ea typeface="Proxima Nova"/>
                <a:cs typeface="Proxima Nova"/>
                <a:sym typeface="Proxima Nova"/>
              </a:rPr>
              <a:t>Selecciona rastreadores y parámetros específicos para enfocarte en ellos, sin el ruido de datos irrelevantes.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1734790"/>
            <a:ext cx="7937330" cy="1390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  <a:spcBef>
                <a:spcPct val="0"/>
              </a:spcBef>
            </a:pPr>
            <a:r>
              <a:rPr lang="en-US" b="true" sz="46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Monitoreo preciso de los datos</a:t>
            </a:r>
            <a:r>
              <a:rPr lang="en-US" b="true" sz="46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del rastreador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3399736"/>
            <a:ext cx="7263221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  <a:spcBef>
                <a:spcPct val="0"/>
              </a:spcBef>
            </a:pPr>
            <a:r>
              <a:rPr lang="en-US" sz="22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Apunta y analiza solo los datos que son relevantes para tu negocio.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200" cy="10287000"/>
          </a:xfrm>
          <a:custGeom>
            <a:avLst/>
            <a:gdLst/>
            <a:ahLst/>
            <a:cxnLst/>
            <a:rect r="r" b="b" t="t" l="l"/>
            <a:pathLst>
              <a:path h="10287000" w="18288200">
                <a:moveTo>
                  <a:pt x="0" y="0"/>
                </a:moveTo>
                <a:lnTo>
                  <a:pt x="18288200" y="0"/>
                </a:lnTo>
                <a:lnTo>
                  <a:pt x="182882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829044" y="1807887"/>
            <a:ext cx="6225758" cy="628650"/>
            <a:chOff x="0" y="0"/>
            <a:chExt cx="8301011" cy="838200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770888" y="-9525"/>
              <a:ext cx="7530122" cy="8477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1090CF"/>
                  </a:solidFill>
                  <a:latin typeface="Roboto"/>
                  <a:ea typeface="Roboto"/>
                  <a:cs typeface="Roboto"/>
                  <a:sym typeface="Roboto"/>
                </a:rPr>
                <a:t>Observa los datos a medida que se transmiten a tu plataforma para visibilidad inmediata.</a:t>
              </a:r>
            </a:p>
          </p:txBody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74658" cy="574658"/>
            </a:xfrm>
            <a:custGeom>
              <a:avLst/>
              <a:gdLst/>
              <a:ahLst/>
              <a:cxnLst/>
              <a:rect r="r" b="b" t="t" l="l"/>
              <a:pathLst>
                <a:path h="574658" w="574658">
                  <a:moveTo>
                    <a:pt x="0" y="0"/>
                  </a:moveTo>
                  <a:lnTo>
                    <a:pt x="574658" y="0"/>
                  </a:lnTo>
                  <a:lnTo>
                    <a:pt x="574658" y="574658"/>
                  </a:lnTo>
                  <a:lnTo>
                    <a:pt x="0" y="574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829044" y="2839690"/>
            <a:ext cx="6225758" cy="628650"/>
            <a:chOff x="0" y="0"/>
            <a:chExt cx="8301011" cy="838200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770888" y="-9525"/>
              <a:ext cx="7530122" cy="8477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1090CF"/>
                  </a:solidFill>
                  <a:latin typeface="Roboto"/>
                  <a:ea typeface="Roboto"/>
                  <a:cs typeface="Roboto"/>
                  <a:sym typeface="Roboto"/>
                </a:rPr>
                <a:t>Pausa las actualizaciones de datos para profundizar en segmentos de datos históricos.</a:t>
              </a:r>
            </a:p>
          </p:txBody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74658" cy="574658"/>
            </a:xfrm>
            <a:custGeom>
              <a:avLst/>
              <a:gdLst/>
              <a:ahLst/>
              <a:cxnLst/>
              <a:rect r="r" b="b" t="t" l="l"/>
              <a:pathLst>
                <a:path h="574658" w="574658">
                  <a:moveTo>
                    <a:pt x="0" y="0"/>
                  </a:moveTo>
                  <a:lnTo>
                    <a:pt x="574658" y="0"/>
                  </a:lnTo>
                  <a:lnTo>
                    <a:pt x="574658" y="574658"/>
                  </a:lnTo>
                  <a:lnTo>
                    <a:pt x="0" y="574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829044" y="3871493"/>
            <a:ext cx="6225758" cy="628650"/>
            <a:chOff x="0" y="0"/>
            <a:chExt cx="8301011" cy="838200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770888" y="-9525"/>
              <a:ext cx="7530122" cy="8477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1090CF"/>
                  </a:solidFill>
                  <a:latin typeface="Roboto"/>
                  <a:ea typeface="Roboto"/>
                  <a:cs typeface="Roboto"/>
                  <a:sym typeface="Roboto"/>
                </a:rPr>
                <a:t>Explora hasta 12 valores pasados de atributos para ver tendencias y cambios.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74658" cy="574658"/>
            </a:xfrm>
            <a:custGeom>
              <a:avLst/>
              <a:gdLst/>
              <a:ahLst/>
              <a:cxnLst/>
              <a:rect r="r" b="b" t="t" l="l"/>
              <a:pathLst>
                <a:path h="574658" w="574658">
                  <a:moveTo>
                    <a:pt x="0" y="0"/>
                  </a:moveTo>
                  <a:lnTo>
                    <a:pt x="574658" y="0"/>
                  </a:lnTo>
                  <a:lnTo>
                    <a:pt x="574658" y="574658"/>
                  </a:lnTo>
                  <a:lnTo>
                    <a:pt x="0" y="574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695542" y="5380775"/>
            <a:ext cx="15205981" cy="7755050"/>
          </a:xfrm>
          <a:custGeom>
            <a:avLst/>
            <a:gdLst/>
            <a:ahLst/>
            <a:cxnLst/>
            <a:rect r="r" b="b" t="t" l="l"/>
            <a:pathLst>
              <a:path h="7755050" w="15205981">
                <a:moveTo>
                  <a:pt x="0" y="0"/>
                </a:moveTo>
                <a:lnTo>
                  <a:pt x="15205981" y="0"/>
                </a:lnTo>
                <a:lnTo>
                  <a:pt x="15205981" y="7755050"/>
                </a:lnTo>
                <a:lnTo>
                  <a:pt x="0" y="77550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372776" y="6690402"/>
            <a:ext cx="10115645" cy="6445424"/>
          </a:xfrm>
          <a:custGeom>
            <a:avLst/>
            <a:gdLst/>
            <a:ahLst/>
            <a:cxnLst/>
            <a:rect r="r" b="b" t="t" l="l"/>
            <a:pathLst>
              <a:path h="6445424" w="10115645">
                <a:moveTo>
                  <a:pt x="0" y="0"/>
                </a:moveTo>
                <a:lnTo>
                  <a:pt x="10115645" y="0"/>
                </a:lnTo>
                <a:lnTo>
                  <a:pt x="10115645" y="6445423"/>
                </a:lnTo>
                <a:lnTo>
                  <a:pt x="0" y="64454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0002" t="-42181" r="0" b="-927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5579494" y="4672527"/>
            <a:ext cx="15571288" cy="10393835"/>
          </a:xfrm>
          <a:custGeom>
            <a:avLst/>
            <a:gdLst/>
            <a:ahLst/>
            <a:cxnLst/>
            <a:rect r="r" b="b" t="t" l="l"/>
            <a:pathLst>
              <a:path h="10393835" w="15571288">
                <a:moveTo>
                  <a:pt x="0" y="0"/>
                </a:moveTo>
                <a:lnTo>
                  <a:pt x="15571288" y="0"/>
                </a:lnTo>
                <a:lnTo>
                  <a:pt x="15571288" y="10393835"/>
                </a:lnTo>
                <a:lnTo>
                  <a:pt x="0" y="103938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22912" y="6056356"/>
            <a:ext cx="9385532" cy="5980215"/>
          </a:xfrm>
          <a:custGeom>
            <a:avLst/>
            <a:gdLst/>
            <a:ahLst/>
            <a:cxnLst/>
            <a:rect r="r" b="b" t="t" l="l"/>
            <a:pathLst>
              <a:path h="5980215" w="9385532">
                <a:moveTo>
                  <a:pt x="0" y="0"/>
                </a:moveTo>
                <a:lnTo>
                  <a:pt x="9385532" y="0"/>
                </a:lnTo>
                <a:lnTo>
                  <a:pt x="9385532" y="5980215"/>
                </a:lnTo>
                <a:lnTo>
                  <a:pt x="0" y="59802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0002" t="-42181" r="0" b="-927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4384000" cy="766099"/>
            </a:xfrm>
            <a:custGeom>
              <a:avLst/>
              <a:gdLst/>
              <a:ahLst/>
              <a:cxnLst/>
              <a:rect r="r" b="b" t="t" l="l"/>
              <a:pathLst>
                <a:path h="766099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66099"/>
                  </a:lnTo>
                  <a:lnTo>
                    <a:pt x="0" y="766099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16649959" y="9869444"/>
            <a:ext cx="1214195" cy="260500"/>
          </a:xfrm>
          <a:custGeom>
            <a:avLst/>
            <a:gdLst/>
            <a:ahLst/>
            <a:cxnLst/>
            <a:rect r="r" b="b" t="t" l="l"/>
            <a:pathLst>
              <a:path h="260500" w="1214195">
                <a:moveTo>
                  <a:pt x="0" y="0"/>
                </a:moveTo>
                <a:lnTo>
                  <a:pt x="1214195" y="0"/>
                </a:lnTo>
                <a:lnTo>
                  <a:pt x="1214195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028700" y="1734790"/>
            <a:ext cx="7937330" cy="1390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  <a:spcBef>
                <a:spcPct val="0"/>
              </a:spcBef>
            </a:pPr>
            <a:r>
              <a:rPr lang="en-US" b="true" sz="46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Acceso a datos en tiempo real e históricos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28700" y="3417397"/>
            <a:ext cx="7188244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  <a:spcBef>
                <a:spcPct val="0"/>
              </a:spcBef>
            </a:pPr>
            <a:r>
              <a:rPr lang="en-US" sz="22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Visualiza datos en vivo, pausa para analizarlos y explora hasta 12 puntos de datos pasados para obtener información más profunda.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200" cy="10287000"/>
          </a:xfrm>
          <a:custGeom>
            <a:avLst/>
            <a:gdLst/>
            <a:ahLst/>
            <a:cxnLst/>
            <a:rect r="r" b="b" t="t" l="l"/>
            <a:pathLst>
              <a:path h="10287000" w="18288200">
                <a:moveTo>
                  <a:pt x="0" y="0"/>
                </a:moveTo>
                <a:lnTo>
                  <a:pt x="18288200" y="0"/>
                </a:lnTo>
                <a:lnTo>
                  <a:pt x="182882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00456" y="7506107"/>
            <a:ext cx="12351740" cy="1465048"/>
            <a:chOff x="0" y="0"/>
            <a:chExt cx="3253133" cy="38585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253133" cy="385856"/>
            </a:xfrm>
            <a:custGeom>
              <a:avLst/>
              <a:gdLst/>
              <a:ahLst/>
              <a:cxnLst/>
              <a:rect r="r" b="b" t="t" l="l"/>
              <a:pathLst>
                <a:path h="385856" w="3253133">
                  <a:moveTo>
                    <a:pt x="9402" y="0"/>
                  </a:moveTo>
                  <a:lnTo>
                    <a:pt x="3243731" y="0"/>
                  </a:lnTo>
                  <a:cubicBezTo>
                    <a:pt x="3248924" y="0"/>
                    <a:pt x="3253133" y="4209"/>
                    <a:pt x="3253133" y="9402"/>
                  </a:cubicBezTo>
                  <a:lnTo>
                    <a:pt x="3253133" y="376454"/>
                  </a:lnTo>
                  <a:cubicBezTo>
                    <a:pt x="3253133" y="381647"/>
                    <a:pt x="3248924" y="385856"/>
                    <a:pt x="3243731" y="385856"/>
                  </a:cubicBezTo>
                  <a:lnTo>
                    <a:pt x="9402" y="385856"/>
                  </a:lnTo>
                  <a:cubicBezTo>
                    <a:pt x="6908" y="385856"/>
                    <a:pt x="4517" y="384866"/>
                    <a:pt x="2754" y="383102"/>
                  </a:cubicBezTo>
                  <a:cubicBezTo>
                    <a:pt x="991" y="381339"/>
                    <a:pt x="0" y="378948"/>
                    <a:pt x="0" y="376454"/>
                  </a:cubicBezTo>
                  <a:lnTo>
                    <a:pt x="0" y="9402"/>
                  </a:lnTo>
                  <a:cubicBezTo>
                    <a:pt x="0" y="4209"/>
                    <a:pt x="4209" y="0"/>
                    <a:pt x="940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3253133" cy="3763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5342736"/>
            <a:ext cx="6561931" cy="628650"/>
            <a:chOff x="0" y="0"/>
            <a:chExt cx="8749241" cy="838200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770888" y="-9525"/>
              <a:ext cx="7978353" cy="8477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1090CF"/>
                  </a:solidFill>
                  <a:latin typeface="Roboto"/>
                  <a:ea typeface="Roboto"/>
                  <a:cs typeface="Roboto"/>
                  <a:sym typeface="Roboto"/>
                </a:rPr>
                <a:t>Detecta problemas de conexión y configuraciones incorrectas al instante mientras los datos fluyen.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574658" cy="574658"/>
            </a:xfrm>
            <a:custGeom>
              <a:avLst/>
              <a:gdLst/>
              <a:ahLst/>
              <a:cxnLst/>
              <a:rect r="r" b="b" t="t" l="l"/>
              <a:pathLst>
                <a:path h="574658" w="574658">
                  <a:moveTo>
                    <a:pt x="0" y="0"/>
                  </a:moveTo>
                  <a:lnTo>
                    <a:pt x="574658" y="0"/>
                  </a:lnTo>
                  <a:lnTo>
                    <a:pt x="574658" y="574658"/>
                  </a:lnTo>
                  <a:lnTo>
                    <a:pt x="0" y="574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295197" y="7827038"/>
            <a:ext cx="459562" cy="459562"/>
          </a:xfrm>
          <a:custGeom>
            <a:avLst/>
            <a:gdLst/>
            <a:ahLst/>
            <a:cxnLst/>
            <a:rect r="r" b="b" t="t" l="l"/>
            <a:pathLst>
              <a:path h="459562" w="459562">
                <a:moveTo>
                  <a:pt x="0" y="0"/>
                </a:moveTo>
                <a:lnTo>
                  <a:pt x="459561" y="0"/>
                </a:lnTo>
                <a:lnTo>
                  <a:pt x="459561" y="459561"/>
                </a:lnTo>
                <a:lnTo>
                  <a:pt x="0" y="4595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1028700" y="6315482"/>
            <a:ext cx="6561931" cy="942975"/>
            <a:chOff x="0" y="0"/>
            <a:chExt cx="8749241" cy="12573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74658" cy="574658"/>
            </a:xfrm>
            <a:custGeom>
              <a:avLst/>
              <a:gdLst/>
              <a:ahLst/>
              <a:cxnLst/>
              <a:rect r="r" b="b" t="t" l="l"/>
              <a:pathLst>
                <a:path h="574658" w="574658">
                  <a:moveTo>
                    <a:pt x="0" y="0"/>
                  </a:moveTo>
                  <a:lnTo>
                    <a:pt x="574658" y="0"/>
                  </a:lnTo>
                  <a:lnTo>
                    <a:pt x="574658" y="574658"/>
                  </a:lnTo>
                  <a:lnTo>
                    <a:pt x="0" y="5746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770888" y="-9525"/>
              <a:ext cx="7978353" cy="12668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1090CF"/>
                  </a:solidFill>
                  <a:latin typeface="Roboto"/>
                  <a:ea typeface="Roboto"/>
                  <a:cs typeface="Roboto"/>
                  <a:sym typeface="Roboto"/>
                </a:rPr>
                <a:t>Cambia sin problemas entre vistas en tiempo real e históricas para una mayor flexibilidad en la depuración.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8984421" y="1734790"/>
            <a:ext cx="13508975" cy="9000355"/>
          </a:xfrm>
          <a:custGeom>
            <a:avLst/>
            <a:gdLst/>
            <a:ahLst/>
            <a:cxnLst/>
            <a:rect r="r" b="b" t="t" l="l"/>
            <a:pathLst>
              <a:path h="9000355" w="13508975">
                <a:moveTo>
                  <a:pt x="0" y="0"/>
                </a:moveTo>
                <a:lnTo>
                  <a:pt x="13508975" y="0"/>
                </a:lnTo>
                <a:lnTo>
                  <a:pt x="13508975" y="9000355"/>
                </a:lnTo>
                <a:lnTo>
                  <a:pt x="0" y="900035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4384000" cy="766099"/>
            </a:xfrm>
            <a:custGeom>
              <a:avLst/>
              <a:gdLst/>
              <a:ahLst/>
              <a:cxnLst/>
              <a:rect r="r" b="b" t="t" l="l"/>
              <a:pathLst>
                <a:path h="766099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66099"/>
                  </a:lnTo>
                  <a:lnTo>
                    <a:pt x="0" y="766099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6649959" y="9869444"/>
            <a:ext cx="1214195" cy="260500"/>
          </a:xfrm>
          <a:custGeom>
            <a:avLst/>
            <a:gdLst/>
            <a:ahLst/>
            <a:cxnLst/>
            <a:rect r="r" b="b" t="t" l="l"/>
            <a:pathLst>
              <a:path h="260500" w="1214195">
                <a:moveTo>
                  <a:pt x="0" y="0"/>
                </a:moveTo>
                <a:lnTo>
                  <a:pt x="1214195" y="0"/>
                </a:lnTo>
                <a:lnTo>
                  <a:pt x="1214195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7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975448" y="4152111"/>
            <a:ext cx="4320034" cy="609409"/>
          </a:xfrm>
          <a:custGeom>
            <a:avLst/>
            <a:gdLst/>
            <a:ahLst/>
            <a:cxnLst/>
            <a:rect r="r" b="b" t="t" l="l"/>
            <a:pathLst>
              <a:path h="609409" w="4320034">
                <a:moveTo>
                  <a:pt x="0" y="0"/>
                </a:moveTo>
                <a:lnTo>
                  <a:pt x="4320033" y="0"/>
                </a:lnTo>
                <a:lnTo>
                  <a:pt x="4320033" y="609410"/>
                </a:lnTo>
                <a:lnTo>
                  <a:pt x="0" y="60941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4852054" y="4455882"/>
            <a:ext cx="886854" cy="886854"/>
          </a:xfrm>
          <a:custGeom>
            <a:avLst/>
            <a:gdLst/>
            <a:ahLst/>
            <a:cxnLst/>
            <a:rect r="r" b="b" t="t" l="l"/>
            <a:pathLst>
              <a:path h="886854" w="886854">
                <a:moveTo>
                  <a:pt x="0" y="0"/>
                </a:moveTo>
                <a:lnTo>
                  <a:pt x="886854" y="0"/>
                </a:lnTo>
                <a:lnTo>
                  <a:pt x="886854" y="886854"/>
                </a:lnTo>
                <a:lnTo>
                  <a:pt x="0" y="88685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2021082" y="8096594"/>
            <a:ext cx="5647592" cy="63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2100">
                <a:solidFill>
                  <a:srgbClr val="1090CF"/>
                </a:solidFill>
                <a:latin typeface="Roboto"/>
                <a:ea typeface="Roboto"/>
                <a:cs typeface="Roboto"/>
                <a:sym typeface="Roboto"/>
              </a:rPr>
              <a:t>Herramientas avanzadas para depuración y análisis.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030607" y="7732968"/>
            <a:ext cx="5647592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b="true" sz="2100">
                <a:solidFill>
                  <a:srgbClr val="1090CF"/>
                </a:solidFill>
                <a:latin typeface="Roboto Bold"/>
                <a:ea typeface="Roboto Bold"/>
                <a:cs typeface="Roboto Bold"/>
                <a:sym typeface="Roboto Bold"/>
              </a:rPr>
              <a:t>Próximamente: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28700" y="1734790"/>
            <a:ext cx="7212035" cy="2085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  <a:spcBef>
                <a:spcPct val="0"/>
              </a:spcBef>
            </a:pPr>
            <a:r>
              <a:rPr lang="en-US" b="true" sz="46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Configuración de hardware y resolución de problemas más rápida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28700" y="4152111"/>
            <a:ext cx="6839357" cy="942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  <a:spcBef>
                <a:spcPct val="0"/>
              </a:spcBef>
            </a:pPr>
            <a:r>
              <a:rPr lang="en-US" sz="21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Hasta un 30% más rápido en la configuración y un 90% de éxito en la resolución de problemas con herramientas avanzadas.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200" cy="10287000"/>
          </a:xfrm>
          <a:custGeom>
            <a:avLst/>
            <a:gdLst/>
            <a:ahLst/>
            <a:cxnLst/>
            <a:rect r="r" b="b" t="t" l="l"/>
            <a:pathLst>
              <a:path h="10287000" w="18288200">
                <a:moveTo>
                  <a:pt x="0" y="0"/>
                </a:moveTo>
                <a:lnTo>
                  <a:pt x="18288200" y="0"/>
                </a:lnTo>
                <a:lnTo>
                  <a:pt x="182882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4760103"/>
            <a:ext cx="6791075" cy="628650"/>
            <a:chOff x="0" y="0"/>
            <a:chExt cx="9054767" cy="838200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474391" y="0"/>
              <a:ext cx="8580376" cy="838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Encuentra rápidamente datos históricos de múltiples dispositivos por atributos para un análisis más rápido.</a:t>
              </a:r>
            </a:p>
          </p:txBody>
        </p:sp>
        <p:grpSp>
          <p:nvGrpSpPr>
            <p:cNvPr name="Group 5" id="5"/>
            <p:cNvGrpSpPr/>
            <p:nvPr/>
          </p:nvGrpSpPr>
          <p:grpSpPr>
            <a:xfrm rot="5410475">
              <a:off x="-20498" y="78282"/>
              <a:ext cx="336158" cy="294138"/>
              <a:chOff x="0" y="0"/>
              <a:chExt cx="812800" cy="71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127000" y="320675"/>
                <a:ext cx="558800" cy="339725"/>
              </a:xfrm>
              <a:prstGeom prst="rect">
                <a:avLst/>
              </a:prstGeom>
            </p:spPr>
            <p:txBody>
              <a:bodyPr anchor="ctr" rtlCol="false" tIns="56338" lIns="56338" bIns="56338" rIns="56338"/>
              <a:lstStyle/>
              <a:p>
                <a:pPr algn="ctr">
                  <a:lnSpc>
                    <a:spcPts val="2399"/>
                  </a:lnSpc>
                </a:pPr>
              </a:p>
            </p:txBody>
          </p:sp>
        </p:grpSp>
      </p:grpSp>
      <p:grpSp>
        <p:nvGrpSpPr>
          <p:cNvPr name="Group 8" id="8"/>
          <p:cNvGrpSpPr/>
          <p:nvPr/>
        </p:nvGrpSpPr>
        <p:grpSpPr>
          <a:xfrm rot="0">
            <a:off x="1028700" y="5785103"/>
            <a:ext cx="6791075" cy="628650"/>
            <a:chOff x="0" y="0"/>
            <a:chExt cx="9054767" cy="838200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474391" y="0"/>
              <a:ext cx="8580376" cy="838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Visualiza los datos en tiempo real en una tabla clara y categorizada para múltiples dispositivos.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10475">
              <a:off x="-20498" y="78282"/>
              <a:ext cx="336158" cy="294138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320675"/>
                <a:ext cx="558800" cy="339725"/>
              </a:xfrm>
              <a:prstGeom prst="rect">
                <a:avLst/>
              </a:prstGeom>
            </p:spPr>
            <p:txBody>
              <a:bodyPr anchor="ctr" rtlCol="false" tIns="56338" lIns="56338" bIns="56338" rIns="56338"/>
              <a:lstStyle/>
              <a:p>
                <a:pPr algn="ctr">
                  <a:lnSpc>
                    <a:spcPts val="2399"/>
                  </a:lnSpc>
                </a:pPr>
              </a:p>
            </p:txBody>
          </p:sp>
        </p:grpSp>
      </p:grpSp>
      <p:grpSp>
        <p:nvGrpSpPr>
          <p:cNvPr name="Group 13" id="13"/>
          <p:cNvGrpSpPr/>
          <p:nvPr/>
        </p:nvGrpSpPr>
        <p:grpSpPr>
          <a:xfrm rot="0">
            <a:off x="1028700" y="6810102"/>
            <a:ext cx="6791075" cy="628650"/>
            <a:chOff x="0" y="0"/>
            <a:chExt cx="9054767" cy="838200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474391" y="0"/>
              <a:ext cx="8580376" cy="838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Excluye o incluye valores nulos para obtener información más precisa.</a:t>
              </a:r>
            </a:p>
          </p:txBody>
        </p:sp>
        <p:grpSp>
          <p:nvGrpSpPr>
            <p:cNvPr name="Group 15" id="15"/>
            <p:cNvGrpSpPr/>
            <p:nvPr/>
          </p:nvGrpSpPr>
          <p:grpSpPr>
            <a:xfrm rot="5410475">
              <a:off x="-20498" y="78282"/>
              <a:ext cx="336158" cy="294138"/>
              <a:chOff x="0" y="0"/>
              <a:chExt cx="812800" cy="7112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127000" y="320675"/>
                <a:ext cx="558800" cy="339725"/>
              </a:xfrm>
              <a:prstGeom prst="rect">
                <a:avLst/>
              </a:prstGeom>
            </p:spPr>
            <p:txBody>
              <a:bodyPr anchor="ctr" rtlCol="false" tIns="56338" lIns="56338" bIns="56338" rIns="56338"/>
              <a:lstStyle/>
              <a:p>
                <a:pPr algn="ctr">
                  <a:lnSpc>
                    <a:spcPts val="2399"/>
                  </a:lnSpc>
                </a:pPr>
              </a:p>
            </p:txBody>
          </p:sp>
        </p:grpSp>
      </p:grpSp>
      <p:grpSp>
        <p:nvGrpSpPr>
          <p:cNvPr name="Group 18" id="18"/>
          <p:cNvGrpSpPr/>
          <p:nvPr/>
        </p:nvGrpSpPr>
        <p:grpSpPr>
          <a:xfrm rot="0">
            <a:off x="1028700" y="7835101"/>
            <a:ext cx="6791075" cy="628650"/>
            <a:chOff x="0" y="0"/>
            <a:chExt cx="9054767" cy="838200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474391" y="0"/>
              <a:ext cx="8580376" cy="838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Exporta registros en formato JSON para usarlos con herramientas y aplicaciones de terceros.</a:t>
              </a:r>
            </a:p>
          </p:txBody>
        </p:sp>
        <p:grpSp>
          <p:nvGrpSpPr>
            <p:cNvPr name="Group 20" id="20"/>
            <p:cNvGrpSpPr/>
            <p:nvPr/>
          </p:nvGrpSpPr>
          <p:grpSpPr>
            <a:xfrm rot="5410475">
              <a:off x="-20498" y="78282"/>
              <a:ext cx="336158" cy="294138"/>
              <a:chOff x="0" y="0"/>
              <a:chExt cx="812800" cy="7112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127000" y="320675"/>
                <a:ext cx="558800" cy="339725"/>
              </a:xfrm>
              <a:prstGeom prst="rect">
                <a:avLst/>
              </a:prstGeom>
            </p:spPr>
            <p:txBody>
              <a:bodyPr anchor="ctr" rtlCol="false" tIns="56338" lIns="56338" bIns="56338" rIns="56338"/>
              <a:lstStyle/>
              <a:p>
                <a:pPr algn="ctr">
                  <a:lnSpc>
                    <a:spcPts val="2399"/>
                  </a:lnSpc>
                </a:pPr>
              </a:p>
            </p:txBody>
          </p:sp>
        </p:grpSp>
      </p:grpSp>
      <p:sp>
        <p:nvSpPr>
          <p:cNvPr name="Freeform 23" id="23"/>
          <p:cNvSpPr/>
          <p:nvPr/>
        </p:nvSpPr>
        <p:spPr>
          <a:xfrm flipH="false" flipV="false" rot="0">
            <a:off x="8756082" y="2983983"/>
            <a:ext cx="11485535" cy="7652238"/>
          </a:xfrm>
          <a:custGeom>
            <a:avLst/>
            <a:gdLst/>
            <a:ahLst/>
            <a:cxnLst/>
            <a:rect r="r" b="b" t="t" l="l"/>
            <a:pathLst>
              <a:path h="7652238" w="11485535">
                <a:moveTo>
                  <a:pt x="0" y="0"/>
                </a:moveTo>
                <a:lnTo>
                  <a:pt x="11485535" y="0"/>
                </a:lnTo>
                <a:lnTo>
                  <a:pt x="11485535" y="7652238"/>
                </a:lnTo>
                <a:lnTo>
                  <a:pt x="0" y="7652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4384000" cy="766099"/>
            </a:xfrm>
            <a:custGeom>
              <a:avLst/>
              <a:gdLst/>
              <a:ahLst/>
              <a:cxnLst/>
              <a:rect r="r" b="b" t="t" l="l"/>
              <a:pathLst>
                <a:path h="766099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766099"/>
                  </a:lnTo>
                  <a:lnTo>
                    <a:pt x="0" y="766099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26" id="26"/>
          <p:cNvSpPr/>
          <p:nvPr/>
        </p:nvSpPr>
        <p:spPr>
          <a:xfrm flipH="false" flipV="false" rot="0">
            <a:off x="16649959" y="9869444"/>
            <a:ext cx="1214195" cy="260500"/>
          </a:xfrm>
          <a:custGeom>
            <a:avLst/>
            <a:gdLst/>
            <a:ahLst/>
            <a:cxnLst/>
            <a:rect r="r" b="b" t="t" l="l"/>
            <a:pathLst>
              <a:path h="260500" w="1214195">
                <a:moveTo>
                  <a:pt x="0" y="0"/>
                </a:moveTo>
                <a:lnTo>
                  <a:pt x="1214195" y="0"/>
                </a:lnTo>
                <a:lnTo>
                  <a:pt x="1214195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1531202" y="2289414"/>
            <a:ext cx="7207521" cy="1767303"/>
          </a:xfrm>
          <a:custGeom>
            <a:avLst/>
            <a:gdLst/>
            <a:ahLst/>
            <a:cxnLst/>
            <a:rect r="r" b="b" t="t" l="l"/>
            <a:pathLst>
              <a:path h="1767303" w="7207521">
                <a:moveTo>
                  <a:pt x="0" y="0"/>
                </a:moveTo>
                <a:lnTo>
                  <a:pt x="7207521" y="0"/>
                </a:lnTo>
                <a:lnTo>
                  <a:pt x="7207521" y="1767303"/>
                </a:lnTo>
                <a:lnTo>
                  <a:pt x="0" y="17673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1028700" y="1734790"/>
            <a:ext cx="7263221" cy="1390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  <a:spcBef>
                <a:spcPct val="0"/>
              </a:spcBef>
            </a:pPr>
            <a:r>
              <a:rPr lang="en-US" b="true" sz="46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Análisis de datos conveniente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28700" y="3318674"/>
            <a:ext cx="7140976" cy="107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0"/>
              </a:lnSpc>
              <a:spcBef>
                <a:spcPct val="0"/>
              </a:spcBef>
            </a:pPr>
            <a:r>
              <a:rPr lang="en-US" sz="24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Optimiza el análisis de datos con potentes funciones de búsqueda, exportación y vistas en tabla, además de filtrado de valores nulos.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5610" y="0"/>
            <a:ext cx="18333610" cy="10456222"/>
          </a:xfrm>
          <a:custGeom>
            <a:avLst/>
            <a:gdLst/>
            <a:ahLst/>
            <a:cxnLst/>
            <a:rect r="r" b="b" t="t" l="l"/>
            <a:pathLst>
              <a:path h="10456222" w="18333610">
                <a:moveTo>
                  <a:pt x="0" y="0"/>
                </a:moveTo>
                <a:lnTo>
                  <a:pt x="18333610" y="0"/>
                </a:lnTo>
                <a:lnTo>
                  <a:pt x="18333610" y="10456222"/>
                </a:lnTo>
                <a:lnTo>
                  <a:pt x="0" y="104562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6" t="0" r="-696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53607" y="4748004"/>
            <a:ext cx="4819497" cy="417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7"/>
              </a:lnSpc>
            </a:pPr>
            <a:r>
              <a:rPr lang="en-US" b="true" sz="2780">
                <a:solidFill>
                  <a:srgbClr val="808B9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objetos alrededor del mundo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98482" y="3446662"/>
            <a:ext cx="5129748" cy="1418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12"/>
              </a:lnSpc>
              <a:spcBef>
                <a:spcPct val="0"/>
              </a:spcBef>
            </a:pPr>
            <a:r>
              <a:rPr lang="en-US" b="true" sz="8342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800K+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53607" y="7087832"/>
            <a:ext cx="4819497" cy="417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7"/>
              </a:lnSpc>
            </a:pPr>
            <a:r>
              <a:rPr lang="en-US" b="true" sz="2780">
                <a:solidFill>
                  <a:srgbClr val="808B9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países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98482" y="5786490"/>
            <a:ext cx="5129748" cy="1418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12"/>
              </a:lnSpc>
              <a:spcBef>
                <a:spcPct val="0"/>
              </a:spcBef>
            </a:pPr>
            <a:r>
              <a:rPr lang="en-US" b="true" sz="8342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100+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032151" y="4748004"/>
            <a:ext cx="4223698" cy="417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8"/>
              </a:lnSpc>
            </a:pPr>
            <a:r>
              <a:rPr lang="en-US" b="true" sz="2781">
                <a:solidFill>
                  <a:srgbClr val="808B9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dispositivos integrados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43372" y="3446662"/>
            <a:ext cx="3001256" cy="1418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12"/>
              </a:lnSpc>
              <a:spcBef>
                <a:spcPct val="0"/>
              </a:spcBef>
            </a:pPr>
            <a:r>
              <a:rPr lang="en-US" b="true" sz="8342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1600+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2581441" y="3599062"/>
            <a:ext cx="4223698" cy="1984318"/>
            <a:chOff x="0" y="0"/>
            <a:chExt cx="5631597" cy="2645758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1531922"/>
              <a:ext cx="5631597" cy="11138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38"/>
                </a:lnSpc>
              </a:pPr>
              <a:r>
                <a:rPr lang="en-US" b="true" sz="2781">
                  <a:solidFill>
                    <a:srgbClr val="808B9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revendedores e integradores de sistemas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814961" y="-152400"/>
              <a:ext cx="4001675" cy="1840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512"/>
                </a:lnSpc>
                <a:spcBef>
                  <a:spcPct val="0"/>
                </a:spcBef>
              </a:pPr>
              <a:r>
                <a:rPr lang="en-US" b="true" sz="8342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700+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032151" y="5938890"/>
            <a:ext cx="4223698" cy="1984318"/>
            <a:chOff x="0" y="0"/>
            <a:chExt cx="5631597" cy="2645758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1531922"/>
              <a:ext cx="5631597" cy="11138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38"/>
                </a:lnSpc>
              </a:pPr>
              <a:r>
                <a:rPr lang="en-US" b="true" sz="2781">
                  <a:solidFill>
                    <a:srgbClr val="808B9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proyectos completados por socios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264583" y="-152400"/>
              <a:ext cx="5165332" cy="1840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512"/>
                </a:lnSpc>
                <a:spcBef>
                  <a:spcPct val="0"/>
                </a:spcBef>
              </a:pPr>
              <a:r>
                <a:rPr lang="en-US" b="true" sz="8342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10,000+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2581441" y="5938890"/>
            <a:ext cx="4223698" cy="1984318"/>
            <a:chOff x="0" y="0"/>
            <a:chExt cx="5631597" cy="2645758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1531922"/>
              <a:ext cx="5631597" cy="11138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38"/>
                </a:lnSpc>
              </a:pPr>
              <a:r>
                <a:rPr lang="en-US" b="true" sz="2781">
                  <a:solidFill>
                    <a:srgbClr val="808B9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empleados en 4 oficinas globales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814961" y="-152400"/>
              <a:ext cx="4001675" cy="18405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1512"/>
                </a:lnSpc>
                <a:spcBef>
                  <a:spcPct val="0"/>
                </a:spcBef>
              </a:pPr>
              <a:r>
                <a:rPr lang="en-US" b="true" sz="8342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100+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3571030" y="1734790"/>
            <a:ext cx="11145939" cy="1390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20"/>
              </a:lnSpc>
              <a:spcBef>
                <a:spcPct val="0"/>
              </a:spcBef>
            </a:pPr>
            <a:r>
              <a:rPr lang="en-US" b="true" sz="4600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Facilita la gestión de datos telemáticos con Navixy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22" id="22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7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07622" y="656245"/>
            <a:ext cx="16943404" cy="10287000"/>
          </a:xfrm>
          <a:custGeom>
            <a:avLst/>
            <a:gdLst/>
            <a:ahLst/>
            <a:cxnLst/>
            <a:rect r="r" b="b" t="t" l="l"/>
            <a:pathLst>
              <a:path h="10287000" w="16943404">
                <a:moveTo>
                  <a:pt x="0" y="0"/>
                </a:moveTo>
                <a:lnTo>
                  <a:pt x="16943404" y="0"/>
                </a:lnTo>
                <a:lnTo>
                  <a:pt x="169434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938" t="0" r="0" b="-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970300" y="8767205"/>
            <a:ext cx="2289000" cy="491095"/>
          </a:xfrm>
          <a:custGeom>
            <a:avLst/>
            <a:gdLst/>
            <a:ahLst/>
            <a:cxnLst/>
            <a:rect r="r" b="b" t="t" l="l"/>
            <a:pathLst>
              <a:path h="491095" w="2289000">
                <a:moveTo>
                  <a:pt x="0" y="0"/>
                </a:moveTo>
                <a:lnTo>
                  <a:pt x="2289000" y="0"/>
                </a:lnTo>
                <a:lnTo>
                  <a:pt x="2289000" y="491095"/>
                </a:lnTo>
                <a:lnTo>
                  <a:pt x="0" y="4910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3763646"/>
            <a:ext cx="757845" cy="757845"/>
          </a:xfrm>
          <a:custGeom>
            <a:avLst/>
            <a:gdLst/>
            <a:ahLst/>
            <a:cxnLst/>
            <a:rect r="r" b="b" t="t" l="l"/>
            <a:pathLst>
              <a:path h="757845" w="757845">
                <a:moveTo>
                  <a:pt x="0" y="0"/>
                </a:moveTo>
                <a:lnTo>
                  <a:pt x="757845" y="0"/>
                </a:lnTo>
                <a:lnTo>
                  <a:pt x="757845" y="757844"/>
                </a:lnTo>
                <a:lnTo>
                  <a:pt x="0" y="7578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48479" y="5398615"/>
            <a:ext cx="510437" cy="802259"/>
          </a:xfrm>
          <a:custGeom>
            <a:avLst/>
            <a:gdLst/>
            <a:ahLst/>
            <a:cxnLst/>
            <a:rect r="r" b="b" t="t" l="l"/>
            <a:pathLst>
              <a:path h="802259" w="510437">
                <a:moveTo>
                  <a:pt x="0" y="0"/>
                </a:moveTo>
                <a:lnTo>
                  <a:pt x="510437" y="0"/>
                </a:lnTo>
                <a:lnTo>
                  <a:pt x="510437" y="802259"/>
                </a:lnTo>
                <a:lnTo>
                  <a:pt x="0" y="80225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2068500" y="3763646"/>
            <a:ext cx="2809726" cy="838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799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Ventas:</a:t>
            </a:r>
          </a:p>
          <a:p>
            <a:pPr algn="just">
              <a:lnSpc>
                <a:spcPts val="3359"/>
              </a:lnSpc>
            </a:pPr>
            <a:r>
              <a:rPr lang="en-US" sz="2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sales@navixy.com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482427" y="3744596"/>
            <a:ext cx="3206204" cy="857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359"/>
              </a:lnSpc>
            </a:pPr>
            <a:r>
              <a:rPr lang="en-US" sz="2799" b="true">
                <a:solidFill>
                  <a:srgbClr val="FEFEFE"/>
                </a:solidFill>
                <a:latin typeface="Roboto Bold"/>
                <a:ea typeface="Roboto Bold"/>
                <a:cs typeface="Roboto Bold"/>
                <a:sym typeface="Roboto Bold"/>
              </a:rPr>
              <a:t>Soporte:</a:t>
            </a:r>
          </a:p>
          <a:p>
            <a:pPr algn="just">
              <a:lnSpc>
                <a:spcPts val="3359"/>
              </a:lnSpc>
            </a:pPr>
            <a:r>
              <a:rPr lang="en-US" sz="2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support@navixy.com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782414" y="5274790"/>
            <a:ext cx="6619481" cy="1728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604519" indent="-302260" lvl="1">
              <a:lnSpc>
                <a:spcPts val="4675"/>
              </a:lnSpc>
              <a:buFont typeface="Arial"/>
              <a:buChar char="•"/>
            </a:pPr>
            <a:r>
              <a:rPr lang="en-US" sz="2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EEUU/Internacional: </a:t>
            </a:r>
            <a:r>
              <a:rPr lang="en-US" sz="2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+1 213 786 12 80</a:t>
            </a:r>
          </a:p>
          <a:p>
            <a:pPr algn="just" marL="604519" indent="-302260" lvl="1">
              <a:lnSpc>
                <a:spcPts val="4675"/>
              </a:lnSpc>
              <a:buFont typeface="Arial"/>
              <a:buChar char="•"/>
            </a:pPr>
            <a:r>
              <a:rPr lang="en-US" sz="2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América Latina:</a:t>
            </a:r>
            <a:r>
              <a:rPr lang="en-US" sz="2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 +52 55 85 26 18 30</a:t>
            </a:r>
          </a:p>
          <a:p>
            <a:pPr algn="just" marL="604519" indent="-302260" lvl="1">
              <a:lnSpc>
                <a:spcPts val="4675"/>
              </a:lnSpc>
              <a:buFont typeface="Arial"/>
              <a:buChar char="•"/>
            </a:pPr>
            <a:r>
              <a:rPr lang="en-US" sz="2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Europa</a:t>
            </a:r>
            <a:r>
              <a:rPr lang="en-US" sz="27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: +44 204 577 23 50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1744315"/>
            <a:ext cx="7937330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Contáctanos para resolver tus preguntas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8543925"/>
            <a:ext cx="7937330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¡Gracias por su atención!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DAHZafSUyJo</dc:identifier>
  <dcterms:modified xsi:type="dcterms:W3CDTF">2011-08-01T06:04:30Z</dcterms:modified>
  <cp:revision>1</cp:revision>
  <dc:title>Data Stream Analyzer — DSA (ES)</dc:title>
</cp:coreProperties>
</file>