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5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58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</p:sldIdLst>
  <p:sldSz cx="18288000" cy="10287000"/>
  <p:notesSz cx="6858000" cy="9144000"/>
  <p:embeddedFontLst>
    <p:embeddedFont>
      <p:font typeface="Proxima Nova" charset="1" panose="02000506030000020004"/>
      <p:regular r:id="rId61"/>
    </p:embeddedFont>
    <p:embeddedFont>
      <p:font typeface="Proxima Nova Bold" charset="1" panose="02000506030000020004"/>
      <p:regular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00" Target="notesSlides/notesSlide39.xml" Type="http://schemas.openxmlformats.org/officeDocument/2006/relationships/notesSlide"/><Relationship Id="rId101" Target="notesSlides/notesSlide40.xml" Type="http://schemas.openxmlformats.org/officeDocument/2006/relationships/notesSlide"/><Relationship Id="rId102" Target="notesSlides/notesSlide41.xml" Type="http://schemas.openxmlformats.org/officeDocument/2006/relationships/notesSlide"/><Relationship Id="rId103" Target="notesSlides/notesSlide42.xml" Type="http://schemas.openxmlformats.org/officeDocument/2006/relationships/notesSlide"/><Relationship Id="rId104" Target="notesSlides/notesSlide43.xml" Type="http://schemas.openxmlformats.org/officeDocument/2006/relationships/notesSlide"/><Relationship Id="rId105" Target="notesSlides/notesSlide44.xml" Type="http://schemas.openxmlformats.org/officeDocument/2006/relationships/notesSlide"/><Relationship Id="rId106" Target="notesSlides/notesSlide45.xml" Type="http://schemas.openxmlformats.org/officeDocument/2006/relationships/notesSlide"/><Relationship Id="rId107" Target="notesSlides/notesSlide46.xml" Type="http://schemas.openxmlformats.org/officeDocument/2006/relationships/notesSlide"/><Relationship Id="rId108" Target="notesSlides/notesSlide47.xml" Type="http://schemas.openxmlformats.org/officeDocument/2006/relationships/notesSlide"/><Relationship Id="rId109" Target="notesSlides/notesSlide48.xml" Type="http://schemas.openxmlformats.org/officeDocument/2006/relationships/notesSlide"/><Relationship Id="rId11" Target="slides/slide6.xml" Type="http://schemas.openxmlformats.org/officeDocument/2006/relationships/slide"/><Relationship Id="rId110" Target="notesSlides/notesSlide49.xml" Type="http://schemas.openxmlformats.org/officeDocument/2006/relationships/notesSlide"/><Relationship Id="rId111" Target="notesSlides/notesSlide50.xml" Type="http://schemas.openxmlformats.org/officeDocument/2006/relationships/notesSlide"/><Relationship Id="rId112" Target="notesSlides/notesSlide51.xml" Type="http://schemas.openxmlformats.org/officeDocument/2006/relationships/notes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notesMasters/notesMaster1.xml" Type="http://schemas.openxmlformats.org/officeDocument/2006/relationships/notesMaster"/><Relationship Id="rId59" Target="theme/theme2.xml" Type="http://schemas.openxmlformats.org/officeDocument/2006/relationships/theme"/><Relationship Id="rId6" Target="slides/slide1.xml" Type="http://schemas.openxmlformats.org/officeDocument/2006/relationships/slide"/><Relationship Id="rId60" Target="notesSlides/notesSlide1.xml" Type="http://schemas.openxmlformats.org/officeDocument/2006/relationships/notesSlide"/><Relationship Id="rId61" Target="fonts/font61.fntdata" Type="http://schemas.openxmlformats.org/officeDocument/2006/relationships/font"/><Relationship Id="rId62" Target="notesSlides/notesSlide2.xml" Type="http://schemas.openxmlformats.org/officeDocument/2006/relationships/notesSlide"/><Relationship Id="rId63" Target="fonts/font63.fntdata" Type="http://schemas.openxmlformats.org/officeDocument/2006/relationships/font"/><Relationship Id="rId64" Target="notesSlides/notesSlide3.xml" Type="http://schemas.openxmlformats.org/officeDocument/2006/relationships/notesSlide"/><Relationship Id="rId65" Target="notesSlides/notesSlide4.xml" Type="http://schemas.openxmlformats.org/officeDocument/2006/relationships/notesSlide"/><Relationship Id="rId66" Target="notesSlides/notesSlide5.xml" Type="http://schemas.openxmlformats.org/officeDocument/2006/relationships/notesSlide"/><Relationship Id="rId67" Target="notesSlides/notesSlide6.xml" Type="http://schemas.openxmlformats.org/officeDocument/2006/relationships/notesSlide"/><Relationship Id="rId68" Target="notesSlides/notesSlide7.xml" Type="http://schemas.openxmlformats.org/officeDocument/2006/relationships/notesSlide"/><Relationship Id="rId69" Target="notesSlides/notesSlide8.xml" Type="http://schemas.openxmlformats.org/officeDocument/2006/relationships/notesSlide"/><Relationship Id="rId7" Target="slides/slide2.xml" Type="http://schemas.openxmlformats.org/officeDocument/2006/relationships/slide"/><Relationship Id="rId70" Target="notesSlides/notesSlide9.xml" Type="http://schemas.openxmlformats.org/officeDocument/2006/relationships/notesSlide"/><Relationship Id="rId71" Target="notesSlides/notesSlide10.xml" Type="http://schemas.openxmlformats.org/officeDocument/2006/relationships/notesSlide"/><Relationship Id="rId72" Target="notesSlides/notesSlide11.xml" Type="http://schemas.openxmlformats.org/officeDocument/2006/relationships/notesSlide"/><Relationship Id="rId73" Target="notesSlides/notesSlide12.xml" Type="http://schemas.openxmlformats.org/officeDocument/2006/relationships/notesSlide"/><Relationship Id="rId74" Target="notesSlides/notesSlide13.xml" Type="http://schemas.openxmlformats.org/officeDocument/2006/relationships/notesSlide"/><Relationship Id="rId75" Target="notesSlides/notesSlide14.xml" Type="http://schemas.openxmlformats.org/officeDocument/2006/relationships/notesSlide"/><Relationship Id="rId76" Target="notesSlides/notesSlide15.xml" Type="http://schemas.openxmlformats.org/officeDocument/2006/relationships/notesSlide"/><Relationship Id="rId77" Target="notesSlides/notesSlide16.xml" Type="http://schemas.openxmlformats.org/officeDocument/2006/relationships/notesSlide"/><Relationship Id="rId78" Target="notesSlides/notesSlide17.xml" Type="http://schemas.openxmlformats.org/officeDocument/2006/relationships/notesSlide"/><Relationship Id="rId79" Target="notesSlides/notesSlide18.xml" Type="http://schemas.openxmlformats.org/officeDocument/2006/relationships/notesSlide"/><Relationship Id="rId8" Target="slides/slide3.xml" Type="http://schemas.openxmlformats.org/officeDocument/2006/relationships/slide"/><Relationship Id="rId80" Target="notesSlides/notesSlide19.xml" Type="http://schemas.openxmlformats.org/officeDocument/2006/relationships/notesSlide"/><Relationship Id="rId81" Target="notesSlides/notesSlide20.xml" Type="http://schemas.openxmlformats.org/officeDocument/2006/relationships/notesSlide"/><Relationship Id="rId82" Target="notesSlides/notesSlide21.xml" Type="http://schemas.openxmlformats.org/officeDocument/2006/relationships/notesSlide"/><Relationship Id="rId83" Target="notesSlides/notesSlide22.xml" Type="http://schemas.openxmlformats.org/officeDocument/2006/relationships/notesSlide"/><Relationship Id="rId84" Target="notesSlides/notesSlide23.xml" Type="http://schemas.openxmlformats.org/officeDocument/2006/relationships/notesSlide"/><Relationship Id="rId85" Target="notesSlides/notesSlide24.xml" Type="http://schemas.openxmlformats.org/officeDocument/2006/relationships/notesSlide"/><Relationship Id="rId86" Target="notesSlides/notesSlide25.xml" Type="http://schemas.openxmlformats.org/officeDocument/2006/relationships/notesSlide"/><Relationship Id="rId87" Target="notesSlides/notesSlide26.xml" Type="http://schemas.openxmlformats.org/officeDocument/2006/relationships/notesSlide"/><Relationship Id="rId88" Target="notesSlides/notesSlide27.xml" Type="http://schemas.openxmlformats.org/officeDocument/2006/relationships/notesSlide"/><Relationship Id="rId89" Target="notesSlides/notesSlide28.xml" Type="http://schemas.openxmlformats.org/officeDocument/2006/relationships/notesSlide"/><Relationship Id="rId9" Target="slides/slide4.xml" Type="http://schemas.openxmlformats.org/officeDocument/2006/relationships/slide"/><Relationship Id="rId90" Target="notesSlides/notesSlide29.xml" Type="http://schemas.openxmlformats.org/officeDocument/2006/relationships/notesSlide"/><Relationship Id="rId91" Target="notesSlides/notesSlide30.xml" Type="http://schemas.openxmlformats.org/officeDocument/2006/relationships/notesSlide"/><Relationship Id="rId92" Target="notesSlides/notesSlide31.xml" Type="http://schemas.openxmlformats.org/officeDocument/2006/relationships/notesSlide"/><Relationship Id="rId93" Target="notesSlides/notesSlide32.xml" Type="http://schemas.openxmlformats.org/officeDocument/2006/relationships/notesSlide"/><Relationship Id="rId94" Target="notesSlides/notesSlide33.xml" Type="http://schemas.openxmlformats.org/officeDocument/2006/relationships/notesSlide"/><Relationship Id="rId95" Target="notesSlides/notesSlide34.xml" Type="http://schemas.openxmlformats.org/officeDocument/2006/relationships/notesSlide"/><Relationship Id="rId96" Target="notesSlides/notesSlide35.xml" Type="http://schemas.openxmlformats.org/officeDocument/2006/relationships/notesSlide"/><Relationship Id="rId97" Target="notesSlides/notesSlide36.xml" Type="http://schemas.openxmlformats.org/officeDocument/2006/relationships/notesSlide"/><Relationship Id="rId98" Target="notesSlides/notesSlide37.xml" Type="http://schemas.openxmlformats.org/officeDocument/2006/relationships/notesSlide"/><Relationship Id="rId99" Target="notesSlides/notesSlide38.xml" Type="http://schemas.openxmlformats.org/officeDocument/2006/relationships/notes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_rels/notesSlide2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8.xml" Type="http://schemas.openxmlformats.org/officeDocument/2006/relationships/slide"/></Relationships>
</file>

<file path=ppt/notesSlides/_rels/notesSlide2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9.xml" Type="http://schemas.openxmlformats.org/officeDocument/2006/relationships/slide"/></Relationships>
</file>

<file path=ppt/notesSlides/_rels/notesSlide3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0.xml" Type="http://schemas.openxmlformats.org/officeDocument/2006/relationships/slide"/></Relationships>
</file>

<file path=ppt/notesSlides/_rels/notesSlide3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1.xml" Type="http://schemas.openxmlformats.org/officeDocument/2006/relationships/slide"/></Relationships>
</file>

<file path=ppt/notesSlides/_rels/notesSlide3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2.xml" Type="http://schemas.openxmlformats.org/officeDocument/2006/relationships/slide"/></Relationships>
</file>

<file path=ppt/notesSlides/_rels/notesSlide3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3.xml" Type="http://schemas.openxmlformats.org/officeDocument/2006/relationships/slide"/></Relationships>
</file>

<file path=ppt/notesSlides/_rels/notesSlide3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4.xml" Type="http://schemas.openxmlformats.org/officeDocument/2006/relationships/slide"/></Relationships>
</file>

<file path=ppt/notesSlides/_rels/notesSlide3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5.xml" Type="http://schemas.openxmlformats.org/officeDocument/2006/relationships/slide"/></Relationships>
</file>

<file path=ppt/notesSlides/_rels/notesSlide3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6.xml" Type="http://schemas.openxmlformats.org/officeDocument/2006/relationships/slide"/></Relationships>
</file>

<file path=ppt/notesSlides/_rels/notesSlide3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7.xml" Type="http://schemas.openxmlformats.org/officeDocument/2006/relationships/slide"/></Relationships>
</file>

<file path=ppt/notesSlides/_rels/notesSlide3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8.xml" Type="http://schemas.openxmlformats.org/officeDocument/2006/relationships/slide"/></Relationships>
</file>

<file path=ppt/notesSlides/_rels/notesSlide3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9.xml" Type="http://schemas.openxmlformats.org/officeDocument/2006/relationships/slide"/></Relationships>
</file>

<file path=ppt/notesSlides/_rels/notesSlide4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0.xml" Type="http://schemas.openxmlformats.org/officeDocument/2006/relationships/slide"/></Relationships>
</file>

<file path=ppt/notesSlides/_rels/notesSlide4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1.xml" Type="http://schemas.openxmlformats.org/officeDocument/2006/relationships/slide"/></Relationships>
</file>

<file path=ppt/notesSlides/_rels/notesSlide4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2.xml" Type="http://schemas.openxmlformats.org/officeDocument/2006/relationships/slide"/></Relationships>
</file>

<file path=ppt/notesSlides/_rels/notesSlide4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3.xml" Type="http://schemas.openxmlformats.org/officeDocument/2006/relationships/slide"/></Relationships>
</file>

<file path=ppt/notesSlides/_rels/notesSlide4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4.xml" Type="http://schemas.openxmlformats.org/officeDocument/2006/relationships/slide"/></Relationships>
</file>

<file path=ppt/notesSlides/_rels/notesSlide4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5.xml" Type="http://schemas.openxmlformats.org/officeDocument/2006/relationships/slide"/></Relationships>
</file>

<file path=ppt/notesSlides/_rels/notesSlide4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6.xml" Type="http://schemas.openxmlformats.org/officeDocument/2006/relationships/slide"/></Relationships>
</file>

<file path=ppt/notesSlides/_rels/notesSlide4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7.xml" Type="http://schemas.openxmlformats.org/officeDocument/2006/relationships/slide"/></Relationships>
</file>

<file path=ppt/notesSlides/_rels/notesSlide4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8.xml" Type="http://schemas.openxmlformats.org/officeDocument/2006/relationships/slide"/></Relationships>
</file>

<file path=ppt/notesSlides/_rels/notesSlide4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9.xml" Type="http://schemas.openxmlformats.org/officeDocument/2006/relationships/slide"/></Relationships>
</file>

<file path=ppt/notesSlides/_rels/notesSlide5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0.xml" Type="http://schemas.openxmlformats.org/officeDocument/2006/relationships/slide"/></Relationships>
</file>

<file path=ppt/notesSlides/_rels/notesSlide5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This presentation is devoted to Navixy's solutions for different industries. </a:t>
            </a:r>
          </a:p>
          <a:p>
            <a:r>
              <a:rPr lang="en-US"/>
              <a:t/>
            </a:r>
          </a:p>
          <a:p>
            <a:r>
              <a:rPr lang="en-US"/>
              <a:t>It showcases how Navixy can help to enhance and the business processes add clarity to the workflow. </a:t>
            </a:r>
          </a:p>
          <a:p>
            <a:r>
              <a:rPr lang="en-US"/>
              <a:t/>
            </a:r>
          </a:p>
          <a:p>
            <a:r>
              <a:rPr lang="en-US"/>
              <a:t>How to use it?</a:t>
            </a:r>
          </a:p>
          <a:p>
            <a:r>
              <a:rPr lang="en-US"/>
              <a:t>1) Copy it for your needs.</a:t>
            </a:r>
          </a:p>
          <a:p>
            <a:r>
              <a:rPr lang="en-US"/>
              <a:t>2) Tailor it for a specific client. The presentation design makes it easy to cut off a part without corrupting the main idea. (Please do not forget to delete it from slide 5 too).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WoW-facts about the Navixy platform. Evidences that witness our credibility.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Here are key features that a re common for all industries. 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Why Navixy is an outstanding MRM-platform? Explore key benefits which help to reshape your business and the businesses of your customers.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Use the page as a table of contents.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4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7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png" Type="http://schemas.openxmlformats.org/officeDocument/2006/relationships/image"/><Relationship Id="rId11" Target="../media/image17.png" Type="http://schemas.openxmlformats.org/officeDocument/2006/relationships/image"/><Relationship Id="rId2" Target="../notesSlides/notesSlide4.xml" Type="http://schemas.openxmlformats.org/officeDocument/2006/relationships/notesSlide"/><Relationship Id="rId3" Target="../media/image7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pn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jpeg" Type="http://schemas.openxmlformats.org/officeDocument/2006/relationships/image"/><Relationship Id="rId11" Target="slide24.xml" Type="http://schemas.openxmlformats.org/officeDocument/2006/relationships/slide"/><Relationship Id="rId12" Target="slide31.xml" Type="http://schemas.openxmlformats.org/officeDocument/2006/relationships/slide"/><Relationship Id="rId13" Target="../media/image25.jpeg" Type="http://schemas.openxmlformats.org/officeDocument/2006/relationships/image"/><Relationship Id="rId14" Target="slide46.xml" Type="http://schemas.openxmlformats.org/officeDocument/2006/relationships/slide"/><Relationship Id="rId15" Target="slide37.xml" Type="http://schemas.openxmlformats.org/officeDocument/2006/relationships/slide"/><Relationship Id="rId16" Target="slide42.xml" Type="http://schemas.openxmlformats.org/officeDocument/2006/relationships/slide"/><Relationship Id="rId17" Target="slide6.xml" Type="http://schemas.openxmlformats.org/officeDocument/2006/relationships/slide"/><Relationship Id="rId18" Target="slide12.xml" Type="http://schemas.openxmlformats.org/officeDocument/2006/relationships/slide"/><Relationship Id="rId19" Target="slide19.xml" Type="http://schemas.openxmlformats.org/officeDocument/2006/relationships/slide"/><Relationship Id="rId2" Target="../notesSlides/notesSlide5.xml" Type="http://schemas.openxmlformats.org/officeDocument/2006/relationships/notesSlide"/><Relationship Id="rId20" Target="../media/image2.png" Type="http://schemas.openxmlformats.org/officeDocument/2006/relationships/image"/><Relationship Id="rId21" Target="../media/image3.svg" Type="http://schemas.openxmlformats.org/officeDocument/2006/relationships/image"/><Relationship Id="rId3" Target="../media/image7.jpe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Relationship Id="rId6" Target="../media/image20.jpeg" Type="http://schemas.openxmlformats.org/officeDocument/2006/relationships/image"/><Relationship Id="rId7" Target="../media/image21.jpeg" Type="http://schemas.openxmlformats.org/officeDocument/2006/relationships/image"/><Relationship Id="rId8" Target="../media/image22.jpeg" Type="http://schemas.openxmlformats.org/officeDocument/2006/relationships/image"/><Relationship Id="rId9" Target="../media/image2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6.jpeg" Type="http://schemas.openxmlformats.org/officeDocument/2006/relationships/image"/><Relationship Id="rId4" Target="../media/image27.pn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7.jpeg" Type="http://schemas.openxmlformats.org/officeDocument/2006/relationships/image"/><Relationship Id="rId4" Target="../media/image32.png" Type="http://schemas.openxmlformats.org/officeDocument/2006/relationships/image"/><Relationship Id="rId5" Target="../media/image28.png" Type="http://schemas.openxmlformats.org/officeDocument/2006/relationships/image"/><Relationship Id="rId6" Target="../media/image3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34.pn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35.png" Type="http://schemas.openxmlformats.org/officeDocument/2006/relationships/image"/><Relationship Id="rId6" Target="../media/image36.svg" Type="http://schemas.openxmlformats.org/officeDocument/2006/relationships/image"/><Relationship Id="rId7" Target="../media/image39.pn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2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42.png" Type="http://schemas.openxmlformats.org/officeDocument/2006/relationships/image"/><Relationship Id="rId6" Target="../media/image3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43.png" Type="http://schemas.openxmlformats.org/officeDocument/2006/relationships/image"/><Relationship Id="rId6" Target="../media/image4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28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30.png" Type="http://schemas.openxmlformats.org/officeDocument/2006/relationships/image"/><Relationship Id="rId6" Target="../media/image4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7.jpeg" Type="http://schemas.openxmlformats.org/officeDocument/2006/relationships/image"/><Relationship Id="rId4" Target="../media/image49.png" Type="http://schemas.openxmlformats.org/officeDocument/2006/relationships/image"/><Relationship Id="rId5" Target="../media/image28.png" Type="http://schemas.openxmlformats.org/officeDocument/2006/relationships/image"/><Relationship Id="rId6" Target="../media/image50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2" Target="../notesSlides/notesSlide18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Relationship Id="rId8" Target="../media/image54.png" Type="http://schemas.openxmlformats.org/officeDocument/2006/relationships/image"/><Relationship Id="rId9" Target="../media/image5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22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7.jpeg" Type="http://schemas.openxmlformats.org/officeDocument/2006/relationships/image"/><Relationship Id="rId4" Target="../media/image57.png" Type="http://schemas.openxmlformats.org/officeDocument/2006/relationships/image"/><Relationship Id="rId5" Target="../media/image28.png" Type="http://schemas.openxmlformats.org/officeDocument/2006/relationships/image"/><Relationship Id="rId6" Target="../media/image58.png" Type="http://schemas.openxmlformats.org/officeDocument/2006/relationships/image"/><Relationship Id="rId7" Target="../media/image3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7.jpeg" Type="http://schemas.openxmlformats.org/officeDocument/2006/relationships/image"/><Relationship Id="rId4" Target="../media/image59.png" Type="http://schemas.openxmlformats.org/officeDocument/2006/relationships/image"/><Relationship Id="rId5" Target="../media/image28.png" Type="http://schemas.openxmlformats.org/officeDocument/2006/relationships/image"/><Relationship Id="rId6" Target="../media/image60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2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61.png" Type="http://schemas.openxmlformats.org/officeDocument/2006/relationships/image"/><Relationship Id="rId6" Target="../media/image6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8.png" Type="http://schemas.openxmlformats.org/officeDocument/2006/relationships/image"/><Relationship Id="rId2" Target="../notesSlides/notesSlide23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63.png" Type="http://schemas.openxmlformats.org/officeDocument/2006/relationships/image"/><Relationship Id="rId6" Target="../media/image64.png" Type="http://schemas.openxmlformats.org/officeDocument/2006/relationships/image"/><Relationship Id="rId7" Target="../media/image65.png" Type="http://schemas.openxmlformats.org/officeDocument/2006/relationships/image"/><Relationship Id="rId8" Target="../media/image66.png" Type="http://schemas.openxmlformats.org/officeDocument/2006/relationships/image"/><Relationship Id="rId9" Target="../media/image6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4.xml" Type="http://schemas.openxmlformats.org/officeDocument/2006/relationships/notesSlide"/><Relationship Id="rId3" Target="../media/image20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5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69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6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39.png" Type="http://schemas.openxmlformats.org/officeDocument/2006/relationships/image"/><Relationship Id="rId6" Target="../media/image70.png" Type="http://schemas.openxmlformats.org/officeDocument/2006/relationships/image"/><Relationship Id="rId7" Target="../media/image71.png" Type="http://schemas.openxmlformats.org/officeDocument/2006/relationships/image"/><Relationship Id="rId8" Target="../media/image72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7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73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8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74.png" Type="http://schemas.openxmlformats.org/officeDocument/2006/relationships/image"/><Relationship Id="rId6" Target="../media/image75.png" Type="http://schemas.openxmlformats.org/officeDocument/2006/relationships/image"/><Relationship Id="rId7" Target="../media/image58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9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39.png" Type="http://schemas.openxmlformats.org/officeDocument/2006/relationships/image"/><Relationship Id="rId6" Target="../media/image76.png" Type="http://schemas.openxmlformats.org/officeDocument/2006/relationships/image"/><Relationship Id="rId7" Target="../media/image77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3.png" Type="http://schemas.openxmlformats.org/officeDocument/2006/relationships/image"/><Relationship Id="rId2" Target="../notesSlides/notesSlide30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78.png" Type="http://schemas.openxmlformats.org/officeDocument/2006/relationships/image"/><Relationship Id="rId6" Target="../media/image79.png" Type="http://schemas.openxmlformats.org/officeDocument/2006/relationships/image"/><Relationship Id="rId7" Target="../media/image80.png" Type="http://schemas.openxmlformats.org/officeDocument/2006/relationships/image"/><Relationship Id="rId8" Target="../media/image81.png" Type="http://schemas.openxmlformats.org/officeDocument/2006/relationships/image"/><Relationship Id="rId9" Target="../media/image82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1.xml" Type="http://schemas.openxmlformats.org/officeDocument/2006/relationships/notesSlide"/><Relationship Id="rId3" Target="../media/image23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2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84.png" Type="http://schemas.openxmlformats.org/officeDocument/2006/relationships/image"/><Relationship Id="rId6" Target="../media/image85.png" Type="http://schemas.openxmlformats.org/officeDocument/2006/relationships/image"/><Relationship Id="rId7" Target="../media/image86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3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87.png" Type="http://schemas.openxmlformats.org/officeDocument/2006/relationships/image"/><Relationship Id="rId6" Target="../media/image88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4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89.png" Type="http://schemas.openxmlformats.org/officeDocument/2006/relationships/image"/><Relationship Id="rId6" Target="../media/image90.png" Type="http://schemas.openxmlformats.org/officeDocument/2006/relationships/image"/><Relationship Id="rId7" Target="../media/image14.png" Type="http://schemas.openxmlformats.org/officeDocument/2006/relationships/image"/><Relationship Id="rId8" Target="../media/image91.png" Type="http://schemas.openxmlformats.org/officeDocument/2006/relationships/image"/><Relationship Id="rId9" Target="../media/image92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5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93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9.png" Type="http://schemas.openxmlformats.org/officeDocument/2006/relationships/image"/><Relationship Id="rId2" Target="../notesSlides/notesSlide36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94.png" Type="http://schemas.openxmlformats.org/officeDocument/2006/relationships/image"/><Relationship Id="rId6" Target="../media/image66.png" Type="http://schemas.openxmlformats.org/officeDocument/2006/relationships/image"/><Relationship Id="rId7" Target="../media/image95.png" Type="http://schemas.openxmlformats.org/officeDocument/2006/relationships/image"/><Relationship Id="rId8" Target="../media/image96.png" Type="http://schemas.openxmlformats.org/officeDocument/2006/relationships/image"/><Relationship Id="rId9" Target="../media/image97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7.xml" Type="http://schemas.openxmlformats.org/officeDocument/2006/relationships/notesSlide"/><Relationship Id="rId3" Target="../media/image24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8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98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9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39.png" Type="http://schemas.openxmlformats.org/officeDocument/2006/relationships/image"/><Relationship Id="rId6" Target="../media/image99.png" Type="http://schemas.openxmlformats.org/officeDocument/2006/relationships/image"/><Relationship Id="rId7" Target="../media/image100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0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101.png" Type="http://schemas.openxmlformats.org/officeDocument/2006/relationships/image"/><Relationship Id="rId6" Target="../media/image102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8.png" Type="http://schemas.openxmlformats.org/officeDocument/2006/relationships/image"/><Relationship Id="rId2" Target="../notesSlides/notesSlide41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103.png" Type="http://schemas.openxmlformats.org/officeDocument/2006/relationships/image"/><Relationship Id="rId6" Target="../media/image104.png" Type="http://schemas.openxmlformats.org/officeDocument/2006/relationships/image"/><Relationship Id="rId7" Target="../media/image105.png" Type="http://schemas.openxmlformats.org/officeDocument/2006/relationships/image"/><Relationship Id="rId8" Target="../media/image106.png" Type="http://schemas.openxmlformats.org/officeDocument/2006/relationships/image"/><Relationship Id="rId9" Target="../media/image107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2.xml" Type="http://schemas.openxmlformats.org/officeDocument/2006/relationships/notesSlide"/><Relationship Id="rId3" Target="../media/image18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3.xml" Type="http://schemas.openxmlformats.org/officeDocument/2006/relationships/notesSlide"/><Relationship Id="rId3" Target="../media/image7.jpeg" Type="http://schemas.openxmlformats.org/officeDocument/2006/relationships/image"/><Relationship Id="rId4" Target="../media/image109.png" Type="http://schemas.openxmlformats.org/officeDocument/2006/relationships/image"/><Relationship Id="rId5" Target="../media/image28.png" Type="http://schemas.openxmlformats.org/officeDocument/2006/relationships/image"/><Relationship Id="rId6" Target="../media/image110.png" Type="http://schemas.openxmlformats.org/officeDocument/2006/relationships/image"/><Relationship Id="rId7" Target="../media/image111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4.xml" Type="http://schemas.openxmlformats.org/officeDocument/2006/relationships/notesSlide"/><Relationship Id="rId3" Target="../media/image7.jpeg" Type="http://schemas.openxmlformats.org/officeDocument/2006/relationships/image"/><Relationship Id="rId4" Target="../media/image112.png" Type="http://schemas.openxmlformats.org/officeDocument/2006/relationships/image"/><Relationship Id="rId5" Target="../media/image28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7.png" Type="http://schemas.openxmlformats.org/officeDocument/2006/relationships/image"/><Relationship Id="rId2" Target="../notesSlides/notesSlide45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63.png" Type="http://schemas.openxmlformats.org/officeDocument/2006/relationships/image"/><Relationship Id="rId6" Target="../media/image65.png" Type="http://schemas.openxmlformats.org/officeDocument/2006/relationships/image"/><Relationship Id="rId7" Target="../media/image96.png" Type="http://schemas.openxmlformats.org/officeDocument/2006/relationships/image"/><Relationship Id="rId8" Target="../media/image79.png" Type="http://schemas.openxmlformats.org/officeDocument/2006/relationships/image"/><Relationship Id="rId9" Target="../media/image113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6.xml" Type="http://schemas.openxmlformats.org/officeDocument/2006/relationships/notesSlide"/><Relationship Id="rId3" Target="../media/image25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7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114.png" Type="http://schemas.openxmlformats.org/officeDocument/2006/relationships/image"/><Relationship Id="rId6" Target="../media/image115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8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93.pn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5.png" Type="http://schemas.openxmlformats.org/officeDocument/2006/relationships/image"/><Relationship Id="rId2" Target="../notesSlides/notesSlide49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106.png" Type="http://schemas.openxmlformats.org/officeDocument/2006/relationships/image"/><Relationship Id="rId6" Target="../media/image116.png" Type="http://schemas.openxmlformats.org/officeDocument/2006/relationships/image"/><Relationship Id="rId7" Target="../media/image117.png" Type="http://schemas.openxmlformats.org/officeDocument/2006/relationships/image"/><Relationship Id="rId8" Target="../media/image80.png" Type="http://schemas.openxmlformats.org/officeDocument/2006/relationships/image"/><Relationship Id="rId9" Target="../media/image118.pn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0.xml" Type="http://schemas.openxmlformats.org/officeDocument/2006/relationships/notesSlide"/><Relationship Id="rId3" Target="../media/image7.jpeg" Type="http://schemas.openxmlformats.org/officeDocument/2006/relationships/image"/><Relationship Id="rId4" Target="../media/image28.png" Type="http://schemas.openxmlformats.org/officeDocument/2006/relationships/image"/><Relationship Id="rId5" Target="../media/image119.png" Type="http://schemas.openxmlformats.org/officeDocument/2006/relationships/image"/><Relationship Id="rId6" Target="../media/image120.png" Type="http://schemas.openxmlformats.org/officeDocument/2006/relationships/image"/><Relationship Id="rId7" Target="../media/image121.png" Type="http://schemas.openxmlformats.org/officeDocument/2006/relationships/image"/><Relationship Id="rId8" Target="../media/image122.pn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3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6.png" Type="http://schemas.openxmlformats.org/officeDocument/2006/relationships/image"/><Relationship Id="rId11" Target="../media/image127.png" Type="http://schemas.openxmlformats.org/officeDocument/2006/relationships/image"/><Relationship Id="rId12" Target="https://www.navixy.com/ai-assistant/?utm_source=marketing&amp;utm_medium=materials&amp;utm_campaign=ai_assistant" TargetMode="External" Type="http://schemas.openxmlformats.org/officeDocument/2006/relationships/hyperlink"/><Relationship Id="rId2" Target="../notesSlides/notesSlide5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https://www.navixy.com/es/blog/" TargetMode="External" Type="http://schemas.openxmlformats.org/officeDocument/2006/relationships/hyperlink"/><Relationship Id="rId7" Target="https://www.navixy.com/docs/developers" TargetMode="External" Type="http://schemas.openxmlformats.org/officeDocument/2006/relationships/hyperlink"/><Relationship Id="rId8" Target="../media/image124.png" Type="http://schemas.openxmlformats.org/officeDocument/2006/relationships/image"/><Relationship Id="rId9" Target="../media/image12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9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8700" y="1028700"/>
            <a:ext cx="2289000" cy="491095"/>
          </a:xfrm>
          <a:custGeom>
            <a:avLst/>
            <a:gdLst/>
            <a:ahLst/>
            <a:cxnLst/>
            <a:rect r="r" b="b" t="t" l="l"/>
            <a:pathLst>
              <a:path h="491095" w="2289000">
                <a:moveTo>
                  <a:pt x="0" y="0"/>
                </a:moveTo>
                <a:lnTo>
                  <a:pt x="2289000" y="0"/>
                </a:lnTo>
                <a:lnTo>
                  <a:pt x="2289000" y="491095"/>
                </a:lnTo>
                <a:lnTo>
                  <a:pt x="0" y="4910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52500" y="6054140"/>
            <a:ext cx="6088320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0"/>
              </a:lnSpc>
            </a:pPr>
            <a:r>
              <a:rPr lang="en-US" sz="32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para una gestión eficaz de la flota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68079" y="3775660"/>
            <a:ext cx="15097977" cy="3132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13"/>
              </a:lnSpc>
            </a:pPr>
            <a:r>
              <a:rPr lang="en-US" sz="73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Plataforma telemática para innovar </a:t>
            </a:r>
          </a:p>
          <a:p>
            <a:pPr algn="l">
              <a:lnSpc>
                <a:spcPts val="8213"/>
              </a:lnSpc>
            </a:pPr>
            <a:r>
              <a:rPr lang="en-US" sz="73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y</a:t>
            </a:r>
            <a:r>
              <a:rPr lang="en-US" sz="73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 escalar globalmente</a:t>
            </a:r>
          </a:p>
          <a:p>
            <a:pPr algn="l">
              <a:lnSpc>
                <a:spcPts val="8213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5610" y="-169222"/>
            <a:ext cx="18333610" cy="10456222"/>
          </a:xfrm>
          <a:custGeom>
            <a:avLst/>
            <a:gdLst/>
            <a:ahLst/>
            <a:cxnLst/>
            <a:rect r="r" b="b" t="t" l="l"/>
            <a:pathLst>
              <a:path h="10456222" w="18333610">
                <a:moveTo>
                  <a:pt x="0" y="0"/>
                </a:moveTo>
                <a:lnTo>
                  <a:pt x="18333610" y="0"/>
                </a:lnTo>
                <a:lnTo>
                  <a:pt x="18333610" y="10456222"/>
                </a:lnTo>
                <a:lnTo>
                  <a:pt x="0" y="104562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6" t="0" r="-696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936250" y="1168356"/>
            <a:ext cx="3759288" cy="806538"/>
          </a:xfrm>
          <a:custGeom>
            <a:avLst/>
            <a:gdLst/>
            <a:ahLst/>
            <a:cxnLst/>
            <a:rect r="r" b="b" t="t" l="l"/>
            <a:pathLst>
              <a:path h="806538" w="3759288">
                <a:moveTo>
                  <a:pt x="0" y="0"/>
                </a:moveTo>
                <a:lnTo>
                  <a:pt x="3759288" y="0"/>
                </a:lnTo>
                <a:lnTo>
                  <a:pt x="3759288" y="806538"/>
                </a:lnTo>
                <a:lnTo>
                  <a:pt x="0" y="8065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125191" y="1028700"/>
            <a:ext cx="7828715" cy="1085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Plataforma telemática para innovar </a:t>
            </a:r>
          </a:p>
          <a:p>
            <a:pPr algn="l">
              <a:lnSpc>
                <a:spcPts val="4320"/>
              </a:lnSpc>
              <a:spcBef>
                <a:spcPct val="0"/>
              </a:spcBef>
            </a:pPr>
            <a:r>
              <a:rPr lang="en-US" b="true" sz="36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escalar globalmente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6868" y="2469614"/>
            <a:ext cx="8523894" cy="7122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2"/>
              </a:lnSpc>
            </a:pPr>
            <a:r>
              <a:rPr lang="en-US" sz="22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Podrá crear soluciones eficaces para la gestión de flotas, el servicio de campo y el seguimiento de activos por GPS, todo a la vez.</a:t>
            </a:r>
          </a:p>
        </p:txBody>
      </p:sp>
      <p:sp>
        <p:nvSpPr>
          <p:cNvPr name="AutoShape 10" id="10"/>
          <p:cNvSpPr/>
          <p:nvPr/>
        </p:nvSpPr>
        <p:spPr>
          <a:xfrm flipV="true">
            <a:off x="5448916" y="1116649"/>
            <a:ext cx="0" cy="909952"/>
          </a:xfrm>
          <a:prstGeom prst="line">
            <a:avLst/>
          </a:prstGeom>
          <a:ln cap="flat" w="38100">
            <a:solidFill>
              <a:srgbClr val="1D96D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1" id="11"/>
          <p:cNvSpPr txBox="true"/>
          <p:nvPr/>
        </p:nvSpPr>
        <p:spPr>
          <a:xfrm rot="0">
            <a:off x="966868" y="4843254"/>
            <a:ext cx="3641080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7"/>
              </a:lnSpc>
            </a:pPr>
            <a:r>
              <a:rPr lang="en-US" sz="2480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objetos en todo el mundo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36250" y="3418087"/>
            <a:ext cx="3163639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800K+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6868" y="7277821"/>
            <a:ext cx="909786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7"/>
              </a:lnSpc>
            </a:pPr>
            <a:r>
              <a:rPr lang="en-US" sz="2480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países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5775" y="5859314"/>
            <a:ext cx="2248198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130+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460651" y="4843254"/>
            <a:ext cx="3298180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481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dispositivos integrados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460651" y="3424238"/>
            <a:ext cx="2927449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1600+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13860" y="4842745"/>
            <a:ext cx="4223698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481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distribuidores e integradores de sistemas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113860" y="3424238"/>
            <a:ext cx="2425154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700+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460651" y="7268296"/>
            <a:ext cx="2799457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481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idiomas soportados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460651" y="5859314"/>
            <a:ext cx="1254472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113860" y="7278332"/>
            <a:ext cx="4073404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8"/>
              </a:lnSpc>
            </a:pPr>
            <a:r>
              <a:rPr lang="en-US" sz="2481" b="true">
                <a:solidFill>
                  <a:srgbClr val="808B9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empleados en cuatro oficinas en todo el mundo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13860" y="5859316"/>
            <a:ext cx="2283172" cy="1419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512"/>
              </a:lnSpc>
              <a:spcBef>
                <a:spcPct val="0"/>
              </a:spcBef>
            </a:pPr>
            <a:r>
              <a:rPr lang="en-US" b="true" sz="834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100+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45775" y="1177458"/>
            <a:ext cx="14427062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Soluciones para flotas de todos los tamaños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65905" y="2143531"/>
            <a:ext cx="4111783" cy="7332930"/>
            <a:chOff x="0" y="0"/>
            <a:chExt cx="5482378" cy="9777240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5482378" cy="9777240"/>
              <a:chOff x="0" y="0"/>
              <a:chExt cx="1050854" cy="1874087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050854" cy="1874087"/>
              </a:xfrm>
              <a:custGeom>
                <a:avLst/>
                <a:gdLst/>
                <a:ahLst/>
                <a:cxnLst/>
                <a:rect r="r" b="b" t="t" l="l"/>
                <a:pathLst>
                  <a:path h="1874087" w="1050854">
                    <a:moveTo>
                      <a:pt x="22594" y="0"/>
                    </a:moveTo>
                    <a:lnTo>
                      <a:pt x="1028260" y="0"/>
                    </a:lnTo>
                    <a:cubicBezTo>
                      <a:pt x="1034252" y="0"/>
                      <a:pt x="1039999" y="2380"/>
                      <a:pt x="1044236" y="6618"/>
                    </a:cubicBezTo>
                    <a:cubicBezTo>
                      <a:pt x="1048474" y="10855"/>
                      <a:pt x="1050854" y="16602"/>
                      <a:pt x="1050854" y="22594"/>
                    </a:cubicBezTo>
                    <a:lnTo>
                      <a:pt x="1050854" y="1851493"/>
                    </a:lnTo>
                    <a:cubicBezTo>
                      <a:pt x="1050854" y="1857485"/>
                      <a:pt x="1048474" y="1863232"/>
                      <a:pt x="1044236" y="1867469"/>
                    </a:cubicBezTo>
                    <a:cubicBezTo>
                      <a:pt x="1039999" y="1871707"/>
                      <a:pt x="1034252" y="1874087"/>
                      <a:pt x="1028260" y="1874087"/>
                    </a:cubicBezTo>
                    <a:lnTo>
                      <a:pt x="22594" y="1874087"/>
                    </a:lnTo>
                    <a:cubicBezTo>
                      <a:pt x="16602" y="1874087"/>
                      <a:pt x="10855" y="1871707"/>
                      <a:pt x="6618" y="1867469"/>
                    </a:cubicBezTo>
                    <a:cubicBezTo>
                      <a:pt x="2380" y="1863232"/>
                      <a:pt x="0" y="1857485"/>
                      <a:pt x="0" y="1851493"/>
                    </a:cubicBezTo>
                    <a:lnTo>
                      <a:pt x="0" y="22594"/>
                    </a:lnTo>
                    <a:cubicBezTo>
                      <a:pt x="0" y="16602"/>
                      <a:pt x="2380" y="10855"/>
                      <a:pt x="6618" y="6618"/>
                    </a:cubicBezTo>
                    <a:cubicBezTo>
                      <a:pt x="10855" y="2380"/>
                      <a:pt x="16602" y="0"/>
                      <a:pt x="22594" y="0"/>
                    </a:cubicBezTo>
                    <a:close/>
                  </a:path>
                </a:pathLst>
              </a:custGeom>
              <a:solidFill>
                <a:srgbClr val="F1F6F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38100"/>
                <a:ext cx="1050854" cy="1912187"/>
              </a:xfrm>
              <a:prstGeom prst="rect">
                <a:avLst/>
              </a:prstGeom>
            </p:spPr>
            <p:txBody>
              <a:bodyPr anchor="ctr" rtlCol="false" tIns="52351" lIns="52351" bIns="52351" rIns="52351"/>
              <a:lstStyle/>
              <a:p>
                <a:pPr algn="ctr">
                  <a:lnSpc>
                    <a:spcPts val="3406"/>
                  </a:lnSpc>
                </a:pP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1874774" y="722222"/>
              <a:ext cx="1732830" cy="1732830"/>
            </a:xfrm>
            <a:custGeom>
              <a:avLst/>
              <a:gdLst/>
              <a:ahLst/>
              <a:cxnLst/>
              <a:rect r="r" b="b" t="t" l="l"/>
              <a:pathLst>
                <a:path h="1732830" w="1732830">
                  <a:moveTo>
                    <a:pt x="0" y="0"/>
                  </a:moveTo>
                  <a:lnTo>
                    <a:pt x="1732830" y="0"/>
                  </a:lnTo>
                  <a:lnTo>
                    <a:pt x="1732830" y="1732830"/>
                  </a:lnTo>
                  <a:lnTo>
                    <a:pt x="0" y="1732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472588" y="3164045"/>
              <a:ext cx="4646414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83"/>
                </a:lnSpc>
                <a:spcBef>
                  <a:spcPct val="0"/>
                </a:spcBef>
              </a:pPr>
              <a:r>
                <a:rPr lang="en-US" b="true" sz="2402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Datos precisos de la flota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38100" y="3889462"/>
              <a:ext cx="5276687" cy="548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367031" indent="-183515" lvl="1">
                <a:lnSpc>
                  <a:spcPts val="2040"/>
                </a:lnSpc>
                <a:buFont typeface="Arial"/>
                <a:buChar char="•"/>
              </a:pPr>
              <a:r>
                <a:rPr lang="en-US" sz="1700" spc="-10">
                  <a:solidFill>
                    <a:srgbClr val="6B6E7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Datos de los vehículos en tiempo re</a:t>
              </a:r>
              <a:r>
                <a:rPr lang="en-US" sz="1700" spc="-10">
                  <a:solidFill>
                    <a:srgbClr val="6B6E7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al</a:t>
              </a:r>
            </a:p>
            <a:p>
              <a:pPr algn="l">
                <a:lnSpc>
                  <a:spcPts val="2040"/>
                </a:lnSpc>
              </a:pPr>
            </a:p>
            <a:p>
              <a:pPr algn="l" marL="367031" indent="-183515" lvl="1">
                <a:lnSpc>
                  <a:spcPts val="2040"/>
                </a:lnSpc>
                <a:buFont typeface="Arial"/>
                <a:buChar char="•"/>
              </a:pPr>
              <a:r>
                <a:rPr lang="en-US" sz="1700" spc="-10">
                  <a:solidFill>
                    <a:srgbClr val="6B6E7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Alertas sobre parámetros clave</a:t>
              </a:r>
            </a:p>
            <a:p>
              <a:pPr algn="l">
                <a:lnSpc>
                  <a:spcPts val="2040"/>
                </a:lnSpc>
              </a:pPr>
            </a:p>
            <a:p>
              <a:pPr algn="l" marL="367031" indent="-183515" lvl="1">
                <a:lnSpc>
                  <a:spcPts val="2040"/>
                </a:lnSpc>
                <a:buFont typeface="Arial"/>
                <a:buChar char="•"/>
              </a:pPr>
              <a:r>
                <a:rPr lang="en-US" sz="1700" spc="-10">
                  <a:solidFill>
                    <a:srgbClr val="6B6E7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Informes para un análisis                    en profundidad de los datos</a:t>
              </a:r>
            </a:p>
            <a:p>
              <a:pPr algn="l">
                <a:lnSpc>
                  <a:spcPts val="2040"/>
                </a:lnSpc>
              </a:pPr>
            </a:p>
            <a:p>
              <a:pPr algn="l" marL="367031" indent="-183515" lvl="1">
                <a:lnSpc>
                  <a:spcPts val="2040"/>
                </a:lnSpc>
                <a:buFont typeface="Arial"/>
                <a:buChar char="•"/>
              </a:pPr>
              <a:r>
                <a:rPr lang="en-US" sz="1700" spc="-10">
                  <a:solidFill>
                    <a:srgbClr val="6B6E7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Conexión de múltiples dispositivos para crear soluciones para proyectos complejos y multidimensionales      con MDVR</a:t>
              </a:r>
            </a:p>
            <a:p>
              <a:pPr algn="l">
                <a:lnSpc>
                  <a:spcPts val="2040"/>
                </a:lnSpc>
              </a:pPr>
            </a:p>
            <a:p>
              <a:pPr algn="l" marL="367031" indent="-183515" lvl="1">
                <a:lnSpc>
                  <a:spcPts val="2040"/>
                </a:lnSpc>
                <a:buFont typeface="Arial"/>
                <a:buChar char="•"/>
              </a:pPr>
              <a:r>
                <a:rPr lang="en-US" sz="1700" spc="-10">
                  <a:solidFill>
                    <a:srgbClr val="6B6E7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Programación automatizada             del mantenimiento en función           del kilometraje, las horas de motor </a:t>
              </a:r>
            </a:p>
            <a:p>
              <a:pPr algn="l">
                <a:lnSpc>
                  <a:spcPts val="2040"/>
                </a:lnSpc>
              </a:pPr>
              <a:r>
                <a:rPr lang="en-US" sz="1700" spc="-10">
                  <a:solidFill>
                    <a:srgbClr val="6B6E73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     o las fechas establecidas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757962" y="2143531"/>
            <a:ext cx="4029672" cy="7332930"/>
            <a:chOff x="0" y="0"/>
            <a:chExt cx="1029869" cy="187408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29869" cy="1874087"/>
            </a:xfrm>
            <a:custGeom>
              <a:avLst/>
              <a:gdLst/>
              <a:ahLst/>
              <a:cxnLst/>
              <a:rect r="r" b="b" t="t" l="l"/>
              <a:pathLst>
                <a:path h="1874087" w="1029869">
                  <a:moveTo>
                    <a:pt x="23055" y="0"/>
                  </a:moveTo>
                  <a:lnTo>
                    <a:pt x="1006814" y="0"/>
                  </a:lnTo>
                  <a:cubicBezTo>
                    <a:pt x="1012929" y="0"/>
                    <a:pt x="1018793" y="2429"/>
                    <a:pt x="1023116" y="6753"/>
                  </a:cubicBezTo>
                  <a:cubicBezTo>
                    <a:pt x="1027440" y="11076"/>
                    <a:pt x="1029869" y="16940"/>
                    <a:pt x="1029869" y="23055"/>
                  </a:cubicBezTo>
                  <a:lnTo>
                    <a:pt x="1029869" y="1851032"/>
                  </a:lnTo>
                  <a:cubicBezTo>
                    <a:pt x="1029869" y="1863765"/>
                    <a:pt x="1019547" y="1874087"/>
                    <a:pt x="1006814" y="1874087"/>
                  </a:cubicBezTo>
                  <a:lnTo>
                    <a:pt x="23055" y="1874087"/>
                  </a:lnTo>
                  <a:cubicBezTo>
                    <a:pt x="10322" y="1874087"/>
                    <a:pt x="0" y="1863765"/>
                    <a:pt x="0" y="1851032"/>
                  </a:cubicBezTo>
                  <a:lnTo>
                    <a:pt x="0" y="23055"/>
                  </a:lnTo>
                  <a:cubicBezTo>
                    <a:pt x="0" y="10322"/>
                    <a:pt x="10322" y="0"/>
                    <a:pt x="23055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29869" cy="1912187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5188769" y="2835858"/>
            <a:ext cx="1184184" cy="1168738"/>
          </a:xfrm>
          <a:custGeom>
            <a:avLst/>
            <a:gdLst/>
            <a:ahLst/>
            <a:cxnLst/>
            <a:rect r="r" b="b" t="t" l="l"/>
            <a:pathLst>
              <a:path h="1168738" w="1184184">
                <a:moveTo>
                  <a:pt x="0" y="0"/>
                </a:moveTo>
                <a:lnTo>
                  <a:pt x="1184184" y="0"/>
                </a:lnTo>
                <a:lnTo>
                  <a:pt x="1184184" y="1168738"/>
                </a:lnTo>
                <a:lnTo>
                  <a:pt x="0" y="11687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4150002" y="4518946"/>
            <a:ext cx="3223617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 de combustible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837960" y="5060628"/>
            <a:ext cx="3421340" cy="1928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Alertas en tiempo real para evitar el robo de combustible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Análisis d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el consumo                    de combustible para reducir costes</a:t>
            </a:r>
          </a:p>
          <a:p>
            <a:pPr algn="l">
              <a:lnSpc>
                <a:spcPts val="2227"/>
              </a:lnSpc>
            </a:pPr>
          </a:p>
        </p:txBody>
      </p:sp>
      <p:grpSp>
        <p:nvGrpSpPr>
          <p:cNvPr name="Group 21" id="21"/>
          <p:cNvGrpSpPr/>
          <p:nvPr/>
        </p:nvGrpSpPr>
        <p:grpSpPr>
          <a:xfrm rot="0">
            <a:off x="9515939" y="2143531"/>
            <a:ext cx="4045796" cy="7332930"/>
            <a:chOff x="0" y="0"/>
            <a:chExt cx="1033990" cy="187408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33990" cy="1874087"/>
            </a:xfrm>
            <a:custGeom>
              <a:avLst/>
              <a:gdLst/>
              <a:ahLst/>
              <a:cxnLst/>
              <a:rect r="r" b="b" t="t" l="l"/>
              <a:pathLst>
                <a:path h="1874087" w="1033990">
                  <a:moveTo>
                    <a:pt x="22963" y="0"/>
                  </a:moveTo>
                  <a:lnTo>
                    <a:pt x="1011027" y="0"/>
                  </a:lnTo>
                  <a:cubicBezTo>
                    <a:pt x="1017117" y="0"/>
                    <a:pt x="1022958" y="2419"/>
                    <a:pt x="1027264" y="6726"/>
                  </a:cubicBezTo>
                  <a:cubicBezTo>
                    <a:pt x="1031570" y="11032"/>
                    <a:pt x="1033990" y="16873"/>
                    <a:pt x="1033990" y="22963"/>
                  </a:cubicBezTo>
                  <a:lnTo>
                    <a:pt x="1033990" y="1851124"/>
                  </a:lnTo>
                  <a:cubicBezTo>
                    <a:pt x="1033990" y="1863806"/>
                    <a:pt x="1023709" y="1874087"/>
                    <a:pt x="1011027" y="1874087"/>
                  </a:cubicBezTo>
                  <a:lnTo>
                    <a:pt x="22963" y="1874087"/>
                  </a:lnTo>
                  <a:cubicBezTo>
                    <a:pt x="10281" y="1874087"/>
                    <a:pt x="0" y="1863806"/>
                    <a:pt x="0" y="1851124"/>
                  </a:cubicBezTo>
                  <a:lnTo>
                    <a:pt x="0" y="22963"/>
                  </a:lnTo>
                  <a:cubicBezTo>
                    <a:pt x="0" y="10281"/>
                    <a:pt x="10281" y="0"/>
                    <a:pt x="22963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033990" cy="1912187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0890526" y="2759479"/>
            <a:ext cx="1296621" cy="1203637"/>
          </a:xfrm>
          <a:custGeom>
            <a:avLst/>
            <a:gdLst/>
            <a:ahLst/>
            <a:cxnLst/>
            <a:rect r="r" b="b" t="t" l="l"/>
            <a:pathLst>
              <a:path h="1203637" w="1296621">
                <a:moveTo>
                  <a:pt x="0" y="0"/>
                </a:moveTo>
                <a:lnTo>
                  <a:pt x="1296622" y="0"/>
                </a:lnTo>
                <a:lnTo>
                  <a:pt x="1296622" y="1203636"/>
                </a:lnTo>
                <a:lnTo>
                  <a:pt x="0" y="120363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9932562" y="4518946"/>
            <a:ext cx="321254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Seguridad en la ruta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602692" y="5060628"/>
            <a:ext cx="3770285" cy="3310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El diario del conductor para un registro completo de la actividad  de un conductor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Datos detallados sobre c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ada viaje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Pruebas en vídeo de accidentes 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    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o robos de carga para almacenarlas en la nube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Prevención de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 a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ccidentes           con alertas ADAS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5273916" y="2143531"/>
            <a:ext cx="4045796" cy="7332930"/>
            <a:chOff x="0" y="0"/>
            <a:chExt cx="1033990" cy="187408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033990" cy="1874087"/>
            </a:xfrm>
            <a:custGeom>
              <a:avLst/>
              <a:gdLst/>
              <a:ahLst/>
              <a:cxnLst/>
              <a:rect r="r" b="b" t="t" l="l"/>
              <a:pathLst>
                <a:path h="1874087" w="1033990">
                  <a:moveTo>
                    <a:pt x="22963" y="0"/>
                  </a:moveTo>
                  <a:lnTo>
                    <a:pt x="1011027" y="0"/>
                  </a:lnTo>
                  <a:cubicBezTo>
                    <a:pt x="1017117" y="0"/>
                    <a:pt x="1022958" y="2419"/>
                    <a:pt x="1027264" y="6726"/>
                  </a:cubicBezTo>
                  <a:cubicBezTo>
                    <a:pt x="1031570" y="11032"/>
                    <a:pt x="1033990" y="16873"/>
                    <a:pt x="1033990" y="22963"/>
                  </a:cubicBezTo>
                  <a:lnTo>
                    <a:pt x="1033990" y="1851124"/>
                  </a:lnTo>
                  <a:cubicBezTo>
                    <a:pt x="1033990" y="1863806"/>
                    <a:pt x="1023709" y="1874087"/>
                    <a:pt x="1011027" y="1874087"/>
                  </a:cubicBezTo>
                  <a:lnTo>
                    <a:pt x="22963" y="1874087"/>
                  </a:lnTo>
                  <a:cubicBezTo>
                    <a:pt x="10281" y="1874087"/>
                    <a:pt x="0" y="1863806"/>
                    <a:pt x="0" y="1851124"/>
                  </a:cubicBezTo>
                  <a:lnTo>
                    <a:pt x="0" y="22963"/>
                  </a:lnTo>
                  <a:cubicBezTo>
                    <a:pt x="0" y="10281"/>
                    <a:pt x="10281" y="0"/>
                    <a:pt x="22963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1033990" cy="1912187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6693079" y="2707895"/>
            <a:ext cx="1207469" cy="1276925"/>
          </a:xfrm>
          <a:custGeom>
            <a:avLst/>
            <a:gdLst/>
            <a:ahLst/>
            <a:cxnLst/>
            <a:rect r="r" b="b" t="t" l="l"/>
            <a:pathLst>
              <a:path h="1276925" w="1207469">
                <a:moveTo>
                  <a:pt x="0" y="0"/>
                </a:moveTo>
                <a:lnTo>
                  <a:pt x="1207469" y="0"/>
                </a:lnTo>
                <a:lnTo>
                  <a:pt x="1207469" y="1276925"/>
                </a:lnTo>
                <a:lnTo>
                  <a:pt x="0" y="1276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5653354" y="4518946"/>
            <a:ext cx="321254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</a:pPr>
            <a:r>
              <a:rPr lang="en-US" sz="2402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Comportamiento </a:t>
            </a:r>
          </a:p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del conductor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312216" y="5355903"/>
            <a:ext cx="3689373" cy="4138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Informes de conducción ecológica para controlar los malos hábitos  de conducción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Avisos 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DMS para comprobar         el comportamiento del conductor    dentro del vehículo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otificaciones instantáneas</a:t>
            </a:r>
          </a:p>
          <a:p>
            <a:pPr algn="l">
              <a:lnSpc>
                <a:spcPts val="2227"/>
              </a:lnSpc>
            </a:pPr>
          </a:p>
          <a:p>
            <a:pPr algn="l" marL="367031" indent="-183515" lvl="1">
              <a:lnSpc>
                <a:spcPts val="2227"/>
              </a:lnSpc>
              <a:buFont typeface="Arial"/>
              <a:buChar char="•"/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Gestión mejorada del flujo detrabajo con funciones               de identificación del conductor           y antirrobo</a:t>
            </a:r>
          </a:p>
          <a:p>
            <a:pPr algn="l">
              <a:lnSpc>
                <a:spcPts val="2227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5147390" y="6647865"/>
            <a:ext cx="3802252" cy="103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Solución personalizable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Adapte la plataforma a sus necesidades exactas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10296184" y="1014738"/>
            <a:ext cx="9127431" cy="7916824"/>
            <a:chOff x="0" y="0"/>
            <a:chExt cx="12169907" cy="1055576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485166"/>
              <a:ext cx="12169907" cy="10070598"/>
            </a:xfrm>
            <a:custGeom>
              <a:avLst/>
              <a:gdLst/>
              <a:ahLst/>
              <a:cxnLst/>
              <a:rect r="r" b="b" t="t" l="l"/>
              <a:pathLst>
                <a:path h="10070598" w="12169907">
                  <a:moveTo>
                    <a:pt x="0" y="0"/>
                  </a:moveTo>
                  <a:lnTo>
                    <a:pt x="12169907" y="0"/>
                  </a:lnTo>
                  <a:lnTo>
                    <a:pt x="12169907" y="10070599"/>
                  </a:lnTo>
                  <a:lnTo>
                    <a:pt x="0" y="100705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60905" y="1013585"/>
              <a:ext cx="11179222" cy="7368764"/>
            </a:xfrm>
            <a:custGeom>
              <a:avLst/>
              <a:gdLst/>
              <a:ahLst/>
              <a:cxnLst/>
              <a:rect r="r" b="b" t="t" l="l"/>
              <a:pathLst>
                <a:path h="7368764" w="11179222">
                  <a:moveTo>
                    <a:pt x="0" y="0"/>
                  </a:moveTo>
                  <a:lnTo>
                    <a:pt x="11179222" y="0"/>
                  </a:lnTo>
                  <a:lnTo>
                    <a:pt x="11179222" y="7368765"/>
                  </a:lnTo>
                  <a:lnTo>
                    <a:pt x="0" y="7368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34024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084954" y="0"/>
              <a:ext cx="3439662" cy="5106027"/>
            </a:xfrm>
            <a:custGeom>
              <a:avLst/>
              <a:gdLst/>
              <a:ahLst/>
              <a:cxnLst/>
              <a:rect r="r" b="b" t="t" l="l"/>
              <a:pathLst>
                <a:path h="5106027" w="3439662">
                  <a:moveTo>
                    <a:pt x="0" y="0"/>
                  </a:moveTo>
                  <a:lnTo>
                    <a:pt x="3439662" y="0"/>
                  </a:lnTo>
                  <a:lnTo>
                    <a:pt x="3439662" y="5106027"/>
                  </a:lnTo>
                  <a:lnTo>
                    <a:pt x="0" y="51060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9395748" y="5222503"/>
            <a:ext cx="1700217" cy="3621136"/>
          </a:xfrm>
          <a:custGeom>
            <a:avLst/>
            <a:gdLst/>
            <a:ahLst/>
            <a:cxnLst/>
            <a:rect r="r" b="b" t="t" l="l"/>
            <a:pathLst>
              <a:path h="3621136" w="1700217">
                <a:moveTo>
                  <a:pt x="0" y="0"/>
                </a:moveTo>
                <a:lnTo>
                  <a:pt x="1700217" y="0"/>
                </a:lnTo>
                <a:lnTo>
                  <a:pt x="1700217" y="3621136"/>
                </a:lnTo>
                <a:lnTo>
                  <a:pt x="0" y="36211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417293" y="7138135"/>
            <a:ext cx="1888416" cy="2155477"/>
          </a:xfrm>
          <a:custGeom>
            <a:avLst/>
            <a:gdLst/>
            <a:ahLst/>
            <a:cxnLst/>
            <a:rect r="r" b="b" t="t" l="l"/>
            <a:pathLst>
              <a:path h="2155477" w="1888416">
                <a:moveTo>
                  <a:pt x="0" y="0"/>
                </a:moveTo>
                <a:lnTo>
                  <a:pt x="1888416" y="0"/>
                </a:lnTo>
                <a:lnTo>
                  <a:pt x="1888416" y="2155477"/>
                </a:lnTo>
                <a:lnTo>
                  <a:pt x="0" y="215547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7546" t="0" r="-7546" b="-1052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498174" y="4973150"/>
            <a:ext cx="2198612" cy="4300464"/>
          </a:xfrm>
          <a:custGeom>
            <a:avLst/>
            <a:gdLst/>
            <a:ahLst/>
            <a:cxnLst/>
            <a:rect r="r" b="b" t="t" l="l"/>
            <a:pathLst>
              <a:path h="4300464" w="2198612">
                <a:moveTo>
                  <a:pt x="0" y="0"/>
                </a:moveTo>
                <a:lnTo>
                  <a:pt x="2198612" y="0"/>
                </a:lnTo>
                <a:lnTo>
                  <a:pt x="2198612" y="4300464"/>
                </a:lnTo>
                <a:lnTo>
                  <a:pt x="0" y="43004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945775" y="2188477"/>
            <a:ext cx="3845794" cy="1352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Interfaz intuitiva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edique menos tiempo a formar         a su equipo y más a hacer crecer      su negocio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147390" y="2226577"/>
            <a:ext cx="3269903" cy="1975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5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Perfecta integración </a:t>
            </a:r>
          </a:p>
          <a:p>
            <a:pPr algn="l">
              <a:lnSpc>
                <a:spcPts val="295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dispositivos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Grac</a:t>
            </a:r>
            <a:r>
              <a:rPr lang="en-US" sz="18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ias a la compatibilidad    con más de 1.600 dispositivos GPS, la compatibilidad nunca   es un problema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45775" y="3879998"/>
            <a:ext cx="3899064" cy="1771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Activación remota              de dispositivos  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Sólo tiene que añadir el número        de serie y el número de teléfono      del rastreador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45775" y="7663090"/>
            <a:ext cx="3667750" cy="10378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Acceso a datos en tiempo 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Mantenga el control con actualizaciones instantáneas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147390" y="4549022"/>
            <a:ext cx="3647316" cy="17712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Integración flexible         de aplicaciones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Conecte las funciones que no      son destadart con las aplicaciones de Navixy Marketplace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45775" y="5981094"/>
            <a:ext cx="3788417" cy="13521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Equipo de asistencia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Resuelva cualquier problema, garantizando operaciones más fluidas y clientes más satisfechos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45775" y="1177458"/>
            <a:ext cx="469150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¿Por qué Navixy?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5905" y="7033797"/>
            <a:ext cx="5237574" cy="2214978"/>
          </a:xfrm>
          <a:custGeom>
            <a:avLst/>
            <a:gdLst/>
            <a:ahLst/>
            <a:cxnLst/>
            <a:rect r="r" b="b" t="t" l="l"/>
            <a:pathLst>
              <a:path h="2214978" w="5237574">
                <a:moveTo>
                  <a:pt x="0" y="0"/>
                </a:moveTo>
                <a:lnTo>
                  <a:pt x="5237574" y="0"/>
                </a:lnTo>
                <a:lnTo>
                  <a:pt x="5237574" y="2214978"/>
                </a:lnTo>
                <a:lnTo>
                  <a:pt x="0" y="22149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6504" r="0" b="-1650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5905" y="2134386"/>
            <a:ext cx="5267416" cy="2264703"/>
          </a:xfrm>
          <a:custGeom>
            <a:avLst/>
            <a:gdLst/>
            <a:ahLst/>
            <a:cxnLst/>
            <a:rect r="r" b="b" t="t" l="l"/>
            <a:pathLst>
              <a:path h="2264703" w="5267416">
                <a:moveTo>
                  <a:pt x="0" y="0"/>
                </a:moveTo>
                <a:lnTo>
                  <a:pt x="5267416" y="0"/>
                </a:lnTo>
                <a:lnTo>
                  <a:pt x="5267416" y="2264703"/>
                </a:lnTo>
                <a:lnTo>
                  <a:pt x="0" y="22647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5415" r="0" b="-15415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65905" y="4580048"/>
            <a:ext cx="5264033" cy="2263249"/>
          </a:xfrm>
          <a:custGeom>
            <a:avLst/>
            <a:gdLst/>
            <a:ahLst/>
            <a:cxnLst/>
            <a:rect r="r" b="b" t="t" l="l"/>
            <a:pathLst>
              <a:path h="2263249" w="5264033">
                <a:moveTo>
                  <a:pt x="0" y="0"/>
                </a:moveTo>
                <a:lnTo>
                  <a:pt x="5264033" y="0"/>
                </a:lnTo>
                <a:lnTo>
                  <a:pt x="5264033" y="2263249"/>
                </a:lnTo>
                <a:lnTo>
                  <a:pt x="0" y="22632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5415" r="0" b="-15415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468474" y="3627782"/>
            <a:ext cx="456416" cy="4557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8"/>
              </a:lnSpc>
            </a:pPr>
            <a:r>
              <a:rPr lang="en-US" sz="2830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03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81191" y="2123094"/>
            <a:ext cx="5264033" cy="2263249"/>
          </a:xfrm>
          <a:custGeom>
            <a:avLst/>
            <a:gdLst/>
            <a:ahLst/>
            <a:cxnLst/>
            <a:rect r="r" b="b" t="t" l="l"/>
            <a:pathLst>
              <a:path h="2263249" w="5264033">
                <a:moveTo>
                  <a:pt x="0" y="0"/>
                </a:moveTo>
                <a:lnTo>
                  <a:pt x="5264033" y="0"/>
                </a:lnTo>
                <a:lnTo>
                  <a:pt x="5264033" y="2263249"/>
                </a:lnTo>
                <a:lnTo>
                  <a:pt x="0" y="226324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5415" r="0" b="-15415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995267" y="2123094"/>
            <a:ext cx="5264033" cy="2263249"/>
          </a:xfrm>
          <a:custGeom>
            <a:avLst/>
            <a:gdLst/>
            <a:ahLst/>
            <a:cxnLst/>
            <a:rect r="r" b="b" t="t" l="l"/>
            <a:pathLst>
              <a:path h="2263249" w="5264033">
                <a:moveTo>
                  <a:pt x="0" y="0"/>
                </a:moveTo>
                <a:lnTo>
                  <a:pt x="5264033" y="0"/>
                </a:lnTo>
                <a:lnTo>
                  <a:pt x="5264033" y="2263249"/>
                </a:lnTo>
                <a:lnTo>
                  <a:pt x="0" y="22632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5415" r="0" b="-15415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481191" y="4580048"/>
            <a:ext cx="5264033" cy="2263249"/>
          </a:xfrm>
          <a:custGeom>
            <a:avLst/>
            <a:gdLst/>
            <a:ahLst/>
            <a:cxnLst/>
            <a:rect r="r" b="b" t="t" l="l"/>
            <a:pathLst>
              <a:path h="2263249" w="5264033">
                <a:moveTo>
                  <a:pt x="0" y="0"/>
                </a:moveTo>
                <a:lnTo>
                  <a:pt x="5264033" y="0"/>
                </a:lnTo>
                <a:lnTo>
                  <a:pt x="5264033" y="2263249"/>
                </a:lnTo>
                <a:lnTo>
                  <a:pt x="0" y="22632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5415" r="0" b="-15415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995267" y="4580048"/>
            <a:ext cx="5237771" cy="2251958"/>
          </a:xfrm>
          <a:custGeom>
            <a:avLst/>
            <a:gdLst/>
            <a:ahLst/>
            <a:cxnLst/>
            <a:rect r="r" b="b" t="t" l="l"/>
            <a:pathLst>
              <a:path h="2251958" w="5237771">
                <a:moveTo>
                  <a:pt x="0" y="0"/>
                </a:moveTo>
                <a:lnTo>
                  <a:pt x="5237771" y="0"/>
                </a:lnTo>
                <a:lnTo>
                  <a:pt x="5237771" y="2251958"/>
                </a:lnTo>
                <a:lnTo>
                  <a:pt x="0" y="225195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15415" r="0" b="-15415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31475" y="4887934"/>
            <a:ext cx="2524894" cy="760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Logística </a:t>
            </a:r>
          </a:p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transporte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31475" y="6323724"/>
            <a:ext cx="1100663" cy="2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2"/>
              </a:lnSpc>
            </a:pPr>
            <a:r>
              <a:rPr lang="en-US" sz="1742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1" action="ppaction://hlinksldjump"/>
              </a:rPr>
              <a:t>24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658974" y="4887934"/>
            <a:ext cx="2524894" cy="377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Minería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658974" y="6323724"/>
            <a:ext cx="1100663" cy="2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2"/>
              </a:lnSpc>
            </a:pPr>
            <a:r>
              <a:rPr lang="en-US" sz="1742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2" action="ppaction://hlinksldjump"/>
              </a:rPr>
              <a:t>31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481191" y="7033797"/>
            <a:ext cx="5237574" cy="2251958"/>
          </a:xfrm>
          <a:custGeom>
            <a:avLst/>
            <a:gdLst/>
            <a:ahLst/>
            <a:cxnLst/>
            <a:rect r="r" b="b" t="t" l="l"/>
            <a:pathLst>
              <a:path h="2251958" w="5237574">
                <a:moveTo>
                  <a:pt x="0" y="0"/>
                </a:moveTo>
                <a:lnTo>
                  <a:pt x="5237573" y="0"/>
                </a:lnTo>
                <a:lnTo>
                  <a:pt x="5237573" y="2251958"/>
                </a:lnTo>
                <a:lnTo>
                  <a:pt x="0" y="225195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-21306" r="0" b="-9518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658974" y="7318811"/>
            <a:ext cx="2524894" cy="378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Agricultura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6658974" y="8743492"/>
            <a:ext cx="1100663" cy="2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2"/>
              </a:lnSpc>
            </a:pPr>
            <a:r>
              <a:rPr lang="en-US" sz="1742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4" action="ppaction://hlinksldjump"/>
              </a:rPr>
              <a:t>46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267724" y="4887934"/>
            <a:ext cx="3183572" cy="760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Construcción</a:t>
            </a:r>
          </a:p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maquinaria pesada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267724" y="6323724"/>
            <a:ext cx="1100663" cy="2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2"/>
              </a:lnSpc>
            </a:pPr>
            <a:r>
              <a:rPr lang="en-US" sz="1742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5" action="ppaction://hlinksldjump"/>
              </a:rPr>
              <a:t>37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31475" y="7263964"/>
            <a:ext cx="2524894" cy="760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Bancos y servicios de caja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31475" y="8688646"/>
            <a:ext cx="1100663" cy="2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2"/>
              </a:lnSpc>
            </a:pPr>
            <a:r>
              <a:rPr lang="en-US" sz="1742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6" action="ppaction://hlinksldjump"/>
              </a:rPr>
              <a:t>42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31475" y="2430241"/>
            <a:ext cx="2524894" cy="378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Taxi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31475" y="3902871"/>
            <a:ext cx="1100663" cy="2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2"/>
              </a:lnSpc>
            </a:pPr>
            <a:r>
              <a:rPr lang="en-US" sz="1742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7" action="ppaction://hlinksldjump"/>
              </a:rPr>
              <a:t>06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658974" y="3902871"/>
            <a:ext cx="1100663" cy="2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2"/>
              </a:lnSpc>
            </a:pPr>
            <a:r>
              <a:rPr lang="en-US" sz="1742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8" action="ppaction://hlinksldjump"/>
              </a:rPr>
              <a:t>12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658974" y="2419550"/>
            <a:ext cx="2524894" cy="378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Transporte público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267724" y="3902871"/>
            <a:ext cx="1100663" cy="270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2"/>
              </a:lnSpc>
            </a:pPr>
            <a:r>
              <a:rPr lang="en-US" sz="1742" u="sng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  <a:hlinkClick r:id="rId19" action="ppaction://hlinksldjump"/>
              </a:rPr>
              <a:t>19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267724" y="2478552"/>
            <a:ext cx="2524894" cy="760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Alquileres </a:t>
            </a:r>
          </a:p>
          <a:p>
            <a:pPr algn="l">
              <a:lnSpc>
                <a:spcPts val="3044"/>
              </a:lnSpc>
            </a:pPr>
            <a:r>
              <a:rPr lang="en-US" sz="2324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leasing</a:t>
            </a:r>
          </a:p>
        </p:txBody>
      </p:sp>
      <p:grpSp>
        <p:nvGrpSpPr>
          <p:cNvPr name="Group 28" id="28"/>
          <p:cNvGrpSpPr/>
          <p:nvPr/>
        </p:nvGrpSpPr>
        <p:grpSpPr>
          <a:xfrm rot="0">
            <a:off x="200" y="9712389"/>
            <a:ext cx="18288000" cy="574611"/>
            <a:chOff x="0" y="0"/>
            <a:chExt cx="24384000" cy="766148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24384000" cy="766148"/>
              <a:chOff x="0" y="0"/>
              <a:chExt cx="24384000" cy="766148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24384000" cy="766099"/>
              </a:xfrm>
              <a:custGeom>
                <a:avLst/>
                <a:gdLst/>
                <a:ahLst/>
                <a:cxnLst/>
                <a:rect r="r" b="b" t="t" l="l"/>
                <a:pathLst>
                  <a:path h="766099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766099"/>
                    </a:lnTo>
                    <a:lnTo>
                      <a:pt x="0" y="766099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1" id="31"/>
            <p:cNvSpPr/>
            <p:nvPr/>
          </p:nvSpPr>
          <p:spPr>
            <a:xfrm flipH="false" flipV="false" rot="0">
              <a:off x="22199679" y="209408"/>
              <a:ext cx="1618927" cy="347333"/>
            </a:xfrm>
            <a:custGeom>
              <a:avLst/>
              <a:gdLst/>
              <a:ahLst/>
              <a:cxnLst/>
              <a:rect r="r" b="b" t="t" l="l"/>
              <a:pathLst>
                <a:path h="347333" w="1618927">
                  <a:moveTo>
                    <a:pt x="0" y="0"/>
                  </a:moveTo>
                  <a:lnTo>
                    <a:pt x="1618926" y="0"/>
                  </a:lnTo>
                  <a:lnTo>
                    <a:pt x="1618926" y="347333"/>
                  </a:lnTo>
                  <a:lnTo>
                    <a:pt x="0" y="3473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alphaModFix amt="70000"/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945775" y="1177458"/>
            <a:ext cx="869268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Solución personalizada para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975806" y="-8195359"/>
            <a:ext cx="12204530" cy="12204530"/>
          </a:xfrm>
          <a:custGeom>
            <a:avLst/>
            <a:gdLst/>
            <a:ahLst/>
            <a:cxnLst/>
            <a:rect r="r" b="b" t="t" l="l"/>
            <a:pathLst>
              <a:path h="12204530" w="12204530">
                <a:moveTo>
                  <a:pt x="0" y="0"/>
                </a:moveTo>
                <a:lnTo>
                  <a:pt x="12204531" y="0"/>
                </a:lnTo>
                <a:lnTo>
                  <a:pt x="12204531" y="12204530"/>
                </a:lnTo>
                <a:lnTo>
                  <a:pt x="0" y="12204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8000"/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7946772" y="1564946"/>
            <a:ext cx="19050" cy="2060239"/>
          </a:xfrm>
          <a:prstGeom prst="line">
            <a:avLst/>
          </a:prstGeom>
          <a:ln cap="flat" w="57150">
            <a:solidFill>
              <a:srgbClr val="1090C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5" id="5"/>
          <p:cNvSpPr txBox="true"/>
          <p:nvPr/>
        </p:nvSpPr>
        <p:spPr>
          <a:xfrm rot="0">
            <a:off x="975430" y="4431659"/>
            <a:ext cx="5719334" cy="15554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1"/>
              </a:lnSpc>
            </a:pPr>
            <a:r>
              <a:rPr lang="en-US" sz="3199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Seguridad y automatización </a:t>
            </a:r>
          </a:p>
          <a:p>
            <a:pPr algn="l">
              <a:lnSpc>
                <a:spcPts val="4191"/>
              </a:lnSpc>
            </a:pPr>
            <a:r>
              <a:rPr lang="en-US" sz="3199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las operaciones de la flota de taxis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75430" y="3392409"/>
            <a:ext cx="1290638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Taxi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75430" y="6281865"/>
            <a:ext cx="5719334" cy="1547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Realice el seguim</a:t>
            </a: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iento de los vehículos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de taxi con la supervisión por GPS, controle la calidad de la conducción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y proteja su flota de robos y remolques.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975430" y="1038225"/>
            <a:ext cx="4521246" cy="669941"/>
            <a:chOff x="0" y="0"/>
            <a:chExt cx="6028328" cy="893254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3345760" y="0"/>
              <a:ext cx="2682568" cy="893254"/>
              <a:chOff x="0" y="0"/>
              <a:chExt cx="514015" cy="171159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514015" cy="171159"/>
              </a:xfrm>
              <a:custGeom>
                <a:avLst/>
                <a:gdLst/>
                <a:ahLst/>
                <a:cxnLst/>
                <a:rect r="r" b="b" t="t" l="l"/>
                <a:pathLst>
                  <a:path h="171159" w="514015">
                    <a:moveTo>
                      <a:pt x="38480" y="0"/>
                    </a:moveTo>
                    <a:lnTo>
                      <a:pt x="475535" y="0"/>
                    </a:lnTo>
                    <a:cubicBezTo>
                      <a:pt x="485741" y="0"/>
                      <a:pt x="495528" y="4054"/>
                      <a:pt x="502745" y="11271"/>
                    </a:cubicBezTo>
                    <a:cubicBezTo>
                      <a:pt x="509961" y="18487"/>
                      <a:pt x="514015" y="28275"/>
                      <a:pt x="514015" y="38480"/>
                    </a:cubicBezTo>
                    <a:lnTo>
                      <a:pt x="514015" y="132679"/>
                    </a:lnTo>
                    <a:cubicBezTo>
                      <a:pt x="514015" y="153931"/>
                      <a:pt x="496787" y="171159"/>
                      <a:pt x="475535" y="171159"/>
                    </a:cubicBezTo>
                    <a:lnTo>
                      <a:pt x="38480" y="171159"/>
                    </a:lnTo>
                    <a:cubicBezTo>
                      <a:pt x="28275" y="171159"/>
                      <a:pt x="18487" y="167105"/>
                      <a:pt x="11271" y="159889"/>
                    </a:cubicBezTo>
                    <a:cubicBezTo>
                      <a:pt x="4054" y="152672"/>
                      <a:pt x="0" y="142885"/>
                      <a:pt x="0" y="132679"/>
                    </a:cubicBezTo>
                    <a:lnTo>
                      <a:pt x="0" y="38480"/>
                    </a:lnTo>
                    <a:cubicBezTo>
                      <a:pt x="0" y="28275"/>
                      <a:pt x="4054" y="18487"/>
                      <a:pt x="11271" y="11271"/>
                    </a:cubicBezTo>
                    <a:cubicBezTo>
                      <a:pt x="18487" y="4054"/>
                      <a:pt x="28275" y="0"/>
                      <a:pt x="38480" y="0"/>
                    </a:cubicBezTo>
                    <a:close/>
                  </a:path>
                </a:pathLst>
              </a:custGeom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0" y="-47625"/>
                <a:ext cx="514015" cy="218784"/>
              </a:xfrm>
              <a:prstGeom prst="rect">
                <a:avLst/>
              </a:prstGeom>
            </p:spPr>
            <p:txBody>
              <a:bodyPr anchor="ctr" rtlCol="false" tIns="52369" lIns="52369" bIns="52369" rIns="52369"/>
              <a:lstStyle/>
              <a:p>
                <a:pPr algn="ctr">
                  <a:lnSpc>
                    <a:spcPts val="3863"/>
                  </a:lnSpc>
                </a:pPr>
                <a:r>
                  <a:rPr lang="en-US" b="true" sz="2799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Industrias</a:t>
                </a:r>
              </a:p>
            </p:txBody>
          </p:sp>
        </p:grpSp>
        <p:sp>
          <p:nvSpPr>
            <p:cNvPr name="Freeform 12" id="12"/>
            <p:cNvSpPr/>
            <p:nvPr/>
          </p:nvSpPr>
          <p:spPr>
            <a:xfrm flipH="false" flipV="false" rot="0">
              <a:off x="0" y="150468"/>
              <a:ext cx="2760804" cy="592318"/>
            </a:xfrm>
            <a:custGeom>
              <a:avLst/>
              <a:gdLst/>
              <a:ahLst/>
              <a:cxnLst/>
              <a:rect r="r" b="b" t="t" l="l"/>
              <a:pathLst>
                <a:path h="592318" w="2760804">
                  <a:moveTo>
                    <a:pt x="0" y="0"/>
                  </a:moveTo>
                  <a:lnTo>
                    <a:pt x="2760804" y="0"/>
                  </a:lnTo>
                  <a:lnTo>
                    <a:pt x="2760804" y="592318"/>
                  </a:lnTo>
                  <a:lnTo>
                    <a:pt x="0" y="592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3" id="13"/>
            <p:cNvSpPr/>
            <p:nvPr/>
          </p:nvSpPr>
          <p:spPr>
            <a:xfrm flipH="true" flipV="true">
              <a:off x="3120685" y="125163"/>
              <a:ext cx="0" cy="642928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5775" y="7155902"/>
            <a:ext cx="8579702" cy="1560682"/>
            <a:chOff x="0" y="0"/>
            <a:chExt cx="2259675" cy="41104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59675" cy="411044"/>
            </a:xfrm>
            <a:custGeom>
              <a:avLst/>
              <a:gdLst/>
              <a:ahLst/>
              <a:cxnLst/>
              <a:rect r="r" b="b" t="t" l="l"/>
              <a:pathLst>
                <a:path h="411044" w="2259675">
                  <a:moveTo>
                    <a:pt x="13535" y="0"/>
                  </a:moveTo>
                  <a:lnTo>
                    <a:pt x="2246139" y="0"/>
                  </a:lnTo>
                  <a:cubicBezTo>
                    <a:pt x="2253615" y="0"/>
                    <a:pt x="2259675" y="6060"/>
                    <a:pt x="2259675" y="13535"/>
                  </a:cubicBezTo>
                  <a:lnTo>
                    <a:pt x="2259675" y="397509"/>
                  </a:lnTo>
                  <a:cubicBezTo>
                    <a:pt x="2259675" y="404984"/>
                    <a:pt x="2253615" y="411044"/>
                    <a:pt x="2246139" y="411044"/>
                  </a:cubicBezTo>
                  <a:lnTo>
                    <a:pt x="13535" y="411044"/>
                  </a:lnTo>
                  <a:cubicBezTo>
                    <a:pt x="6060" y="411044"/>
                    <a:pt x="0" y="404984"/>
                    <a:pt x="0" y="397509"/>
                  </a:cubicBezTo>
                  <a:lnTo>
                    <a:pt x="0" y="13535"/>
                  </a:lnTo>
                  <a:cubicBezTo>
                    <a:pt x="0" y="6060"/>
                    <a:pt x="6060" y="0"/>
                    <a:pt x="13535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2259675" cy="4015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257712" y="985615"/>
            <a:ext cx="10226921" cy="6588973"/>
          </a:xfrm>
          <a:custGeom>
            <a:avLst/>
            <a:gdLst/>
            <a:ahLst/>
            <a:cxnLst/>
            <a:rect r="r" b="b" t="t" l="l"/>
            <a:pathLst>
              <a:path h="6588973" w="10226921">
                <a:moveTo>
                  <a:pt x="0" y="0"/>
                </a:moveTo>
                <a:lnTo>
                  <a:pt x="10226921" y="0"/>
                </a:lnTo>
                <a:lnTo>
                  <a:pt x="10226921" y="6588973"/>
                </a:lnTo>
                <a:lnTo>
                  <a:pt x="0" y="65889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5063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625043" y="2957685"/>
            <a:ext cx="5349952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Habilite la planificación automática de rutas para visitar todos los lugares más rápidamente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25043" y="3965777"/>
            <a:ext cx="614925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Evite los atascos y asegúrese de llegar a tiempo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con la optimización inteligente de rutas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25043" y="5746202"/>
            <a:ext cx="6005980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Manténgase al tanto de los tiempos estimados            de llegada. Reciba alertas si sus conductores      pueden llegar tarde o desviarse de la ruta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26725" y="5755727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4" y="0"/>
                </a:lnTo>
                <a:lnTo>
                  <a:pt x="430994" y="430994"/>
                </a:lnTo>
                <a:lnTo>
                  <a:pt x="0" y="4309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625043" y="5008389"/>
            <a:ext cx="6149255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Vea toda la flota en un único mapa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774298" y="5068795"/>
            <a:ext cx="6622406" cy="4296286"/>
          </a:xfrm>
          <a:custGeom>
            <a:avLst/>
            <a:gdLst/>
            <a:ahLst/>
            <a:cxnLst/>
            <a:rect r="r" b="b" t="t" l="l"/>
            <a:pathLst>
              <a:path h="4296286" w="6622406">
                <a:moveTo>
                  <a:pt x="0" y="0"/>
                </a:moveTo>
                <a:lnTo>
                  <a:pt x="6622406" y="0"/>
                </a:lnTo>
                <a:lnTo>
                  <a:pt x="6622406" y="4296286"/>
                </a:lnTo>
                <a:lnTo>
                  <a:pt x="0" y="42962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1301946" y="7386965"/>
            <a:ext cx="688517" cy="366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5"/>
              </a:lnSpc>
              <a:spcBef>
                <a:spcPct val="0"/>
              </a:spcBef>
            </a:pPr>
            <a:r>
              <a:rPr lang="en-US" b="true" sz="2185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hasta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040272" y="7367915"/>
            <a:ext cx="4590751" cy="9677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6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El software de seguimiento por GPS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con planificación de rutas puede ayudar a reducir los costes de transporte*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50305" y="8902107"/>
            <a:ext cx="3609082" cy="167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79"/>
              </a:lnSpc>
              <a:spcBef>
                <a:spcPct val="0"/>
              </a:spcBef>
            </a:pP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*Según un estud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io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 de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l Instituto 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cio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na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l 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Norm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s y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999" u="none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ecnolog</a:t>
            </a:r>
            <a:r>
              <a:rPr lang="en-US" sz="9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ía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45775" y="1177458"/>
            <a:ext cx="6685247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Ofrecer un servicio sin retrasos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22642" y="7551210"/>
            <a:ext cx="1497825" cy="976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5"/>
              </a:lnSpc>
              <a:spcBef>
                <a:spcPct val="0"/>
              </a:spcBef>
            </a:pPr>
            <a:r>
              <a:rPr lang="en-US" b="true" sz="5965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20%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926725" y="2967210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4" y="0"/>
                </a:lnTo>
                <a:lnTo>
                  <a:pt x="430994" y="430994"/>
                </a:lnTo>
                <a:lnTo>
                  <a:pt x="0" y="4309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26725" y="3966822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4" y="0"/>
                </a:lnTo>
                <a:lnTo>
                  <a:pt x="430994" y="430994"/>
                </a:lnTo>
                <a:lnTo>
                  <a:pt x="0" y="4309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926725" y="4969105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4" y="0"/>
                </a:lnTo>
                <a:lnTo>
                  <a:pt x="430994" y="430994"/>
                </a:lnTo>
                <a:lnTo>
                  <a:pt x="0" y="4309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67151" y="2207304"/>
            <a:ext cx="7804384" cy="6966256"/>
          </a:xfrm>
          <a:custGeom>
            <a:avLst/>
            <a:gdLst/>
            <a:ahLst/>
            <a:cxnLst/>
            <a:rect r="r" b="b" t="t" l="l"/>
            <a:pathLst>
              <a:path h="6966256" w="7804384">
                <a:moveTo>
                  <a:pt x="0" y="0"/>
                </a:moveTo>
                <a:lnTo>
                  <a:pt x="7804384" y="0"/>
                </a:lnTo>
                <a:lnTo>
                  <a:pt x="7804384" y="6966257"/>
                </a:lnTo>
                <a:lnTo>
                  <a:pt x="0" y="69662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9783000"/>
            <a:ext cx="18288000" cy="504000"/>
            <a:chOff x="0" y="0"/>
            <a:chExt cx="24384000" cy="67200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980875" y="4169252"/>
            <a:ext cx="6791075" cy="333375"/>
            <a:chOff x="0" y="0"/>
            <a:chExt cx="9054767" cy="44450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474391" y="0"/>
              <a:ext cx="8580376" cy="44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Kilomet</a:t>
              </a: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raje exacto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13" id="13"/>
          <p:cNvGrpSpPr/>
          <p:nvPr/>
        </p:nvGrpSpPr>
        <p:grpSpPr>
          <a:xfrm rot="0">
            <a:off x="980875" y="4738693"/>
            <a:ext cx="6791075" cy="333375"/>
            <a:chOff x="0" y="0"/>
            <a:chExt cx="9054767" cy="444500"/>
          </a:xfrm>
        </p:grpSpPr>
        <p:sp>
          <p:nvSpPr>
            <p:cNvPr name="TextBox 14" id="14"/>
            <p:cNvSpPr txBox="true"/>
            <p:nvPr/>
          </p:nvSpPr>
          <p:spPr>
            <a:xfrm rot="0">
              <a:off x="474391" y="0"/>
              <a:ext cx="8580376" cy="44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Carga del motor</a:t>
              </a:r>
            </a:p>
          </p:txBody>
        </p:sp>
        <p:grpSp>
          <p:nvGrpSpPr>
            <p:cNvPr name="Group 15" id="15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18" id="18"/>
          <p:cNvGrpSpPr/>
          <p:nvPr/>
        </p:nvGrpSpPr>
        <p:grpSpPr>
          <a:xfrm rot="0">
            <a:off x="980875" y="5308135"/>
            <a:ext cx="6791075" cy="666750"/>
            <a:chOff x="0" y="0"/>
            <a:chExt cx="9054767" cy="889000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474391" y="0"/>
              <a:ext cx="8580376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Errores del motor</a:t>
              </a:r>
            </a:p>
            <a:p>
              <a:pPr algn="l">
                <a:lnSpc>
                  <a:spcPts val="2639"/>
                </a:lnSpc>
              </a:pPr>
            </a:p>
          </p:txBody>
        </p:sp>
        <p:grpSp>
          <p:nvGrpSpPr>
            <p:cNvPr name="Group 20" id="20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23" id="23"/>
          <p:cNvGrpSpPr/>
          <p:nvPr/>
        </p:nvGrpSpPr>
        <p:grpSpPr>
          <a:xfrm rot="0">
            <a:off x="980875" y="5877576"/>
            <a:ext cx="6791075" cy="666750"/>
            <a:chOff x="0" y="0"/>
            <a:chExt cx="9054767" cy="889000"/>
          </a:xfrm>
        </p:grpSpPr>
        <p:sp>
          <p:nvSpPr>
            <p:cNvPr name="TextBox 24" id="24"/>
            <p:cNvSpPr txBox="true"/>
            <p:nvPr/>
          </p:nvSpPr>
          <p:spPr>
            <a:xfrm rot="0">
              <a:off x="474391" y="0"/>
              <a:ext cx="8580376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Temperatura del motor</a:t>
              </a:r>
            </a:p>
            <a:p>
              <a:pPr algn="l">
                <a:lnSpc>
                  <a:spcPts val="2639"/>
                </a:lnSpc>
              </a:pPr>
            </a:p>
          </p:txBody>
        </p:sp>
        <p:grpSp>
          <p:nvGrpSpPr>
            <p:cNvPr name="Group 25" id="25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28" id="28"/>
          <p:cNvGrpSpPr/>
          <p:nvPr/>
        </p:nvGrpSpPr>
        <p:grpSpPr>
          <a:xfrm rot="0">
            <a:off x="980875" y="6447017"/>
            <a:ext cx="6791075" cy="333375"/>
            <a:chOff x="0" y="0"/>
            <a:chExt cx="9054767" cy="444500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474391" y="0"/>
              <a:ext cx="8580376" cy="44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Horas del motor</a:t>
              </a:r>
            </a:p>
          </p:txBody>
        </p:sp>
        <p:grpSp>
          <p:nvGrpSpPr>
            <p:cNvPr name="Group 30" id="30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33" id="33"/>
          <p:cNvGrpSpPr/>
          <p:nvPr/>
        </p:nvGrpSpPr>
        <p:grpSpPr>
          <a:xfrm rot="0">
            <a:off x="980875" y="7016458"/>
            <a:ext cx="6791075" cy="333375"/>
            <a:chOff x="0" y="0"/>
            <a:chExt cx="9054767" cy="444500"/>
          </a:xfrm>
        </p:grpSpPr>
        <p:sp>
          <p:nvSpPr>
            <p:cNvPr name="TextBox 34" id="34"/>
            <p:cNvSpPr txBox="true"/>
            <p:nvPr/>
          </p:nvSpPr>
          <p:spPr>
            <a:xfrm rot="0">
              <a:off x="474391" y="0"/>
              <a:ext cx="8580376" cy="444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Y mucho más</a:t>
              </a:r>
            </a:p>
          </p:txBody>
        </p:sp>
        <p:grpSp>
          <p:nvGrpSpPr>
            <p:cNvPr name="Group 35" id="35"/>
            <p:cNvGrpSpPr/>
            <p:nvPr/>
          </p:nvGrpSpPr>
          <p:grpSpPr>
            <a:xfrm rot="5410475">
              <a:off x="-20498" y="78282"/>
              <a:ext cx="336158" cy="294138"/>
              <a:chOff x="0" y="0"/>
              <a:chExt cx="812800" cy="711200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812800" cy="711200"/>
              </a:xfrm>
              <a:custGeom>
                <a:avLst/>
                <a:gdLst/>
                <a:ahLst/>
                <a:cxnLst/>
                <a:rect r="r" b="b" t="t" l="l"/>
                <a:pathLst>
                  <a:path h="711200" w="812800">
                    <a:moveTo>
                      <a:pt x="406400" y="0"/>
                    </a:moveTo>
                    <a:lnTo>
                      <a:pt x="812800" y="711200"/>
                    </a:lnTo>
                    <a:lnTo>
                      <a:pt x="0" y="711200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127000" y="320675"/>
                <a:ext cx="558800" cy="339725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sp>
        <p:nvSpPr>
          <p:cNvPr name="Freeform 38" id="38"/>
          <p:cNvSpPr/>
          <p:nvPr/>
        </p:nvSpPr>
        <p:spPr>
          <a:xfrm flipH="false" flipV="false" rot="0">
            <a:off x="11158791" y="887908"/>
            <a:ext cx="7043285" cy="2793787"/>
          </a:xfrm>
          <a:custGeom>
            <a:avLst/>
            <a:gdLst/>
            <a:ahLst/>
            <a:cxnLst/>
            <a:rect r="r" b="b" t="t" l="l"/>
            <a:pathLst>
              <a:path h="2793787" w="7043285">
                <a:moveTo>
                  <a:pt x="0" y="0"/>
                </a:moveTo>
                <a:lnTo>
                  <a:pt x="7043285" y="0"/>
                </a:lnTo>
                <a:lnTo>
                  <a:pt x="7043285" y="2793788"/>
                </a:lnTo>
                <a:lnTo>
                  <a:pt x="0" y="27937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9" id="39"/>
          <p:cNvSpPr txBox="true"/>
          <p:nvPr/>
        </p:nvSpPr>
        <p:spPr>
          <a:xfrm rot="0">
            <a:off x="975230" y="2235677"/>
            <a:ext cx="8355086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las condiciones del vehículo sin equipos ni técnicos adicionales. Reduzca los riesgos de averías inesperadas, el tiempo de inactividad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y los costes de reparaciones de emergencia.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La plataforma Navixy proporciona datos esenciales, como: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75230" y="7626058"/>
            <a:ext cx="835508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El sistema notifica con antelación a los gestores las próximas necesidades de mantenimiento. Los operadores también pueden fijar manualmente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la fecha de la inspección, y se les enviarán recordatorios oportunos.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45575" y="1177458"/>
            <a:ext cx="869268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Garantice la salud del vehículo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75430" y="3672401"/>
            <a:ext cx="6486792" cy="1738477"/>
            <a:chOff x="0" y="0"/>
            <a:chExt cx="1708455" cy="45787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08455" cy="457871"/>
            </a:xfrm>
            <a:custGeom>
              <a:avLst/>
              <a:gdLst/>
              <a:ahLst/>
              <a:cxnLst/>
              <a:rect r="r" b="b" t="t" l="l"/>
              <a:pathLst>
                <a:path h="457871" w="1708455">
                  <a:moveTo>
                    <a:pt x="17902" y="0"/>
                  </a:moveTo>
                  <a:lnTo>
                    <a:pt x="1690553" y="0"/>
                  </a:lnTo>
                  <a:cubicBezTo>
                    <a:pt x="1695301" y="0"/>
                    <a:pt x="1699855" y="1886"/>
                    <a:pt x="1703212" y="5243"/>
                  </a:cubicBezTo>
                  <a:cubicBezTo>
                    <a:pt x="1706569" y="8601"/>
                    <a:pt x="1708455" y="13154"/>
                    <a:pt x="1708455" y="17902"/>
                  </a:cubicBezTo>
                  <a:lnTo>
                    <a:pt x="1708455" y="439968"/>
                  </a:lnTo>
                  <a:cubicBezTo>
                    <a:pt x="1708455" y="444716"/>
                    <a:pt x="1706569" y="449270"/>
                    <a:pt x="1703212" y="452627"/>
                  </a:cubicBezTo>
                  <a:cubicBezTo>
                    <a:pt x="1699855" y="455984"/>
                    <a:pt x="1695301" y="457871"/>
                    <a:pt x="1690553" y="457871"/>
                  </a:cubicBezTo>
                  <a:lnTo>
                    <a:pt x="17902" y="457871"/>
                  </a:lnTo>
                  <a:cubicBezTo>
                    <a:pt x="13154" y="457871"/>
                    <a:pt x="8601" y="455984"/>
                    <a:pt x="5243" y="452627"/>
                  </a:cubicBezTo>
                  <a:cubicBezTo>
                    <a:pt x="1886" y="449270"/>
                    <a:pt x="0" y="444716"/>
                    <a:pt x="0" y="439968"/>
                  </a:cubicBezTo>
                  <a:lnTo>
                    <a:pt x="0" y="17902"/>
                  </a:lnTo>
                  <a:cubicBezTo>
                    <a:pt x="0" y="13154"/>
                    <a:pt x="1886" y="8601"/>
                    <a:pt x="5243" y="5243"/>
                  </a:cubicBezTo>
                  <a:cubicBezTo>
                    <a:pt x="8601" y="1886"/>
                    <a:pt x="13154" y="0"/>
                    <a:pt x="17902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708455" cy="44834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8238634" y="1028700"/>
            <a:ext cx="12536347" cy="7459126"/>
          </a:xfrm>
          <a:custGeom>
            <a:avLst/>
            <a:gdLst/>
            <a:ahLst/>
            <a:cxnLst/>
            <a:rect r="r" b="b" t="t" l="l"/>
            <a:pathLst>
              <a:path h="7459126" w="12536347">
                <a:moveTo>
                  <a:pt x="0" y="0"/>
                </a:moveTo>
                <a:lnTo>
                  <a:pt x="12536347" y="0"/>
                </a:lnTo>
                <a:lnTo>
                  <a:pt x="12536347" y="7459126"/>
                </a:lnTo>
                <a:lnTo>
                  <a:pt x="0" y="74591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10471" y="4041577"/>
            <a:ext cx="635456" cy="635456"/>
          </a:xfrm>
          <a:custGeom>
            <a:avLst/>
            <a:gdLst/>
            <a:ahLst/>
            <a:cxnLst/>
            <a:rect r="r" b="b" t="t" l="l"/>
            <a:pathLst>
              <a:path h="635456" w="635456">
                <a:moveTo>
                  <a:pt x="0" y="0"/>
                </a:moveTo>
                <a:lnTo>
                  <a:pt x="635456" y="0"/>
                </a:lnTo>
                <a:lnTo>
                  <a:pt x="635456" y="635456"/>
                </a:lnTo>
                <a:lnTo>
                  <a:pt x="0" y="6354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65905" y="2237177"/>
            <a:ext cx="6325781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Descubra los hábitos de conducción con facilidad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Navixy ayuda a detectar automáticamente infracciones de tráfico, excesos de velocidad y maniobras peligrosas.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5775" y="5810928"/>
            <a:ext cx="6693986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El informe de conducción ecológica clasifica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a los conductores en función de su comportamiento.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Las hojas de ruta a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utomatizadas ayudan a reducir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el tiempo dedicado a la burocracia.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67419" y="4041577"/>
            <a:ext cx="490069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Elija alertas para recibir información </a:t>
            </a:r>
          </a:p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en tiempo real con informes detallados sobre las infracciones en carretera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45775" y="1177458"/>
            <a:ext cx="869268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Vigile a los taxistas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45775" y="1177458"/>
            <a:ext cx="11108794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Automatizar el control</a:t>
            </a: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de pagos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5430" y="2237177"/>
            <a:ext cx="8769000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Integre Navixy con un CRM para servicios de taxi. Trabajar en una interfaz unificada con herramientas de automatización garantiza que no se pierda información crítica: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975430" y="3933201"/>
            <a:ext cx="8026037" cy="3614944"/>
            <a:chOff x="0" y="0"/>
            <a:chExt cx="2051226" cy="92387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51226" cy="923876"/>
            </a:xfrm>
            <a:custGeom>
              <a:avLst/>
              <a:gdLst/>
              <a:ahLst/>
              <a:cxnLst/>
              <a:rect r="r" b="b" t="t" l="l"/>
              <a:pathLst>
                <a:path h="923876" w="2051226">
                  <a:moveTo>
                    <a:pt x="11575" y="0"/>
                  </a:moveTo>
                  <a:lnTo>
                    <a:pt x="2039651" y="0"/>
                  </a:lnTo>
                  <a:cubicBezTo>
                    <a:pt x="2046043" y="0"/>
                    <a:pt x="2051226" y="5182"/>
                    <a:pt x="2051226" y="11575"/>
                  </a:cubicBezTo>
                  <a:lnTo>
                    <a:pt x="2051226" y="912301"/>
                  </a:lnTo>
                  <a:cubicBezTo>
                    <a:pt x="2051226" y="918694"/>
                    <a:pt x="2046043" y="923876"/>
                    <a:pt x="2039651" y="923876"/>
                  </a:cubicBezTo>
                  <a:lnTo>
                    <a:pt x="11575" y="923876"/>
                  </a:lnTo>
                  <a:cubicBezTo>
                    <a:pt x="8505" y="923876"/>
                    <a:pt x="5561" y="922657"/>
                    <a:pt x="3390" y="920486"/>
                  </a:cubicBezTo>
                  <a:cubicBezTo>
                    <a:pt x="1220" y="918315"/>
                    <a:pt x="0" y="915371"/>
                    <a:pt x="0" y="912301"/>
                  </a:cubicBezTo>
                  <a:lnTo>
                    <a:pt x="0" y="11575"/>
                  </a:lnTo>
                  <a:cubicBezTo>
                    <a:pt x="0" y="5182"/>
                    <a:pt x="5182" y="0"/>
                    <a:pt x="11575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051226" cy="96197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592658" y="4872291"/>
            <a:ext cx="1601823" cy="1253127"/>
          </a:xfrm>
          <a:custGeom>
            <a:avLst/>
            <a:gdLst/>
            <a:ahLst/>
            <a:cxnLst/>
            <a:rect r="r" b="b" t="t" l="l"/>
            <a:pathLst>
              <a:path h="1253127" w="1601823">
                <a:moveTo>
                  <a:pt x="0" y="0"/>
                </a:moveTo>
                <a:lnTo>
                  <a:pt x="1601823" y="0"/>
                </a:lnTo>
                <a:lnTo>
                  <a:pt x="1601823" y="1253127"/>
                </a:lnTo>
                <a:lnTo>
                  <a:pt x="0" y="12531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3659813" y="4725731"/>
            <a:ext cx="855166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Pagos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659813" y="5178762"/>
            <a:ext cx="3860199" cy="1296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19"/>
              </a:lnSpc>
            </a:pPr>
            <a:r>
              <a:rPr lang="en-US" sz="19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Notificaciones instantáneas </a:t>
            </a:r>
          </a:p>
          <a:p>
            <a:pPr algn="l">
              <a:lnSpc>
                <a:spcPts val="2619"/>
              </a:lnSpc>
            </a:pPr>
            <a:r>
              <a:rPr lang="en-US" sz="19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de impagos de alquiler, lo que      le permite tomar medidas inmediatas y bloquear el acceso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370186" y="3933201"/>
            <a:ext cx="8026037" cy="3614944"/>
            <a:chOff x="0" y="0"/>
            <a:chExt cx="2051226" cy="92387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51226" cy="923876"/>
            </a:xfrm>
            <a:custGeom>
              <a:avLst/>
              <a:gdLst/>
              <a:ahLst/>
              <a:cxnLst/>
              <a:rect r="r" b="b" t="t" l="l"/>
              <a:pathLst>
                <a:path h="923876" w="2051226">
                  <a:moveTo>
                    <a:pt x="11575" y="0"/>
                  </a:moveTo>
                  <a:lnTo>
                    <a:pt x="2039651" y="0"/>
                  </a:lnTo>
                  <a:cubicBezTo>
                    <a:pt x="2046043" y="0"/>
                    <a:pt x="2051226" y="5182"/>
                    <a:pt x="2051226" y="11575"/>
                  </a:cubicBezTo>
                  <a:lnTo>
                    <a:pt x="2051226" y="912301"/>
                  </a:lnTo>
                  <a:cubicBezTo>
                    <a:pt x="2051226" y="918694"/>
                    <a:pt x="2046043" y="923876"/>
                    <a:pt x="2039651" y="923876"/>
                  </a:cubicBezTo>
                  <a:lnTo>
                    <a:pt x="11575" y="923876"/>
                  </a:lnTo>
                  <a:cubicBezTo>
                    <a:pt x="8505" y="923876"/>
                    <a:pt x="5561" y="922657"/>
                    <a:pt x="3390" y="920486"/>
                  </a:cubicBezTo>
                  <a:cubicBezTo>
                    <a:pt x="1220" y="918315"/>
                    <a:pt x="0" y="915371"/>
                    <a:pt x="0" y="912301"/>
                  </a:cubicBezTo>
                  <a:lnTo>
                    <a:pt x="0" y="11575"/>
                  </a:lnTo>
                  <a:cubicBezTo>
                    <a:pt x="0" y="5182"/>
                    <a:pt x="5182" y="0"/>
                    <a:pt x="11575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051226" cy="96197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2054570" y="4725731"/>
            <a:ext cx="3453936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Tiempo de</a:t>
            </a: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inactividad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054570" y="5178762"/>
            <a:ext cx="4277110" cy="972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19"/>
              </a:lnSpc>
            </a:pPr>
            <a:r>
              <a:rPr lang="en-US" sz="1999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Los informes semanales destacarán qué vehículos de la flota están parados sin contrato ni conductor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0375189" y="4865008"/>
            <a:ext cx="1330365" cy="1391852"/>
          </a:xfrm>
          <a:custGeom>
            <a:avLst/>
            <a:gdLst/>
            <a:ahLst/>
            <a:cxnLst/>
            <a:rect r="r" b="b" t="t" l="l"/>
            <a:pathLst>
              <a:path h="1391852" w="1330365">
                <a:moveTo>
                  <a:pt x="0" y="0"/>
                </a:moveTo>
                <a:lnTo>
                  <a:pt x="1330365" y="0"/>
                </a:lnTo>
                <a:lnTo>
                  <a:pt x="1330365" y="1391853"/>
                </a:lnTo>
                <a:lnTo>
                  <a:pt x="0" y="13918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75430" y="4483046"/>
            <a:ext cx="6323483" cy="2081848"/>
            <a:chOff x="0" y="0"/>
            <a:chExt cx="1665444" cy="54830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65444" cy="548306"/>
            </a:xfrm>
            <a:custGeom>
              <a:avLst/>
              <a:gdLst/>
              <a:ahLst/>
              <a:cxnLst/>
              <a:rect r="r" b="b" t="t" l="l"/>
              <a:pathLst>
                <a:path h="548306" w="1665444">
                  <a:moveTo>
                    <a:pt x="18365" y="0"/>
                  </a:moveTo>
                  <a:lnTo>
                    <a:pt x="1647079" y="0"/>
                  </a:lnTo>
                  <a:cubicBezTo>
                    <a:pt x="1657222" y="0"/>
                    <a:pt x="1665444" y="8222"/>
                    <a:pt x="1665444" y="18365"/>
                  </a:cubicBezTo>
                  <a:lnTo>
                    <a:pt x="1665444" y="529941"/>
                  </a:lnTo>
                  <a:cubicBezTo>
                    <a:pt x="1665444" y="534812"/>
                    <a:pt x="1663509" y="539483"/>
                    <a:pt x="1660065" y="542927"/>
                  </a:cubicBezTo>
                  <a:cubicBezTo>
                    <a:pt x="1656621" y="546371"/>
                    <a:pt x="1651950" y="548306"/>
                    <a:pt x="1647079" y="548306"/>
                  </a:cubicBezTo>
                  <a:lnTo>
                    <a:pt x="18365" y="548306"/>
                  </a:lnTo>
                  <a:cubicBezTo>
                    <a:pt x="13494" y="548306"/>
                    <a:pt x="8823" y="546371"/>
                    <a:pt x="5379" y="542927"/>
                  </a:cubicBezTo>
                  <a:cubicBezTo>
                    <a:pt x="1935" y="539483"/>
                    <a:pt x="0" y="534812"/>
                    <a:pt x="0" y="529941"/>
                  </a:cubicBezTo>
                  <a:lnTo>
                    <a:pt x="0" y="18365"/>
                  </a:lnTo>
                  <a:cubicBezTo>
                    <a:pt x="0" y="13494"/>
                    <a:pt x="1935" y="8823"/>
                    <a:pt x="5379" y="5379"/>
                  </a:cubicBezTo>
                  <a:cubicBezTo>
                    <a:pt x="8823" y="1935"/>
                    <a:pt x="13494" y="0"/>
                    <a:pt x="18365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665444" cy="5387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210471" y="4852222"/>
            <a:ext cx="781334" cy="781334"/>
          </a:xfrm>
          <a:custGeom>
            <a:avLst/>
            <a:gdLst/>
            <a:ahLst/>
            <a:cxnLst/>
            <a:rect r="r" b="b" t="t" l="l"/>
            <a:pathLst>
              <a:path h="781334" w="781334">
                <a:moveTo>
                  <a:pt x="0" y="0"/>
                </a:moveTo>
                <a:lnTo>
                  <a:pt x="781333" y="0"/>
                </a:lnTo>
                <a:lnTo>
                  <a:pt x="781333" y="781333"/>
                </a:lnTo>
                <a:lnTo>
                  <a:pt x="0" y="7813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45775" y="1177458"/>
            <a:ext cx="8003867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Proteja su vehículo 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distancia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75430" y="2955770"/>
            <a:ext cx="5936510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Proteja su vehículo contra robos o allanamientos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conf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igurando geocercas, relés de bloqueo del motor y herramientas de supervisión de eventos.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115044" y="4852222"/>
            <a:ext cx="4700153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Reciba una alerta y desactive el motor </a:t>
            </a:r>
          </a:p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1D96DB"/>
                </a:solidFill>
                <a:latin typeface="Proxima Nova"/>
                <a:ea typeface="Proxima Nova"/>
                <a:cs typeface="Proxima Nova"/>
                <a:sym typeface="Proxima Nova"/>
              </a:rPr>
              <a:t>a distancia en caso de que el vehículo salga de una geocerca designada         o entra en una zona restringida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8571166" y="2114233"/>
            <a:ext cx="8988805" cy="6561827"/>
          </a:xfrm>
          <a:custGeom>
            <a:avLst/>
            <a:gdLst/>
            <a:ahLst/>
            <a:cxnLst/>
            <a:rect r="r" b="b" t="t" l="l"/>
            <a:pathLst>
              <a:path h="6561827" w="8988805">
                <a:moveTo>
                  <a:pt x="0" y="0"/>
                </a:moveTo>
                <a:lnTo>
                  <a:pt x="8988805" y="0"/>
                </a:lnTo>
                <a:lnTo>
                  <a:pt x="8988805" y="6561827"/>
                </a:lnTo>
                <a:lnTo>
                  <a:pt x="0" y="65618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094791" y="2526882"/>
            <a:ext cx="7941556" cy="5698429"/>
          </a:xfrm>
          <a:custGeom>
            <a:avLst/>
            <a:gdLst/>
            <a:ahLst/>
            <a:cxnLst/>
            <a:rect r="r" b="b" t="t" l="l"/>
            <a:pathLst>
              <a:path h="5698429" w="7941556">
                <a:moveTo>
                  <a:pt x="0" y="0"/>
                </a:moveTo>
                <a:lnTo>
                  <a:pt x="7941556" y="0"/>
                </a:lnTo>
                <a:lnTo>
                  <a:pt x="7941556" y="5698429"/>
                </a:lnTo>
                <a:lnTo>
                  <a:pt x="0" y="56984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6778" t="0" r="-632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5521891" y="6593468"/>
            <a:ext cx="6867091" cy="3156767"/>
          </a:xfrm>
          <a:custGeom>
            <a:avLst/>
            <a:gdLst/>
            <a:ahLst/>
            <a:cxnLst/>
            <a:rect r="r" b="b" t="t" l="l"/>
            <a:pathLst>
              <a:path h="3156767" w="6867091">
                <a:moveTo>
                  <a:pt x="0" y="0"/>
                </a:moveTo>
                <a:lnTo>
                  <a:pt x="6867090" y="0"/>
                </a:lnTo>
                <a:lnTo>
                  <a:pt x="6867090" y="3156768"/>
                </a:lnTo>
                <a:lnTo>
                  <a:pt x="0" y="31567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407" t="0" r="-3407" b="-681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5430" y="3392409"/>
            <a:ext cx="605427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Transporte público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45775" y="4408300"/>
            <a:ext cx="6590308" cy="1938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Mejore la productividad, la rentabilidad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y la seguridad de los vehículos de transporte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de pasajeros optimizando las rutas, utilizando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las funciones ADAS y MDVR y garantizando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el cumplimiento de la normativa medioambiental.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75430" y="1038225"/>
            <a:ext cx="4521246" cy="669941"/>
            <a:chOff x="0" y="0"/>
            <a:chExt cx="6028328" cy="89325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3345760" y="0"/>
              <a:ext cx="2682568" cy="893254"/>
              <a:chOff x="0" y="0"/>
              <a:chExt cx="514015" cy="17115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514015" cy="171159"/>
              </a:xfrm>
              <a:custGeom>
                <a:avLst/>
                <a:gdLst/>
                <a:ahLst/>
                <a:cxnLst/>
                <a:rect r="r" b="b" t="t" l="l"/>
                <a:pathLst>
                  <a:path h="171159" w="514015">
                    <a:moveTo>
                      <a:pt x="38480" y="0"/>
                    </a:moveTo>
                    <a:lnTo>
                      <a:pt x="475535" y="0"/>
                    </a:lnTo>
                    <a:cubicBezTo>
                      <a:pt x="485741" y="0"/>
                      <a:pt x="495528" y="4054"/>
                      <a:pt x="502745" y="11271"/>
                    </a:cubicBezTo>
                    <a:cubicBezTo>
                      <a:pt x="509961" y="18487"/>
                      <a:pt x="514015" y="28275"/>
                      <a:pt x="514015" y="38480"/>
                    </a:cubicBezTo>
                    <a:lnTo>
                      <a:pt x="514015" y="132679"/>
                    </a:lnTo>
                    <a:cubicBezTo>
                      <a:pt x="514015" y="153931"/>
                      <a:pt x="496787" y="171159"/>
                      <a:pt x="475535" y="171159"/>
                    </a:cubicBezTo>
                    <a:lnTo>
                      <a:pt x="38480" y="171159"/>
                    </a:lnTo>
                    <a:cubicBezTo>
                      <a:pt x="28275" y="171159"/>
                      <a:pt x="18487" y="167105"/>
                      <a:pt x="11271" y="159889"/>
                    </a:cubicBezTo>
                    <a:cubicBezTo>
                      <a:pt x="4054" y="152672"/>
                      <a:pt x="0" y="142885"/>
                      <a:pt x="0" y="132679"/>
                    </a:cubicBezTo>
                    <a:lnTo>
                      <a:pt x="0" y="38480"/>
                    </a:lnTo>
                    <a:cubicBezTo>
                      <a:pt x="0" y="28275"/>
                      <a:pt x="4054" y="18487"/>
                      <a:pt x="11271" y="11271"/>
                    </a:cubicBezTo>
                    <a:cubicBezTo>
                      <a:pt x="18487" y="4054"/>
                      <a:pt x="28275" y="0"/>
                      <a:pt x="38480" y="0"/>
                    </a:cubicBezTo>
                    <a:close/>
                  </a:path>
                </a:pathLst>
              </a:custGeom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514015" cy="218784"/>
              </a:xfrm>
              <a:prstGeom prst="rect">
                <a:avLst/>
              </a:prstGeom>
            </p:spPr>
            <p:txBody>
              <a:bodyPr anchor="ctr" rtlCol="false" tIns="52369" lIns="52369" bIns="52369" rIns="52369"/>
              <a:lstStyle/>
              <a:p>
                <a:pPr algn="ctr">
                  <a:lnSpc>
                    <a:spcPts val="3863"/>
                  </a:lnSpc>
                </a:pPr>
                <a:r>
                  <a:rPr lang="en-US" b="true" sz="2799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Industrias</a:t>
                </a: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0" y="150468"/>
              <a:ext cx="2760804" cy="592318"/>
            </a:xfrm>
            <a:custGeom>
              <a:avLst/>
              <a:gdLst/>
              <a:ahLst/>
              <a:cxnLst/>
              <a:rect r="r" b="b" t="t" l="l"/>
              <a:pathLst>
                <a:path h="592318" w="2760804">
                  <a:moveTo>
                    <a:pt x="0" y="0"/>
                  </a:moveTo>
                  <a:lnTo>
                    <a:pt x="2760804" y="0"/>
                  </a:lnTo>
                  <a:lnTo>
                    <a:pt x="2760804" y="592318"/>
                  </a:lnTo>
                  <a:lnTo>
                    <a:pt x="0" y="592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0" id="10"/>
            <p:cNvSpPr/>
            <p:nvPr/>
          </p:nvSpPr>
          <p:spPr>
            <a:xfrm flipH="true" flipV="true">
              <a:off x="3120685" y="125163"/>
              <a:ext cx="0" cy="642928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02543" y="3868683"/>
            <a:ext cx="5916535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Reduzca el kilometraje innecesario y disminuya el consumo de combustible con algoritmos avanzados que optimizan las rutas en función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la distancia y la eficiencia</a:t>
            </a:r>
          </a:p>
        </p:txBody>
      </p:sp>
      <p:grpSp>
        <p:nvGrpSpPr>
          <p:cNvPr name="Group 7" id="7"/>
          <p:cNvGrpSpPr/>
          <p:nvPr/>
        </p:nvGrpSpPr>
        <p:grpSpPr>
          <a:xfrm rot="5410475">
            <a:off x="951134" y="3936317"/>
            <a:ext cx="252118" cy="202759"/>
            <a:chOff x="0" y="0"/>
            <a:chExt cx="812800" cy="65367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653671"/>
            </a:xfrm>
            <a:custGeom>
              <a:avLst/>
              <a:gdLst/>
              <a:ahLst/>
              <a:cxnLst/>
              <a:rect r="r" b="b" t="t" l="l"/>
              <a:pathLst>
                <a:path h="653671" w="812800">
                  <a:moveTo>
                    <a:pt x="406400" y="0"/>
                  </a:moveTo>
                  <a:lnTo>
                    <a:pt x="812800" y="653671"/>
                  </a:lnTo>
                  <a:lnTo>
                    <a:pt x="0" y="65367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293965"/>
              <a:ext cx="558800" cy="31301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296630" y="5526196"/>
            <a:ext cx="5809581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Añada un nivel adicional de control con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las alertas de desviación de ruta, que permiten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 los despachadores responder con rapidez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 emergencias o cambios inesperados</a:t>
            </a:r>
          </a:p>
        </p:txBody>
      </p:sp>
      <p:grpSp>
        <p:nvGrpSpPr>
          <p:cNvPr name="Group 11" id="11"/>
          <p:cNvGrpSpPr/>
          <p:nvPr/>
        </p:nvGrpSpPr>
        <p:grpSpPr>
          <a:xfrm rot="5410475">
            <a:off x="949294" y="5595669"/>
            <a:ext cx="252118" cy="199080"/>
            <a:chOff x="0" y="0"/>
            <a:chExt cx="812800" cy="64180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641809"/>
            </a:xfrm>
            <a:custGeom>
              <a:avLst/>
              <a:gdLst/>
              <a:ahLst/>
              <a:cxnLst/>
              <a:rect r="r" b="b" t="t" l="l"/>
              <a:pathLst>
                <a:path h="641809" w="812800">
                  <a:moveTo>
                    <a:pt x="406400" y="0"/>
                  </a:moveTo>
                  <a:lnTo>
                    <a:pt x="812800" y="641809"/>
                  </a:lnTo>
                  <a:lnTo>
                    <a:pt x="0" y="64180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27000" y="288458"/>
              <a:ext cx="558800" cy="307508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301569" y="7183708"/>
            <a:ext cx="5917510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Controle las rutas creando Geocercas 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y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puntos de interés</a:t>
            </a:r>
          </a:p>
        </p:txBody>
      </p:sp>
      <p:grpSp>
        <p:nvGrpSpPr>
          <p:cNvPr name="Group 15" id="15"/>
          <p:cNvGrpSpPr/>
          <p:nvPr/>
        </p:nvGrpSpPr>
        <p:grpSpPr>
          <a:xfrm rot="5410475">
            <a:off x="930402" y="7242419"/>
            <a:ext cx="252118" cy="220604"/>
            <a:chOff x="0" y="0"/>
            <a:chExt cx="812800" cy="71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975430" y="2846777"/>
            <a:ext cx="8168570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Siga el movimiento de los autobuses escolares, lanzaderas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 interurbanos a lo largo de sus rutas mediante el seguimiento por GPS.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45775" y="1177458"/>
            <a:ext cx="7696126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Gestione eficazmente 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 el seguimiento por GPS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9966398" y="1279970"/>
            <a:ext cx="9129290" cy="5881795"/>
          </a:xfrm>
          <a:custGeom>
            <a:avLst/>
            <a:gdLst/>
            <a:ahLst/>
            <a:cxnLst/>
            <a:rect r="r" b="b" t="t" l="l"/>
            <a:pathLst>
              <a:path h="5881795" w="9129290">
                <a:moveTo>
                  <a:pt x="0" y="0"/>
                </a:moveTo>
                <a:lnTo>
                  <a:pt x="9129291" y="0"/>
                </a:lnTo>
                <a:lnTo>
                  <a:pt x="9129291" y="5881794"/>
                </a:lnTo>
                <a:lnTo>
                  <a:pt x="0" y="58817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5063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894711" y="4220867"/>
            <a:ext cx="7698273" cy="4994254"/>
          </a:xfrm>
          <a:custGeom>
            <a:avLst/>
            <a:gdLst/>
            <a:ahLst/>
            <a:cxnLst/>
            <a:rect r="r" b="b" t="t" l="l"/>
            <a:pathLst>
              <a:path h="4994254" w="7698273">
                <a:moveTo>
                  <a:pt x="0" y="0"/>
                </a:moveTo>
                <a:lnTo>
                  <a:pt x="7698273" y="0"/>
                </a:lnTo>
                <a:lnTo>
                  <a:pt x="7698273" y="4994254"/>
                </a:lnTo>
                <a:lnTo>
                  <a:pt x="0" y="49942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5775" y="2501655"/>
            <a:ext cx="8431149" cy="1047750"/>
            <a:chOff x="0" y="0"/>
            <a:chExt cx="2220550" cy="27595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20550" cy="275951"/>
            </a:xfrm>
            <a:custGeom>
              <a:avLst/>
              <a:gdLst/>
              <a:ahLst/>
              <a:cxnLst/>
              <a:rect r="r" b="b" t="t" l="l"/>
              <a:pathLst>
                <a:path h="275951" w="2220550">
                  <a:moveTo>
                    <a:pt x="13774" y="0"/>
                  </a:moveTo>
                  <a:lnTo>
                    <a:pt x="2206776" y="0"/>
                  </a:lnTo>
                  <a:cubicBezTo>
                    <a:pt x="2214383" y="0"/>
                    <a:pt x="2220550" y="6167"/>
                    <a:pt x="2220550" y="13774"/>
                  </a:cubicBezTo>
                  <a:lnTo>
                    <a:pt x="2220550" y="262177"/>
                  </a:lnTo>
                  <a:cubicBezTo>
                    <a:pt x="2220550" y="269784"/>
                    <a:pt x="2214383" y="275951"/>
                    <a:pt x="2206776" y="275951"/>
                  </a:cubicBezTo>
                  <a:lnTo>
                    <a:pt x="13774" y="275951"/>
                  </a:lnTo>
                  <a:cubicBezTo>
                    <a:pt x="6167" y="275951"/>
                    <a:pt x="0" y="269784"/>
                    <a:pt x="0" y="262177"/>
                  </a:cubicBezTo>
                  <a:lnTo>
                    <a:pt x="0" y="13774"/>
                  </a:lnTo>
                  <a:cubicBezTo>
                    <a:pt x="0" y="6167"/>
                    <a:pt x="6167" y="0"/>
                    <a:pt x="1377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2220550" cy="2664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45775" y="3874367"/>
            <a:ext cx="8431149" cy="1047750"/>
            <a:chOff x="0" y="0"/>
            <a:chExt cx="2220550" cy="27595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20550" cy="275951"/>
            </a:xfrm>
            <a:custGeom>
              <a:avLst/>
              <a:gdLst/>
              <a:ahLst/>
              <a:cxnLst/>
              <a:rect r="r" b="b" t="t" l="l"/>
              <a:pathLst>
                <a:path h="275951" w="2220550">
                  <a:moveTo>
                    <a:pt x="13774" y="0"/>
                  </a:moveTo>
                  <a:lnTo>
                    <a:pt x="2206776" y="0"/>
                  </a:lnTo>
                  <a:cubicBezTo>
                    <a:pt x="2214383" y="0"/>
                    <a:pt x="2220550" y="6167"/>
                    <a:pt x="2220550" y="13774"/>
                  </a:cubicBezTo>
                  <a:lnTo>
                    <a:pt x="2220550" y="262177"/>
                  </a:lnTo>
                  <a:cubicBezTo>
                    <a:pt x="2220550" y="269784"/>
                    <a:pt x="2214383" y="275951"/>
                    <a:pt x="2206776" y="275951"/>
                  </a:cubicBezTo>
                  <a:lnTo>
                    <a:pt x="13774" y="275951"/>
                  </a:lnTo>
                  <a:cubicBezTo>
                    <a:pt x="6167" y="275951"/>
                    <a:pt x="0" y="269784"/>
                    <a:pt x="0" y="262177"/>
                  </a:cubicBezTo>
                  <a:lnTo>
                    <a:pt x="0" y="13774"/>
                  </a:lnTo>
                  <a:cubicBezTo>
                    <a:pt x="0" y="6167"/>
                    <a:pt x="6167" y="0"/>
                    <a:pt x="1377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2220550" cy="2664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45775" y="5245967"/>
            <a:ext cx="8431149" cy="1047750"/>
            <a:chOff x="0" y="0"/>
            <a:chExt cx="2220550" cy="27595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20550" cy="275951"/>
            </a:xfrm>
            <a:custGeom>
              <a:avLst/>
              <a:gdLst/>
              <a:ahLst/>
              <a:cxnLst/>
              <a:rect r="r" b="b" t="t" l="l"/>
              <a:pathLst>
                <a:path h="275951" w="2220550">
                  <a:moveTo>
                    <a:pt x="13774" y="0"/>
                  </a:moveTo>
                  <a:lnTo>
                    <a:pt x="2206776" y="0"/>
                  </a:lnTo>
                  <a:cubicBezTo>
                    <a:pt x="2214383" y="0"/>
                    <a:pt x="2220550" y="6167"/>
                    <a:pt x="2220550" y="13774"/>
                  </a:cubicBezTo>
                  <a:lnTo>
                    <a:pt x="2220550" y="262177"/>
                  </a:lnTo>
                  <a:cubicBezTo>
                    <a:pt x="2220550" y="269784"/>
                    <a:pt x="2214383" y="275951"/>
                    <a:pt x="2206776" y="275951"/>
                  </a:cubicBezTo>
                  <a:lnTo>
                    <a:pt x="13774" y="275951"/>
                  </a:lnTo>
                  <a:cubicBezTo>
                    <a:pt x="6167" y="275951"/>
                    <a:pt x="0" y="269784"/>
                    <a:pt x="0" y="262177"/>
                  </a:cubicBezTo>
                  <a:lnTo>
                    <a:pt x="0" y="13774"/>
                  </a:lnTo>
                  <a:cubicBezTo>
                    <a:pt x="0" y="6167"/>
                    <a:pt x="6167" y="0"/>
                    <a:pt x="1377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2220550" cy="2664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45775" y="6617567"/>
            <a:ext cx="8431149" cy="1047750"/>
            <a:chOff x="0" y="0"/>
            <a:chExt cx="2220550" cy="27595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20550" cy="275951"/>
            </a:xfrm>
            <a:custGeom>
              <a:avLst/>
              <a:gdLst/>
              <a:ahLst/>
              <a:cxnLst/>
              <a:rect r="r" b="b" t="t" l="l"/>
              <a:pathLst>
                <a:path h="275951" w="2220550">
                  <a:moveTo>
                    <a:pt x="13774" y="0"/>
                  </a:moveTo>
                  <a:lnTo>
                    <a:pt x="2206776" y="0"/>
                  </a:lnTo>
                  <a:cubicBezTo>
                    <a:pt x="2214383" y="0"/>
                    <a:pt x="2220550" y="6167"/>
                    <a:pt x="2220550" y="13774"/>
                  </a:cubicBezTo>
                  <a:lnTo>
                    <a:pt x="2220550" y="262177"/>
                  </a:lnTo>
                  <a:cubicBezTo>
                    <a:pt x="2220550" y="269784"/>
                    <a:pt x="2214383" y="275951"/>
                    <a:pt x="2206776" y="275951"/>
                  </a:cubicBezTo>
                  <a:lnTo>
                    <a:pt x="13774" y="275951"/>
                  </a:lnTo>
                  <a:cubicBezTo>
                    <a:pt x="6167" y="275951"/>
                    <a:pt x="0" y="269784"/>
                    <a:pt x="0" y="262177"/>
                  </a:cubicBezTo>
                  <a:lnTo>
                    <a:pt x="0" y="13774"/>
                  </a:lnTo>
                  <a:cubicBezTo>
                    <a:pt x="0" y="6167"/>
                    <a:pt x="6167" y="0"/>
                    <a:pt x="13774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2220550" cy="2664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17" id="17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689513" y="2692155"/>
            <a:ext cx="7427333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Planifique los trabajos de mantenimiento en función del uso del vehículo para evitar averías y fallos de funcionamiento</a:t>
            </a:r>
          </a:p>
        </p:txBody>
      </p:sp>
      <p:grpSp>
        <p:nvGrpSpPr>
          <p:cNvPr name="Group 19" id="19"/>
          <p:cNvGrpSpPr/>
          <p:nvPr/>
        </p:nvGrpSpPr>
        <p:grpSpPr>
          <a:xfrm rot="5410475">
            <a:off x="1268734" y="2755735"/>
            <a:ext cx="252118" cy="254730"/>
            <a:chOff x="0" y="0"/>
            <a:chExt cx="812800" cy="82121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821219"/>
            </a:xfrm>
            <a:custGeom>
              <a:avLst/>
              <a:gdLst/>
              <a:ahLst/>
              <a:cxnLst/>
              <a:rect r="r" b="b" t="t" l="l"/>
              <a:pathLst>
                <a:path h="821219" w="812800">
                  <a:moveTo>
                    <a:pt x="406400" y="0"/>
                  </a:moveTo>
                  <a:lnTo>
                    <a:pt x="812800" y="821219"/>
                  </a:lnTo>
                  <a:lnTo>
                    <a:pt x="0" y="821219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27000" y="371755"/>
              <a:ext cx="558800" cy="39080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689513" y="4077985"/>
            <a:ext cx="7481982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Mantenga todos sus PCV listos para la carretera y reduzca los costes de los tiempos de inactividad</a:t>
            </a:r>
          </a:p>
        </p:txBody>
      </p:sp>
      <p:grpSp>
        <p:nvGrpSpPr>
          <p:cNvPr name="Group 23" id="23"/>
          <p:cNvGrpSpPr/>
          <p:nvPr/>
        </p:nvGrpSpPr>
        <p:grpSpPr>
          <a:xfrm rot="5410475">
            <a:off x="1251671" y="4136696"/>
            <a:ext cx="252118" cy="220604"/>
            <a:chOff x="0" y="0"/>
            <a:chExt cx="812800" cy="711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689513" y="5436467"/>
            <a:ext cx="7482182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eficazmente el consumo de combustible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para eliminar los drenajes y los ralentíes</a:t>
            </a:r>
          </a:p>
        </p:txBody>
      </p:sp>
      <p:grpSp>
        <p:nvGrpSpPr>
          <p:cNvPr name="Group 27" id="27"/>
          <p:cNvGrpSpPr/>
          <p:nvPr/>
        </p:nvGrpSpPr>
        <p:grpSpPr>
          <a:xfrm rot="5410475">
            <a:off x="1251671" y="5514229"/>
            <a:ext cx="252118" cy="220604"/>
            <a:chOff x="0" y="0"/>
            <a:chExt cx="812800" cy="7112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689513" y="6808067"/>
            <a:ext cx="7491707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Obtenga las mejores tarifas de seguros y reconstruya accidentes con la telemática de seguros</a:t>
            </a:r>
          </a:p>
        </p:txBody>
      </p:sp>
      <p:grpSp>
        <p:nvGrpSpPr>
          <p:cNvPr name="Group 31" id="31"/>
          <p:cNvGrpSpPr/>
          <p:nvPr/>
        </p:nvGrpSpPr>
        <p:grpSpPr>
          <a:xfrm rot="5410475">
            <a:off x="1251671" y="6866779"/>
            <a:ext cx="252118" cy="220604"/>
            <a:chOff x="0" y="0"/>
            <a:chExt cx="812800" cy="7112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Freeform 34" id="34"/>
          <p:cNvSpPr/>
          <p:nvPr/>
        </p:nvSpPr>
        <p:spPr>
          <a:xfrm flipH="false" flipV="false" rot="0">
            <a:off x="11680663" y="1290583"/>
            <a:ext cx="8800244" cy="4917137"/>
          </a:xfrm>
          <a:custGeom>
            <a:avLst/>
            <a:gdLst/>
            <a:ahLst/>
            <a:cxnLst/>
            <a:rect r="r" b="b" t="t" l="l"/>
            <a:pathLst>
              <a:path h="4917137" w="8800244">
                <a:moveTo>
                  <a:pt x="0" y="0"/>
                </a:moveTo>
                <a:lnTo>
                  <a:pt x="8800245" y="0"/>
                </a:lnTo>
                <a:lnTo>
                  <a:pt x="8800245" y="4917137"/>
                </a:lnTo>
                <a:lnTo>
                  <a:pt x="0" y="49171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0042718" y="3608585"/>
            <a:ext cx="8066860" cy="5515716"/>
          </a:xfrm>
          <a:custGeom>
            <a:avLst/>
            <a:gdLst/>
            <a:ahLst/>
            <a:cxnLst/>
            <a:rect r="r" b="b" t="t" l="l"/>
            <a:pathLst>
              <a:path h="5515716" w="8066860">
                <a:moveTo>
                  <a:pt x="0" y="0"/>
                </a:moveTo>
                <a:lnTo>
                  <a:pt x="8066860" y="0"/>
                </a:lnTo>
                <a:lnTo>
                  <a:pt x="8066860" y="5515716"/>
                </a:lnTo>
                <a:lnTo>
                  <a:pt x="0" y="55157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945775" y="1177458"/>
            <a:ext cx="869268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Reduzca los costes de la flota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11785" y="1178425"/>
            <a:ext cx="12668079" cy="6469382"/>
          </a:xfrm>
          <a:custGeom>
            <a:avLst/>
            <a:gdLst/>
            <a:ahLst/>
            <a:cxnLst/>
            <a:rect r="r" b="b" t="t" l="l"/>
            <a:pathLst>
              <a:path h="6469382" w="12668079">
                <a:moveTo>
                  <a:pt x="0" y="0"/>
                </a:moveTo>
                <a:lnTo>
                  <a:pt x="12668078" y="0"/>
                </a:lnTo>
                <a:lnTo>
                  <a:pt x="12668078" y="6469382"/>
                </a:lnTo>
                <a:lnTo>
                  <a:pt x="0" y="6469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703736" y="5932973"/>
            <a:ext cx="4292355" cy="3429668"/>
          </a:xfrm>
          <a:custGeom>
            <a:avLst/>
            <a:gdLst/>
            <a:ahLst/>
            <a:cxnLst/>
            <a:rect r="r" b="b" t="t" l="l"/>
            <a:pathLst>
              <a:path h="3429668" w="4292355">
                <a:moveTo>
                  <a:pt x="0" y="0"/>
                </a:moveTo>
                <a:lnTo>
                  <a:pt x="4292355" y="0"/>
                </a:lnTo>
                <a:lnTo>
                  <a:pt x="4292355" y="3429668"/>
                </a:lnTo>
                <a:lnTo>
                  <a:pt x="0" y="34296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826" t="0" r="-3966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012568" y="4698845"/>
            <a:ext cx="5333256" cy="3642405"/>
          </a:xfrm>
          <a:custGeom>
            <a:avLst/>
            <a:gdLst/>
            <a:ahLst/>
            <a:cxnLst/>
            <a:rect r="r" b="b" t="t" l="l"/>
            <a:pathLst>
              <a:path h="3642405" w="5333256">
                <a:moveTo>
                  <a:pt x="0" y="0"/>
                </a:moveTo>
                <a:lnTo>
                  <a:pt x="5333256" y="0"/>
                </a:lnTo>
                <a:lnTo>
                  <a:pt x="5333256" y="3642406"/>
                </a:lnTo>
                <a:lnTo>
                  <a:pt x="0" y="36424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45775" y="1177458"/>
            <a:ext cx="7282632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Garantizar seguridad 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los pasajeros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65905" y="3374887"/>
            <a:ext cx="385907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Reciba alertas en tiempo real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y analice los datos de periodos anteriores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65905" y="2868965"/>
            <a:ext cx="271165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65905" y="4657038"/>
            <a:ext cx="347960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65905" y="6782210"/>
            <a:ext cx="342602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963972" y="4665980"/>
            <a:ext cx="351086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5.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963972" y="6457777"/>
            <a:ext cx="351086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6.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954447" y="2856335"/>
            <a:ext cx="346621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65905" y="7309704"/>
            <a:ext cx="4431704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Aumentar la seguridad del vehículo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con avisos ADAS, bloqueo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del encendido y otros dispositivos adicionales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963972" y="5171902"/>
            <a:ext cx="4182926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Controle las situaciones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en el interior el autobús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con la supervisión en cabina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65905" y="5162960"/>
            <a:ext cx="4745821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Establezca puntos de penalización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a los conductores para eliminar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el exceso de velocidad y otras infracciones con el informe EcoDriving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954447" y="3383830"/>
            <a:ext cx="3902221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Transmita alarmas de cinturones de seguridad a los operadores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 flotas y evite lesiones y multas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963972" y="6976329"/>
            <a:ext cx="389269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el estado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del conductor con avisos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DMS, como fatiga, sueño, tabaquismo, uso del teléfono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19855" y="5021019"/>
            <a:ext cx="5330902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Control de la ocupación de los autobuses en tiempo real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19855" y="5844937"/>
            <a:ext cx="5144038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Control de la compra de billetes </a:t>
            </a:r>
          </a:p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y la presencia de revisores en la línea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17574" y="5844937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4" y="0"/>
                </a:lnTo>
                <a:lnTo>
                  <a:pt x="430994" y="430993"/>
                </a:lnTo>
                <a:lnTo>
                  <a:pt x="0" y="4309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519855" y="6668855"/>
            <a:ext cx="5330902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Habilitar la función de puntos de interés para garantizar que el conductor sólo recoja pasajeros en las paradas de la ruta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917574" y="6668855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4" y="0"/>
                </a:lnTo>
                <a:lnTo>
                  <a:pt x="430994" y="430994"/>
                </a:lnTo>
                <a:lnTo>
                  <a:pt x="0" y="4309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408115" y="1028700"/>
            <a:ext cx="11297112" cy="7201909"/>
          </a:xfrm>
          <a:custGeom>
            <a:avLst/>
            <a:gdLst/>
            <a:ahLst/>
            <a:cxnLst/>
            <a:rect r="r" b="b" t="t" l="l"/>
            <a:pathLst>
              <a:path h="7201909" w="11297112">
                <a:moveTo>
                  <a:pt x="0" y="0"/>
                </a:moveTo>
                <a:lnTo>
                  <a:pt x="11297112" y="0"/>
                </a:lnTo>
                <a:lnTo>
                  <a:pt x="11297112" y="7201909"/>
                </a:lnTo>
                <a:lnTo>
                  <a:pt x="0" y="72019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45775" y="1177458"/>
            <a:ext cx="5718118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Minimizar la pérdida de ingresos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5775" y="2983157"/>
            <a:ext cx="6402902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Siga el movimiento de los autobuses escolares, lanzaderas e interurbanos a lo largo de sus rutas mediante el seguimiento por GPS.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6855" y="4418019"/>
            <a:ext cx="4130055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Mejore su negocio con Navixy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17574" y="5021019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4" y="0"/>
                </a:lnTo>
                <a:lnTo>
                  <a:pt x="430994" y="430993"/>
                </a:lnTo>
                <a:lnTo>
                  <a:pt x="0" y="4309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25508" y="626084"/>
            <a:ext cx="12265802" cy="6577536"/>
          </a:xfrm>
          <a:custGeom>
            <a:avLst/>
            <a:gdLst/>
            <a:ahLst/>
            <a:cxnLst/>
            <a:rect r="r" b="b" t="t" l="l"/>
            <a:pathLst>
              <a:path h="6577536" w="12265802">
                <a:moveTo>
                  <a:pt x="0" y="0"/>
                </a:moveTo>
                <a:lnTo>
                  <a:pt x="12265802" y="0"/>
                </a:lnTo>
                <a:lnTo>
                  <a:pt x="12265802" y="6577536"/>
                </a:lnTo>
                <a:lnTo>
                  <a:pt x="0" y="65775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71957" y="3970784"/>
            <a:ext cx="6265014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Detectar las horas punta de carga para optimizar las operaciones</a:t>
            </a:r>
          </a:p>
        </p:txBody>
      </p:sp>
      <p:grpSp>
        <p:nvGrpSpPr>
          <p:cNvPr name="Group 8" id="8"/>
          <p:cNvGrpSpPr/>
          <p:nvPr/>
        </p:nvGrpSpPr>
        <p:grpSpPr>
          <a:xfrm rot="5410475">
            <a:off x="945760" y="4034266"/>
            <a:ext cx="252118" cy="211061"/>
            <a:chOff x="0" y="0"/>
            <a:chExt cx="812800" cy="6804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680436"/>
            </a:xfrm>
            <a:custGeom>
              <a:avLst/>
              <a:gdLst/>
              <a:ahLst/>
              <a:cxnLst/>
              <a:rect r="r" b="b" t="t" l="l"/>
              <a:pathLst>
                <a:path h="680436" w="812800">
                  <a:moveTo>
                    <a:pt x="406400" y="0"/>
                  </a:moveTo>
                  <a:lnTo>
                    <a:pt x="812800" y="680436"/>
                  </a:lnTo>
                  <a:lnTo>
                    <a:pt x="0" y="680436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306392"/>
              <a:ext cx="558800" cy="325442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71957" y="5009009"/>
            <a:ext cx="6039277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Desarrollar horarios eficaces utilizando los datos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carga de pasajeros, así como información sobre la velocidad de circulación a lo largo de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la ruta en diferentes momentos del día</a:t>
            </a:r>
          </a:p>
        </p:txBody>
      </p:sp>
      <p:grpSp>
        <p:nvGrpSpPr>
          <p:cNvPr name="Group 12" id="12"/>
          <p:cNvGrpSpPr/>
          <p:nvPr/>
        </p:nvGrpSpPr>
        <p:grpSpPr>
          <a:xfrm rot="5410475">
            <a:off x="945827" y="5072235"/>
            <a:ext cx="251017" cy="210098"/>
            <a:chOff x="0" y="0"/>
            <a:chExt cx="812800" cy="68030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680301"/>
            </a:xfrm>
            <a:custGeom>
              <a:avLst/>
              <a:gdLst/>
              <a:ahLst/>
              <a:cxnLst/>
              <a:rect r="r" b="b" t="t" l="l"/>
              <a:pathLst>
                <a:path h="680301" w="812800">
                  <a:moveTo>
                    <a:pt x="406400" y="0"/>
                  </a:moveTo>
                  <a:lnTo>
                    <a:pt x="812800" y="680301"/>
                  </a:lnTo>
                  <a:lnTo>
                    <a:pt x="0" y="68030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306329"/>
              <a:ext cx="558800" cy="325379"/>
            </a:xfrm>
            <a:prstGeom prst="rect">
              <a:avLst/>
            </a:prstGeom>
          </p:spPr>
          <p:txBody>
            <a:bodyPr anchor="ctr" rtlCol="false" tIns="56092" lIns="56092" bIns="56092" rIns="56092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371957" y="6590159"/>
            <a:ext cx="5768393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Desplegar autobuses adicionales en las horas punta</a:t>
            </a:r>
          </a:p>
        </p:txBody>
      </p:sp>
      <p:grpSp>
        <p:nvGrpSpPr>
          <p:cNvPr name="Group 16" id="16"/>
          <p:cNvGrpSpPr/>
          <p:nvPr/>
        </p:nvGrpSpPr>
        <p:grpSpPr>
          <a:xfrm rot="5410475">
            <a:off x="938525" y="6660877"/>
            <a:ext cx="252118" cy="196591"/>
            <a:chOff x="0" y="0"/>
            <a:chExt cx="812800" cy="63378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633785"/>
            </a:xfrm>
            <a:custGeom>
              <a:avLst/>
              <a:gdLst/>
              <a:ahLst/>
              <a:cxnLst/>
              <a:rect r="r" b="b" t="t" l="l"/>
              <a:pathLst>
                <a:path h="633785" w="812800">
                  <a:moveTo>
                    <a:pt x="406400" y="0"/>
                  </a:moveTo>
                  <a:lnTo>
                    <a:pt x="812800" y="633785"/>
                  </a:lnTo>
                  <a:lnTo>
                    <a:pt x="0" y="633785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284733"/>
              <a:ext cx="558800" cy="303783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8551725" y="4949190"/>
            <a:ext cx="9144000" cy="4309110"/>
          </a:xfrm>
          <a:custGeom>
            <a:avLst/>
            <a:gdLst/>
            <a:ahLst/>
            <a:cxnLst/>
            <a:rect r="r" b="b" t="t" l="l"/>
            <a:pathLst>
              <a:path h="4309110" w="9144000">
                <a:moveTo>
                  <a:pt x="0" y="0"/>
                </a:moveTo>
                <a:lnTo>
                  <a:pt x="9144000" y="0"/>
                </a:lnTo>
                <a:lnTo>
                  <a:pt x="9144000" y="4309110"/>
                </a:lnTo>
                <a:lnTo>
                  <a:pt x="0" y="43091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45775" y="1177458"/>
            <a:ext cx="5472046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Desarrolle horarios eficaces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75430" y="2978933"/>
            <a:ext cx="5683387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Gestione sus autobuses con eficacia para mejorar la satisfacción de los pasajeros.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6091" y="2279161"/>
            <a:ext cx="5259461" cy="3324404"/>
            <a:chOff x="0" y="0"/>
            <a:chExt cx="1344168" cy="84962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44168" cy="849623"/>
            </a:xfrm>
            <a:custGeom>
              <a:avLst/>
              <a:gdLst/>
              <a:ahLst/>
              <a:cxnLst/>
              <a:rect r="r" b="b" t="t" l="l"/>
              <a:pathLst>
                <a:path h="849623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31959"/>
                  </a:lnTo>
                  <a:cubicBezTo>
                    <a:pt x="1344168" y="841714"/>
                    <a:pt x="1336259" y="849623"/>
                    <a:pt x="1326504" y="849623"/>
                  </a:cubicBezTo>
                  <a:lnTo>
                    <a:pt x="17664" y="849623"/>
                  </a:lnTo>
                  <a:cubicBezTo>
                    <a:pt x="7908" y="849623"/>
                    <a:pt x="0" y="841714"/>
                    <a:pt x="0" y="831959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44168" cy="88772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43424" y="5990894"/>
            <a:ext cx="5259461" cy="3017491"/>
            <a:chOff x="0" y="0"/>
            <a:chExt cx="1344168" cy="77118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4168" cy="771184"/>
            </a:xfrm>
            <a:custGeom>
              <a:avLst/>
              <a:gdLst/>
              <a:ahLst/>
              <a:cxnLst/>
              <a:rect r="r" b="b" t="t" l="l"/>
              <a:pathLst>
                <a:path h="771184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753520"/>
                  </a:lnTo>
                  <a:cubicBezTo>
                    <a:pt x="1344168" y="763276"/>
                    <a:pt x="1336259" y="771184"/>
                    <a:pt x="1326504" y="771184"/>
                  </a:cubicBezTo>
                  <a:lnTo>
                    <a:pt x="17664" y="771184"/>
                  </a:lnTo>
                  <a:cubicBezTo>
                    <a:pt x="7908" y="771184"/>
                    <a:pt x="0" y="763276"/>
                    <a:pt x="0" y="753520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4168" cy="809284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470298" y="2279161"/>
            <a:ext cx="5259461" cy="3324404"/>
            <a:chOff x="0" y="0"/>
            <a:chExt cx="1344168" cy="8496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4168" cy="849623"/>
            </a:xfrm>
            <a:custGeom>
              <a:avLst/>
              <a:gdLst/>
              <a:ahLst/>
              <a:cxnLst/>
              <a:rect r="r" b="b" t="t" l="l"/>
              <a:pathLst>
                <a:path h="849623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31959"/>
                  </a:lnTo>
                  <a:cubicBezTo>
                    <a:pt x="1344168" y="841714"/>
                    <a:pt x="1336259" y="849623"/>
                    <a:pt x="1326504" y="849623"/>
                  </a:cubicBezTo>
                  <a:lnTo>
                    <a:pt x="17664" y="849623"/>
                  </a:lnTo>
                  <a:cubicBezTo>
                    <a:pt x="7908" y="849623"/>
                    <a:pt x="0" y="841714"/>
                    <a:pt x="0" y="831959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44168" cy="88772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467631" y="5990894"/>
            <a:ext cx="5259461" cy="3017491"/>
            <a:chOff x="0" y="0"/>
            <a:chExt cx="1344168" cy="77118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44168" cy="771184"/>
            </a:xfrm>
            <a:custGeom>
              <a:avLst/>
              <a:gdLst/>
              <a:ahLst/>
              <a:cxnLst/>
              <a:rect r="r" b="b" t="t" l="l"/>
              <a:pathLst>
                <a:path h="771184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753520"/>
                  </a:lnTo>
                  <a:cubicBezTo>
                    <a:pt x="1344168" y="763276"/>
                    <a:pt x="1336259" y="771184"/>
                    <a:pt x="1326504" y="771184"/>
                  </a:cubicBezTo>
                  <a:lnTo>
                    <a:pt x="17664" y="771184"/>
                  </a:lnTo>
                  <a:cubicBezTo>
                    <a:pt x="7908" y="771184"/>
                    <a:pt x="0" y="763276"/>
                    <a:pt x="0" y="753520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344168" cy="809284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999839" y="2279161"/>
            <a:ext cx="5259461" cy="3324404"/>
            <a:chOff x="0" y="0"/>
            <a:chExt cx="1344168" cy="84962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4168" cy="849623"/>
            </a:xfrm>
            <a:custGeom>
              <a:avLst/>
              <a:gdLst/>
              <a:ahLst/>
              <a:cxnLst/>
              <a:rect r="r" b="b" t="t" l="l"/>
              <a:pathLst>
                <a:path h="849623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31959"/>
                  </a:lnTo>
                  <a:cubicBezTo>
                    <a:pt x="1344168" y="841714"/>
                    <a:pt x="1336259" y="849623"/>
                    <a:pt x="1326504" y="849623"/>
                  </a:cubicBezTo>
                  <a:lnTo>
                    <a:pt x="17664" y="849623"/>
                  </a:lnTo>
                  <a:cubicBezTo>
                    <a:pt x="7908" y="849623"/>
                    <a:pt x="0" y="841714"/>
                    <a:pt x="0" y="831959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344168" cy="88772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997172" y="5990894"/>
            <a:ext cx="5259461" cy="3017491"/>
            <a:chOff x="0" y="0"/>
            <a:chExt cx="1344168" cy="77118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44168" cy="771184"/>
            </a:xfrm>
            <a:custGeom>
              <a:avLst/>
              <a:gdLst/>
              <a:ahLst/>
              <a:cxnLst/>
              <a:rect r="r" b="b" t="t" l="l"/>
              <a:pathLst>
                <a:path h="771184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753520"/>
                  </a:lnTo>
                  <a:cubicBezTo>
                    <a:pt x="1344168" y="763276"/>
                    <a:pt x="1336259" y="771184"/>
                    <a:pt x="1326504" y="771184"/>
                  </a:cubicBezTo>
                  <a:lnTo>
                    <a:pt x="17664" y="771184"/>
                  </a:lnTo>
                  <a:cubicBezTo>
                    <a:pt x="7908" y="771184"/>
                    <a:pt x="0" y="763276"/>
                    <a:pt x="0" y="753520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344168" cy="809284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321528" y="2638372"/>
            <a:ext cx="966246" cy="558276"/>
          </a:xfrm>
          <a:custGeom>
            <a:avLst/>
            <a:gdLst/>
            <a:ahLst/>
            <a:cxnLst/>
            <a:rect r="r" b="b" t="t" l="l"/>
            <a:pathLst>
              <a:path h="558276" w="966246">
                <a:moveTo>
                  <a:pt x="0" y="0"/>
                </a:moveTo>
                <a:lnTo>
                  <a:pt x="966246" y="0"/>
                </a:lnTo>
                <a:lnTo>
                  <a:pt x="966246" y="558276"/>
                </a:lnTo>
                <a:lnTo>
                  <a:pt x="0" y="5582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6293898" y="2558756"/>
            <a:ext cx="579524" cy="700524"/>
          </a:xfrm>
          <a:custGeom>
            <a:avLst/>
            <a:gdLst/>
            <a:ahLst/>
            <a:cxnLst/>
            <a:rect r="r" b="b" t="t" l="l"/>
            <a:pathLst>
              <a:path h="700524" w="579524">
                <a:moveTo>
                  <a:pt x="0" y="0"/>
                </a:moveTo>
                <a:lnTo>
                  <a:pt x="579524" y="0"/>
                </a:lnTo>
                <a:lnTo>
                  <a:pt x="579524" y="700523"/>
                </a:lnTo>
                <a:lnTo>
                  <a:pt x="0" y="7005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5203555" y="6199001"/>
            <a:ext cx="664001" cy="840333"/>
          </a:xfrm>
          <a:custGeom>
            <a:avLst/>
            <a:gdLst/>
            <a:ahLst/>
            <a:cxnLst/>
            <a:rect r="r" b="b" t="t" l="l"/>
            <a:pathLst>
              <a:path h="840333" w="664001">
                <a:moveTo>
                  <a:pt x="0" y="0"/>
                </a:moveTo>
                <a:lnTo>
                  <a:pt x="664001" y="0"/>
                </a:lnTo>
                <a:lnTo>
                  <a:pt x="664001" y="840333"/>
                </a:lnTo>
                <a:lnTo>
                  <a:pt x="0" y="84033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0595534" y="6218051"/>
            <a:ext cx="764830" cy="756139"/>
          </a:xfrm>
          <a:custGeom>
            <a:avLst/>
            <a:gdLst/>
            <a:ahLst/>
            <a:cxnLst/>
            <a:rect r="r" b="b" t="t" l="l"/>
            <a:pathLst>
              <a:path h="756139" w="764830">
                <a:moveTo>
                  <a:pt x="0" y="0"/>
                </a:moveTo>
                <a:lnTo>
                  <a:pt x="764830" y="0"/>
                </a:lnTo>
                <a:lnTo>
                  <a:pt x="764830" y="756138"/>
                </a:lnTo>
                <a:lnTo>
                  <a:pt x="0" y="75613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6108592" y="6255802"/>
            <a:ext cx="764830" cy="764830"/>
          </a:xfrm>
          <a:custGeom>
            <a:avLst/>
            <a:gdLst/>
            <a:ahLst/>
            <a:cxnLst/>
            <a:rect r="r" b="b" t="t" l="l"/>
            <a:pathLst>
              <a:path h="764830" w="764830">
                <a:moveTo>
                  <a:pt x="0" y="0"/>
                </a:moveTo>
                <a:lnTo>
                  <a:pt x="764830" y="0"/>
                </a:lnTo>
                <a:lnTo>
                  <a:pt x="764830" y="764830"/>
                </a:lnTo>
                <a:lnTo>
                  <a:pt x="0" y="76483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4361443" y="2539706"/>
            <a:ext cx="1428434" cy="719574"/>
          </a:xfrm>
          <a:custGeom>
            <a:avLst/>
            <a:gdLst/>
            <a:ahLst/>
            <a:cxnLst/>
            <a:rect r="r" b="b" t="t" l="l"/>
            <a:pathLst>
              <a:path h="719574" w="1428434">
                <a:moveTo>
                  <a:pt x="0" y="0"/>
                </a:moveTo>
                <a:lnTo>
                  <a:pt x="1428434" y="0"/>
                </a:lnTo>
                <a:lnTo>
                  <a:pt x="1428434" y="719573"/>
                </a:lnTo>
                <a:lnTo>
                  <a:pt x="0" y="7195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945775" y="1177458"/>
            <a:ext cx="869268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funciones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446750" y="2945660"/>
            <a:ext cx="4607853" cy="2305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Identificación </a:t>
            </a:r>
          </a:p>
          <a:p>
            <a:pPr algn="l">
              <a:lnSpc>
                <a:spcPts val="3311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del conductor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Controle qué conductor está utilizando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el vehículo en ese momento. Realice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un seguimiento de los cambios de turno,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ejecute informes por conductor y realice cálculos de nóminas precisos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969536" y="6506266"/>
            <a:ext cx="4346813" cy="1876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Diagnóstico </a:t>
            </a:r>
          </a:p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exhaustivo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el estado del vehículo con datos de telemetría, incluidos los DTC. Controle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el nivel de aceite. Elimine los fallos antes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 que se conviertan en problemas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554984" y="2993285"/>
            <a:ext cx="4433219" cy="1876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Kilometraje profesional </a:t>
            </a:r>
          </a:p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frente a personal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Pruebe el diario del conductor para clasificar los viajes en profesionales y personales. Obtenga el máximo reembolso de impuestos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y detecte los viajes no autorizados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36928" y="6458641"/>
            <a:ext cx="4373477" cy="1591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399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Protección antirrobo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Reciba alertas si un vehículo sale de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as geocercas, opera a horas inusuales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o está siendo remolcado. Habilite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el control remoto del encendido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929706" y="2993285"/>
            <a:ext cx="4806535" cy="1876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Contador automático </a:t>
            </a:r>
          </a:p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pasajeros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Cuente pasajeros con células fotoeléctricas, CCTV, IR y otros sensores. Evite la evasión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 tarifas. Analice las estadísticas y mejore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el servicio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574034" y="6506266"/>
            <a:ext cx="4219840" cy="18760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Cumplimiento </a:t>
            </a:r>
          </a:p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seguridad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Cumpla la normativa sobre tacógrafos/ELD. Visualice los datos de trabajo y descanso con la informática de niebla para evitar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la fatiga del conductor y las multas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050" r="-12101" b="-605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65905" y="3392409"/>
            <a:ext cx="605427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Alquileres</a:t>
            </a: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y leasing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81075" y="4398264"/>
            <a:ext cx="5913117" cy="1547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Realice un seguimiento del uso, evite el uso no autorizado, fomente un comportamiento prudente al volante y obtenga pruebas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para el seguro y la resolución de conflictos.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75430" y="1038225"/>
            <a:ext cx="4521246" cy="669941"/>
            <a:chOff x="0" y="0"/>
            <a:chExt cx="6028328" cy="89325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3345760" y="0"/>
              <a:ext cx="2682568" cy="893254"/>
              <a:chOff x="0" y="0"/>
              <a:chExt cx="514015" cy="17115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514015" cy="171159"/>
              </a:xfrm>
              <a:custGeom>
                <a:avLst/>
                <a:gdLst/>
                <a:ahLst/>
                <a:cxnLst/>
                <a:rect r="r" b="b" t="t" l="l"/>
                <a:pathLst>
                  <a:path h="171159" w="514015">
                    <a:moveTo>
                      <a:pt x="38480" y="0"/>
                    </a:moveTo>
                    <a:lnTo>
                      <a:pt x="475535" y="0"/>
                    </a:lnTo>
                    <a:cubicBezTo>
                      <a:pt x="485741" y="0"/>
                      <a:pt x="495528" y="4054"/>
                      <a:pt x="502745" y="11271"/>
                    </a:cubicBezTo>
                    <a:cubicBezTo>
                      <a:pt x="509961" y="18487"/>
                      <a:pt x="514015" y="28275"/>
                      <a:pt x="514015" y="38480"/>
                    </a:cubicBezTo>
                    <a:lnTo>
                      <a:pt x="514015" y="132679"/>
                    </a:lnTo>
                    <a:cubicBezTo>
                      <a:pt x="514015" y="153931"/>
                      <a:pt x="496787" y="171159"/>
                      <a:pt x="475535" y="171159"/>
                    </a:cubicBezTo>
                    <a:lnTo>
                      <a:pt x="38480" y="171159"/>
                    </a:lnTo>
                    <a:cubicBezTo>
                      <a:pt x="28275" y="171159"/>
                      <a:pt x="18487" y="167105"/>
                      <a:pt x="11271" y="159889"/>
                    </a:cubicBezTo>
                    <a:cubicBezTo>
                      <a:pt x="4054" y="152672"/>
                      <a:pt x="0" y="142885"/>
                      <a:pt x="0" y="132679"/>
                    </a:cubicBezTo>
                    <a:lnTo>
                      <a:pt x="0" y="38480"/>
                    </a:lnTo>
                    <a:cubicBezTo>
                      <a:pt x="0" y="28275"/>
                      <a:pt x="4054" y="18487"/>
                      <a:pt x="11271" y="11271"/>
                    </a:cubicBezTo>
                    <a:cubicBezTo>
                      <a:pt x="18487" y="4054"/>
                      <a:pt x="28275" y="0"/>
                      <a:pt x="38480" y="0"/>
                    </a:cubicBezTo>
                    <a:close/>
                  </a:path>
                </a:pathLst>
              </a:custGeom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514015" cy="218784"/>
              </a:xfrm>
              <a:prstGeom prst="rect">
                <a:avLst/>
              </a:prstGeom>
            </p:spPr>
            <p:txBody>
              <a:bodyPr anchor="ctr" rtlCol="false" tIns="52369" lIns="52369" bIns="52369" rIns="52369"/>
              <a:lstStyle/>
              <a:p>
                <a:pPr algn="ctr">
                  <a:lnSpc>
                    <a:spcPts val="3863"/>
                  </a:lnSpc>
                </a:pPr>
                <a:r>
                  <a:rPr lang="en-US" b="true" sz="2799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Industrias</a:t>
                </a: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0" y="150468"/>
              <a:ext cx="2760804" cy="592318"/>
            </a:xfrm>
            <a:custGeom>
              <a:avLst/>
              <a:gdLst/>
              <a:ahLst/>
              <a:cxnLst/>
              <a:rect r="r" b="b" t="t" l="l"/>
              <a:pathLst>
                <a:path h="592318" w="2760804">
                  <a:moveTo>
                    <a:pt x="0" y="0"/>
                  </a:moveTo>
                  <a:lnTo>
                    <a:pt x="2760804" y="0"/>
                  </a:lnTo>
                  <a:lnTo>
                    <a:pt x="2760804" y="592318"/>
                  </a:lnTo>
                  <a:lnTo>
                    <a:pt x="0" y="592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0" id="10"/>
            <p:cNvSpPr/>
            <p:nvPr/>
          </p:nvSpPr>
          <p:spPr>
            <a:xfrm flipH="true" flipV="true">
              <a:off x="3120685" y="125163"/>
              <a:ext cx="0" cy="642928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920398" y="1221406"/>
            <a:ext cx="12471529" cy="7545275"/>
          </a:xfrm>
          <a:custGeom>
            <a:avLst/>
            <a:gdLst/>
            <a:ahLst/>
            <a:cxnLst/>
            <a:rect r="r" b="b" t="t" l="l"/>
            <a:pathLst>
              <a:path h="7545275" w="12471529">
                <a:moveTo>
                  <a:pt x="0" y="0"/>
                </a:moveTo>
                <a:lnTo>
                  <a:pt x="12471529" y="0"/>
                </a:lnTo>
                <a:lnTo>
                  <a:pt x="12471529" y="7545275"/>
                </a:lnTo>
                <a:lnTo>
                  <a:pt x="0" y="75452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7500194" y="7867891"/>
            <a:ext cx="3900319" cy="1259158"/>
          </a:xfrm>
          <a:custGeom>
            <a:avLst/>
            <a:gdLst/>
            <a:ahLst/>
            <a:cxnLst/>
            <a:rect r="r" b="b" t="t" l="l"/>
            <a:pathLst>
              <a:path h="1259158" w="3900319">
                <a:moveTo>
                  <a:pt x="0" y="0"/>
                </a:moveTo>
                <a:lnTo>
                  <a:pt x="3900319" y="0"/>
                </a:lnTo>
                <a:lnTo>
                  <a:pt x="3900319" y="1259158"/>
                </a:lnTo>
                <a:lnTo>
                  <a:pt x="0" y="125915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975430" y="4584339"/>
            <a:ext cx="6228236" cy="2746479"/>
            <a:chOff x="0" y="0"/>
            <a:chExt cx="1640358" cy="72335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640358" cy="723352"/>
            </a:xfrm>
            <a:custGeom>
              <a:avLst/>
              <a:gdLst/>
              <a:ahLst/>
              <a:cxnLst/>
              <a:rect r="r" b="b" t="t" l="l"/>
              <a:pathLst>
                <a:path h="723352" w="1640358">
                  <a:moveTo>
                    <a:pt x="18646" y="0"/>
                  </a:moveTo>
                  <a:lnTo>
                    <a:pt x="1621713" y="0"/>
                  </a:lnTo>
                  <a:cubicBezTo>
                    <a:pt x="1626658" y="0"/>
                    <a:pt x="1631401" y="1964"/>
                    <a:pt x="1634897" y="5461"/>
                  </a:cubicBezTo>
                  <a:cubicBezTo>
                    <a:pt x="1638394" y="8958"/>
                    <a:pt x="1640358" y="13700"/>
                    <a:pt x="1640358" y="18646"/>
                  </a:cubicBezTo>
                  <a:lnTo>
                    <a:pt x="1640358" y="704707"/>
                  </a:lnTo>
                  <a:cubicBezTo>
                    <a:pt x="1640358" y="715005"/>
                    <a:pt x="1632010" y="723352"/>
                    <a:pt x="1621713" y="723352"/>
                  </a:cubicBezTo>
                  <a:lnTo>
                    <a:pt x="18646" y="723352"/>
                  </a:lnTo>
                  <a:cubicBezTo>
                    <a:pt x="13700" y="723352"/>
                    <a:pt x="8958" y="721388"/>
                    <a:pt x="5461" y="717891"/>
                  </a:cubicBezTo>
                  <a:cubicBezTo>
                    <a:pt x="1964" y="714395"/>
                    <a:pt x="0" y="709652"/>
                    <a:pt x="0" y="704707"/>
                  </a:cubicBezTo>
                  <a:lnTo>
                    <a:pt x="0" y="18646"/>
                  </a:lnTo>
                  <a:cubicBezTo>
                    <a:pt x="0" y="8348"/>
                    <a:pt x="8348" y="0"/>
                    <a:pt x="18646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1640358" cy="7138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819912" y="4994043"/>
            <a:ext cx="3942457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Seguimiento de activos por GPS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331558" y="4945234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3" y="0"/>
                </a:lnTo>
                <a:lnTo>
                  <a:pt x="430993" y="430993"/>
                </a:lnTo>
                <a:lnTo>
                  <a:pt x="0" y="4309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819912" y="5774407"/>
            <a:ext cx="4283125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Alertas de eventos personalizables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331558" y="5725598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3" y="0"/>
                </a:lnTo>
                <a:lnTo>
                  <a:pt x="430993" y="430993"/>
                </a:lnTo>
                <a:lnTo>
                  <a:pt x="0" y="4309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819912" y="6554770"/>
            <a:ext cx="4569768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  <a:spcBef>
                <a:spcPct val="0"/>
              </a:spcBef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Evite el uso no autorizado y los robos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331558" y="6505961"/>
            <a:ext cx="430993" cy="430993"/>
          </a:xfrm>
          <a:custGeom>
            <a:avLst/>
            <a:gdLst/>
            <a:ahLst/>
            <a:cxnLst/>
            <a:rect r="r" b="b" t="t" l="l"/>
            <a:pathLst>
              <a:path h="430993" w="430993">
                <a:moveTo>
                  <a:pt x="0" y="0"/>
                </a:moveTo>
                <a:lnTo>
                  <a:pt x="430993" y="0"/>
                </a:lnTo>
                <a:lnTo>
                  <a:pt x="430993" y="430994"/>
                </a:lnTo>
                <a:lnTo>
                  <a:pt x="0" y="4309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945775" y="1177458"/>
            <a:ext cx="7275824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Rastree un vehículo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 tiempo real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65905" y="2980911"/>
            <a:ext cx="6791075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algo más que la ubicación de los vehículos: rastree parámetros clave, garantice un uso adecuado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y esté al tanto del cumplimiento de los contratos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de leasing el cumplimiento de los contratos de leasing.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517758" y="2891241"/>
            <a:ext cx="2913899" cy="2631583"/>
          </a:xfrm>
          <a:custGeom>
            <a:avLst/>
            <a:gdLst/>
            <a:ahLst/>
            <a:cxnLst/>
            <a:rect r="r" b="b" t="t" l="l"/>
            <a:pathLst>
              <a:path h="2631583" w="2913899">
                <a:moveTo>
                  <a:pt x="0" y="0"/>
                </a:moveTo>
                <a:lnTo>
                  <a:pt x="2913899" y="0"/>
                </a:lnTo>
                <a:lnTo>
                  <a:pt x="2913899" y="2631583"/>
                </a:lnTo>
                <a:lnTo>
                  <a:pt x="0" y="263158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45775" y="3970911"/>
            <a:ext cx="6791075" cy="3217325"/>
            <a:chOff x="0" y="0"/>
            <a:chExt cx="1735605" cy="82225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735605" cy="822256"/>
            </a:xfrm>
            <a:custGeom>
              <a:avLst/>
              <a:gdLst/>
              <a:ahLst/>
              <a:cxnLst/>
              <a:rect r="r" b="b" t="t" l="l"/>
              <a:pathLst>
                <a:path h="822256" w="1735605">
                  <a:moveTo>
                    <a:pt x="13680" y="0"/>
                  </a:moveTo>
                  <a:lnTo>
                    <a:pt x="1721924" y="0"/>
                  </a:lnTo>
                  <a:cubicBezTo>
                    <a:pt x="1729480" y="0"/>
                    <a:pt x="1735605" y="6125"/>
                    <a:pt x="1735605" y="13680"/>
                  </a:cubicBezTo>
                  <a:lnTo>
                    <a:pt x="1735605" y="808576"/>
                  </a:lnTo>
                  <a:cubicBezTo>
                    <a:pt x="1735605" y="812204"/>
                    <a:pt x="1734163" y="815684"/>
                    <a:pt x="1731598" y="818249"/>
                  </a:cubicBezTo>
                  <a:cubicBezTo>
                    <a:pt x="1729032" y="820815"/>
                    <a:pt x="1725553" y="822256"/>
                    <a:pt x="1721924" y="822256"/>
                  </a:cubicBezTo>
                  <a:lnTo>
                    <a:pt x="13680" y="822256"/>
                  </a:lnTo>
                  <a:cubicBezTo>
                    <a:pt x="6125" y="822256"/>
                    <a:pt x="0" y="816131"/>
                    <a:pt x="0" y="808576"/>
                  </a:cubicBezTo>
                  <a:lnTo>
                    <a:pt x="0" y="13680"/>
                  </a:lnTo>
                  <a:cubicBezTo>
                    <a:pt x="0" y="6125"/>
                    <a:pt x="6125" y="0"/>
                    <a:pt x="13680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735605" cy="86035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743081" y="4411717"/>
            <a:ext cx="4016573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Entrada o salida de una geozona</a:t>
            </a:r>
          </a:p>
        </p:txBody>
      </p:sp>
      <p:grpSp>
        <p:nvGrpSpPr>
          <p:cNvPr name="Group 13" id="13"/>
          <p:cNvGrpSpPr/>
          <p:nvPr/>
        </p:nvGrpSpPr>
        <p:grpSpPr>
          <a:xfrm rot="5410475">
            <a:off x="1330302" y="4480449"/>
            <a:ext cx="252118" cy="200562"/>
            <a:chOff x="0" y="0"/>
            <a:chExt cx="812800" cy="64658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646587"/>
            </a:xfrm>
            <a:custGeom>
              <a:avLst/>
              <a:gdLst/>
              <a:ahLst/>
              <a:cxnLst/>
              <a:rect r="r" b="b" t="t" l="l"/>
              <a:pathLst>
                <a:path h="646587" w="812800">
                  <a:moveTo>
                    <a:pt x="406400" y="0"/>
                  </a:moveTo>
                  <a:lnTo>
                    <a:pt x="812800" y="646587"/>
                  </a:lnTo>
                  <a:lnTo>
                    <a:pt x="0" y="6465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90676"/>
              <a:ext cx="558800" cy="309726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743081" y="5058579"/>
            <a:ext cx="2876996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Detección de remolque</a:t>
            </a:r>
          </a:p>
        </p:txBody>
      </p:sp>
      <p:grpSp>
        <p:nvGrpSpPr>
          <p:cNvPr name="Group 17" id="17"/>
          <p:cNvGrpSpPr/>
          <p:nvPr/>
        </p:nvGrpSpPr>
        <p:grpSpPr>
          <a:xfrm rot="5410475">
            <a:off x="1330302" y="5126893"/>
            <a:ext cx="252118" cy="200562"/>
            <a:chOff x="0" y="0"/>
            <a:chExt cx="812800" cy="64658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646587"/>
            </a:xfrm>
            <a:custGeom>
              <a:avLst/>
              <a:gdLst/>
              <a:ahLst/>
              <a:cxnLst/>
              <a:rect r="r" b="b" t="t" l="l"/>
              <a:pathLst>
                <a:path h="646587" w="812800">
                  <a:moveTo>
                    <a:pt x="406400" y="0"/>
                  </a:moveTo>
                  <a:lnTo>
                    <a:pt x="812800" y="646587"/>
                  </a:lnTo>
                  <a:lnTo>
                    <a:pt x="0" y="6465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127000" y="290676"/>
              <a:ext cx="558800" cy="309726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743081" y="5705442"/>
            <a:ext cx="5277594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Retirada o desconexión del rastreador GPS</a:t>
            </a:r>
          </a:p>
        </p:txBody>
      </p:sp>
      <p:grpSp>
        <p:nvGrpSpPr>
          <p:cNvPr name="Group 21" id="21"/>
          <p:cNvGrpSpPr/>
          <p:nvPr/>
        </p:nvGrpSpPr>
        <p:grpSpPr>
          <a:xfrm rot="5410475">
            <a:off x="1330302" y="5773337"/>
            <a:ext cx="252118" cy="200562"/>
            <a:chOff x="0" y="0"/>
            <a:chExt cx="812800" cy="64658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646587"/>
            </a:xfrm>
            <a:custGeom>
              <a:avLst/>
              <a:gdLst/>
              <a:ahLst/>
              <a:cxnLst/>
              <a:rect r="r" b="b" t="t" l="l"/>
              <a:pathLst>
                <a:path h="646587" w="812800">
                  <a:moveTo>
                    <a:pt x="406400" y="0"/>
                  </a:moveTo>
                  <a:lnTo>
                    <a:pt x="812800" y="646587"/>
                  </a:lnTo>
                  <a:lnTo>
                    <a:pt x="0" y="6465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127000" y="290676"/>
              <a:ext cx="558800" cy="309726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743081" y="6352304"/>
            <a:ext cx="3876377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Ralentí prolongado del vehículo</a:t>
            </a:r>
          </a:p>
        </p:txBody>
      </p:sp>
      <p:grpSp>
        <p:nvGrpSpPr>
          <p:cNvPr name="Group 25" id="25"/>
          <p:cNvGrpSpPr/>
          <p:nvPr/>
        </p:nvGrpSpPr>
        <p:grpSpPr>
          <a:xfrm rot="5410475">
            <a:off x="1330302" y="6421037"/>
            <a:ext cx="252118" cy="200562"/>
            <a:chOff x="0" y="0"/>
            <a:chExt cx="812800" cy="64658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646587"/>
            </a:xfrm>
            <a:custGeom>
              <a:avLst/>
              <a:gdLst/>
              <a:ahLst/>
              <a:cxnLst/>
              <a:rect r="r" b="b" t="t" l="l"/>
              <a:pathLst>
                <a:path h="646587" w="812800">
                  <a:moveTo>
                    <a:pt x="406400" y="0"/>
                  </a:moveTo>
                  <a:lnTo>
                    <a:pt x="812800" y="646587"/>
                  </a:lnTo>
                  <a:lnTo>
                    <a:pt x="0" y="6465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127000" y="290676"/>
              <a:ext cx="558800" cy="309726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9144000" y="3695348"/>
            <a:ext cx="8496898" cy="4234919"/>
          </a:xfrm>
          <a:custGeom>
            <a:avLst/>
            <a:gdLst/>
            <a:ahLst/>
            <a:cxnLst/>
            <a:rect r="r" b="b" t="t" l="l"/>
            <a:pathLst>
              <a:path h="4234919" w="8496898">
                <a:moveTo>
                  <a:pt x="0" y="0"/>
                </a:moveTo>
                <a:lnTo>
                  <a:pt x="8496898" y="0"/>
                </a:lnTo>
                <a:lnTo>
                  <a:pt x="8496898" y="4234919"/>
                </a:lnTo>
                <a:lnTo>
                  <a:pt x="0" y="4234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945775" y="1177458"/>
            <a:ext cx="7275824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Permanezca alerta ante posibles riesgos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51078" y="2978997"/>
            <a:ext cx="7246170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Responda al instante cuando gestione activos arrendados automatizando la supervisión con activadores clave: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45775" y="7580097"/>
            <a:ext cx="6566374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Desactive de forma remota el motor del vehículo mediante la interfaz web o la aplicación móvil.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7827426" y="1139358"/>
            <a:ext cx="11385032" cy="6361387"/>
          </a:xfrm>
          <a:custGeom>
            <a:avLst/>
            <a:gdLst/>
            <a:ahLst/>
            <a:cxnLst/>
            <a:rect r="r" b="b" t="t" l="l"/>
            <a:pathLst>
              <a:path h="6361387" w="11385032">
                <a:moveTo>
                  <a:pt x="0" y="0"/>
                </a:moveTo>
                <a:lnTo>
                  <a:pt x="11385032" y="0"/>
                </a:lnTo>
                <a:lnTo>
                  <a:pt x="11385032" y="6361387"/>
                </a:lnTo>
                <a:lnTo>
                  <a:pt x="0" y="63613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493179" y="5918018"/>
            <a:ext cx="5513985" cy="3611660"/>
          </a:xfrm>
          <a:custGeom>
            <a:avLst/>
            <a:gdLst/>
            <a:ahLst/>
            <a:cxnLst/>
            <a:rect r="r" b="b" t="t" l="l"/>
            <a:pathLst>
              <a:path h="3611660" w="5513985">
                <a:moveTo>
                  <a:pt x="0" y="0"/>
                </a:moveTo>
                <a:lnTo>
                  <a:pt x="5513985" y="0"/>
                </a:lnTo>
                <a:lnTo>
                  <a:pt x="5513985" y="3611660"/>
                </a:lnTo>
                <a:lnTo>
                  <a:pt x="0" y="361166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45775" y="1177458"/>
            <a:ext cx="6881650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Garantizar 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un uso adecuado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56380" y="2979640"/>
            <a:ext cx="6163010" cy="4886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Un uso inadecuado de los activos puede reducir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su vida útil. Navixy ofrece un conjunto de funciones para mejorar la gestión de los vehículos.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Superv</a:t>
            </a: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ise el estado de los vehículos 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y equipos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con datos CAN e informes automatizados sobre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las horas motor y la carga.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Simplifique la planificación de garantías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 reparaciones con las funciones de mantenimiento.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</a:t>
            </a: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alice un seguimiento de los trabajos realizados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 reciba recordatorios puntuales sobre las próximas revisiones o reparaciones para que todo funcione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 la perfección.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6091" y="2195956"/>
            <a:ext cx="5259461" cy="3520073"/>
            <a:chOff x="0" y="0"/>
            <a:chExt cx="1344168" cy="89963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4168" cy="899630"/>
            </a:xfrm>
            <a:custGeom>
              <a:avLst/>
              <a:gdLst/>
              <a:ahLst/>
              <a:cxnLst/>
              <a:rect r="r" b="b" t="t" l="l"/>
              <a:pathLst>
                <a:path h="899630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81966"/>
                  </a:lnTo>
                  <a:cubicBezTo>
                    <a:pt x="1344168" y="886651"/>
                    <a:pt x="1342307" y="891144"/>
                    <a:pt x="1338994" y="894456"/>
                  </a:cubicBezTo>
                  <a:cubicBezTo>
                    <a:pt x="1335682" y="897769"/>
                    <a:pt x="1331189" y="899630"/>
                    <a:pt x="1326504" y="899630"/>
                  </a:cubicBezTo>
                  <a:lnTo>
                    <a:pt x="17664" y="899630"/>
                  </a:lnTo>
                  <a:cubicBezTo>
                    <a:pt x="7908" y="899630"/>
                    <a:pt x="0" y="891722"/>
                    <a:pt x="0" y="881966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4168" cy="937730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43424" y="5944628"/>
            <a:ext cx="5259461" cy="3496831"/>
            <a:chOff x="0" y="0"/>
            <a:chExt cx="1344168" cy="89369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4168" cy="893690"/>
            </a:xfrm>
            <a:custGeom>
              <a:avLst/>
              <a:gdLst/>
              <a:ahLst/>
              <a:cxnLst/>
              <a:rect r="r" b="b" t="t" l="l"/>
              <a:pathLst>
                <a:path h="893690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76026"/>
                  </a:lnTo>
                  <a:cubicBezTo>
                    <a:pt x="1344168" y="885781"/>
                    <a:pt x="1336259" y="893690"/>
                    <a:pt x="1326504" y="893690"/>
                  </a:cubicBezTo>
                  <a:lnTo>
                    <a:pt x="17664" y="893690"/>
                  </a:lnTo>
                  <a:cubicBezTo>
                    <a:pt x="7908" y="893690"/>
                    <a:pt x="0" y="885781"/>
                    <a:pt x="0" y="876026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44168" cy="931790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470298" y="2152139"/>
            <a:ext cx="5259461" cy="3520073"/>
            <a:chOff x="0" y="0"/>
            <a:chExt cx="1344168" cy="89963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44168" cy="899630"/>
            </a:xfrm>
            <a:custGeom>
              <a:avLst/>
              <a:gdLst/>
              <a:ahLst/>
              <a:cxnLst/>
              <a:rect r="r" b="b" t="t" l="l"/>
              <a:pathLst>
                <a:path h="899630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81966"/>
                  </a:lnTo>
                  <a:cubicBezTo>
                    <a:pt x="1344168" y="886651"/>
                    <a:pt x="1342307" y="891144"/>
                    <a:pt x="1338994" y="894456"/>
                  </a:cubicBezTo>
                  <a:cubicBezTo>
                    <a:pt x="1335682" y="897769"/>
                    <a:pt x="1331189" y="899630"/>
                    <a:pt x="1326504" y="899630"/>
                  </a:cubicBezTo>
                  <a:lnTo>
                    <a:pt x="17664" y="899630"/>
                  </a:lnTo>
                  <a:cubicBezTo>
                    <a:pt x="7908" y="899630"/>
                    <a:pt x="0" y="891722"/>
                    <a:pt x="0" y="881966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344168" cy="937730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467631" y="5944628"/>
            <a:ext cx="5259461" cy="3496831"/>
            <a:chOff x="0" y="0"/>
            <a:chExt cx="1344168" cy="89369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4168" cy="893690"/>
            </a:xfrm>
            <a:custGeom>
              <a:avLst/>
              <a:gdLst/>
              <a:ahLst/>
              <a:cxnLst/>
              <a:rect r="r" b="b" t="t" l="l"/>
              <a:pathLst>
                <a:path h="893690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76026"/>
                  </a:lnTo>
                  <a:cubicBezTo>
                    <a:pt x="1344168" y="885781"/>
                    <a:pt x="1336259" y="893690"/>
                    <a:pt x="1326504" y="893690"/>
                  </a:cubicBezTo>
                  <a:lnTo>
                    <a:pt x="17664" y="893690"/>
                  </a:lnTo>
                  <a:cubicBezTo>
                    <a:pt x="7908" y="893690"/>
                    <a:pt x="0" y="885781"/>
                    <a:pt x="0" y="876026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344168" cy="931790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999917" y="2152139"/>
            <a:ext cx="5412016" cy="3520073"/>
            <a:chOff x="0" y="0"/>
            <a:chExt cx="1383157" cy="89963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83157" cy="899630"/>
            </a:xfrm>
            <a:custGeom>
              <a:avLst/>
              <a:gdLst/>
              <a:ahLst/>
              <a:cxnLst/>
              <a:rect r="r" b="b" t="t" l="l"/>
              <a:pathLst>
                <a:path h="899630" w="1383157">
                  <a:moveTo>
                    <a:pt x="17166" y="0"/>
                  </a:moveTo>
                  <a:lnTo>
                    <a:pt x="1365990" y="0"/>
                  </a:lnTo>
                  <a:cubicBezTo>
                    <a:pt x="1370543" y="0"/>
                    <a:pt x="1374909" y="1809"/>
                    <a:pt x="1378129" y="5028"/>
                  </a:cubicBezTo>
                  <a:cubicBezTo>
                    <a:pt x="1381348" y="8247"/>
                    <a:pt x="1383157" y="12613"/>
                    <a:pt x="1383157" y="17166"/>
                  </a:cubicBezTo>
                  <a:lnTo>
                    <a:pt x="1383157" y="882464"/>
                  </a:lnTo>
                  <a:cubicBezTo>
                    <a:pt x="1383157" y="887017"/>
                    <a:pt x="1381348" y="891383"/>
                    <a:pt x="1378129" y="894602"/>
                  </a:cubicBezTo>
                  <a:cubicBezTo>
                    <a:pt x="1374909" y="897821"/>
                    <a:pt x="1370543" y="899630"/>
                    <a:pt x="1365990" y="899630"/>
                  </a:cubicBezTo>
                  <a:lnTo>
                    <a:pt x="17166" y="899630"/>
                  </a:lnTo>
                  <a:cubicBezTo>
                    <a:pt x="12613" y="899630"/>
                    <a:pt x="8247" y="897821"/>
                    <a:pt x="5028" y="894602"/>
                  </a:cubicBezTo>
                  <a:cubicBezTo>
                    <a:pt x="1809" y="891383"/>
                    <a:pt x="0" y="887017"/>
                    <a:pt x="0" y="882464"/>
                  </a:cubicBezTo>
                  <a:lnTo>
                    <a:pt x="0" y="17166"/>
                  </a:lnTo>
                  <a:cubicBezTo>
                    <a:pt x="0" y="12613"/>
                    <a:pt x="1809" y="8247"/>
                    <a:pt x="5028" y="5028"/>
                  </a:cubicBezTo>
                  <a:cubicBezTo>
                    <a:pt x="8247" y="1809"/>
                    <a:pt x="12613" y="0"/>
                    <a:pt x="17166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383157" cy="937730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997172" y="5944628"/>
            <a:ext cx="5412016" cy="3496831"/>
            <a:chOff x="0" y="0"/>
            <a:chExt cx="1383157" cy="89369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83157" cy="893690"/>
            </a:xfrm>
            <a:custGeom>
              <a:avLst/>
              <a:gdLst/>
              <a:ahLst/>
              <a:cxnLst/>
              <a:rect r="r" b="b" t="t" l="l"/>
              <a:pathLst>
                <a:path h="893690" w="1383157">
                  <a:moveTo>
                    <a:pt x="17166" y="0"/>
                  </a:moveTo>
                  <a:lnTo>
                    <a:pt x="1365990" y="0"/>
                  </a:lnTo>
                  <a:cubicBezTo>
                    <a:pt x="1370543" y="0"/>
                    <a:pt x="1374909" y="1809"/>
                    <a:pt x="1378129" y="5028"/>
                  </a:cubicBezTo>
                  <a:cubicBezTo>
                    <a:pt x="1381348" y="8247"/>
                    <a:pt x="1383157" y="12613"/>
                    <a:pt x="1383157" y="17166"/>
                  </a:cubicBezTo>
                  <a:lnTo>
                    <a:pt x="1383157" y="876524"/>
                  </a:lnTo>
                  <a:cubicBezTo>
                    <a:pt x="1383157" y="881077"/>
                    <a:pt x="1381348" y="885443"/>
                    <a:pt x="1378129" y="888662"/>
                  </a:cubicBezTo>
                  <a:cubicBezTo>
                    <a:pt x="1374909" y="891881"/>
                    <a:pt x="1370543" y="893690"/>
                    <a:pt x="1365990" y="893690"/>
                  </a:cubicBezTo>
                  <a:lnTo>
                    <a:pt x="17166" y="893690"/>
                  </a:lnTo>
                  <a:cubicBezTo>
                    <a:pt x="12613" y="893690"/>
                    <a:pt x="8247" y="891881"/>
                    <a:pt x="5028" y="888662"/>
                  </a:cubicBezTo>
                  <a:cubicBezTo>
                    <a:pt x="1809" y="885443"/>
                    <a:pt x="0" y="881077"/>
                    <a:pt x="0" y="876524"/>
                  </a:cubicBezTo>
                  <a:lnTo>
                    <a:pt x="0" y="17166"/>
                  </a:lnTo>
                  <a:cubicBezTo>
                    <a:pt x="0" y="12613"/>
                    <a:pt x="1809" y="8247"/>
                    <a:pt x="5028" y="5028"/>
                  </a:cubicBezTo>
                  <a:cubicBezTo>
                    <a:pt x="8247" y="1809"/>
                    <a:pt x="12613" y="0"/>
                    <a:pt x="17166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383157" cy="931790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5383070" y="2493851"/>
            <a:ext cx="1511162" cy="581510"/>
          </a:xfrm>
          <a:custGeom>
            <a:avLst/>
            <a:gdLst/>
            <a:ahLst/>
            <a:cxnLst/>
            <a:rect r="r" b="b" t="t" l="l"/>
            <a:pathLst>
              <a:path h="581510" w="1511162">
                <a:moveTo>
                  <a:pt x="0" y="0"/>
                </a:moveTo>
                <a:lnTo>
                  <a:pt x="1511162" y="0"/>
                </a:lnTo>
                <a:lnTo>
                  <a:pt x="1511162" y="581511"/>
                </a:lnTo>
                <a:lnTo>
                  <a:pt x="0" y="5815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5066557" y="2412204"/>
            <a:ext cx="805692" cy="802143"/>
          </a:xfrm>
          <a:custGeom>
            <a:avLst/>
            <a:gdLst/>
            <a:ahLst/>
            <a:cxnLst/>
            <a:rect r="r" b="b" t="t" l="l"/>
            <a:pathLst>
              <a:path h="802143" w="805692">
                <a:moveTo>
                  <a:pt x="0" y="0"/>
                </a:moveTo>
                <a:lnTo>
                  <a:pt x="805692" y="0"/>
                </a:lnTo>
                <a:lnTo>
                  <a:pt x="805692" y="802143"/>
                </a:lnTo>
                <a:lnTo>
                  <a:pt x="0" y="8021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0653284" y="6107705"/>
            <a:ext cx="750292" cy="757795"/>
          </a:xfrm>
          <a:custGeom>
            <a:avLst/>
            <a:gdLst/>
            <a:ahLst/>
            <a:cxnLst/>
            <a:rect r="r" b="b" t="t" l="l"/>
            <a:pathLst>
              <a:path h="757795" w="750292">
                <a:moveTo>
                  <a:pt x="0" y="0"/>
                </a:moveTo>
                <a:lnTo>
                  <a:pt x="750292" y="0"/>
                </a:lnTo>
                <a:lnTo>
                  <a:pt x="750292" y="757795"/>
                </a:lnTo>
                <a:lnTo>
                  <a:pt x="0" y="75779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0696635" y="2442425"/>
            <a:ext cx="663591" cy="802143"/>
          </a:xfrm>
          <a:custGeom>
            <a:avLst/>
            <a:gdLst/>
            <a:ahLst/>
            <a:cxnLst/>
            <a:rect r="r" b="b" t="t" l="l"/>
            <a:pathLst>
              <a:path h="802143" w="663591">
                <a:moveTo>
                  <a:pt x="0" y="0"/>
                </a:moveTo>
                <a:lnTo>
                  <a:pt x="663591" y="0"/>
                </a:lnTo>
                <a:lnTo>
                  <a:pt x="663591" y="802143"/>
                </a:lnTo>
                <a:lnTo>
                  <a:pt x="0" y="8021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grpSp>
        <p:nvGrpSpPr>
          <p:cNvPr name="Group 28" id="28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1" id="31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5083564" y="6130613"/>
            <a:ext cx="771678" cy="895698"/>
          </a:xfrm>
          <a:custGeom>
            <a:avLst/>
            <a:gdLst/>
            <a:ahLst/>
            <a:cxnLst/>
            <a:rect r="r" b="b" t="t" l="l"/>
            <a:pathLst>
              <a:path h="895698" w="771678">
                <a:moveTo>
                  <a:pt x="0" y="0"/>
                </a:moveTo>
                <a:lnTo>
                  <a:pt x="771678" y="0"/>
                </a:lnTo>
                <a:lnTo>
                  <a:pt x="771678" y="895697"/>
                </a:lnTo>
                <a:lnTo>
                  <a:pt x="0" y="89569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5710683" y="6141539"/>
            <a:ext cx="855937" cy="793388"/>
          </a:xfrm>
          <a:custGeom>
            <a:avLst/>
            <a:gdLst/>
            <a:ahLst/>
            <a:cxnLst/>
            <a:rect r="r" b="b" t="t" l="l"/>
            <a:pathLst>
              <a:path h="793388" w="855937">
                <a:moveTo>
                  <a:pt x="0" y="0"/>
                </a:moveTo>
                <a:lnTo>
                  <a:pt x="855937" y="0"/>
                </a:lnTo>
                <a:lnTo>
                  <a:pt x="855937" y="793388"/>
                </a:lnTo>
                <a:lnTo>
                  <a:pt x="0" y="7933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945775" y="1177458"/>
            <a:ext cx="869268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funciones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14435" y="3373640"/>
            <a:ext cx="4417688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Asegúrese de que los vehículos se devuelven con el nivel de combustible acordado.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Reciba alertas sobre el estado del vehículo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 los programas de mantenimiento para garantizar reparaciones a tiempo, reduciendo el tiempo de inactividad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14435" y="2900778"/>
            <a:ext cx="3027279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Uso y mantenimiento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912331" y="3373640"/>
            <a:ext cx="4491245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Anime a los conductores a utilizar los vehículos con más cuidado. Realice un seguimiento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los incidentes de conducción brusca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exceso de velocidad y establezca sanciones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 incentivos en función de los patrones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conducción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912331" y="2957928"/>
            <a:ext cx="3669433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Conducción cuidadosa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14435" y="7175639"/>
            <a:ext cx="4251881" cy="87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Recuperar activos rápidamente en caso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vehículos no devueltos o robados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 la ayuda de la función de seguimiento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14435" y="6725678"/>
            <a:ext cx="2315705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Vehicle recovery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6912331" y="7175639"/>
            <a:ext cx="4113315" cy="87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Utilice los datos telemáticos para reducir las primas de seguro demostrando pautas de uso seguras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6912331" y="6725678"/>
            <a:ext cx="3610766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Optimización del seguro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434609" y="7175639"/>
            <a:ext cx="4846780" cy="1705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77"/>
              </a:lnSpc>
            </a:pPr>
            <a:r>
              <a:rPr lang="en-US" sz="165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Realice un seguimiento automático del kilometraje para que se mantiene dentro de los límites contractuales, evitando cargos adicionales. Supervise el cumplimiento de los términos </a:t>
            </a:r>
          </a:p>
          <a:p>
            <a:pPr algn="l">
              <a:lnSpc>
                <a:spcPts val="2277"/>
              </a:lnSpc>
            </a:pPr>
            <a:r>
              <a:rPr lang="en-US" sz="165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del contrato de alquiler, como la devolución </a:t>
            </a:r>
          </a:p>
          <a:p>
            <a:pPr algn="l">
              <a:lnSpc>
                <a:spcPts val="2277"/>
              </a:lnSpc>
              <a:spcBef>
                <a:spcPct val="0"/>
              </a:spcBef>
            </a:pPr>
            <a:r>
              <a:rPr lang="en-US" sz="165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los vehículos a las zonas designadas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434609" y="6725678"/>
            <a:ext cx="2315705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Cumplimiento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2434609" y="3728176"/>
            <a:ext cx="3811044" cy="87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Reciba notificaciones de colisiones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 accidentes. Reaccione rápidamente para garantizar la ayuda y evacuación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2434609" y="2948403"/>
            <a:ext cx="3675744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Detección </a:t>
            </a:r>
          </a:p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colisiones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48" t="-7313" r="-8378" b="-7313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7946772" y="1564946"/>
            <a:ext cx="19050" cy="2060239"/>
          </a:xfrm>
          <a:prstGeom prst="line">
            <a:avLst/>
          </a:prstGeom>
          <a:ln cap="flat" w="57150">
            <a:solidFill>
              <a:srgbClr val="1090C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975430" y="3392409"/>
            <a:ext cx="7199019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Transporte y logística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975430" y="4412395"/>
            <a:ext cx="6837518" cy="23286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Proporcione una entrega rápida de los productos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y construya cadenas de suministro inteligentes. Reduzca los costes de transporte y mejore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las operaciones de entrega con supervisión digital, planificación optimizada de rutas y predicciones precisas de los plazos de entrega.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975430" y="1038225"/>
            <a:ext cx="4521246" cy="669941"/>
            <a:chOff x="0" y="0"/>
            <a:chExt cx="6028328" cy="893254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3345760" y="0"/>
              <a:ext cx="2682568" cy="893254"/>
              <a:chOff x="0" y="0"/>
              <a:chExt cx="514015" cy="171159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514015" cy="171159"/>
              </a:xfrm>
              <a:custGeom>
                <a:avLst/>
                <a:gdLst/>
                <a:ahLst/>
                <a:cxnLst/>
                <a:rect r="r" b="b" t="t" l="l"/>
                <a:pathLst>
                  <a:path h="171159" w="514015">
                    <a:moveTo>
                      <a:pt x="38480" y="0"/>
                    </a:moveTo>
                    <a:lnTo>
                      <a:pt x="475535" y="0"/>
                    </a:lnTo>
                    <a:cubicBezTo>
                      <a:pt x="485741" y="0"/>
                      <a:pt x="495528" y="4054"/>
                      <a:pt x="502745" y="11271"/>
                    </a:cubicBezTo>
                    <a:cubicBezTo>
                      <a:pt x="509961" y="18487"/>
                      <a:pt x="514015" y="28275"/>
                      <a:pt x="514015" y="38480"/>
                    </a:cubicBezTo>
                    <a:lnTo>
                      <a:pt x="514015" y="132679"/>
                    </a:lnTo>
                    <a:cubicBezTo>
                      <a:pt x="514015" y="153931"/>
                      <a:pt x="496787" y="171159"/>
                      <a:pt x="475535" y="171159"/>
                    </a:cubicBezTo>
                    <a:lnTo>
                      <a:pt x="38480" y="171159"/>
                    </a:lnTo>
                    <a:cubicBezTo>
                      <a:pt x="28275" y="171159"/>
                      <a:pt x="18487" y="167105"/>
                      <a:pt x="11271" y="159889"/>
                    </a:cubicBezTo>
                    <a:cubicBezTo>
                      <a:pt x="4054" y="152672"/>
                      <a:pt x="0" y="142885"/>
                      <a:pt x="0" y="132679"/>
                    </a:cubicBezTo>
                    <a:lnTo>
                      <a:pt x="0" y="38480"/>
                    </a:lnTo>
                    <a:cubicBezTo>
                      <a:pt x="0" y="28275"/>
                      <a:pt x="4054" y="18487"/>
                      <a:pt x="11271" y="11271"/>
                    </a:cubicBezTo>
                    <a:cubicBezTo>
                      <a:pt x="18487" y="4054"/>
                      <a:pt x="28275" y="0"/>
                      <a:pt x="38480" y="0"/>
                    </a:cubicBezTo>
                    <a:close/>
                  </a:path>
                </a:pathLst>
              </a:custGeom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47625"/>
                <a:ext cx="514015" cy="218784"/>
              </a:xfrm>
              <a:prstGeom prst="rect">
                <a:avLst/>
              </a:prstGeom>
            </p:spPr>
            <p:txBody>
              <a:bodyPr anchor="ctr" rtlCol="false" tIns="52369" lIns="52369" bIns="52369" rIns="52369"/>
              <a:lstStyle/>
              <a:p>
                <a:pPr algn="ctr">
                  <a:lnSpc>
                    <a:spcPts val="3863"/>
                  </a:lnSpc>
                </a:pPr>
                <a:r>
                  <a:rPr lang="en-US" b="true" sz="2799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Industrias</a:t>
                </a: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0" y="150468"/>
              <a:ext cx="2760804" cy="592318"/>
            </a:xfrm>
            <a:custGeom>
              <a:avLst/>
              <a:gdLst/>
              <a:ahLst/>
              <a:cxnLst/>
              <a:rect r="r" b="b" t="t" l="l"/>
              <a:pathLst>
                <a:path h="592318" w="2760804">
                  <a:moveTo>
                    <a:pt x="0" y="0"/>
                  </a:moveTo>
                  <a:lnTo>
                    <a:pt x="2760804" y="0"/>
                  </a:lnTo>
                  <a:lnTo>
                    <a:pt x="2760804" y="592318"/>
                  </a:lnTo>
                  <a:lnTo>
                    <a:pt x="0" y="592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1" id="11"/>
            <p:cNvSpPr/>
            <p:nvPr/>
          </p:nvSpPr>
          <p:spPr>
            <a:xfrm flipH="true" flipV="true">
              <a:off x="3120685" y="125163"/>
              <a:ext cx="0" cy="642928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400" y="9783000"/>
            <a:ext cx="18288000" cy="504000"/>
            <a:chOff x="0" y="0"/>
            <a:chExt cx="24384000" cy="672000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0650718" y="2595913"/>
            <a:ext cx="8518043" cy="5698836"/>
          </a:xfrm>
          <a:custGeom>
            <a:avLst/>
            <a:gdLst/>
            <a:ahLst/>
            <a:cxnLst/>
            <a:rect r="r" b="b" t="t" l="l"/>
            <a:pathLst>
              <a:path h="5698836" w="8518043">
                <a:moveTo>
                  <a:pt x="0" y="0"/>
                </a:moveTo>
                <a:lnTo>
                  <a:pt x="8518043" y="0"/>
                </a:lnTo>
                <a:lnTo>
                  <a:pt x="8518043" y="5698836"/>
                </a:lnTo>
                <a:lnTo>
                  <a:pt x="0" y="56988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1368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45775" y="1177458"/>
            <a:ext cx="8728361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Reduzca los plazos de entrega y mejore el servicio al cliente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5775" y="3604483"/>
            <a:ext cx="4364180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Prevea con precisión los plazos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 entrega y garantice a puntualidad de los envíos a sus clientes con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la planificación avanzada de rutas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5775" y="3098561"/>
            <a:ext cx="271165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7205" y="5143500"/>
            <a:ext cx="347960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922406" y="3079511"/>
            <a:ext cx="342602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935174" y="5912056"/>
            <a:ext cx="346621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9"/>
              </a:lnSpc>
              <a:spcBef>
                <a:spcPct val="0"/>
              </a:spcBef>
            </a:pPr>
            <a:r>
              <a:rPr lang="en-US" b="true" sz="31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4.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922406" y="3607006"/>
            <a:ext cx="3953982" cy="1838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Mantenga el control supervisando el rendimiento de los conductores, respondiendo rápidamente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a los cambios de programación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y abordando de forma proactiva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los posibles retrasos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935174" y="6439551"/>
            <a:ext cx="3941214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Reciba notificaciones instantáneas sobre desvíos de ruta, viajes personales o imprevistos, lo que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le permitirá actuar con rapidez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57205" y="5649422"/>
            <a:ext cx="4190185" cy="1838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Reduzca los costosos retrasos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 producción mediante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un seguimiento preciso por GPS. Fidelice a sus clientes compartiendo la ubicación de sus vehículos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con enlaces geográficos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945775" y="2829442"/>
            <a:ext cx="6854553" cy="3362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Manténgase al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 d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í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sobre las lecturas de los sensores </a:t>
            </a: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telemetría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y 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l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os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 próximos trabajos de mantenimiento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de la flota. Active alertas por correo electrónico, SMS,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push o alarmas sonoras.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Ga</a:t>
            </a: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rantice la fiabilidad técnica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 su f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l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o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con recordatorios sobre las próximas tareas de mantenimiento, el vencimiento de las pólizas de seguro y las averías detectadas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en los vehículos.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  <a:spcBef>
                <a:spcPct val="0"/>
              </a:spcBef>
            </a:pP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046182" y="1636916"/>
            <a:ext cx="8675346" cy="6333002"/>
          </a:xfrm>
          <a:custGeom>
            <a:avLst/>
            <a:gdLst/>
            <a:ahLst/>
            <a:cxnLst/>
            <a:rect r="r" b="b" t="t" l="l"/>
            <a:pathLst>
              <a:path h="6333002" w="8675346">
                <a:moveTo>
                  <a:pt x="0" y="0"/>
                </a:moveTo>
                <a:lnTo>
                  <a:pt x="8675346" y="0"/>
                </a:lnTo>
                <a:lnTo>
                  <a:pt x="8675346" y="6333003"/>
                </a:lnTo>
                <a:lnTo>
                  <a:pt x="0" y="633300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710569" y="2163781"/>
            <a:ext cx="7419204" cy="5229676"/>
          </a:xfrm>
          <a:custGeom>
            <a:avLst/>
            <a:gdLst/>
            <a:ahLst/>
            <a:cxnLst/>
            <a:rect r="r" b="b" t="t" l="l"/>
            <a:pathLst>
              <a:path h="5229676" w="7419204">
                <a:moveTo>
                  <a:pt x="0" y="0"/>
                </a:moveTo>
                <a:lnTo>
                  <a:pt x="7419204" y="0"/>
                </a:lnTo>
                <a:lnTo>
                  <a:pt x="7419204" y="5229676"/>
                </a:lnTo>
                <a:lnTo>
                  <a:pt x="0" y="52296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078" t="0" r="-47481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45775" y="5888511"/>
            <a:ext cx="4617109" cy="3121843"/>
          </a:xfrm>
          <a:custGeom>
            <a:avLst/>
            <a:gdLst/>
            <a:ahLst/>
            <a:cxnLst/>
            <a:rect r="r" b="b" t="t" l="l"/>
            <a:pathLst>
              <a:path h="3121843" w="4617109">
                <a:moveTo>
                  <a:pt x="0" y="0"/>
                </a:moveTo>
                <a:lnTo>
                  <a:pt x="4617109" y="0"/>
                </a:lnTo>
                <a:lnTo>
                  <a:pt x="4617109" y="3121844"/>
                </a:lnTo>
                <a:lnTo>
                  <a:pt x="0" y="31218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490451" y="6141346"/>
            <a:ext cx="5960008" cy="2744051"/>
          </a:xfrm>
          <a:custGeom>
            <a:avLst/>
            <a:gdLst/>
            <a:ahLst/>
            <a:cxnLst/>
            <a:rect r="r" b="b" t="t" l="l"/>
            <a:pathLst>
              <a:path h="2744051" w="5960008">
                <a:moveTo>
                  <a:pt x="0" y="0"/>
                </a:moveTo>
                <a:lnTo>
                  <a:pt x="5960009" y="0"/>
                </a:lnTo>
                <a:lnTo>
                  <a:pt x="5960009" y="2744051"/>
                </a:lnTo>
                <a:lnTo>
                  <a:pt x="0" y="27440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45775" y="1177458"/>
            <a:ext cx="5418535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Mantenga la flota en plena forma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718191" y="6437070"/>
            <a:ext cx="9138416" cy="1480063"/>
            <a:chOff x="0" y="0"/>
            <a:chExt cx="2406826" cy="38981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06826" cy="389811"/>
            </a:xfrm>
            <a:custGeom>
              <a:avLst/>
              <a:gdLst/>
              <a:ahLst/>
              <a:cxnLst/>
              <a:rect r="r" b="b" t="t" l="l"/>
              <a:pathLst>
                <a:path h="389811" w="2406826">
                  <a:moveTo>
                    <a:pt x="12708" y="0"/>
                  </a:moveTo>
                  <a:lnTo>
                    <a:pt x="2394118" y="0"/>
                  </a:lnTo>
                  <a:cubicBezTo>
                    <a:pt x="2401136" y="0"/>
                    <a:pt x="2406826" y="5689"/>
                    <a:pt x="2406826" y="12708"/>
                  </a:cubicBezTo>
                  <a:lnTo>
                    <a:pt x="2406826" y="377103"/>
                  </a:lnTo>
                  <a:cubicBezTo>
                    <a:pt x="2406826" y="384121"/>
                    <a:pt x="2401136" y="389811"/>
                    <a:pt x="2394118" y="389811"/>
                  </a:cubicBezTo>
                  <a:lnTo>
                    <a:pt x="12708" y="389811"/>
                  </a:lnTo>
                  <a:cubicBezTo>
                    <a:pt x="5689" y="389811"/>
                    <a:pt x="0" y="384121"/>
                    <a:pt x="0" y="377103"/>
                  </a:cubicBezTo>
                  <a:lnTo>
                    <a:pt x="0" y="12708"/>
                  </a:lnTo>
                  <a:cubicBezTo>
                    <a:pt x="0" y="5689"/>
                    <a:pt x="5689" y="0"/>
                    <a:pt x="1270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2406826" cy="3802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215801" y="6597038"/>
            <a:ext cx="688517" cy="3665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15"/>
              </a:lnSpc>
              <a:spcBef>
                <a:spcPct val="0"/>
              </a:spcBef>
            </a:pPr>
            <a:r>
              <a:rPr lang="en-US" b="true" sz="2185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hasta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69749" y="6883044"/>
            <a:ext cx="4799504" cy="661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reducir los gastos de combustible gracias </a:t>
            </a:r>
            <a:r>
              <a:rPr lang="en-US" sz="22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al sis</a:t>
            </a:r>
            <a:r>
              <a:rPr lang="en-US" sz="22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tema de monitorización*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68250" y="8048599"/>
            <a:ext cx="3869455" cy="2346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1"/>
              </a:lnSpc>
              <a:spcBef>
                <a:spcPct val="0"/>
              </a:spcBef>
            </a:pPr>
            <a:r>
              <a:rPr lang="en-US" sz="1399">
                <a:solidFill>
                  <a:srgbClr val="808B9B"/>
                </a:solidFill>
                <a:latin typeface="Proxima Nova"/>
                <a:ea typeface="Proxima Nova"/>
                <a:cs typeface="Proxima Nova"/>
                <a:sym typeface="Proxima Nova"/>
              </a:rPr>
              <a:t>Basado en la experiencia de nuestros clientes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206276" y="6761283"/>
            <a:ext cx="1487945" cy="976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15"/>
              </a:lnSpc>
              <a:spcBef>
                <a:spcPct val="0"/>
              </a:spcBef>
            </a:pPr>
            <a:r>
              <a:rPr lang="en-US" b="true" sz="5965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</a:t>
            </a:r>
            <a:r>
              <a:rPr lang="en-US" b="true" sz="5965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0%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TextBox 14" id="14"/>
          <p:cNvSpPr txBox="true"/>
          <p:nvPr/>
        </p:nvSpPr>
        <p:spPr>
          <a:xfrm rot="0">
            <a:off x="975430" y="2827183"/>
            <a:ext cx="7219424" cy="305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Realice un seguimiento exacto del kilometraje,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la carga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del vehículo, el volumen de repostaje y el consumo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combustible para eliminar los fraudes.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Detecte fraudes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de combustible en el acto con notificaciones oportunas. Examine los informes de combustible para identificar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fugas y analizar pérdidas.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Optimice la ruta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sobre la marcha para evitar atascos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 incidentes en la carretera.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45775" y="1177458"/>
            <a:ext cx="6424055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Reduzca los costes 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combustible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8949642" y="1443279"/>
            <a:ext cx="11746733" cy="7400442"/>
          </a:xfrm>
          <a:custGeom>
            <a:avLst/>
            <a:gdLst/>
            <a:ahLst/>
            <a:cxnLst/>
            <a:rect r="r" b="b" t="t" l="l"/>
            <a:pathLst>
              <a:path h="7400442" w="11746733">
                <a:moveTo>
                  <a:pt x="0" y="0"/>
                </a:moveTo>
                <a:lnTo>
                  <a:pt x="11746733" y="0"/>
                </a:lnTo>
                <a:lnTo>
                  <a:pt x="11746733" y="7400442"/>
                </a:lnTo>
                <a:lnTo>
                  <a:pt x="0" y="740044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9122717" y="1167933"/>
            <a:ext cx="8194331" cy="6258420"/>
          </a:xfrm>
          <a:custGeom>
            <a:avLst/>
            <a:gdLst/>
            <a:ahLst/>
            <a:cxnLst/>
            <a:rect r="r" b="b" t="t" l="l"/>
            <a:pathLst>
              <a:path h="6258420" w="8194331">
                <a:moveTo>
                  <a:pt x="0" y="0"/>
                </a:moveTo>
                <a:lnTo>
                  <a:pt x="8194331" y="0"/>
                </a:lnTo>
                <a:lnTo>
                  <a:pt x="8194331" y="6258420"/>
                </a:lnTo>
                <a:lnTo>
                  <a:pt x="0" y="62584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45775" y="1177458"/>
            <a:ext cx="7181537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Minimizar los accidentes y los costes del seguro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5430" y="2846777"/>
            <a:ext cx="7010601" cy="3362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Analice los informes de conducción de Eco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para promover un comportamiento seguro al volante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 perfeccionar la disciplina de los conductores.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Benefíciese de los seguros basados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en el uso y reconstruya eficazmente los accidentes de tráfico.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Adoptar funciones de videotelemática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,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como ADAS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avisos DMS, para reducir las infracciones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tráfico, la fatiga al volante y las situaciones peligrosas.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Prevenga colisiones y daños con avisos y alertas sonoras.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8461827" y="5594407"/>
            <a:ext cx="7025427" cy="3663893"/>
          </a:xfrm>
          <a:custGeom>
            <a:avLst/>
            <a:gdLst/>
            <a:ahLst/>
            <a:cxnLst/>
            <a:rect r="r" b="b" t="t" l="l"/>
            <a:pathLst>
              <a:path h="3663893" w="7025427">
                <a:moveTo>
                  <a:pt x="0" y="0"/>
                </a:moveTo>
                <a:lnTo>
                  <a:pt x="7025426" y="0"/>
                </a:lnTo>
                <a:lnTo>
                  <a:pt x="7025426" y="3663893"/>
                </a:lnTo>
                <a:lnTo>
                  <a:pt x="0" y="36638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538469" y="990600"/>
            <a:ext cx="3098580" cy="1000329"/>
          </a:xfrm>
          <a:custGeom>
            <a:avLst/>
            <a:gdLst/>
            <a:ahLst/>
            <a:cxnLst/>
            <a:rect r="r" b="b" t="t" l="l"/>
            <a:pathLst>
              <a:path h="1000329" w="3098580">
                <a:moveTo>
                  <a:pt x="0" y="0"/>
                </a:moveTo>
                <a:lnTo>
                  <a:pt x="3098580" y="0"/>
                </a:lnTo>
                <a:lnTo>
                  <a:pt x="3098580" y="1000329"/>
                </a:lnTo>
                <a:lnTo>
                  <a:pt x="0" y="10003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75430" y="3234537"/>
            <a:ext cx="7899618" cy="1408085"/>
            <a:chOff x="0" y="0"/>
            <a:chExt cx="2080558" cy="37085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80558" cy="370854"/>
            </a:xfrm>
            <a:custGeom>
              <a:avLst/>
              <a:gdLst/>
              <a:ahLst/>
              <a:cxnLst/>
              <a:rect r="r" b="b" t="t" l="l"/>
              <a:pathLst>
                <a:path h="370854" w="2080558">
                  <a:moveTo>
                    <a:pt x="14701" y="0"/>
                  </a:moveTo>
                  <a:lnTo>
                    <a:pt x="2065857" y="0"/>
                  </a:lnTo>
                  <a:cubicBezTo>
                    <a:pt x="2069756" y="0"/>
                    <a:pt x="2073495" y="1549"/>
                    <a:pt x="2076252" y="4306"/>
                  </a:cubicBezTo>
                  <a:cubicBezTo>
                    <a:pt x="2079009" y="7063"/>
                    <a:pt x="2080558" y="10802"/>
                    <a:pt x="2080558" y="14701"/>
                  </a:cubicBezTo>
                  <a:lnTo>
                    <a:pt x="2080558" y="356153"/>
                  </a:lnTo>
                  <a:cubicBezTo>
                    <a:pt x="2080558" y="360052"/>
                    <a:pt x="2079009" y="363791"/>
                    <a:pt x="2076252" y="366548"/>
                  </a:cubicBezTo>
                  <a:cubicBezTo>
                    <a:pt x="2073495" y="369305"/>
                    <a:pt x="2069756" y="370854"/>
                    <a:pt x="2065857" y="370854"/>
                  </a:cubicBezTo>
                  <a:lnTo>
                    <a:pt x="14701" y="370854"/>
                  </a:lnTo>
                  <a:cubicBezTo>
                    <a:pt x="10802" y="370854"/>
                    <a:pt x="7063" y="369305"/>
                    <a:pt x="4306" y="366548"/>
                  </a:cubicBezTo>
                  <a:cubicBezTo>
                    <a:pt x="1549" y="363791"/>
                    <a:pt x="0" y="360052"/>
                    <a:pt x="0" y="356153"/>
                  </a:cubicBezTo>
                  <a:lnTo>
                    <a:pt x="0" y="14701"/>
                  </a:lnTo>
                  <a:cubicBezTo>
                    <a:pt x="0" y="10802"/>
                    <a:pt x="1549" y="7063"/>
                    <a:pt x="4306" y="4306"/>
                  </a:cubicBezTo>
                  <a:cubicBezTo>
                    <a:pt x="7063" y="1549"/>
                    <a:pt x="10802" y="0"/>
                    <a:pt x="1470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2080558" cy="3613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75430" y="4804547"/>
            <a:ext cx="7899618" cy="1047750"/>
            <a:chOff x="0" y="0"/>
            <a:chExt cx="2080558" cy="27595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80558" cy="275951"/>
            </a:xfrm>
            <a:custGeom>
              <a:avLst/>
              <a:gdLst/>
              <a:ahLst/>
              <a:cxnLst/>
              <a:rect r="r" b="b" t="t" l="l"/>
              <a:pathLst>
                <a:path h="275951" w="2080558">
                  <a:moveTo>
                    <a:pt x="14701" y="0"/>
                  </a:moveTo>
                  <a:lnTo>
                    <a:pt x="2065857" y="0"/>
                  </a:lnTo>
                  <a:cubicBezTo>
                    <a:pt x="2069756" y="0"/>
                    <a:pt x="2073495" y="1549"/>
                    <a:pt x="2076252" y="4306"/>
                  </a:cubicBezTo>
                  <a:cubicBezTo>
                    <a:pt x="2079009" y="7063"/>
                    <a:pt x="2080558" y="10802"/>
                    <a:pt x="2080558" y="14701"/>
                  </a:cubicBezTo>
                  <a:lnTo>
                    <a:pt x="2080558" y="261250"/>
                  </a:lnTo>
                  <a:cubicBezTo>
                    <a:pt x="2080558" y="265149"/>
                    <a:pt x="2079009" y="268888"/>
                    <a:pt x="2076252" y="271645"/>
                  </a:cubicBezTo>
                  <a:cubicBezTo>
                    <a:pt x="2073495" y="274402"/>
                    <a:pt x="2069756" y="275951"/>
                    <a:pt x="2065857" y="275951"/>
                  </a:cubicBezTo>
                  <a:lnTo>
                    <a:pt x="14701" y="275951"/>
                  </a:lnTo>
                  <a:cubicBezTo>
                    <a:pt x="10802" y="275951"/>
                    <a:pt x="7063" y="274402"/>
                    <a:pt x="4306" y="271645"/>
                  </a:cubicBezTo>
                  <a:cubicBezTo>
                    <a:pt x="1549" y="268888"/>
                    <a:pt x="0" y="265149"/>
                    <a:pt x="0" y="261250"/>
                  </a:cubicBezTo>
                  <a:lnTo>
                    <a:pt x="0" y="14701"/>
                  </a:lnTo>
                  <a:cubicBezTo>
                    <a:pt x="0" y="10802"/>
                    <a:pt x="1549" y="7063"/>
                    <a:pt x="4306" y="4306"/>
                  </a:cubicBezTo>
                  <a:cubicBezTo>
                    <a:pt x="7063" y="1549"/>
                    <a:pt x="10802" y="0"/>
                    <a:pt x="1470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2080558" cy="2664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75430" y="6042797"/>
            <a:ext cx="7899618" cy="1365193"/>
            <a:chOff x="0" y="0"/>
            <a:chExt cx="2080558" cy="35955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80558" cy="359557"/>
            </a:xfrm>
            <a:custGeom>
              <a:avLst/>
              <a:gdLst/>
              <a:ahLst/>
              <a:cxnLst/>
              <a:rect r="r" b="b" t="t" l="l"/>
              <a:pathLst>
                <a:path h="359557" w="2080558">
                  <a:moveTo>
                    <a:pt x="14701" y="0"/>
                  </a:moveTo>
                  <a:lnTo>
                    <a:pt x="2065857" y="0"/>
                  </a:lnTo>
                  <a:cubicBezTo>
                    <a:pt x="2069756" y="0"/>
                    <a:pt x="2073495" y="1549"/>
                    <a:pt x="2076252" y="4306"/>
                  </a:cubicBezTo>
                  <a:cubicBezTo>
                    <a:pt x="2079009" y="7063"/>
                    <a:pt x="2080558" y="10802"/>
                    <a:pt x="2080558" y="14701"/>
                  </a:cubicBezTo>
                  <a:lnTo>
                    <a:pt x="2080558" y="344856"/>
                  </a:lnTo>
                  <a:cubicBezTo>
                    <a:pt x="2080558" y="348755"/>
                    <a:pt x="2079009" y="352494"/>
                    <a:pt x="2076252" y="355251"/>
                  </a:cubicBezTo>
                  <a:cubicBezTo>
                    <a:pt x="2073495" y="358008"/>
                    <a:pt x="2069756" y="359557"/>
                    <a:pt x="2065857" y="359557"/>
                  </a:cubicBezTo>
                  <a:lnTo>
                    <a:pt x="14701" y="359557"/>
                  </a:lnTo>
                  <a:cubicBezTo>
                    <a:pt x="10802" y="359557"/>
                    <a:pt x="7063" y="358008"/>
                    <a:pt x="4306" y="355251"/>
                  </a:cubicBezTo>
                  <a:cubicBezTo>
                    <a:pt x="1549" y="352494"/>
                    <a:pt x="0" y="348755"/>
                    <a:pt x="0" y="344856"/>
                  </a:cubicBezTo>
                  <a:lnTo>
                    <a:pt x="0" y="14701"/>
                  </a:lnTo>
                  <a:cubicBezTo>
                    <a:pt x="0" y="10802"/>
                    <a:pt x="1549" y="7063"/>
                    <a:pt x="4306" y="4306"/>
                  </a:cubicBezTo>
                  <a:cubicBezTo>
                    <a:pt x="7063" y="1549"/>
                    <a:pt x="10802" y="0"/>
                    <a:pt x="14701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2080558" cy="3500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5410475">
            <a:off x="1290851" y="3467065"/>
            <a:ext cx="252118" cy="220604"/>
            <a:chOff x="0" y="0"/>
            <a:chExt cx="812800" cy="71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669005" y="4995047"/>
            <a:ext cx="6561645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Geofencing: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Planifique rutas para evitar zonas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alto riesgo 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y garantizar un transporte más seguro</a:t>
            </a:r>
          </a:p>
        </p:txBody>
      </p:sp>
      <p:grpSp>
        <p:nvGrpSpPr>
          <p:cNvPr name="Group 19" id="19"/>
          <p:cNvGrpSpPr/>
          <p:nvPr/>
        </p:nvGrpSpPr>
        <p:grpSpPr>
          <a:xfrm rot="5410475">
            <a:off x="1293025" y="5065872"/>
            <a:ext cx="252118" cy="224950"/>
            <a:chOff x="0" y="0"/>
            <a:chExt cx="812800" cy="72521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725214"/>
            </a:xfrm>
            <a:custGeom>
              <a:avLst/>
              <a:gdLst/>
              <a:ahLst/>
              <a:cxnLst/>
              <a:rect r="r" b="b" t="t" l="l"/>
              <a:pathLst>
                <a:path h="725214" w="812800">
                  <a:moveTo>
                    <a:pt x="406400" y="0"/>
                  </a:moveTo>
                  <a:lnTo>
                    <a:pt x="812800" y="725214"/>
                  </a:lnTo>
                  <a:lnTo>
                    <a:pt x="0" y="725214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27000" y="327181"/>
              <a:ext cx="558800" cy="346231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5410475">
            <a:off x="1290851" y="6277964"/>
            <a:ext cx="252118" cy="220604"/>
            <a:chOff x="0" y="0"/>
            <a:chExt cx="812800" cy="711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230650" y="1848811"/>
            <a:ext cx="9461375" cy="6906804"/>
            <a:chOff x="0" y="0"/>
            <a:chExt cx="12615166" cy="920907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2615166" cy="9209071"/>
            </a:xfrm>
            <a:custGeom>
              <a:avLst/>
              <a:gdLst/>
              <a:ahLst/>
              <a:cxnLst/>
              <a:rect r="r" b="b" t="t" l="l"/>
              <a:pathLst>
                <a:path h="9209071" w="12615166">
                  <a:moveTo>
                    <a:pt x="0" y="0"/>
                  </a:moveTo>
                  <a:lnTo>
                    <a:pt x="12615166" y="0"/>
                  </a:lnTo>
                  <a:lnTo>
                    <a:pt x="12615166" y="9209071"/>
                  </a:lnTo>
                  <a:lnTo>
                    <a:pt x="0" y="9209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876403" y="787629"/>
              <a:ext cx="10938237" cy="7564590"/>
            </a:xfrm>
            <a:custGeom>
              <a:avLst/>
              <a:gdLst/>
              <a:ahLst/>
              <a:cxnLst/>
              <a:rect r="r" b="b" t="t" l="l"/>
              <a:pathLst>
                <a:path h="7564590" w="10938237">
                  <a:moveTo>
                    <a:pt x="0" y="0"/>
                  </a:moveTo>
                  <a:lnTo>
                    <a:pt x="10938237" y="0"/>
                  </a:lnTo>
                  <a:lnTo>
                    <a:pt x="10938237" y="7564591"/>
                  </a:lnTo>
                  <a:lnTo>
                    <a:pt x="0" y="75645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2132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660043" y="644912"/>
              <a:ext cx="1560209" cy="1560209"/>
            </a:xfrm>
            <a:custGeom>
              <a:avLst/>
              <a:gdLst/>
              <a:ahLst/>
              <a:cxnLst/>
              <a:rect r="r" b="b" t="t" l="l"/>
              <a:pathLst>
                <a:path h="1560209" w="1560209">
                  <a:moveTo>
                    <a:pt x="0" y="0"/>
                  </a:moveTo>
                  <a:lnTo>
                    <a:pt x="1560209" y="0"/>
                  </a:lnTo>
                  <a:lnTo>
                    <a:pt x="1560209" y="1560209"/>
                  </a:lnTo>
                  <a:lnTo>
                    <a:pt x="0" y="15602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29" id="29"/>
          <p:cNvSpPr txBox="true"/>
          <p:nvPr/>
        </p:nvSpPr>
        <p:spPr>
          <a:xfrm rot="0">
            <a:off x="945775" y="1177458"/>
            <a:ext cx="6317491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Evite los</a:t>
            </a: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robos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75430" y="2275277"/>
            <a:ext cx="7255220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Garantice la seguridad de sus vehículos y mercancías transportadas con funciones de seguridad avanzadas: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662018" y="3415512"/>
            <a:ext cx="6435282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Supervisión en tiempo real: 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Manténgase informado con alertas instantáneas activadas por sensores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luz, candados y cámaras de seguridad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662018" y="6225330"/>
            <a:ext cx="6435282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Bloqueo remoto del motor: 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Responda rápidamente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 las emergencias desactivando el motor a distancia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para evitar robos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34" id="34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36" id="36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6091" y="2194282"/>
            <a:ext cx="5259461" cy="3385594"/>
            <a:chOff x="0" y="0"/>
            <a:chExt cx="1344168" cy="86526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43424" y="5872706"/>
            <a:ext cx="5259461" cy="3385594"/>
            <a:chOff x="0" y="0"/>
            <a:chExt cx="1344168" cy="8652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470298" y="2152139"/>
            <a:ext cx="5259461" cy="3385594"/>
            <a:chOff x="0" y="0"/>
            <a:chExt cx="1344168" cy="86526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467631" y="5872706"/>
            <a:ext cx="5259461" cy="3385594"/>
            <a:chOff x="0" y="0"/>
            <a:chExt cx="1344168" cy="8652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1999839" y="2152139"/>
            <a:ext cx="5259461" cy="3385594"/>
            <a:chOff x="0" y="0"/>
            <a:chExt cx="1344168" cy="86526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997172" y="5872706"/>
            <a:ext cx="5259461" cy="3385594"/>
            <a:chOff x="0" y="0"/>
            <a:chExt cx="1344168" cy="86526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25" id="25"/>
          <p:cNvSpPr/>
          <p:nvPr/>
        </p:nvSpPr>
        <p:spPr>
          <a:xfrm flipH="false" flipV="false" rot="0">
            <a:off x="5067772" y="2526646"/>
            <a:ext cx="693530" cy="728498"/>
          </a:xfrm>
          <a:custGeom>
            <a:avLst/>
            <a:gdLst/>
            <a:ahLst/>
            <a:cxnLst/>
            <a:rect r="r" b="b" t="t" l="l"/>
            <a:pathLst>
              <a:path h="728498" w="693530">
                <a:moveTo>
                  <a:pt x="0" y="0"/>
                </a:moveTo>
                <a:lnTo>
                  <a:pt x="693530" y="0"/>
                </a:lnTo>
                <a:lnTo>
                  <a:pt x="693530" y="728498"/>
                </a:lnTo>
                <a:lnTo>
                  <a:pt x="0" y="7284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6969218" y="2816594"/>
            <a:ext cx="3955425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Planificar las rutas </a:t>
            </a:r>
          </a:p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rápidas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0449256" y="2505731"/>
            <a:ext cx="820985" cy="580044"/>
          </a:xfrm>
          <a:custGeom>
            <a:avLst/>
            <a:gdLst/>
            <a:ahLst/>
            <a:cxnLst/>
            <a:rect r="r" b="b" t="t" l="l"/>
            <a:pathLst>
              <a:path h="580044" w="820985">
                <a:moveTo>
                  <a:pt x="0" y="0"/>
                </a:moveTo>
                <a:lnTo>
                  <a:pt x="820985" y="0"/>
                </a:lnTo>
                <a:lnTo>
                  <a:pt x="820985" y="580044"/>
                </a:lnTo>
                <a:lnTo>
                  <a:pt x="0" y="5800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5067772" y="6126482"/>
            <a:ext cx="834083" cy="824867"/>
          </a:xfrm>
          <a:custGeom>
            <a:avLst/>
            <a:gdLst/>
            <a:ahLst/>
            <a:cxnLst/>
            <a:rect r="r" b="b" t="t" l="l"/>
            <a:pathLst>
              <a:path h="824867" w="834083">
                <a:moveTo>
                  <a:pt x="0" y="0"/>
                </a:moveTo>
                <a:lnTo>
                  <a:pt x="834084" y="0"/>
                </a:lnTo>
                <a:lnTo>
                  <a:pt x="834084" y="824867"/>
                </a:lnTo>
                <a:lnTo>
                  <a:pt x="0" y="8248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0688106" y="6209360"/>
            <a:ext cx="708996" cy="732464"/>
          </a:xfrm>
          <a:custGeom>
            <a:avLst/>
            <a:gdLst/>
            <a:ahLst/>
            <a:cxnLst/>
            <a:rect r="r" b="b" t="t" l="l"/>
            <a:pathLst>
              <a:path h="732464" w="708996">
                <a:moveTo>
                  <a:pt x="0" y="0"/>
                </a:moveTo>
                <a:lnTo>
                  <a:pt x="708995" y="0"/>
                </a:lnTo>
                <a:lnTo>
                  <a:pt x="708995" y="732464"/>
                </a:lnTo>
                <a:lnTo>
                  <a:pt x="0" y="7324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5973697" y="2479783"/>
            <a:ext cx="819913" cy="673622"/>
          </a:xfrm>
          <a:custGeom>
            <a:avLst/>
            <a:gdLst/>
            <a:ahLst/>
            <a:cxnLst/>
            <a:rect r="r" b="b" t="t" l="l"/>
            <a:pathLst>
              <a:path h="673622" w="819913">
                <a:moveTo>
                  <a:pt x="0" y="0"/>
                </a:moveTo>
                <a:lnTo>
                  <a:pt x="819913" y="0"/>
                </a:lnTo>
                <a:lnTo>
                  <a:pt x="819913" y="673622"/>
                </a:lnTo>
                <a:lnTo>
                  <a:pt x="0" y="6736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5844744" y="6217791"/>
            <a:ext cx="910766" cy="715602"/>
          </a:xfrm>
          <a:custGeom>
            <a:avLst/>
            <a:gdLst/>
            <a:ahLst/>
            <a:cxnLst/>
            <a:rect r="r" b="b" t="t" l="l"/>
            <a:pathLst>
              <a:path h="715602" w="910766">
                <a:moveTo>
                  <a:pt x="0" y="0"/>
                </a:moveTo>
                <a:lnTo>
                  <a:pt x="910766" y="0"/>
                </a:lnTo>
                <a:lnTo>
                  <a:pt x="910766" y="715602"/>
                </a:lnTo>
                <a:lnTo>
                  <a:pt x="0" y="7156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945775" y="1177458"/>
            <a:ext cx="869268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funciones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509421" y="3581315"/>
            <a:ext cx="4392435" cy="1170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Utilice el Diario del Conductor para calcular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el kilometraje de negocios para cualquier período de tiempo. Comprueba los lugares,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hora y los valores del cuentakilómetros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09421" y="2816594"/>
            <a:ext cx="3732152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Registro automático </a:t>
            </a:r>
          </a:p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conductores 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969218" y="3581315"/>
            <a:ext cx="4187386" cy="1466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Experimente la optimización inteligente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rutas para llegar más rápido a todos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los clientes y garantizar una entrega sin retrasos. Las mejores rutas se planificarán automáticamente con un clic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509421" y="7376465"/>
            <a:ext cx="4553674" cy="1466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Cumpla con la política de regulación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tacógrafo y ELD. Supervise la duración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del turno de cada conductor en tiempo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real y habilite la descarga remota de archivos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 los intervalos requeridos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509421" y="6606819"/>
            <a:ext cx="3291652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Controle las horas </a:t>
            </a:r>
          </a:p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trabajo y descanso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018359" y="7376465"/>
            <a:ext cx="4475485" cy="1466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la carga por eje para evitar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un desgaste excesivo y multas por sobrecarga. Asegúrese de que los conductores no utilizan los vehículos de la empresa para transportar sus propias mercancías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018359" y="6606819"/>
            <a:ext cx="2621996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Evite la carga adicional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2446743" y="7376465"/>
            <a:ext cx="4549974" cy="1466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Aplique la identificación del conductor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 saber quién conduce el camión ahora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cuando empiece un nuevo ha comenzado. Disfrute de métricas personalizadas y proteja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 flota contra el uso no autorizado.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446743" y="6606819"/>
            <a:ext cx="2180160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Identificación del conductor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2503629" y="3581315"/>
            <a:ext cx="4493088" cy="1466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Active los sensores de temperatura, humedad y detección de caídas para recibir alertas si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los valores están fuera de rango. Demuestre que la calidad de la mercancía no se ha visto afectada durante el transporte.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503629" y="2816594"/>
            <a:ext cx="3149945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Calidad de la carga garantizada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486" t="-7313" r="-6140" b="-73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5430" y="3392409"/>
            <a:ext cx="605427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Minería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45775" y="4482661"/>
            <a:ext cx="5187542" cy="1938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Proteja la flota y los activos valiosos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de fraudes, tiempos de inactividad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y accidentes. Supervise el nivel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de combustible en tiempo real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a lo largo de la ruta.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75430" y="1038225"/>
            <a:ext cx="4521246" cy="669941"/>
            <a:chOff x="0" y="0"/>
            <a:chExt cx="6028328" cy="89325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3345760" y="0"/>
              <a:ext cx="2682568" cy="893254"/>
              <a:chOff x="0" y="0"/>
              <a:chExt cx="514015" cy="17115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514015" cy="171159"/>
              </a:xfrm>
              <a:custGeom>
                <a:avLst/>
                <a:gdLst/>
                <a:ahLst/>
                <a:cxnLst/>
                <a:rect r="r" b="b" t="t" l="l"/>
                <a:pathLst>
                  <a:path h="171159" w="514015">
                    <a:moveTo>
                      <a:pt x="38480" y="0"/>
                    </a:moveTo>
                    <a:lnTo>
                      <a:pt x="475535" y="0"/>
                    </a:lnTo>
                    <a:cubicBezTo>
                      <a:pt x="485741" y="0"/>
                      <a:pt x="495528" y="4054"/>
                      <a:pt x="502745" y="11271"/>
                    </a:cubicBezTo>
                    <a:cubicBezTo>
                      <a:pt x="509961" y="18487"/>
                      <a:pt x="514015" y="28275"/>
                      <a:pt x="514015" y="38480"/>
                    </a:cubicBezTo>
                    <a:lnTo>
                      <a:pt x="514015" y="132679"/>
                    </a:lnTo>
                    <a:cubicBezTo>
                      <a:pt x="514015" y="153931"/>
                      <a:pt x="496787" y="171159"/>
                      <a:pt x="475535" y="171159"/>
                    </a:cubicBezTo>
                    <a:lnTo>
                      <a:pt x="38480" y="171159"/>
                    </a:lnTo>
                    <a:cubicBezTo>
                      <a:pt x="28275" y="171159"/>
                      <a:pt x="18487" y="167105"/>
                      <a:pt x="11271" y="159889"/>
                    </a:cubicBezTo>
                    <a:cubicBezTo>
                      <a:pt x="4054" y="152672"/>
                      <a:pt x="0" y="142885"/>
                      <a:pt x="0" y="132679"/>
                    </a:cubicBezTo>
                    <a:lnTo>
                      <a:pt x="0" y="38480"/>
                    </a:lnTo>
                    <a:cubicBezTo>
                      <a:pt x="0" y="28275"/>
                      <a:pt x="4054" y="18487"/>
                      <a:pt x="11271" y="11271"/>
                    </a:cubicBezTo>
                    <a:cubicBezTo>
                      <a:pt x="18487" y="4054"/>
                      <a:pt x="28275" y="0"/>
                      <a:pt x="38480" y="0"/>
                    </a:cubicBezTo>
                    <a:close/>
                  </a:path>
                </a:pathLst>
              </a:custGeom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514015" cy="218784"/>
              </a:xfrm>
              <a:prstGeom prst="rect">
                <a:avLst/>
              </a:prstGeom>
            </p:spPr>
            <p:txBody>
              <a:bodyPr anchor="ctr" rtlCol="false" tIns="52369" lIns="52369" bIns="52369" rIns="52369"/>
              <a:lstStyle/>
              <a:p>
                <a:pPr algn="ctr">
                  <a:lnSpc>
                    <a:spcPts val="3863"/>
                  </a:lnSpc>
                </a:pPr>
                <a:r>
                  <a:rPr lang="en-US" b="true" sz="2799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Industrias</a:t>
                </a: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0" y="150468"/>
              <a:ext cx="2760804" cy="592318"/>
            </a:xfrm>
            <a:custGeom>
              <a:avLst/>
              <a:gdLst/>
              <a:ahLst/>
              <a:cxnLst/>
              <a:rect r="r" b="b" t="t" l="l"/>
              <a:pathLst>
                <a:path h="592318" w="2760804">
                  <a:moveTo>
                    <a:pt x="0" y="0"/>
                  </a:moveTo>
                  <a:lnTo>
                    <a:pt x="2760804" y="0"/>
                  </a:lnTo>
                  <a:lnTo>
                    <a:pt x="2760804" y="592318"/>
                  </a:lnTo>
                  <a:lnTo>
                    <a:pt x="0" y="592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0" id="10"/>
            <p:cNvSpPr/>
            <p:nvPr/>
          </p:nvSpPr>
          <p:spPr>
            <a:xfrm flipH="true" flipV="true">
              <a:off x="3120685" y="125163"/>
              <a:ext cx="0" cy="642928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5775" y="1759174"/>
            <a:ext cx="4724702" cy="7759800"/>
            <a:chOff x="0" y="0"/>
            <a:chExt cx="6299603" cy="10346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1398481" y="0"/>
              <a:ext cx="3978047" cy="3778326"/>
            </a:xfrm>
            <a:custGeom>
              <a:avLst/>
              <a:gdLst/>
              <a:ahLst/>
              <a:cxnLst/>
              <a:rect r="r" b="b" t="t" l="l"/>
              <a:pathLst>
                <a:path h="3778326" w="3978047">
                  <a:moveTo>
                    <a:pt x="0" y="0"/>
                  </a:moveTo>
                  <a:lnTo>
                    <a:pt x="3978047" y="0"/>
                  </a:lnTo>
                  <a:lnTo>
                    <a:pt x="3978047" y="3778326"/>
                  </a:lnTo>
                  <a:lnTo>
                    <a:pt x="0" y="3778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0" y="5797259"/>
              <a:ext cx="6299603" cy="45491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Active alertas instantáneas de cambios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 el nivel de combustible.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Minimice las pérdidas con una respuesta inmediata y los datos de telemetría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y GPS más precisos. </a:t>
              </a: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Utilice informes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referencia para analizar el consumo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combustible completo por conductor. Tome decisiones basadas en datos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para optimizar los procesos empresariales</a:t>
              </a:r>
            </a:p>
            <a:p>
              <a:pPr algn="l">
                <a:lnSpc>
                  <a:spcPts val="2759"/>
                </a:lnSpc>
              </a:pP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4302988"/>
              <a:ext cx="3967540" cy="1295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b="true" sz="3200">
                  <a:solidFill>
                    <a:srgbClr val="1A1A1A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  <a:r>
                <a:rPr lang="en-US" b="true" sz="3200">
                  <a:solidFill>
                    <a:srgbClr val="1A1A1A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vite el robo </a:t>
              </a:r>
            </a:p>
            <a:p>
              <a:pPr algn="l">
                <a:lnSpc>
                  <a:spcPts val="3840"/>
                </a:lnSpc>
              </a:pPr>
              <a:r>
                <a:rPr lang="en-US" b="true" sz="3200">
                  <a:solidFill>
                    <a:srgbClr val="1A1A1A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 combustible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843194" y="1779859"/>
            <a:ext cx="4640112" cy="7396215"/>
            <a:chOff x="0" y="0"/>
            <a:chExt cx="6186816" cy="986162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104385" y="0"/>
              <a:ext cx="3978047" cy="3778326"/>
            </a:xfrm>
            <a:custGeom>
              <a:avLst/>
              <a:gdLst/>
              <a:ahLst/>
              <a:cxnLst/>
              <a:rect r="r" b="b" t="t" l="l"/>
              <a:pathLst>
                <a:path h="3778326" w="3978047">
                  <a:moveTo>
                    <a:pt x="0" y="0"/>
                  </a:moveTo>
                  <a:lnTo>
                    <a:pt x="3978046" y="0"/>
                  </a:lnTo>
                  <a:lnTo>
                    <a:pt x="3978046" y="3778326"/>
                  </a:lnTo>
                  <a:lnTo>
                    <a:pt x="0" y="37783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19" t="0" r="-419" b="-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0" y="4248226"/>
              <a:ext cx="6186816" cy="1295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1A1A1A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Reduzca los costes </a:t>
              </a:r>
            </a:p>
            <a:p>
              <a:pPr algn="l">
                <a:lnSpc>
                  <a:spcPts val="3840"/>
                </a:lnSpc>
              </a:pPr>
              <a:r>
                <a:rPr lang="en-US" b="true" sz="3200">
                  <a:solidFill>
                    <a:srgbClr val="1A1A1A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 mantenimiento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5769680"/>
              <a:ext cx="5950333" cy="4091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Añada sin esfuerzo nuevas tareas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servicio basadas en códigos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error DTC y en el uso del camión cisterna, incluyendo kilometraje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y horas de motor. Anticipe posibles daños con alarmas y notificaciones oportunas. Establezca recordatorios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mantenimiento y asigne tareas recurrentes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526407" y="1759174"/>
            <a:ext cx="4640112" cy="8102700"/>
            <a:chOff x="0" y="0"/>
            <a:chExt cx="6186816" cy="108036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775189" y="0"/>
              <a:ext cx="3963929" cy="3764917"/>
            </a:xfrm>
            <a:custGeom>
              <a:avLst/>
              <a:gdLst/>
              <a:ahLst/>
              <a:cxnLst/>
              <a:rect r="r" b="b" t="t" l="l"/>
              <a:pathLst>
                <a:path h="3764917" w="3963929">
                  <a:moveTo>
                    <a:pt x="0" y="0"/>
                  </a:moveTo>
                  <a:lnTo>
                    <a:pt x="3963929" y="0"/>
                  </a:lnTo>
                  <a:lnTo>
                    <a:pt x="3963929" y="3764917"/>
                  </a:lnTo>
                  <a:lnTo>
                    <a:pt x="0" y="37649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419" t="0" r="-419" b="-1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0" y="4302988"/>
              <a:ext cx="6186816" cy="1295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3200" b="true">
                  <a:solidFill>
                    <a:srgbClr val="1A1A1A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Elimine los tiempos </a:t>
              </a:r>
            </a:p>
            <a:p>
              <a:pPr algn="l">
                <a:lnSpc>
                  <a:spcPts val="3840"/>
                </a:lnSpc>
              </a:pPr>
              <a:r>
                <a:rPr lang="en-US" b="true" sz="3200">
                  <a:solidFill>
                    <a:srgbClr val="1A1A1A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 inactividad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5797259"/>
              <a:ext cx="5931504" cy="50063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Controle los resultados de la inspección previa al viaje (PTI) en tiempo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real para evitar sanciones o averías inesperadas. Implemente una comunicación inteligente y estable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para enviar y recibir actualizaciones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y notificaciones urgentes. Supervise </a:t>
              </a:r>
            </a:p>
            <a:p>
              <a:pPr algn="l">
                <a:lnSpc>
                  <a:spcPts val="2759"/>
                </a:lnSpc>
              </a:pPr>
              <a:r>
                <a:rPr lang="en-US" sz="1999">
                  <a:solidFill>
                    <a:srgbClr val="1A1A1A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 tiempo real y analice los datos mediante informes</a:t>
              </a:r>
            </a:p>
            <a:p>
              <a:pPr algn="l">
                <a:lnSpc>
                  <a:spcPts val="2759"/>
                </a:lnSpc>
              </a:pPr>
            </a:p>
            <a:p>
              <a:pPr algn="l">
                <a:lnSpc>
                  <a:spcPts val="2759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945775" y="1177458"/>
            <a:ext cx="7477320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Ventajas significativas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9144200" y="1028700"/>
            <a:ext cx="10490768" cy="6320688"/>
          </a:xfrm>
          <a:custGeom>
            <a:avLst/>
            <a:gdLst/>
            <a:ahLst/>
            <a:cxnLst/>
            <a:rect r="r" b="b" t="t" l="l"/>
            <a:pathLst>
              <a:path h="6320688" w="10490768">
                <a:moveTo>
                  <a:pt x="0" y="0"/>
                </a:moveTo>
                <a:lnTo>
                  <a:pt x="10490768" y="0"/>
                </a:lnTo>
                <a:lnTo>
                  <a:pt x="10490768" y="6320688"/>
                </a:lnTo>
                <a:lnTo>
                  <a:pt x="0" y="63206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8143448" y="6640066"/>
            <a:ext cx="6464776" cy="2618234"/>
          </a:xfrm>
          <a:custGeom>
            <a:avLst/>
            <a:gdLst/>
            <a:ahLst/>
            <a:cxnLst/>
            <a:rect r="r" b="b" t="t" l="l"/>
            <a:pathLst>
              <a:path h="2618234" w="6464776">
                <a:moveTo>
                  <a:pt x="0" y="0"/>
                </a:moveTo>
                <a:lnTo>
                  <a:pt x="6464777" y="0"/>
                </a:lnTo>
                <a:lnTo>
                  <a:pt x="6464777" y="2618234"/>
                </a:lnTo>
                <a:lnTo>
                  <a:pt x="0" y="26182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45775" y="1177458"/>
            <a:ext cx="5879213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Acceso instantáneo a los datos de la flota y los equipos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5775" y="3768629"/>
            <a:ext cx="7100930" cy="3971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Planifique rutas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y ubicaciones de paradas sin esfuerzo.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Evite el uso no autorizado de vehículos y los tiempos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inactividad no aprobados.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</a:t>
            </a: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role el número de viajes,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el kilometraje y las horas horas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funcionamiento de vehículos y equipos especializados.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</a:t>
            </a: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 las horas del motor para obtener informes precisos.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Superv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ise el rendimiento de los distintos componentes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la maquinaria. Realice un seguimiento de la velocidad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rotación de la perforadora, controle las operaciones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la cuchara de la excavadora y mucho más.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330316" y="764535"/>
            <a:ext cx="4251803" cy="7307733"/>
          </a:xfrm>
          <a:custGeom>
            <a:avLst/>
            <a:gdLst/>
            <a:ahLst/>
            <a:cxnLst/>
            <a:rect r="r" b="b" t="t" l="l"/>
            <a:pathLst>
              <a:path h="7307733" w="4251803">
                <a:moveTo>
                  <a:pt x="0" y="0"/>
                </a:moveTo>
                <a:lnTo>
                  <a:pt x="4251802" y="0"/>
                </a:lnTo>
                <a:lnTo>
                  <a:pt x="4251802" y="7307734"/>
                </a:lnTo>
                <a:lnTo>
                  <a:pt x="0" y="73077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1475" r="0" b="-598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71276" y="1697864"/>
            <a:ext cx="3921976" cy="7560436"/>
          </a:xfrm>
          <a:custGeom>
            <a:avLst/>
            <a:gdLst/>
            <a:ahLst/>
            <a:cxnLst/>
            <a:rect r="r" b="b" t="t" l="l"/>
            <a:pathLst>
              <a:path h="7560436" w="3921976">
                <a:moveTo>
                  <a:pt x="0" y="0"/>
                </a:moveTo>
                <a:lnTo>
                  <a:pt x="3921976" y="0"/>
                </a:lnTo>
                <a:lnTo>
                  <a:pt x="3921976" y="7560436"/>
                </a:lnTo>
                <a:lnTo>
                  <a:pt x="0" y="75604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295462" y="4764335"/>
            <a:ext cx="3867926" cy="5741766"/>
          </a:xfrm>
          <a:custGeom>
            <a:avLst/>
            <a:gdLst/>
            <a:ahLst/>
            <a:cxnLst/>
            <a:rect r="r" b="b" t="t" l="l"/>
            <a:pathLst>
              <a:path h="5741766" w="3867926">
                <a:moveTo>
                  <a:pt x="0" y="0"/>
                </a:moveTo>
                <a:lnTo>
                  <a:pt x="3867926" y="0"/>
                </a:lnTo>
                <a:lnTo>
                  <a:pt x="3867926" y="5741766"/>
                </a:lnTo>
                <a:lnTo>
                  <a:pt x="0" y="57417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6456748" y="6963017"/>
            <a:ext cx="1311008" cy="1311008"/>
          </a:xfrm>
          <a:custGeom>
            <a:avLst/>
            <a:gdLst/>
            <a:ahLst/>
            <a:cxnLst/>
            <a:rect r="r" b="b" t="t" l="l"/>
            <a:pathLst>
              <a:path h="1311008" w="1311008">
                <a:moveTo>
                  <a:pt x="0" y="0"/>
                </a:moveTo>
                <a:lnTo>
                  <a:pt x="1311008" y="0"/>
                </a:lnTo>
                <a:lnTo>
                  <a:pt x="1311008" y="1311007"/>
                </a:lnTo>
                <a:lnTo>
                  <a:pt x="0" y="13110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45775" y="1177458"/>
            <a:ext cx="869268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Mejorar el</a:t>
            </a: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rendimiento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444751" y="6448731"/>
            <a:ext cx="4622995" cy="2372973"/>
          </a:xfrm>
          <a:custGeom>
            <a:avLst/>
            <a:gdLst/>
            <a:ahLst/>
            <a:cxnLst/>
            <a:rect r="r" b="b" t="t" l="l"/>
            <a:pathLst>
              <a:path h="2372973" w="4622995">
                <a:moveTo>
                  <a:pt x="0" y="0"/>
                </a:moveTo>
                <a:lnTo>
                  <a:pt x="4622995" y="0"/>
                </a:lnTo>
                <a:lnTo>
                  <a:pt x="4622995" y="2372974"/>
                </a:lnTo>
                <a:lnTo>
                  <a:pt x="0" y="23729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779753" y="8394740"/>
            <a:ext cx="2664998" cy="281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2"/>
              </a:lnSpc>
              <a:spcBef>
                <a:spcPct val="0"/>
              </a:spcBef>
            </a:pPr>
            <a:r>
              <a:rPr lang="en-US" sz="1868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Aplicación X-GPS Tracker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5430" y="2265752"/>
            <a:ext cx="7955162" cy="3362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Siga la ubicación y los movimientos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de sus empleados, incluidos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los ingenieros de campo y los inspectores de tuberías o redes eléctricas.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Planifique las visitas con antelación directamente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en el sistema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y, a continuación, supervise la finalización de las tareas, el tiempo empleado en cada ubicación y el rendimiento general.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0D8AE3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Garantice la seguridad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los empleados con funciones como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el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 botón SOS o el chat en tiempo real con los operadores, </a:t>
            </a:r>
          </a:p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que permiten responder al instante a situaciones críticas.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83000"/>
            <a:ext cx="18288000" cy="504000"/>
            <a:chOff x="0" y="0"/>
            <a:chExt cx="24384000" cy="672000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0"/>
              <a:ext cx="24384000" cy="672000"/>
              <a:chOff x="0" y="0"/>
              <a:chExt cx="24384000" cy="6720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24384000" cy="671957"/>
              </a:xfrm>
              <a:custGeom>
                <a:avLst/>
                <a:gdLst/>
                <a:ahLst/>
                <a:cxnLst/>
                <a:rect r="r" b="b" t="t" l="l"/>
                <a:pathLst>
                  <a:path h="671957" w="24384000">
                    <a:moveTo>
                      <a:pt x="0" y="0"/>
                    </a:moveTo>
                    <a:lnTo>
                      <a:pt x="24384000" y="0"/>
                    </a:lnTo>
                    <a:lnTo>
                      <a:pt x="24384000" y="671957"/>
                    </a:lnTo>
                    <a:lnTo>
                      <a:pt x="0" y="671957"/>
                    </a:lnTo>
                    <a:close/>
                  </a:path>
                </a:pathLst>
              </a:custGeom>
              <a:solidFill>
                <a:srgbClr val="1D96DB"/>
              </a:solidFill>
            </p:spPr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22264565" y="149869"/>
              <a:ext cx="1554040" cy="347333"/>
            </a:xfrm>
            <a:custGeom>
              <a:avLst/>
              <a:gdLst/>
              <a:ahLst/>
              <a:cxnLst/>
              <a:rect r="r" b="b" t="t" l="l"/>
              <a:pathLst>
                <a:path h="347333" w="1554040">
                  <a:moveTo>
                    <a:pt x="0" y="0"/>
                  </a:moveTo>
                  <a:lnTo>
                    <a:pt x="1554040" y="0"/>
                  </a:lnTo>
                  <a:lnTo>
                    <a:pt x="1554040" y="347334"/>
                  </a:lnTo>
                  <a:lnTo>
                    <a:pt x="0" y="347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9163050" y="1268741"/>
            <a:ext cx="8743704" cy="7989559"/>
          </a:xfrm>
          <a:custGeom>
            <a:avLst/>
            <a:gdLst/>
            <a:ahLst/>
            <a:cxnLst/>
            <a:rect r="r" b="b" t="t" l="l"/>
            <a:pathLst>
              <a:path h="7989559" w="8743704">
                <a:moveTo>
                  <a:pt x="0" y="0"/>
                </a:moveTo>
                <a:lnTo>
                  <a:pt x="8743704" y="0"/>
                </a:lnTo>
                <a:lnTo>
                  <a:pt x="8743704" y="7989559"/>
                </a:lnTo>
                <a:lnTo>
                  <a:pt x="0" y="79895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945775" y="1177458"/>
            <a:ext cx="738927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Proteja su valiosa carga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5430" y="2275277"/>
            <a:ext cx="7171542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El robo de combustible, el acceso no autorizado y el secuestro de equipos plantean graves riesgos durante el transporte.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5775" y="5325908"/>
            <a:ext cx="7721641" cy="923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En caso de robo del vehículo, la inmovilización remota del motor detiene a los delincuentes en su camino, garantizando que su carga permanezca segura.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65905" y="3246085"/>
            <a:ext cx="7691987" cy="1835335"/>
            <a:chOff x="0" y="0"/>
            <a:chExt cx="2025873" cy="4833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25873" cy="483380"/>
            </a:xfrm>
            <a:custGeom>
              <a:avLst/>
              <a:gdLst/>
              <a:ahLst/>
              <a:cxnLst/>
              <a:rect r="r" b="b" t="t" l="l"/>
              <a:pathLst>
                <a:path h="483380" w="2025873">
                  <a:moveTo>
                    <a:pt x="15097" y="0"/>
                  </a:moveTo>
                  <a:lnTo>
                    <a:pt x="2010776" y="0"/>
                  </a:lnTo>
                  <a:cubicBezTo>
                    <a:pt x="2014780" y="0"/>
                    <a:pt x="2018620" y="1591"/>
                    <a:pt x="2021451" y="4422"/>
                  </a:cubicBezTo>
                  <a:cubicBezTo>
                    <a:pt x="2024282" y="7253"/>
                    <a:pt x="2025873" y="11093"/>
                    <a:pt x="2025873" y="15097"/>
                  </a:cubicBezTo>
                  <a:lnTo>
                    <a:pt x="2025873" y="468283"/>
                  </a:lnTo>
                  <a:cubicBezTo>
                    <a:pt x="2025873" y="476621"/>
                    <a:pt x="2019114" y="483380"/>
                    <a:pt x="2010776" y="483380"/>
                  </a:cubicBezTo>
                  <a:lnTo>
                    <a:pt x="15097" y="483380"/>
                  </a:lnTo>
                  <a:cubicBezTo>
                    <a:pt x="6759" y="483380"/>
                    <a:pt x="0" y="476621"/>
                    <a:pt x="0" y="468283"/>
                  </a:cubicBezTo>
                  <a:lnTo>
                    <a:pt x="0" y="15097"/>
                  </a:lnTo>
                  <a:cubicBezTo>
                    <a:pt x="0" y="6759"/>
                    <a:pt x="6759" y="0"/>
                    <a:pt x="1509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2025873" cy="4738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238243" y="3497002"/>
            <a:ext cx="7096812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Con la plataforma Navixy,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ob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te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nga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visibili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dad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iemp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o r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eal de su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carg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 y reciba alertas 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instant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áneas de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a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ccion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es</a:t>
            </a: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no autorizadas, como la manipulación de los precintos </a:t>
            </a:r>
          </a:p>
          <a:p>
            <a:pPr algn="l">
              <a:lnSpc>
                <a:spcPts val="2640"/>
              </a:lnSpc>
              <a:spcBef>
                <a:spcPct val="0"/>
              </a:spcBef>
            </a:pPr>
            <a:r>
              <a:rPr lang="en-US" sz="2200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las cisternas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443" y="2118082"/>
            <a:ext cx="5259461" cy="3385594"/>
            <a:chOff x="0" y="0"/>
            <a:chExt cx="1344168" cy="8652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45775" y="5825081"/>
            <a:ext cx="5259461" cy="3627452"/>
            <a:chOff x="0" y="0"/>
            <a:chExt cx="1344168" cy="92707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4168" cy="927073"/>
            </a:xfrm>
            <a:custGeom>
              <a:avLst/>
              <a:gdLst/>
              <a:ahLst/>
              <a:cxnLst/>
              <a:rect r="r" b="b" t="t" l="l"/>
              <a:pathLst>
                <a:path h="927073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909409"/>
                  </a:lnTo>
                  <a:cubicBezTo>
                    <a:pt x="1344168" y="919165"/>
                    <a:pt x="1336259" y="927073"/>
                    <a:pt x="1326504" y="927073"/>
                  </a:cubicBezTo>
                  <a:lnTo>
                    <a:pt x="17664" y="927073"/>
                  </a:lnTo>
                  <a:cubicBezTo>
                    <a:pt x="7908" y="927073"/>
                    <a:pt x="0" y="919165"/>
                    <a:pt x="0" y="909409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44168" cy="96517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472649" y="2104514"/>
            <a:ext cx="5259461" cy="3385594"/>
            <a:chOff x="0" y="0"/>
            <a:chExt cx="1344168" cy="8652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469982" y="5825081"/>
            <a:ext cx="5259461" cy="3627452"/>
            <a:chOff x="0" y="0"/>
            <a:chExt cx="1344168" cy="92707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4168" cy="927073"/>
            </a:xfrm>
            <a:custGeom>
              <a:avLst/>
              <a:gdLst/>
              <a:ahLst/>
              <a:cxnLst/>
              <a:rect r="r" b="b" t="t" l="l"/>
              <a:pathLst>
                <a:path h="927073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909409"/>
                  </a:lnTo>
                  <a:cubicBezTo>
                    <a:pt x="1344168" y="919165"/>
                    <a:pt x="1336259" y="927073"/>
                    <a:pt x="1326504" y="927073"/>
                  </a:cubicBezTo>
                  <a:lnTo>
                    <a:pt x="17664" y="927073"/>
                  </a:lnTo>
                  <a:cubicBezTo>
                    <a:pt x="7908" y="927073"/>
                    <a:pt x="0" y="919165"/>
                    <a:pt x="0" y="909409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344168" cy="96517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002281" y="2104514"/>
            <a:ext cx="5436734" cy="3385594"/>
            <a:chOff x="0" y="0"/>
            <a:chExt cx="1389474" cy="86526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89474" cy="865261"/>
            </a:xfrm>
            <a:custGeom>
              <a:avLst/>
              <a:gdLst/>
              <a:ahLst/>
              <a:cxnLst/>
              <a:rect r="r" b="b" t="t" l="l"/>
              <a:pathLst>
                <a:path h="865261" w="1389474">
                  <a:moveTo>
                    <a:pt x="17088" y="0"/>
                  </a:moveTo>
                  <a:lnTo>
                    <a:pt x="1372386" y="0"/>
                  </a:lnTo>
                  <a:cubicBezTo>
                    <a:pt x="1376918" y="0"/>
                    <a:pt x="1381264" y="1800"/>
                    <a:pt x="1384469" y="5005"/>
                  </a:cubicBezTo>
                  <a:cubicBezTo>
                    <a:pt x="1387673" y="8210"/>
                    <a:pt x="1389474" y="12556"/>
                    <a:pt x="1389474" y="17088"/>
                  </a:cubicBezTo>
                  <a:lnTo>
                    <a:pt x="1389474" y="848173"/>
                  </a:lnTo>
                  <a:cubicBezTo>
                    <a:pt x="1389474" y="852705"/>
                    <a:pt x="1387673" y="857051"/>
                    <a:pt x="1384469" y="860256"/>
                  </a:cubicBezTo>
                  <a:cubicBezTo>
                    <a:pt x="1381264" y="863461"/>
                    <a:pt x="1376918" y="865261"/>
                    <a:pt x="1372386" y="865261"/>
                  </a:cubicBezTo>
                  <a:lnTo>
                    <a:pt x="17088" y="865261"/>
                  </a:lnTo>
                  <a:cubicBezTo>
                    <a:pt x="12556" y="865261"/>
                    <a:pt x="8210" y="863461"/>
                    <a:pt x="5005" y="860256"/>
                  </a:cubicBezTo>
                  <a:cubicBezTo>
                    <a:pt x="1800" y="857051"/>
                    <a:pt x="0" y="852705"/>
                    <a:pt x="0" y="848173"/>
                  </a:cubicBezTo>
                  <a:lnTo>
                    <a:pt x="0" y="17088"/>
                  </a:lnTo>
                  <a:cubicBezTo>
                    <a:pt x="0" y="12556"/>
                    <a:pt x="1800" y="8210"/>
                    <a:pt x="5005" y="5005"/>
                  </a:cubicBezTo>
                  <a:cubicBezTo>
                    <a:pt x="8210" y="1800"/>
                    <a:pt x="12556" y="0"/>
                    <a:pt x="17088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389474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999524" y="5825081"/>
            <a:ext cx="5436734" cy="3627452"/>
            <a:chOff x="0" y="0"/>
            <a:chExt cx="1389474" cy="92707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89474" cy="927073"/>
            </a:xfrm>
            <a:custGeom>
              <a:avLst/>
              <a:gdLst/>
              <a:ahLst/>
              <a:cxnLst/>
              <a:rect r="r" b="b" t="t" l="l"/>
              <a:pathLst>
                <a:path h="927073" w="1389474">
                  <a:moveTo>
                    <a:pt x="17088" y="0"/>
                  </a:moveTo>
                  <a:lnTo>
                    <a:pt x="1372386" y="0"/>
                  </a:lnTo>
                  <a:cubicBezTo>
                    <a:pt x="1376918" y="0"/>
                    <a:pt x="1381264" y="1800"/>
                    <a:pt x="1384469" y="5005"/>
                  </a:cubicBezTo>
                  <a:cubicBezTo>
                    <a:pt x="1387673" y="8210"/>
                    <a:pt x="1389474" y="12556"/>
                    <a:pt x="1389474" y="17088"/>
                  </a:cubicBezTo>
                  <a:lnTo>
                    <a:pt x="1389474" y="909985"/>
                  </a:lnTo>
                  <a:cubicBezTo>
                    <a:pt x="1389474" y="914517"/>
                    <a:pt x="1387673" y="918863"/>
                    <a:pt x="1384469" y="922068"/>
                  </a:cubicBezTo>
                  <a:cubicBezTo>
                    <a:pt x="1381264" y="925273"/>
                    <a:pt x="1376918" y="927073"/>
                    <a:pt x="1372386" y="927073"/>
                  </a:cubicBezTo>
                  <a:lnTo>
                    <a:pt x="17088" y="927073"/>
                  </a:lnTo>
                  <a:cubicBezTo>
                    <a:pt x="12556" y="927073"/>
                    <a:pt x="8210" y="925273"/>
                    <a:pt x="5005" y="922068"/>
                  </a:cubicBezTo>
                  <a:cubicBezTo>
                    <a:pt x="1800" y="918863"/>
                    <a:pt x="0" y="914517"/>
                    <a:pt x="0" y="909985"/>
                  </a:cubicBezTo>
                  <a:lnTo>
                    <a:pt x="0" y="17088"/>
                  </a:lnTo>
                  <a:cubicBezTo>
                    <a:pt x="0" y="12556"/>
                    <a:pt x="1800" y="8210"/>
                    <a:pt x="5005" y="5005"/>
                  </a:cubicBezTo>
                  <a:cubicBezTo>
                    <a:pt x="8210" y="1800"/>
                    <a:pt x="12556" y="0"/>
                    <a:pt x="17088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389474" cy="96517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6245383" y="6244777"/>
            <a:ext cx="632151" cy="634912"/>
          </a:xfrm>
          <a:custGeom>
            <a:avLst/>
            <a:gdLst/>
            <a:ahLst/>
            <a:cxnLst/>
            <a:rect r="r" b="b" t="t" l="l"/>
            <a:pathLst>
              <a:path h="634912" w="632151">
                <a:moveTo>
                  <a:pt x="0" y="0"/>
                </a:moveTo>
                <a:lnTo>
                  <a:pt x="632151" y="0"/>
                </a:lnTo>
                <a:lnTo>
                  <a:pt x="632151" y="634911"/>
                </a:lnTo>
                <a:lnTo>
                  <a:pt x="0" y="6349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888325" y="2369138"/>
            <a:ext cx="504266" cy="609552"/>
          </a:xfrm>
          <a:custGeom>
            <a:avLst/>
            <a:gdLst/>
            <a:ahLst/>
            <a:cxnLst/>
            <a:rect r="r" b="b" t="t" l="l"/>
            <a:pathLst>
              <a:path h="609552" w="504266">
                <a:moveTo>
                  <a:pt x="0" y="0"/>
                </a:moveTo>
                <a:lnTo>
                  <a:pt x="504266" y="0"/>
                </a:lnTo>
                <a:lnTo>
                  <a:pt x="504266" y="609552"/>
                </a:lnTo>
                <a:lnTo>
                  <a:pt x="0" y="60955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5245442" y="2369138"/>
            <a:ext cx="617608" cy="609552"/>
          </a:xfrm>
          <a:custGeom>
            <a:avLst/>
            <a:gdLst/>
            <a:ahLst/>
            <a:cxnLst/>
            <a:rect r="r" b="b" t="t" l="l"/>
            <a:pathLst>
              <a:path h="609552" w="617608">
                <a:moveTo>
                  <a:pt x="0" y="0"/>
                </a:moveTo>
                <a:lnTo>
                  <a:pt x="617607" y="0"/>
                </a:lnTo>
                <a:lnTo>
                  <a:pt x="617607" y="609552"/>
                </a:lnTo>
                <a:lnTo>
                  <a:pt x="0" y="6095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6245383" y="2465068"/>
            <a:ext cx="684307" cy="600514"/>
          </a:xfrm>
          <a:custGeom>
            <a:avLst/>
            <a:gdLst/>
            <a:ahLst/>
            <a:cxnLst/>
            <a:rect r="r" b="b" t="t" l="l"/>
            <a:pathLst>
              <a:path h="600514" w="684307">
                <a:moveTo>
                  <a:pt x="0" y="0"/>
                </a:moveTo>
                <a:lnTo>
                  <a:pt x="684307" y="0"/>
                </a:lnTo>
                <a:lnTo>
                  <a:pt x="684307" y="600514"/>
                </a:lnTo>
                <a:lnTo>
                  <a:pt x="0" y="6005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5219350" y="6155619"/>
            <a:ext cx="669792" cy="664412"/>
          </a:xfrm>
          <a:custGeom>
            <a:avLst/>
            <a:gdLst/>
            <a:ahLst/>
            <a:cxnLst/>
            <a:rect r="r" b="b" t="t" l="l"/>
            <a:pathLst>
              <a:path h="664412" w="669792">
                <a:moveTo>
                  <a:pt x="0" y="0"/>
                </a:moveTo>
                <a:lnTo>
                  <a:pt x="669792" y="0"/>
                </a:lnTo>
                <a:lnTo>
                  <a:pt x="669792" y="664412"/>
                </a:lnTo>
                <a:lnTo>
                  <a:pt x="0" y="6644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511772" y="3573592"/>
            <a:ext cx="4377369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Calibre los sensores de combustible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con el proceso más intuitivo. Obtenga datos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combustible precisos en tiempo real. Genere informes para cualquier período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tiempo y visualice los datos con gráficos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 cuadros detallados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511772" y="2626289"/>
            <a:ext cx="3368375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Lleve cualquier sensor de combustible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6971569" y="3123029"/>
            <a:ext cx="4421021" cy="2187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Anime a los conductores a utilizar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los vehículos de forma más responsable. Realice un seguimiento de los incidentes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conducción temeraria y exceso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velocidad y establezca sanciones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o incentivos en función de los patrones 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de conducción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971569" y="2654864"/>
            <a:ext cx="3307156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Conducción cuidadosa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511772" y="7267765"/>
            <a:ext cx="4377369" cy="1873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Utilice hojas de horas digitales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 calcular con precisión las nóminas. Clasifique los viajes como de negocios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o personales para maximizar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las deducciones fiscales y mejorar 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eficiencia financiera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511772" y="6348497"/>
            <a:ext cx="2650302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Calcule</a:t>
            </a:r>
          </a:p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los reembolsos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020711" y="6924367"/>
            <a:ext cx="4371880" cy="21877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Transporte cargas de alta prioridad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la forma más segura posible. Utilice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optimización automática de rutas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 llegar a todas las ubicaciones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forma más rápida y eficiente, teniendo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en cuenta las restricciones y limitaciones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las carreteras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020711" y="6396122"/>
            <a:ext cx="2941295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Optimice las rutas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2449094" y="7267765"/>
            <a:ext cx="4695741" cy="1559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El transporte de líquidos inflamables requiere mayores medidas de seguridad. Supervise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temperatura del combustible y haga 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un seguimiento de sus fluctuaciones para detectar y prevenir situaciones peligrosas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449094" y="6348497"/>
            <a:ext cx="3796289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Controle la temperatura del combustible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505980" y="3582048"/>
            <a:ext cx="4638854" cy="1559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Mejore la seguridad de sus vehículos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conductores con una solución de botón </a:t>
            </a:r>
          </a:p>
          <a:p>
            <a:pPr algn="l">
              <a:lnSpc>
                <a:spcPts val="2483"/>
              </a:lnSpc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pánico. Proporcione asistencia instantánea para evitar catástrofes y mitigar los efectos </a:t>
            </a:r>
          </a:p>
          <a:p>
            <a:pPr algn="l">
              <a:lnSpc>
                <a:spcPts val="2483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situaciones peligrosas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2505980" y="2654864"/>
            <a:ext cx="2535486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Asistencia </a:t>
            </a:r>
          </a:p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 carretera 24/7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45775" y="1177458"/>
            <a:ext cx="7389279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funciones</a:t>
            </a:r>
          </a:p>
        </p:txBody>
      </p:sp>
      <p:sp>
        <p:nvSpPr>
          <p:cNvPr name="Freeform 42" id="42"/>
          <p:cNvSpPr/>
          <p:nvPr/>
        </p:nvSpPr>
        <p:spPr>
          <a:xfrm flipH="false" flipV="false" rot="0">
            <a:off x="10571606" y="6197804"/>
            <a:ext cx="820985" cy="580044"/>
          </a:xfrm>
          <a:custGeom>
            <a:avLst/>
            <a:gdLst/>
            <a:ahLst/>
            <a:cxnLst/>
            <a:rect r="r" b="b" t="t" l="l"/>
            <a:pathLst>
              <a:path h="580044" w="820985">
                <a:moveTo>
                  <a:pt x="0" y="0"/>
                </a:moveTo>
                <a:lnTo>
                  <a:pt x="820985" y="0"/>
                </a:lnTo>
                <a:lnTo>
                  <a:pt x="820985" y="580043"/>
                </a:lnTo>
                <a:lnTo>
                  <a:pt x="0" y="58004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5339" t="-7669" r="0" b="-766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75430" y="3392409"/>
            <a:ext cx="6765886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9"/>
              </a:lnSpc>
            </a:pPr>
            <a:r>
              <a:rPr lang="en-US" sz="5399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Construcción </a:t>
            </a:r>
          </a:p>
          <a:p>
            <a:pPr algn="l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maquinaria pesada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45775" y="5158936"/>
            <a:ext cx="6618178" cy="1938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Reduzca los gastos corporativos mediante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una utilización optimizada de la flota.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Aumente la responsabilidad de los conductores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para minimizar el ralentí y garantizar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el mantenimiento preventivo.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75430" y="1038225"/>
            <a:ext cx="4521246" cy="669941"/>
            <a:chOff x="0" y="0"/>
            <a:chExt cx="6028328" cy="893254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3345760" y="0"/>
              <a:ext cx="2682568" cy="893254"/>
              <a:chOff x="0" y="0"/>
              <a:chExt cx="514015" cy="17115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514015" cy="171159"/>
              </a:xfrm>
              <a:custGeom>
                <a:avLst/>
                <a:gdLst/>
                <a:ahLst/>
                <a:cxnLst/>
                <a:rect r="r" b="b" t="t" l="l"/>
                <a:pathLst>
                  <a:path h="171159" w="514015">
                    <a:moveTo>
                      <a:pt x="38480" y="0"/>
                    </a:moveTo>
                    <a:lnTo>
                      <a:pt x="475535" y="0"/>
                    </a:lnTo>
                    <a:cubicBezTo>
                      <a:pt x="485741" y="0"/>
                      <a:pt x="495528" y="4054"/>
                      <a:pt x="502745" y="11271"/>
                    </a:cubicBezTo>
                    <a:cubicBezTo>
                      <a:pt x="509961" y="18487"/>
                      <a:pt x="514015" y="28275"/>
                      <a:pt x="514015" y="38480"/>
                    </a:cubicBezTo>
                    <a:lnTo>
                      <a:pt x="514015" y="132679"/>
                    </a:lnTo>
                    <a:cubicBezTo>
                      <a:pt x="514015" y="153931"/>
                      <a:pt x="496787" y="171159"/>
                      <a:pt x="475535" y="171159"/>
                    </a:cubicBezTo>
                    <a:lnTo>
                      <a:pt x="38480" y="171159"/>
                    </a:lnTo>
                    <a:cubicBezTo>
                      <a:pt x="28275" y="171159"/>
                      <a:pt x="18487" y="167105"/>
                      <a:pt x="11271" y="159889"/>
                    </a:cubicBezTo>
                    <a:cubicBezTo>
                      <a:pt x="4054" y="152672"/>
                      <a:pt x="0" y="142885"/>
                      <a:pt x="0" y="132679"/>
                    </a:cubicBezTo>
                    <a:lnTo>
                      <a:pt x="0" y="38480"/>
                    </a:lnTo>
                    <a:cubicBezTo>
                      <a:pt x="0" y="28275"/>
                      <a:pt x="4054" y="18487"/>
                      <a:pt x="11271" y="11271"/>
                    </a:cubicBezTo>
                    <a:cubicBezTo>
                      <a:pt x="18487" y="4054"/>
                      <a:pt x="28275" y="0"/>
                      <a:pt x="38480" y="0"/>
                    </a:cubicBezTo>
                    <a:close/>
                  </a:path>
                </a:pathLst>
              </a:custGeom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47625"/>
                <a:ext cx="514015" cy="218784"/>
              </a:xfrm>
              <a:prstGeom prst="rect">
                <a:avLst/>
              </a:prstGeom>
            </p:spPr>
            <p:txBody>
              <a:bodyPr anchor="ctr" rtlCol="false" tIns="52369" lIns="52369" bIns="52369" rIns="52369"/>
              <a:lstStyle/>
              <a:p>
                <a:pPr algn="ctr">
                  <a:lnSpc>
                    <a:spcPts val="3863"/>
                  </a:lnSpc>
                </a:pPr>
                <a:r>
                  <a:rPr lang="en-US" b="true" sz="2799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Industrias</a:t>
                </a:r>
              </a:p>
            </p:txBody>
          </p:sp>
        </p:grpSp>
        <p:sp>
          <p:nvSpPr>
            <p:cNvPr name="Freeform 9" id="9"/>
            <p:cNvSpPr/>
            <p:nvPr/>
          </p:nvSpPr>
          <p:spPr>
            <a:xfrm flipH="false" flipV="false" rot="0">
              <a:off x="0" y="150468"/>
              <a:ext cx="2760804" cy="592318"/>
            </a:xfrm>
            <a:custGeom>
              <a:avLst/>
              <a:gdLst/>
              <a:ahLst/>
              <a:cxnLst/>
              <a:rect r="r" b="b" t="t" l="l"/>
              <a:pathLst>
                <a:path h="592318" w="2760804">
                  <a:moveTo>
                    <a:pt x="0" y="0"/>
                  </a:moveTo>
                  <a:lnTo>
                    <a:pt x="2760804" y="0"/>
                  </a:lnTo>
                  <a:lnTo>
                    <a:pt x="2760804" y="592318"/>
                  </a:lnTo>
                  <a:lnTo>
                    <a:pt x="0" y="592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10" id="10"/>
            <p:cNvSpPr/>
            <p:nvPr/>
          </p:nvSpPr>
          <p:spPr>
            <a:xfrm flipH="true" flipV="true">
              <a:off x="3120685" y="125163"/>
              <a:ext cx="0" cy="642928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881783" y="5692748"/>
            <a:ext cx="7322224" cy="1560682"/>
            <a:chOff x="0" y="0"/>
            <a:chExt cx="1928487" cy="41104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28487" cy="411044"/>
            </a:xfrm>
            <a:custGeom>
              <a:avLst/>
              <a:gdLst/>
              <a:ahLst/>
              <a:cxnLst/>
              <a:rect r="r" b="b" t="t" l="l"/>
              <a:pathLst>
                <a:path h="411044" w="1928487">
                  <a:moveTo>
                    <a:pt x="15860" y="0"/>
                  </a:moveTo>
                  <a:lnTo>
                    <a:pt x="1912627" y="0"/>
                  </a:lnTo>
                  <a:cubicBezTo>
                    <a:pt x="1916834" y="0"/>
                    <a:pt x="1920868" y="1671"/>
                    <a:pt x="1923842" y="4645"/>
                  </a:cubicBezTo>
                  <a:cubicBezTo>
                    <a:pt x="1926816" y="7620"/>
                    <a:pt x="1928487" y="11653"/>
                    <a:pt x="1928487" y="15860"/>
                  </a:cubicBezTo>
                  <a:lnTo>
                    <a:pt x="1928487" y="395184"/>
                  </a:lnTo>
                  <a:cubicBezTo>
                    <a:pt x="1928487" y="399390"/>
                    <a:pt x="1926816" y="403424"/>
                    <a:pt x="1923842" y="406399"/>
                  </a:cubicBezTo>
                  <a:cubicBezTo>
                    <a:pt x="1920868" y="409373"/>
                    <a:pt x="1916834" y="411044"/>
                    <a:pt x="1912627" y="411044"/>
                  </a:cubicBezTo>
                  <a:lnTo>
                    <a:pt x="15860" y="411044"/>
                  </a:lnTo>
                  <a:cubicBezTo>
                    <a:pt x="11653" y="411044"/>
                    <a:pt x="7620" y="409373"/>
                    <a:pt x="4645" y="406399"/>
                  </a:cubicBezTo>
                  <a:cubicBezTo>
                    <a:pt x="1671" y="403424"/>
                    <a:pt x="0" y="399390"/>
                    <a:pt x="0" y="395184"/>
                  </a:cubicBezTo>
                  <a:lnTo>
                    <a:pt x="0" y="15860"/>
                  </a:lnTo>
                  <a:cubicBezTo>
                    <a:pt x="0" y="11653"/>
                    <a:pt x="1671" y="7620"/>
                    <a:pt x="4645" y="4645"/>
                  </a:cubicBezTo>
                  <a:cubicBezTo>
                    <a:pt x="7620" y="1671"/>
                    <a:pt x="11653" y="0"/>
                    <a:pt x="1586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928487" cy="40151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945775" y="1177458"/>
            <a:ext cx="8198225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Centrarse en la eficiencia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75430" y="2275277"/>
            <a:ext cx="7681231" cy="2447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Controle la productividad mediante las horas del motor </a:t>
            </a: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y la TDF de cada unidad.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Ya se trate de subir o bajar la plataforma de un camión volquete, accionar el cabrestante de una grúa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u otras funciones.</a:t>
            </a:r>
          </a:p>
          <a:p>
            <a:pPr algn="l">
              <a:lnSpc>
                <a:spcPts val="2400"/>
              </a:lnSpc>
            </a:pP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Asegúrese</a:t>
            </a: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de que los equipos no están parados ni abandonan </a:t>
            </a:r>
          </a:p>
          <a:p>
            <a:pPr algn="l">
              <a:lnSpc>
                <a:spcPts val="2400"/>
              </a:lnSpc>
            </a:pPr>
            <a:r>
              <a:rPr lang="en-US" sz="2000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el lugar de trabajo. </a:t>
            </a:r>
            <a:r>
              <a:rPr lang="en-US" sz="200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Realice un seguimiento en tiempo real mediante widgets, MDVR o genere informes para cualquier periodo de tiempo.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57400" y="5978154"/>
            <a:ext cx="1563197" cy="2520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32"/>
              </a:lnSpc>
              <a:spcBef>
                <a:spcPct val="0"/>
              </a:spcBef>
            </a:pPr>
            <a:r>
              <a:rPr lang="en-US" b="true" sz="147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Aproximadamente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350909" y="6016254"/>
            <a:ext cx="3125567" cy="912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7"/>
              </a:lnSpc>
            </a:pPr>
            <a:r>
              <a:rPr lang="en-US" sz="2100">
                <a:solidFill>
                  <a:srgbClr val="1A1A1A"/>
                </a:solidFill>
                <a:latin typeface="Proxima Nova"/>
                <a:ea typeface="Proxima Nova"/>
                <a:cs typeface="Proxima Nova"/>
                <a:sym typeface="Proxima Nova"/>
              </a:rPr>
              <a:t>de los conductores declaran estar al ralentí entre 3 y 4 horas al día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447875" y="6062669"/>
            <a:ext cx="1528539" cy="999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077"/>
              </a:lnSpc>
              <a:spcBef>
                <a:spcPct val="0"/>
              </a:spcBef>
            </a:pPr>
            <a:r>
              <a:rPr lang="en-US" b="true" sz="6165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39%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9323411" y="2089536"/>
            <a:ext cx="9929926" cy="6864061"/>
          </a:xfrm>
          <a:custGeom>
            <a:avLst/>
            <a:gdLst/>
            <a:ahLst/>
            <a:cxnLst/>
            <a:rect r="r" b="b" t="t" l="l"/>
            <a:pathLst>
              <a:path h="6864061" w="9929926">
                <a:moveTo>
                  <a:pt x="0" y="0"/>
                </a:moveTo>
                <a:lnTo>
                  <a:pt x="9929926" y="0"/>
                </a:lnTo>
                <a:lnTo>
                  <a:pt x="9929926" y="6864061"/>
                </a:lnTo>
                <a:lnTo>
                  <a:pt x="0" y="68640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345508" y="3566489"/>
            <a:ext cx="7362276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Utilice la identificación del conductor para garantizar que sólo el personal autorizado maneja el vehículo</a:t>
            </a:r>
          </a:p>
        </p:txBody>
      </p:sp>
      <p:grpSp>
        <p:nvGrpSpPr>
          <p:cNvPr name="Group 7" id="7"/>
          <p:cNvGrpSpPr/>
          <p:nvPr/>
        </p:nvGrpSpPr>
        <p:grpSpPr>
          <a:xfrm rot="5410475">
            <a:off x="930402" y="3625201"/>
            <a:ext cx="252118" cy="220604"/>
            <a:chOff x="0" y="0"/>
            <a:chExt cx="812800" cy="711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345508" y="4667799"/>
            <a:ext cx="7362276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Implemente un control continuo del combustible para evitar fugas de combustible y otros tipos de fraude. Establezca alertaspara responder inmediatamente a cambios drásticos en el nivel de combustible</a:t>
            </a:r>
          </a:p>
        </p:txBody>
      </p:sp>
      <p:grpSp>
        <p:nvGrpSpPr>
          <p:cNvPr name="Group 11" id="11"/>
          <p:cNvGrpSpPr/>
          <p:nvPr/>
        </p:nvGrpSpPr>
        <p:grpSpPr>
          <a:xfrm rot="5410475">
            <a:off x="954825" y="4702086"/>
            <a:ext cx="252118" cy="269452"/>
            <a:chOff x="0" y="0"/>
            <a:chExt cx="812800" cy="8686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68680"/>
            </a:xfrm>
            <a:custGeom>
              <a:avLst/>
              <a:gdLst/>
              <a:ahLst/>
              <a:cxnLst/>
              <a:rect r="r" b="b" t="t" l="l"/>
              <a:pathLst>
                <a:path h="868680" w="812800">
                  <a:moveTo>
                    <a:pt x="406400" y="0"/>
                  </a:moveTo>
                  <a:lnTo>
                    <a:pt x="812800" y="868680"/>
                  </a:lnTo>
                  <a:lnTo>
                    <a:pt x="0" y="86868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27000" y="393791"/>
              <a:ext cx="558800" cy="412841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345508" y="6439449"/>
            <a:ext cx="6902874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Proteja sus equipos de robos y vandalismo con alertas instantáneas de manipulación no autorizada, inclinación o impacto</a:t>
            </a:r>
          </a:p>
        </p:txBody>
      </p:sp>
      <p:grpSp>
        <p:nvGrpSpPr>
          <p:cNvPr name="Group 15" id="15"/>
          <p:cNvGrpSpPr/>
          <p:nvPr/>
        </p:nvGrpSpPr>
        <p:grpSpPr>
          <a:xfrm rot="5410475">
            <a:off x="930402" y="6498160"/>
            <a:ext cx="252118" cy="220604"/>
            <a:chOff x="0" y="0"/>
            <a:chExt cx="812800" cy="71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10007518" y="1028700"/>
            <a:ext cx="8579916" cy="6263339"/>
          </a:xfrm>
          <a:custGeom>
            <a:avLst/>
            <a:gdLst/>
            <a:ahLst/>
            <a:cxnLst/>
            <a:rect r="r" b="b" t="t" l="l"/>
            <a:pathLst>
              <a:path h="6263339" w="8579916">
                <a:moveTo>
                  <a:pt x="0" y="0"/>
                </a:moveTo>
                <a:lnTo>
                  <a:pt x="8579916" y="0"/>
                </a:lnTo>
                <a:lnTo>
                  <a:pt x="8579916" y="6263339"/>
                </a:lnTo>
                <a:lnTo>
                  <a:pt x="0" y="62633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578445" y="1431242"/>
            <a:ext cx="7533313" cy="5489902"/>
          </a:xfrm>
          <a:custGeom>
            <a:avLst/>
            <a:gdLst/>
            <a:ahLst/>
            <a:cxnLst/>
            <a:rect r="r" b="b" t="t" l="l"/>
            <a:pathLst>
              <a:path h="5489902" w="7533313">
                <a:moveTo>
                  <a:pt x="0" y="0"/>
                </a:moveTo>
                <a:lnTo>
                  <a:pt x="7533313" y="0"/>
                </a:lnTo>
                <a:lnTo>
                  <a:pt x="7533313" y="5489902"/>
                </a:lnTo>
                <a:lnTo>
                  <a:pt x="0" y="54899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144200" y="6102483"/>
            <a:ext cx="7579696" cy="2993980"/>
          </a:xfrm>
          <a:custGeom>
            <a:avLst/>
            <a:gdLst/>
            <a:ahLst/>
            <a:cxnLst/>
            <a:rect r="r" b="b" t="t" l="l"/>
            <a:pathLst>
              <a:path h="2993980" w="7579696">
                <a:moveTo>
                  <a:pt x="0" y="0"/>
                </a:moveTo>
                <a:lnTo>
                  <a:pt x="7579696" y="0"/>
                </a:lnTo>
                <a:lnTo>
                  <a:pt x="7579696" y="2993980"/>
                </a:lnTo>
                <a:lnTo>
                  <a:pt x="0" y="29939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945775" y="1177458"/>
            <a:ext cx="6891736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Proteja los equipos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 distancia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75430" y="2856302"/>
            <a:ext cx="7422675" cy="314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28323A"/>
                </a:solidFill>
                <a:latin typeface="Proxima Nova"/>
                <a:ea typeface="Proxima Nova"/>
                <a:cs typeface="Proxima Nova"/>
                <a:sym typeface="Proxima Nova"/>
              </a:rPr>
              <a:t>Proteja la flota y los equipos pesados de robos y usos indebidos.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75430" y="3119165"/>
            <a:ext cx="7761182" cy="1047750"/>
            <a:chOff x="0" y="0"/>
            <a:chExt cx="2044097" cy="27595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44097" cy="275951"/>
            </a:xfrm>
            <a:custGeom>
              <a:avLst/>
              <a:gdLst/>
              <a:ahLst/>
              <a:cxnLst/>
              <a:rect r="r" b="b" t="t" l="l"/>
              <a:pathLst>
                <a:path h="275951" w="2044097">
                  <a:moveTo>
                    <a:pt x="14963" y="0"/>
                  </a:moveTo>
                  <a:lnTo>
                    <a:pt x="2029134" y="0"/>
                  </a:lnTo>
                  <a:cubicBezTo>
                    <a:pt x="2033103" y="0"/>
                    <a:pt x="2036909" y="1576"/>
                    <a:pt x="2039715" y="4382"/>
                  </a:cubicBezTo>
                  <a:cubicBezTo>
                    <a:pt x="2042521" y="7189"/>
                    <a:pt x="2044097" y="10994"/>
                    <a:pt x="2044097" y="14963"/>
                  </a:cubicBezTo>
                  <a:lnTo>
                    <a:pt x="2044097" y="260988"/>
                  </a:lnTo>
                  <a:cubicBezTo>
                    <a:pt x="2044097" y="264956"/>
                    <a:pt x="2042521" y="268762"/>
                    <a:pt x="2039715" y="271568"/>
                  </a:cubicBezTo>
                  <a:cubicBezTo>
                    <a:pt x="2036909" y="274374"/>
                    <a:pt x="2033103" y="275951"/>
                    <a:pt x="2029134" y="275951"/>
                  </a:cubicBezTo>
                  <a:lnTo>
                    <a:pt x="14963" y="275951"/>
                  </a:lnTo>
                  <a:cubicBezTo>
                    <a:pt x="10994" y="275951"/>
                    <a:pt x="7189" y="274374"/>
                    <a:pt x="4382" y="271568"/>
                  </a:cubicBezTo>
                  <a:cubicBezTo>
                    <a:pt x="1576" y="268762"/>
                    <a:pt x="0" y="264956"/>
                    <a:pt x="0" y="260988"/>
                  </a:cubicBezTo>
                  <a:lnTo>
                    <a:pt x="0" y="14963"/>
                  </a:lnTo>
                  <a:cubicBezTo>
                    <a:pt x="0" y="10994"/>
                    <a:pt x="1576" y="7189"/>
                    <a:pt x="4382" y="4382"/>
                  </a:cubicBezTo>
                  <a:cubicBezTo>
                    <a:pt x="7189" y="1576"/>
                    <a:pt x="10994" y="0"/>
                    <a:pt x="1496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2044097" cy="26642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75430" y="4334410"/>
            <a:ext cx="7761182" cy="1409700"/>
            <a:chOff x="0" y="0"/>
            <a:chExt cx="2044097" cy="3712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44097" cy="371279"/>
            </a:xfrm>
            <a:custGeom>
              <a:avLst/>
              <a:gdLst/>
              <a:ahLst/>
              <a:cxnLst/>
              <a:rect r="r" b="b" t="t" l="l"/>
              <a:pathLst>
                <a:path h="371279" w="2044097">
                  <a:moveTo>
                    <a:pt x="14963" y="0"/>
                  </a:moveTo>
                  <a:lnTo>
                    <a:pt x="2029134" y="0"/>
                  </a:lnTo>
                  <a:cubicBezTo>
                    <a:pt x="2033103" y="0"/>
                    <a:pt x="2036909" y="1576"/>
                    <a:pt x="2039715" y="4382"/>
                  </a:cubicBezTo>
                  <a:cubicBezTo>
                    <a:pt x="2042521" y="7189"/>
                    <a:pt x="2044097" y="10994"/>
                    <a:pt x="2044097" y="14963"/>
                  </a:cubicBezTo>
                  <a:lnTo>
                    <a:pt x="2044097" y="356316"/>
                  </a:lnTo>
                  <a:cubicBezTo>
                    <a:pt x="2044097" y="360285"/>
                    <a:pt x="2042521" y="364090"/>
                    <a:pt x="2039715" y="366897"/>
                  </a:cubicBezTo>
                  <a:cubicBezTo>
                    <a:pt x="2036909" y="369703"/>
                    <a:pt x="2033103" y="371279"/>
                    <a:pt x="2029134" y="371279"/>
                  </a:cubicBezTo>
                  <a:lnTo>
                    <a:pt x="14963" y="371279"/>
                  </a:lnTo>
                  <a:cubicBezTo>
                    <a:pt x="10994" y="371279"/>
                    <a:pt x="7189" y="369703"/>
                    <a:pt x="4382" y="366897"/>
                  </a:cubicBezTo>
                  <a:cubicBezTo>
                    <a:pt x="1576" y="364090"/>
                    <a:pt x="0" y="360285"/>
                    <a:pt x="0" y="356316"/>
                  </a:cubicBezTo>
                  <a:lnTo>
                    <a:pt x="0" y="14963"/>
                  </a:lnTo>
                  <a:cubicBezTo>
                    <a:pt x="0" y="10994"/>
                    <a:pt x="1576" y="7189"/>
                    <a:pt x="4382" y="4382"/>
                  </a:cubicBezTo>
                  <a:cubicBezTo>
                    <a:pt x="7189" y="1576"/>
                    <a:pt x="10994" y="0"/>
                    <a:pt x="1496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2044097" cy="3617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75430" y="6106060"/>
            <a:ext cx="7761182" cy="1771701"/>
            <a:chOff x="0" y="0"/>
            <a:chExt cx="2044097" cy="46662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044097" cy="466621"/>
            </a:xfrm>
            <a:custGeom>
              <a:avLst/>
              <a:gdLst/>
              <a:ahLst/>
              <a:cxnLst/>
              <a:rect r="r" b="b" t="t" l="l"/>
              <a:pathLst>
                <a:path h="466621" w="2044097">
                  <a:moveTo>
                    <a:pt x="14963" y="0"/>
                  </a:moveTo>
                  <a:lnTo>
                    <a:pt x="2029134" y="0"/>
                  </a:lnTo>
                  <a:cubicBezTo>
                    <a:pt x="2033103" y="0"/>
                    <a:pt x="2036909" y="1576"/>
                    <a:pt x="2039715" y="4382"/>
                  </a:cubicBezTo>
                  <a:cubicBezTo>
                    <a:pt x="2042521" y="7189"/>
                    <a:pt x="2044097" y="10994"/>
                    <a:pt x="2044097" y="14963"/>
                  </a:cubicBezTo>
                  <a:lnTo>
                    <a:pt x="2044097" y="451658"/>
                  </a:lnTo>
                  <a:cubicBezTo>
                    <a:pt x="2044097" y="455626"/>
                    <a:pt x="2042521" y="459432"/>
                    <a:pt x="2039715" y="462238"/>
                  </a:cubicBezTo>
                  <a:cubicBezTo>
                    <a:pt x="2036909" y="465044"/>
                    <a:pt x="2033103" y="466621"/>
                    <a:pt x="2029134" y="466621"/>
                  </a:cubicBezTo>
                  <a:lnTo>
                    <a:pt x="14963" y="466621"/>
                  </a:lnTo>
                  <a:cubicBezTo>
                    <a:pt x="10994" y="466621"/>
                    <a:pt x="7189" y="465044"/>
                    <a:pt x="4382" y="462238"/>
                  </a:cubicBezTo>
                  <a:cubicBezTo>
                    <a:pt x="1576" y="459432"/>
                    <a:pt x="0" y="455626"/>
                    <a:pt x="0" y="451658"/>
                  </a:cubicBezTo>
                  <a:lnTo>
                    <a:pt x="0" y="14963"/>
                  </a:lnTo>
                  <a:cubicBezTo>
                    <a:pt x="0" y="10994"/>
                    <a:pt x="1576" y="7189"/>
                    <a:pt x="4382" y="4382"/>
                  </a:cubicBezTo>
                  <a:cubicBezTo>
                    <a:pt x="7189" y="1576"/>
                    <a:pt x="10994" y="0"/>
                    <a:pt x="14963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2044097" cy="45709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5410475">
            <a:off x="1290851" y="3381494"/>
            <a:ext cx="252118" cy="220604"/>
            <a:chOff x="0" y="0"/>
            <a:chExt cx="812800" cy="7112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5410475">
            <a:off x="1290851" y="4583622"/>
            <a:ext cx="252118" cy="220604"/>
            <a:chOff x="0" y="0"/>
            <a:chExt cx="812800" cy="7112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5410475">
            <a:off x="1290851" y="6355272"/>
            <a:ext cx="252118" cy="220604"/>
            <a:chOff x="0" y="0"/>
            <a:chExt cx="812800" cy="711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9568735" y="1167933"/>
            <a:ext cx="11217610" cy="6141641"/>
          </a:xfrm>
          <a:custGeom>
            <a:avLst/>
            <a:gdLst/>
            <a:ahLst/>
            <a:cxnLst/>
            <a:rect r="r" b="b" t="t" l="l"/>
            <a:pathLst>
              <a:path h="6141641" w="11217610">
                <a:moveTo>
                  <a:pt x="0" y="0"/>
                </a:moveTo>
                <a:lnTo>
                  <a:pt x="11217609" y="0"/>
                </a:lnTo>
                <a:lnTo>
                  <a:pt x="11217609" y="6141641"/>
                </a:lnTo>
                <a:lnTo>
                  <a:pt x="0" y="61416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8911542" y="4958298"/>
            <a:ext cx="6393579" cy="3605511"/>
          </a:xfrm>
          <a:custGeom>
            <a:avLst/>
            <a:gdLst/>
            <a:ahLst/>
            <a:cxnLst/>
            <a:rect r="r" b="b" t="t" l="l"/>
            <a:pathLst>
              <a:path h="3605511" w="6393579">
                <a:moveTo>
                  <a:pt x="0" y="0"/>
                </a:moveTo>
                <a:lnTo>
                  <a:pt x="6393579" y="0"/>
                </a:lnTo>
                <a:lnTo>
                  <a:pt x="6393579" y="3605511"/>
                </a:lnTo>
                <a:lnTo>
                  <a:pt x="0" y="36055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801892" y="3322783"/>
            <a:ext cx="6427405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Prolongue la vida útil de los equipos y evite costes adicionales y averías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801892" y="4524910"/>
            <a:ext cx="6175493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Planifique las tareas de mantenimiento en función del uso de los equipos por fecha, kilometraje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u horas de motor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01892" y="6296560"/>
            <a:ext cx="6561483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Establezca valores objetivo, calcule gastos, programe tareas de mantenimiento recurrentes y designe destinatarios para las notificaciones de trabajos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servicio, todo ello dentro de una única interfaz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5775" y="1177458"/>
            <a:ext cx="8413409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Optimizar el mantenimiento: predecir y prevenir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443" y="2175232"/>
            <a:ext cx="5259461" cy="3385594"/>
            <a:chOff x="0" y="0"/>
            <a:chExt cx="1344168" cy="8652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45775" y="5853656"/>
            <a:ext cx="5259461" cy="3385594"/>
            <a:chOff x="0" y="0"/>
            <a:chExt cx="1344168" cy="86526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472649" y="2133089"/>
            <a:ext cx="5259461" cy="3385594"/>
            <a:chOff x="0" y="0"/>
            <a:chExt cx="1344168" cy="8652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469982" y="5853656"/>
            <a:ext cx="5259461" cy="3385594"/>
            <a:chOff x="0" y="0"/>
            <a:chExt cx="1344168" cy="86526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002191" y="2133089"/>
            <a:ext cx="5259461" cy="3385594"/>
            <a:chOff x="0" y="0"/>
            <a:chExt cx="1344168" cy="86526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999524" y="5853656"/>
            <a:ext cx="5259461" cy="3385594"/>
            <a:chOff x="0" y="0"/>
            <a:chExt cx="1344168" cy="86526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4979397" y="2451701"/>
            <a:ext cx="890510" cy="783649"/>
          </a:xfrm>
          <a:custGeom>
            <a:avLst/>
            <a:gdLst/>
            <a:ahLst/>
            <a:cxnLst/>
            <a:rect r="r" b="b" t="t" l="l"/>
            <a:pathLst>
              <a:path h="783649" w="890510">
                <a:moveTo>
                  <a:pt x="0" y="0"/>
                </a:moveTo>
                <a:lnTo>
                  <a:pt x="890510" y="0"/>
                </a:lnTo>
                <a:lnTo>
                  <a:pt x="890510" y="783649"/>
                </a:lnTo>
                <a:lnTo>
                  <a:pt x="0" y="7836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9951999" y="2451701"/>
            <a:ext cx="1320594" cy="783649"/>
          </a:xfrm>
          <a:custGeom>
            <a:avLst/>
            <a:gdLst/>
            <a:ahLst/>
            <a:cxnLst/>
            <a:rect r="r" b="b" t="t" l="l"/>
            <a:pathLst>
              <a:path h="783649" w="1320594">
                <a:moveTo>
                  <a:pt x="0" y="0"/>
                </a:moveTo>
                <a:lnTo>
                  <a:pt x="1320593" y="0"/>
                </a:lnTo>
                <a:lnTo>
                  <a:pt x="1320593" y="783649"/>
                </a:lnTo>
                <a:lnTo>
                  <a:pt x="0" y="78364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5816373" y="2451701"/>
            <a:ext cx="1056677" cy="698948"/>
          </a:xfrm>
          <a:custGeom>
            <a:avLst/>
            <a:gdLst/>
            <a:ahLst/>
            <a:cxnLst/>
            <a:rect r="r" b="b" t="t" l="l"/>
            <a:pathLst>
              <a:path h="698948" w="1056677">
                <a:moveTo>
                  <a:pt x="0" y="0"/>
                </a:moveTo>
                <a:lnTo>
                  <a:pt x="1056677" y="0"/>
                </a:lnTo>
                <a:lnTo>
                  <a:pt x="1056677" y="698948"/>
                </a:lnTo>
                <a:lnTo>
                  <a:pt x="0" y="6989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5070623" y="6122801"/>
            <a:ext cx="799284" cy="793229"/>
          </a:xfrm>
          <a:custGeom>
            <a:avLst/>
            <a:gdLst/>
            <a:ahLst/>
            <a:cxnLst/>
            <a:rect r="r" b="b" t="t" l="l"/>
            <a:pathLst>
              <a:path h="793229" w="799284">
                <a:moveTo>
                  <a:pt x="0" y="0"/>
                </a:moveTo>
                <a:lnTo>
                  <a:pt x="799284" y="0"/>
                </a:lnTo>
                <a:lnTo>
                  <a:pt x="799284" y="793229"/>
                </a:lnTo>
                <a:lnTo>
                  <a:pt x="0" y="79322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0612295" y="6112722"/>
            <a:ext cx="844612" cy="783556"/>
          </a:xfrm>
          <a:custGeom>
            <a:avLst/>
            <a:gdLst/>
            <a:ahLst/>
            <a:cxnLst/>
            <a:rect r="r" b="b" t="t" l="l"/>
            <a:pathLst>
              <a:path h="783556" w="844612">
                <a:moveTo>
                  <a:pt x="0" y="0"/>
                </a:moveTo>
                <a:lnTo>
                  <a:pt x="844613" y="0"/>
                </a:lnTo>
                <a:lnTo>
                  <a:pt x="844613" y="783556"/>
                </a:lnTo>
                <a:lnTo>
                  <a:pt x="0" y="78355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6041149" y="6112722"/>
            <a:ext cx="841064" cy="763375"/>
          </a:xfrm>
          <a:custGeom>
            <a:avLst/>
            <a:gdLst/>
            <a:ahLst/>
            <a:cxnLst/>
            <a:rect r="r" b="b" t="t" l="l"/>
            <a:pathLst>
              <a:path h="763375" w="841064">
                <a:moveTo>
                  <a:pt x="0" y="0"/>
                </a:moveTo>
                <a:lnTo>
                  <a:pt x="841064" y="0"/>
                </a:lnTo>
                <a:lnTo>
                  <a:pt x="841064" y="763376"/>
                </a:lnTo>
                <a:lnTo>
                  <a:pt x="0" y="7633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404910" y="3382137"/>
            <a:ext cx="4417675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Utilice las horas del motor para controlar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el tiempo de trabajo real de la grúa.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la posición del plumín con un sensor de inclinación para garantizar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un funcionamiento seguro. Evite accidentes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transportes inseguros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404910" y="2930431"/>
            <a:ext cx="2562182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Camiones grúa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920354" y="3382137"/>
            <a:ext cx="4352239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Disfrute de las mejores rutas generadas automáticamente: añada las direcciones necesarias y se organizarán en el orden óptimo. Cree puntos de interés para asegurarse de que no se pasa por alto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 ningún cliente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920354" y="2455751"/>
            <a:ext cx="1605466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Camiones de basura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04910" y="7080953"/>
            <a:ext cx="3930451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Controle las horas de trabajo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los parámetros operativos clave, incluida la profundidad de perforación. Calcule las nóminas de los operarios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las plataformas y estime el número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vehículos necesarios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04910" y="6133608"/>
            <a:ext cx="3249160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Equipos </a:t>
            </a:r>
          </a:p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perforación móviles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920354" y="7080953"/>
            <a:ext cx="4251881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Ayude a los conductores a maniobrar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 seguridad camiones de carga pesada. Active alertas ADAS y avisos sonoros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 mantener una distancia de seguridad, teniendo en cuenta el peso del vehículo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 o sin carga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920354" y="6552708"/>
            <a:ext cx="4013891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Camiones volquete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449094" y="7080953"/>
            <a:ext cx="4251881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Controle el consumo de combustible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forma eficiente. Evite el ralentí del motor con informes de combustible detallados. Detecte fugas de combustible y evite fraudes utilizando caudalímetros y sensores de combustible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449094" y="6552708"/>
            <a:ext cx="3768671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Camiones de limpieza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2449094" y="3382137"/>
            <a:ext cx="4251881" cy="1170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Proteja los equipos hidráulicos y neumáticos del uso excesivo y el sobrecalentamiento. Prevenir fallos de funcionamiento, averías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reparaciones costosas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449094" y="2455751"/>
            <a:ext cx="3043693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</a:pPr>
            <a:r>
              <a:rPr lang="en-US" sz="2400" b="true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Equipos </a:t>
            </a:r>
          </a:p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construcción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45775" y="1177458"/>
            <a:ext cx="6891736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Casos de uso comunes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75430" y="1038225"/>
            <a:ext cx="4521246" cy="669941"/>
            <a:chOff x="0" y="0"/>
            <a:chExt cx="6028328" cy="893254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345760" y="0"/>
              <a:ext cx="2682568" cy="893254"/>
              <a:chOff x="0" y="0"/>
              <a:chExt cx="514015" cy="171159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514015" cy="171159"/>
              </a:xfrm>
              <a:custGeom>
                <a:avLst/>
                <a:gdLst/>
                <a:ahLst/>
                <a:cxnLst/>
                <a:rect r="r" b="b" t="t" l="l"/>
                <a:pathLst>
                  <a:path h="171159" w="514015">
                    <a:moveTo>
                      <a:pt x="38480" y="0"/>
                    </a:moveTo>
                    <a:lnTo>
                      <a:pt x="475535" y="0"/>
                    </a:lnTo>
                    <a:cubicBezTo>
                      <a:pt x="485741" y="0"/>
                      <a:pt x="495528" y="4054"/>
                      <a:pt x="502745" y="11271"/>
                    </a:cubicBezTo>
                    <a:cubicBezTo>
                      <a:pt x="509961" y="18487"/>
                      <a:pt x="514015" y="28275"/>
                      <a:pt x="514015" y="38480"/>
                    </a:cubicBezTo>
                    <a:lnTo>
                      <a:pt x="514015" y="132679"/>
                    </a:lnTo>
                    <a:cubicBezTo>
                      <a:pt x="514015" y="153931"/>
                      <a:pt x="496787" y="171159"/>
                      <a:pt x="475535" y="171159"/>
                    </a:cubicBezTo>
                    <a:lnTo>
                      <a:pt x="38480" y="171159"/>
                    </a:lnTo>
                    <a:cubicBezTo>
                      <a:pt x="28275" y="171159"/>
                      <a:pt x="18487" y="167105"/>
                      <a:pt x="11271" y="159889"/>
                    </a:cubicBezTo>
                    <a:cubicBezTo>
                      <a:pt x="4054" y="152672"/>
                      <a:pt x="0" y="142885"/>
                      <a:pt x="0" y="132679"/>
                    </a:cubicBezTo>
                    <a:lnTo>
                      <a:pt x="0" y="38480"/>
                    </a:lnTo>
                    <a:cubicBezTo>
                      <a:pt x="0" y="28275"/>
                      <a:pt x="4054" y="18487"/>
                      <a:pt x="11271" y="11271"/>
                    </a:cubicBezTo>
                    <a:cubicBezTo>
                      <a:pt x="18487" y="4054"/>
                      <a:pt x="28275" y="0"/>
                      <a:pt x="38480" y="0"/>
                    </a:cubicBezTo>
                    <a:close/>
                  </a:path>
                </a:pathLst>
              </a:custGeom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47625"/>
                <a:ext cx="514015" cy="218784"/>
              </a:xfrm>
              <a:prstGeom prst="rect">
                <a:avLst/>
              </a:prstGeom>
            </p:spPr>
            <p:txBody>
              <a:bodyPr anchor="ctr" rtlCol="false" tIns="52369" lIns="52369" bIns="52369" rIns="52369"/>
              <a:lstStyle/>
              <a:p>
                <a:pPr algn="ctr">
                  <a:lnSpc>
                    <a:spcPts val="3863"/>
                  </a:lnSpc>
                </a:pPr>
                <a:r>
                  <a:rPr lang="en-US" b="true" sz="2799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Industrias</a:t>
                </a: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150468"/>
              <a:ext cx="2760804" cy="592318"/>
            </a:xfrm>
            <a:custGeom>
              <a:avLst/>
              <a:gdLst/>
              <a:ahLst/>
              <a:cxnLst/>
              <a:rect r="r" b="b" t="t" l="l"/>
              <a:pathLst>
                <a:path h="592318" w="2760804">
                  <a:moveTo>
                    <a:pt x="0" y="0"/>
                  </a:moveTo>
                  <a:lnTo>
                    <a:pt x="2760804" y="0"/>
                  </a:lnTo>
                  <a:lnTo>
                    <a:pt x="2760804" y="592318"/>
                  </a:lnTo>
                  <a:lnTo>
                    <a:pt x="0" y="592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 flipV="true">
              <a:off x="3120685" y="125163"/>
              <a:ext cx="0" cy="642928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975430" y="3392409"/>
            <a:ext cx="6765886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9"/>
              </a:lnSpc>
            </a:pPr>
            <a:r>
              <a:rPr lang="en-US" sz="5399" b="true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Bancos y servicios</a:t>
            </a:r>
          </a:p>
          <a:p>
            <a:pPr algn="l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cobro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5775" y="5158936"/>
            <a:ext cx="6692326" cy="1938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Agilice las operaciones sobre el terreno y reduzca los costes mediante el seguimiento preciso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de vehículos y camiones blindados. Capacite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a su personal móvil para atender a los clientes con mayor eficacia.</a:t>
            </a:r>
          </a:p>
        </p:txBody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34500" y="2235078"/>
            <a:ext cx="9329654" cy="5632779"/>
          </a:xfrm>
          <a:custGeom>
            <a:avLst/>
            <a:gdLst/>
            <a:ahLst/>
            <a:cxnLst/>
            <a:rect r="r" b="b" t="t" l="l"/>
            <a:pathLst>
              <a:path h="5632779" w="9329654">
                <a:moveTo>
                  <a:pt x="0" y="0"/>
                </a:moveTo>
                <a:lnTo>
                  <a:pt x="9329654" y="0"/>
                </a:lnTo>
                <a:lnTo>
                  <a:pt x="9329654" y="5632779"/>
                </a:lnTo>
                <a:lnTo>
                  <a:pt x="0" y="56327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75691" y="2956118"/>
            <a:ext cx="6327825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Planifique y optimice rutas seguras para vehículos de transporte de fondos con alertas en tiempo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real para cualquier desviación de la ruta</a:t>
            </a:r>
          </a:p>
        </p:txBody>
      </p:sp>
      <p:grpSp>
        <p:nvGrpSpPr>
          <p:cNvPr name="Group 8" id="8"/>
          <p:cNvGrpSpPr/>
          <p:nvPr/>
        </p:nvGrpSpPr>
        <p:grpSpPr>
          <a:xfrm rot="5410475">
            <a:off x="935068" y="3048264"/>
            <a:ext cx="252118" cy="229936"/>
            <a:chOff x="0" y="0"/>
            <a:chExt cx="812800" cy="74128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741287"/>
            </a:xfrm>
            <a:custGeom>
              <a:avLst/>
              <a:gdLst/>
              <a:ahLst/>
              <a:cxnLst/>
              <a:rect r="r" b="b" t="t" l="l"/>
              <a:pathLst>
                <a:path h="741287" w="812800">
                  <a:moveTo>
                    <a:pt x="406400" y="0"/>
                  </a:moveTo>
                  <a:lnTo>
                    <a:pt x="812800" y="741287"/>
                  </a:lnTo>
                  <a:lnTo>
                    <a:pt x="0" y="7412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334644"/>
              <a:ext cx="558800" cy="353694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75691" y="6144926"/>
            <a:ext cx="6148358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Comparta un enlace Geo con los equipos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seguridad en caso 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infracción para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una respuesta rápida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75691" y="7430112"/>
            <a:ext cx="5306317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Utilice la función de bloqueo del motor para inutilizar un vehículo en caso de robo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75691" y="8381922"/>
            <a:ext cx="5007800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El botón SOS de la aplicación garantiza una respuesta rápida en caso de asalto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75691" y="4241304"/>
            <a:ext cx="5997419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Marque las geozonas de alto riesgo y planifique rutas para evitarlas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7524049" y="6402410"/>
            <a:ext cx="4917031" cy="2415492"/>
          </a:xfrm>
          <a:custGeom>
            <a:avLst/>
            <a:gdLst/>
            <a:ahLst/>
            <a:cxnLst/>
            <a:rect r="r" b="b" t="t" l="l"/>
            <a:pathLst>
              <a:path h="2415492" w="4917031">
                <a:moveTo>
                  <a:pt x="0" y="0"/>
                </a:moveTo>
                <a:lnTo>
                  <a:pt x="4917031" y="0"/>
                </a:lnTo>
                <a:lnTo>
                  <a:pt x="4917031" y="2415492"/>
                </a:lnTo>
                <a:lnTo>
                  <a:pt x="0" y="241549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640319" y="4574679"/>
            <a:ext cx="5118016" cy="5126546"/>
          </a:xfrm>
          <a:custGeom>
            <a:avLst/>
            <a:gdLst/>
            <a:ahLst/>
            <a:cxnLst/>
            <a:rect r="r" b="b" t="t" l="l"/>
            <a:pathLst>
              <a:path h="5126546" w="5118016">
                <a:moveTo>
                  <a:pt x="0" y="0"/>
                </a:moveTo>
                <a:lnTo>
                  <a:pt x="5118016" y="0"/>
                </a:lnTo>
                <a:lnTo>
                  <a:pt x="5118016" y="5126546"/>
                </a:lnTo>
                <a:lnTo>
                  <a:pt x="0" y="5126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945775" y="1177458"/>
            <a:ext cx="6680951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Mantenga la seguridad en primer plano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75691" y="5193115"/>
            <a:ext cx="6251035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Recibe notificaciones en caso de retrasos prolongados a lo largo de la ruta</a:t>
            </a:r>
          </a:p>
        </p:txBody>
      </p:sp>
      <p:grpSp>
        <p:nvGrpSpPr>
          <p:cNvPr name="Group 19" id="19"/>
          <p:cNvGrpSpPr/>
          <p:nvPr/>
        </p:nvGrpSpPr>
        <p:grpSpPr>
          <a:xfrm rot="5410475">
            <a:off x="935068" y="4281320"/>
            <a:ext cx="252118" cy="229936"/>
            <a:chOff x="0" y="0"/>
            <a:chExt cx="812800" cy="74128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12800" cy="741287"/>
            </a:xfrm>
            <a:custGeom>
              <a:avLst/>
              <a:gdLst/>
              <a:ahLst/>
              <a:cxnLst/>
              <a:rect r="r" b="b" t="t" l="l"/>
              <a:pathLst>
                <a:path h="741287" w="812800">
                  <a:moveTo>
                    <a:pt x="406400" y="0"/>
                  </a:moveTo>
                  <a:lnTo>
                    <a:pt x="812800" y="741287"/>
                  </a:lnTo>
                  <a:lnTo>
                    <a:pt x="0" y="7412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27000" y="334644"/>
              <a:ext cx="558800" cy="353694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5410475">
            <a:off x="935068" y="5285113"/>
            <a:ext cx="252118" cy="229936"/>
            <a:chOff x="0" y="0"/>
            <a:chExt cx="812800" cy="74128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741287"/>
            </a:xfrm>
            <a:custGeom>
              <a:avLst/>
              <a:gdLst/>
              <a:ahLst/>
              <a:cxnLst/>
              <a:rect r="r" b="b" t="t" l="l"/>
              <a:pathLst>
                <a:path h="741287" w="812800">
                  <a:moveTo>
                    <a:pt x="406400" y="0"/>
                  </a:moveTo>
                  <a:lnTo>
                    <a:pt x="812800" y="741287"/>
                  </a:lnTo>
                  <a:lnTo>
                    <a:pt x="0" y="7412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127000" y="334644"/>
              <a:ext cx="558800" cy="353694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5410475">
            <a:off x="935068" y="6222984"/>
            <a:ext cx="252118" cy="229936"/>
            <a:chOff x="0" y="0"/>
            <a:chExt cx="812800" cy="741287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741287"/>
            </a:xfrm>
            <a:custGeom>
              <a:avLst/>
              <a:gdLst/>
              <a:ahLst/>
              <a:cxnLst/>
              <a:rect r="r" b="b" t="t" l="l"/>
              <a:pathLst>
                <a:path h="741287" w="812800">
                  <a:moveTo>
                    <a:pt x="406400" y="0"/>
                  </a:moveTo>
                  <a:lnTo>
                    <a:pt x="812800" y="741287"/>
                  </a:lnTo>
                  <a:lnTo>
                    <a:pt x="0" y="7412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127000" y="334644"/>
              <a:ext cx="558800" cy="353694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5410475">
            <a:off x="935068" y="7456877"/>
            <a:ext cx="252118" cy="229936"/>
            <a:chOff x="0" y="0"/>
            <a:chExt cx="812800" cy="74128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741287"/>
            </a:xfrm>
            <a:custGeom>
              <a:avLst/>
              <a:gdLst/>
              <a:ahLst/>
              <a:cxnLst/>
              <a:rect r="r" b="b" t="t" l="l"/>
              <a:pathLst>
                <a:path h="741287" w="812800">
                  <a:moveTo>
                    <a:pt x="406400" y="0"/>
                  </a:moveTo>
                  <a:lnTo>
                    <a:pt x="812800" y="741287"/>
                  </a:lnTo>
                  <a:lnTo>
                    <a:pt x="0" y="7412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30" id="30"/>
            <p:cNvSpPr txBox="true"/>
            <p:nvPr/>
          </p:nvSpPr>
          <p:spPr>
            <a:xfrm>
              <a:off x="127000" y="334644"/>
              <a:ext cx="558800" cy="353694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5410475">
            <a:off x="935068" y="8443120"/>
            <a:ext cx="252118" cy="229936"/>
            <a:chOff x="0" y="0"/>
            <a:chExt cx="812800" cy="741287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741287"/>
            </a:xfrm>
            <a:custGeom>
              <a:avLst/>
              <a:gdLst/>
              <a:ahLst/>
              <a:cxnLst/>
              <a:rect r="r" b="b" t="t" l="l"/>
              <a:pathLst>
                <a:path h="741287" w="812800">
                  <a:moveTo>
                    <a:pt x="406400" y="0"/>
                  </a:moveTo>
                  <a:lnTo>
                    <a:pt x="812800" y="741287"/>
                  </a:lnTo>
                  <a:lnTo>
                    <a:pt x="0" y="74128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127000" y="334644"/>
              <a:ext cx="558800" cy="353694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451797" y="2178580"/>
            <a:ext cx="12932647" cy="8099070"/>
          </a:xfrm>
          <a:custGeom>
            <a:avLst/>
            <a:gdLst/>
            <a:ahLst/>
            <a:cxnLst/>
            <a:rect r="r" b="b" t="t" l="l"/>
            <a:pathLst>
              <a:path h="8099070" w="12932647">
                <a:moveTo>
                  <a:pt x="0" y="0"/>
                </a:moveTo>
                <a:lnTo>
                  <a:pt x="12932647" y="0"/>
                </a:lnTo>
                <a:lnTo>
                  <a:pt x="12932647" y="8099070"/>
                </a:lnTo>
                <a:lnTo>
                  <a:pt x="0" y="80990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67845" y="2991167"/>
            <a:ext cx="7139977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Automatice los informes de consumo de combustible, agilice la gestión del registro de viajes y obtenga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un control total de las actividades del conductor</a:t>
            </a:r>
          </a:p>
        </p:txBody>
      </p:sp>
      <p:grpSp>
        <p:nvGrpSpPr>
          <p:cNvPr name="Group 8" id="8"/>
          <p:cNvGrpSpPr/>
          <p:nvPr/>
        </p:nvGrpSpPr>
        <p:grpSpPr>
          <a:xfrm rot="5410475">
            <a:off x="969838" y="3037758"/>
            <a:ext cx="252118" cy="244845"/>
            <a:chOff x="0" y="0"/>
            <a:chExt cx="812800" cy="78935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789351"/>
            </a:xfrm>
            <a:custGeom>
              <a:avLst/>
              <a:gdLst/>
              <a:ahLst/>
              <a:cxnLst/>
              <a:rect r="r" b="b" t="t" l="l"/>
              <a:pathLst>
                <a:path h="789351" w="812800">
                  <a:moveTo>
                    <a:pt x="406400" y="0"/>
                  </a:moveTo>
                  <a:lnTo>
                    <a:pt x="812800" y="789351"/>
                  </a:lnTo>
                  <a:lnTo>
                    <a:pt x="0" y="78935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27000" y="356959"/>
              <a:ext cx="558800" cy="376009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367845" y="4417993"/>
            <a:ext cx="7139977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Reduzca los costes de mantenimiento programando diagnósticos y aplicando medidas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preventivas para evitar costosas reparaciones</a:t>
            </a:r>
          </a:p>
        </p:txBody>
      </p:sp>
      <p:grpSp>
        <p:nvGrpSpPr>
          <p:cNvPr name="Group 12" id="12"/>
          <p:cNvGrpSpPr/>
          <p:nvPr/>
        </p:nvGrpSpPr>
        <p:grpSpPr>
          <a:xfrm rot="5410475">
            <a:off x="969838" y="4464584"/>
            <a:ext cx="252118" cy="244845"/>
            <a:chOff x="0" y="0"/>
            <a:chExt cx="812800" cy="78935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89351"/>
            </a:xfrm>
            <a:custGeom>
              <a:avLst/>
              <a:gdLst/>
              <a:ahLst/>
              <a:cxnLst/>
              <a:rect r="r" b="b" t="t" l="l"/>
              <a:pathLst>
                <a:path h="789351" w="812800">
                  <a:moveTo>
                    <a:pt x="406400" y="0"/>
                  </a:moveTo>
                  <a:lnTo>
                    <a:pt x="812800" y="789351"/>
                  </a:lnTo>
                  <a:lnTo>
                    <a:pt x="0" y="789351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356959"/>
              <a:ext cx="558800" cy="376009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367845" y="5844819"/>
            <a:ext cx="7558649" cy="1000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Los informes de conducción ecológica y las alertas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conducción agresiva animan a los conductores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 mantener la prudencia en la carretera</a:t>
            </a:r>
          </a:p>
        </p:txBody>
      </p:sp>
      <p:grpSp>
        <p:nvGrpSpPr>
          <p:cNvPr name="Group 16" id="16"/>
          <p:cNvGrpSpPr/>
          <p:nvPr/>
        </p:nvGrpSpPr>
        <p:grpSpPr>
          <a:xfrm rot="5410475">
            <a:off x="977039" y="5884209"/>
            <a:ext cx="252118" cy="259247"/>
            <a:chOff x="0" y="0"/>
            <a:chExt cx="812800" cy="83578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835782"/>
            </a:xfrm>
            <a:custGeom>
              <a:avLst/>
              <a:gdLst/>
              <a:ahLst/>
              <a:cxnLst/>
              <a:rect r="r" b="b" t="t" l="l"/>
              <a:pathLst>
                <a:path h="835782" w="812800">
                  <a:moveTo>
                    <a:pt x="406400" y="0"/>
                  </a:moveTo>
                  <a:lnTo>
                    <a:pt x="812800" y="835782"/>
                  </a:lnTo>
                  <a:lnTo>
                    <a:pt x="0" y="835782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378517"/>
              <a:ext cx="558800" cy="397567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945775" y="1177458"/>
            <a:ext cx="6369924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Garantice la fiabilidad de la flota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65141" y="2118082"/>
            <a:ext cx="5259461" cy="3385594"/>
            <a:chOff x="0" y="0"/>
            <a:chExt cx="1344168" cy="86526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962474" y="5796506"/>
            <a:ext cx="5259461" cy="3348050"/>
            <a:chOff x="0" y="0"/>
            <a:chExt cx="1344168" cy="855666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44168" cy="855666"/>
            </a:xfrm>
            <a:custGeom>
              <a:avLst/>
              <a:gdLst/>
              <a:ahLst/>
              <a:cxnLst/>
              <a:rect r="r" b="b" t="t" l="l"/>
              <a:pathLst>
                <a:path h="855666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38002"/>
                  </a:lnTo>
                  <a:cubicBezTo>
                    <a:pt x="1344168" y="847757"/>
                    <a:pt x="1336259" y="855666"/>
                    <a:pt x="1326504" y="855666"/>
                  </a:cubicBezTo>
                  <a:lnTo>
                    <a:pt x="17664" y="855666"/>
                  </a:lnTo>
                  <a:cubicBezTo>
                    <a:pt x="7908" y="855666"/>
                    <a:pt x="0" y="847757"/>
                    <a:pt x="0" y="838002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344168" cy="89376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489348" y="2075939"/>
            <a:ext cx="5259461" cy="3385594"/>
            <a:chOff x="0" y="0"/>
            <a:chExt cx="1344168" cy="8652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486681" y="5796506"/>
            <a:ext cx="5259461" cy="3348050"/>
            <a:chOff x="0" y="0"/>
            <a:chExt cx="1344168" cy="85566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44168" cy="855666"/>
            </a:xfrm>
            <a:custGeom>
              <a:avLst/>
              <a:gdLst/>
              <a:ahLst/>
              <a:cxnLst/>
              <a:rect r="r" b="b" t="t" l="l"/>
              <a:pathLst>
                <a:path h="855666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38002"/>
                  </a:lnTo>
                  <a:cubicBezTo>
                    <a:pt x="1344168" y="847757"/>
                    <a:pt x="1336259" y="855666"/>
                    <a:pt x="1326504" y="855666"/>
                  </a:cubicBezTo>
                  <a:lnTo>
                    <a:pt x="17664" y="855666"/>
                  </a:lnTo>
                  <a:cubicBezTo>
                    <a:pt x="7908" y="855666"/>
                    <a:pt x="0" y="847757"/>
                    <a:pt x="0" y="838002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344168" cy="89376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018889" y="2075939"/>
            <a:ext cx="5259461" cy="3385594"/>
            <a:chOff x="0" y="0"/>
            <a:chExt cx="1344168" cy="86526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2016222" y="5796506"/>
            <a:ext cx="5259461" cy="3348050"/>
            <a:chOff x="0" y="0"/>
            <a:chExt cx="1344168" cy="85566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44168" cy="855666"/>
            </a:xfrm>
            <a:custGeom>
              <a:avLst/>
              <a:gdLst/>
              <a:ahLst/>
              <a:cxnLst/>
              <a:rect r="r" b="b" t="t" l="l"/>
              <a:pathLst>
                <a:path h="855666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38002"/>
                  </a:lnTo>
                  <a:cubicBezTo>
                    <a:pt x="1344168" y="847757"/>
                    <a:pt x="1336259" y="855666"/>
                    <a:pt x="1326504" y="855666"/>
                  </a:cubicBezTo>
                  <a:lnTo>
                    <a:pt x="17664" y="855666"/>
                  </a:lnTo>
                  <a:cubicBezTo>
                    <a:pt x="7908" y="855666"/>
                    <a:pt x="0" y="847757"/>
                    <a:pt x="0" y="838002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38100"/>
              <a:ext cx="1344168" cy="89376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5539741" y="2508492"/>
            <a:ext cx="1354492" cy="521222"/>
          </a:xfrm>
          <a:custGeom>
            <a:avLst/>
            <a:gdLst/>
            <a:ahLst/>
            <a:cxnLst/>
            <a:rect r="r" b="b" t="t" l="l"/>
            <a:pathLst>
              <a:path h="521222" w="1354492">
                <a:moveTo>
                  <a:pt x="0" y="0"/>
                </a:moveTo>
                <a:lnTo>
                  <a:pt x="1354491" y="0"/>
                </a:lnTo>
                <a:lnTo>
                  <a:pt x="1354491" y="521222"/>
                </a:lnTo>
                <a:lnTo>
                  <a:pt x="0" y="5212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0765049" y="6079130"/>
            <a:ext cx="657578" cy="664153"/>
          </a:xfrm>
          <a:custGeom>
            <a:avLst/>
            <a:gdLst/>
            <a:ahLst/>
            <a:cxnLst/>
            <a:rect r="r" b="b" t="t" l="l"/>
            <a:pathLst>
              <a:path h="664153" w="657578">
                <a:moveTo>
                  <a:pt x="0" y="0"/>
                </a:moveTo>
                <a:lnTo>
                  <a:pt x="657577" y="0"/>
                </a:lnTo>
                <a:lnTo>
                  <a:pt x="657577" y="664154"/>
                </a:lnTo>
                <a:lnTo>
                  <a:pt x="0" y="6641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4" id="24"/>
          <p:cNvGrpSpPr/>
          <p:nvPr/>
        </p:nvGrpSpPr>
        <p:grpSpPr>
          <a:xfrm rot="0">
            <a:off x="1444224" y="2591637"/>
            <a:ext cx="4251881" cy="2335149"/>
            <a:chOff x="0" y="0"/>
            <a:chExt cx="5669175" cy="3113532"/>
          </a:xfrm>
        </p:grpSpPr>
        <p:sp>
          <p:nvSpPr>
            <p:cNvPr name="TextBox 25" id="25"/>
            <p:cNvSpPr txBox="true"/>
            <p:nvPr/>
          </p:nvSpPr>
          <p:spPr>
            <a:xfrm rot="0">
              <a:off x="0" y="1168273"/>
              <a:ext cx="5669175" cy="19452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Calibre los sensores de combustible </a:t>
              </a:r>
            </a:p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 el proceso más intuitivo. Acceda a datos de combustible precisos en tiempo real. Genere informes de periodos anteriores </a:t>
              </a:r>
            </a:p>
            <a:p>
              <a:pPr algn="l">
                <a:lnSpc>
                  <a:spcPts val="2346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y visualice con gráficos y cuadros detallados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0" y="-38100"/>
              <a:ext cx="4074824" cy="10825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11"/>
                </a:lnSpc>
              </a:pPr>
              <a:r>
                <a:rPr lang="en-US" sz="2400" b="true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Asistencia </a:t>
              </a:r>
            </a:p>
            <a:p>
              <a:pPr algn="l">
                <a:lnSpc>
                  <a:spcPts val="3311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 carretera 24/7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6959693" y="2591637"/>
            <a:ext cx="4251881" cy="2335149"/>
            <a:chOff x="0" y="0"/>
            <a:chExt cx="5669175" cy="3113532"/>
          </a:xfrm>
        </p:grpSpPr>
        <p:sp>
          <p:nvSpPr>
            <p:cNvPr name="TextBox 28" id="28"/>
            <p:cNvSpPr txBox="true"/>
            <p:nvPr/>
          </p:nvSpPr>
          <p:spPr>
            <a:xfrm rot="0">
              <a:off x="0" y="1168273"/>
              <a:ext cx="5669175" cy="19452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Experimente la optimización inteligente </a:t>
              </a:r>
            </a:p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rutas para llegar más rápido a todos </a:t>
              </a:r>
            </a:p>
            <a:p>
              <a:pPr algn="l">
                <a:lnSpc>
                  <a:spcPts val="2346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los clientes y garantizar una entrega sin retrasos. Las mejores rutas se planificarán automáticamente con un solo clic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0" y="-38100"/>
              <a:ext cx="3976657" cy="10825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11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Planifique las rutas más rápidas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184115" y="2449670"/>
            <a:ext cx="684307" cy="600514"/>
          </a:xfrm>
          <a:custGeom>
            <a:avLst/>
            <a:gdLst/>
            <a:ahLst/>
            <a:cxnLst/>
            <a:rect r="r" b="b" t="t" l="l"/>
            <a:pathLst>
              <a:path h="600514" w="684307">
                <a:moveTo>
                  <a:pt x="0" y="0"/>
                </a:moveTo>
                <a:lnTo>
                  <a:pt x="684307" y="0"/>
                </a:lnTo>
                <a:lnTo>
                  <a:pt x="684307" y="600515"/>
                </a:lnTo>
                <a:lnTo>
                  <a:pt x="0" y="6005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0750476" y="2449670"/>
            <a:ext cx="820985" cy="580044"/>
          </a:xfrm>
          <a:custGeom>
            <a:avLst/>
            <a:gdLst/>
            <a:ahLst/>
            <a:cxnLst/>
            <a:rect r="r" b="b" t="t" l="l"/>
            <a:pathLst>
              <a:path h="580044" w="820985">
                <a:moveTo>
                  <a:pt x="0" y="0"/>
                </a:moveTo>
                <a:lnTo>
                  <a:pt x="820985" y="0"/>
                </a:lnTo>
                <a:lnTo>
                  <a:pt x="820985" y="580044"/>
                </a:lnTo>
                <a:lnTo>
                  <a:pt x="0" y="5800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5303778" y="6065651"/>
            <a:ext cx="592353" cy="664153"/>
          </a:xfrm>
          <a:custGeom>
            <a:avLst/>
            <a:gdLst/>
            <a:ahLst/>
            <a:cxnLst/>
            <a:rect r="r" b="b" t="t" l="l"/>
            <a:pathLst>
              <a:path h="664153" w="592353">
                <a:moveTo>
                  <a:pt x="0" y="0"/>
                </a:moveTo>
                <a:lnTo>
                  <a:pt x="592353" y="0"/>
                </a:lnTo>
                <a:lnTo>
                  <a:pt x="592353" y="664153"/>
                </a:lnTo>
                <a:lnTo>
                  <a:pt x="0" y="6641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6106770" y="6065651"/>
            <a:ext cx="844612" cy="783556"/>
          </a:xfrm>
          <a:custGeom>
            <a:avLst/>
            <a:gdLst/>
            <a:ahLst/>
            <a:cxnLst/>
            <a:rect r="r" b="b" t="t" l="l"/>
            <a:pathLst>
              <a:path h="783556" w="844612">
                <a:moveTo>
                  <a:pt x="0" y="0"/>
                </a:moveTo>
                <a:lnTo>
                  <a:pt x="844612" y="0"/>
                </a:lnTo>
                <a:lnTo>
                  <a:pt x="844612" y="783556"/>
                </a:lnTo>
                <a:lnTo>
                  <a:pt x="0" y="7835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12516744" y="6176862"/>
            <a:ext cx="4181880" cy="2441067"/>
            <a:chOff x="0" y="0"/>
            <a:chExt cx="5575840" cy="3254756"/>
          </a:xfrm>
        </p:grpSpPr>
        <p:sp>
          <p:nvSpPr>
            <p:cNvPr name="TextBox 38" id="38"/>
            <p:cNvSpPr txBox="true"/>
            <p:nvPr/>
          </p:nvSpPr>
          <p:spPr>
            <a:xfrm rot="0">
              <a:off x="15523" y="609473"/>
              <a:ext cx="5560317" cy="26452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77"/>
                </a:lnSpc>
              </a:pPr>
              <a:r>
                <a:rPr lang="en-US" sz="165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Realice un seguimiento automático </a:t>
              </a:r>
            </a:p>
            <a:p>
              <a:pPr algn="l">
                <a:lnSpc>
                  <a:spcPts val="2277"/>
                </a:lnSpc>
              </a:pPr>
              <a:r>
                <a:rPr lang="en-US" sz="165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del kilometraje para garantizar que se mantiene dentro de los límites contractuales, evitando cargos adicionales. Supervise </a:t>
              </a:r>
            </a:p>
            <a:p>
              <a:pPr algn="l">
                <a:lnSpc>
                  <a:spcPts val="2277"/>
                </a:lnSpc>
              </a:pPr>
              <a:r>
                <a:rPr lang="en-US" sz="165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el cumplimiento de los términos del contrato de alquiler, como la devolución </a:t>
              </a:r>
            </a:p>
            <a:p>
              <a:pPr algn="l">
                <a:lnSpc>
                  <a:spcPts val="2277"/>
                </a:lnSpc>
                <a:spcBef>
                  <a:spcPct val="0"/>
                </a:spcBef>
              </a:pPr>
              <a:r>
                <a:rPr lang="en-US" sz="165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los vehículos a las zonas designadas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0" y="-38100"/>
              <a:ext cx="3147863" cy="5237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11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Cumplimiento</a:t>
              </a: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2510809" y="2591637"/>
            <a:ext cx="4748491" cy="2335149"/>
            <a:chOff x="0" y="0"/>
            <a:chExt cx="6331322" cy="3113532"/>
          </a:xfrm>
        </p:grpSpPr>
        <p:sp>
          <p:nvSpPr>
            <p:cNvPr name="TextBox 41" id="41"/>
            <p:cNvSpPr txBox="true"/>
            <p:nvPr/>
          </p:nvSpPr>
          <p:spPr>
            <a:xfrm rot="0">
              <a:off x="17626" y="1168273"/>
              <a:ext cx="6313695" cy="19452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Detecte posibles colisiones en tiempo </a:t>
              </a:r>
            </a:p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real con la detección de colisiones y las alertas </a:t>
              </a:r>
            </a:p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ADAS, lo que permite la prevención </a:t>
              </a:r>
            </a:p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proactiva de accidentes. Mejore la seguridad </a:t>
              </a:r>
            </a:p>
            <a:p>
              <a:pPr algn="l">
                <a:lnSpc>
                  <a:spcPts val="2346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 una solución de botón de pánico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0" y="-38100"/>
              <a:ext cx="3574373" cy="10825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11"/>
                </a:lnSpc>
              </a:pPr>
              <a:r>
                <a:rPr lang="en-US" sz="2400" b="true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Detección </a:t>
              </a:r>
            </a:p>
            <a:p>
              <a:pPr algn="l">
                <a:lnSpc>
                  <a:spcPts val="3311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 colisiones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444224" y="6176862"/>
            <a:ext cx="4100960" cy="2039874"/>
            <a:chOff x="0" y="0"/>
            <a:chExt cx="5467947" cy="2719832"/>
          </a:xfrm>
        </p:grpSpPr>
        <p:sp>
          <p:nvSpPr>
            <p:cNvPr name="TextBox 44" id="44"/>
            <p:cNvSpPr txBox="true"/>
            <p:nvPr/>
          </p:nvSpPr>
          <p:spPr>
            <a:xfrm rot="0">
              <a:off x="15223" y="1168273"/>
              <a:ext cx="5452724" cy="15515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Capacite a su personal de campo </a:t>
              </a:r>
            </a:p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para gestionar informes y comunicarse </a:t>
              </a:r>
            </a:p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sin problemas con sus colegas a través </a:t>
              </a:r>
            </a:p>
            <a:p>
              <a:pPr algn="l">
                <a:lnSpc>
                  <a:spcPts val="2346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aplicaciones móviles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0" y="-38100"/>
              <a:ext cx="3086951" cy="10825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11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Aplicaciones móviles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6959693" y="6176862"/>
            <a:ext cx="4263752" cy="1744599"/>
            <a:chOff x="0" y="0"/>
            <a:chExt cx="5685002" cy="2326132"/>
          </a:xfrm>
        </p:grpSpPr>
        <p:sp>
          <p:nvSpPr>
            <p:cNvPr name="TextBox 47" id="47"/>
            <p:cNvSpPr txBox="true"/>
            <p:nvPr/>
          </p:nvSpPr>
          <p:spPr>
            <a:xfrm rot="0">
              <a:off x="15827" y="1168273"/>
              <a:ext cx="5669175" cy="11578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46"/>
                </a:lnSpc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Aproveche los datos telemáticos </a:t>
              </a:r>
            </a:p>
            <a:p>
              <a:pPr algn="l">
                <a:lnSpc>
                  <a:spcPts val="2346"/>
                </a:lnSpc>
                <a:spcBef>
                  <a:spcPct val="0"/>
                </a:spcBef>
              </a:pPr>
              <a:r>
                <a:rPr lang="en-US" sz="1700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para reducir las primas de seguros mostrando patrones de uso seguro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0" y="-38100"/>
              <a:ext cx="4369709" cy="10825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11"/>
                </a:lnSpc>
              </a:pPr>
              <a:r>
                <a:rPr lang="en-US" sz="2400" b="true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Optimización </a:t>
              </a:r>
            </a:p>
            <a:p>
              <a:pPr algn="l">
                <a:lnSpc>
                  <a:spcPts val="3311"/>
                </a:lnSpc>
                <a:spcBef>
                  <a:spcPct val="0"/>
                </a:spcBef>
              </a:pPr>
              <a:r>
                <a:rPr lang="en-US" b="true" sz="2400">
                  <a:solidFill>
                    <a:srgbClr val="1D96DB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del seguro</a:t>
              </a:r>
            </a:p>
          </p:txBody>
        </p:sp>
      </p:grpSp>
      <p:sp>
        <p:nvSpPr>
          <p:cNvPr name="TextBox 49" id="49"/>
          <p:cNvSpPr txBox="true"/>
          <p:nvPr/>
        </p:nvSpPr>
        <p:spPr>
          <a:xfrm rot="0">
            <a:off x="945775" y="1177458"/>
            <a:ext cx="6891736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funciones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75430" y="1038225"/>
            <a:ext cx="4521246" cy="669941"/>
            <a:chOff x="0" y="0"/>
            <a:chExt cx="6028328" cy="893254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3345760" y="0"/>
              <a:ext cx="2682568" cy="893254"/>
              <a:chOff x="0" y="0"/>
              <a:chExt cx="514015" cy="171159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514015" cy="171159"/>
              </a:xfrm>
              <a:custGeom>
                <a:avLst/>
                <a:gdLst/>
                <a:ahLst/>
                <a:cxnLst/>
                <a:rect r="r" b="b" t="t" l="l"/>
                <a:pathLst>
                  <a:path h="171159" w="514015">
                    <a:moveTo>
                      <a:pt x="38480" y="0"/>
                    </a:moveTo>
                    <a:lnTo>
                      <a:pt x="475535" y="0"/>
                    </a:lnTo>
                    <a:cubicBezTo>
                      <a:pt x="485741" y="0"/>
                      <a:pt x="495528" y="4054"/>
                      <a:pt x="502745" y="11271"/>
                    </a:cubicBezTo>
                    <a:cubicBezTo>
                      <a:pt x="509961" y="18487"/>
                      <a:pt x="514015" y="28275"/>
                      <a:pt x="514015" y="38480"/>
                    </a:cubicBezTo>
                    <a:lnTo>
                      <a:pt x="514015" y="132679"/>
                    </a:lnTo>
                    <a:cubicBezTo>
                      <a:pt x="514015" y="153931"/>
                      <a:pt x="496787" y="171159"/>
                      <a:pt x="475535" y="171159"/>
                    </a:cubicBezTo>
                    <a:lnTo>
                      <a:pt x="38480" y="171159"/>
                    </a:lnTo>
                    <a:cubicBezTo>
                      <a:pt x="28275" y="171159"/>
                      <a:pt x="18487" y="167105"/>
                      <a:pt x="11271" y="159889"/>
                    </a:cubicBezTo>
                    <a:cubicBezTo>
                      <a:pt x="4054" y="152672"/>
                      <a:pt x="0" y="142885"/>
                      <a:pt x="0" y="132679"/>
                    </a:cubicBezTo>
                    <a:lnTo>
                      <a:pt x="0" y="38480"/>
                    </a:lnTo>
                    <a:cubicBezTo>
                      <a:pt x="0" y="28275"/>
                      <a:pt x="4054" y="18487"/>
                      <a:pt x="11271" y="11271"/>
                    </a:cubicBezTo>
                    <a:cubicBezTo>
                      <a:pt x="18487" y="4054"/>
                      <a:pt x="28275" y="0"/>
                      <a:pt x="38480" y="0"/>
                    </a:cubicBezTo>
                    <a:close/>
                  </a:path>
                </a:pathLst>
              </a:custGeom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47625"/>
                <a:ext cx="514015" cy="218784"/>
              </a:xfrm>
              <a:prstGeom prst="rect">
                <a:avLst/>
              </a:prstGeom>
            </p:spPr>
            <p:txBody>
              <a:bodyPr anchor="ctr" rtlCol="false" tIns="52369" lIns="52369" bIns="52369" rIns="52369"/>
              <a:lstStyle/>
              <a:p>
                <a:pPr algn="ctr">
                  <a:lnSpc>
                    <a:spcPts val="3863"/>
                  </a:lnSpc>
                </a:pPr>
                <a:r>
                  <a:rPr lang="en-US" b="true" sz="2799">
                    <a:solidFill>
                      <a:srgbClr val="FFFFFF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Industrias</a:t>
                </a: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0" y="150468"/>
              <a:ext cx="2760804" cy="592318"/>
            </a:xfrm>
            <a:custGeom>
              <a:avLst/>
              <a:gdLst/>
              <a:ahLst/>
              <a:cxnLst/>
              <a:rect r="r" b="b" t="t" l="l"/>
              <a:pathLst>
                <a:path h="592318" w="2760804">
                  <a:moveTo>
                    <a:pt x="0" y="0"/>
                  </a:moveTo>
                  <a:lnTo>
                    <a:pt x="2760804" y="0"/>
                  </a:lnTo>
                  <a:lnTo>
                    <a:pt x="2760804" y="592318"/>
                  </a:lnTo>
                  <a:lnTo>
                    <a:pt x="0" y="5923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AutoShape 8" id="8"/>
            <p:cNvSpPr/>
            <p:nvPr/>
          </p:nvSpPr>
          <p:spPr>
            <a:xfrm flipH="true" flipV="true">
              <a:off x="3120685" y="125163"/>
              <a:ext cx="0" cy="642928"/>
            </a:xfrm>
            <a:prstGeom prst="line">
              <a:avLst/>
            </a:prstGeom>
            <a:ln cap="flat" w="508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975430" y="3392409"/>
            <a:ext cx="6054275" cy="809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79"/>
              </a:lnSpc>
              <a:spcBef>
                <a:spcPct val="0"/>
              </a:spcBef>
            </a:pPr>
            <a:r>
              <a:rPr lang="en-US" b="true" sz="5399">
                <a:solidFill>
                  <a:srgbClr val="FEFEF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Agricultura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5775" y="4482661"/>
            <a:ext cx="5913117" cy="1547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Aumente sus cosechas y beneficios mejorando la eficacia de sus flujos </a:t>
            </a:r>
          </a:p>
          <a:p>
            <a:pPr algn="l">
              <a:lnSpc>
                <a:spcPts val="3143"/>
              </a:lnSpc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de trabajo. Mejore el control y optimice </a:t>
            </a:r>
          </a:p>
          <a:p>
            <a:pPr algn="l">
              <a:lnSpc>
                <a:spcPts val="3143"/>
              </a:lnSpc>
              <a:spcBef>
                <a:spcPct val="0"/>
              </a:spcBef>
            </a:pPr>
            <a:r>
              <a:rPr lang="en-US" sz="2399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los costes de equipos y combustible.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938651" y="1300331"/>
            <a:ext cx="9689764" cy="6661713"/>
          </a:xfrm>
          <a:custGeom>
            <a:avLst/>
            <a:gdLst/>
            <a:ahLst/>
            <a:cxnLst/>
            <a:rect r="r" b="b" t="t" l="l"/>
            <a:pathLst>
              <a:path h="6661713" w="9689764">
                <a:moveTo>
                  <a:pt x="0" y="0"/>
                </a:moveTo>
                <a:lnTo>
                  <a:pt x="9689764" y="0"/>
                </a:lnTo>
                <a:lnTo>
                  <a:pt x="9689764" y="6661712"/>
                </a:lnTo>
                <a:lnTo>
                  <a:pt x="0" y="66617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966730" y="2273411"/>
            <a:ext cx="6263423" cy="1333500"/>
            <a:chOff x="0" y="0"/>
            <a:chExt cx="8351230" cy="1778000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505102" y="0"/>
              <a:ext cx="7846129" cy="1778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Supervise su equipo sobre el terreno. Establ</a:t>
              </a: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ezca geocercas, planifique rutas, asigne tareas y controle el progreso, todo desde </a:t>
              </a:r>
            </a:p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una única plataforma</a:t>
              </a:r>
            </a:p>
          </p:txBody>
        </p:sp>
        <p:grpSp>
          <p:nvGrpSpPr>
            <p:cNvPr name="Group 9" id="9"/>
            <p:cNvGrpSpPr/>
            <p:nvPr/>
          </p:nvGrpSpPr>
          <p:grpSpPr>
            <a:xfrm rot="5410475">
              <a:off x="-33860" y="91643"/>
              <a:ext cx="336158" cy="267416"/>
              <a:chOff x="0" y="0"/>
              <a:chExt cx="812800" cy="646587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646587"/>
              </a:xfrm>
              <a:custGeom>
                <a:avLst/>
                <a:gdLst/>
                <a:ahLst/>
                <a:cxnLst/>
                <a:rect r="r" b="b" t="t" l="l"/>
                <a:pathLst>
                  <a:path h="646587" w="812800">
                    <a:moveTo>
                      <a:pt x="406400" y="0"/>
                    </a:moveTo>
                    <a:lnTo>
                      <a:pt x="812800" y="646587"/>
                    </a:lnTo>
                    <a:lnTo>
                      <a:pt x="0" y="64658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127000" y="290676"/>
                <a:ext cx="558800" cy="309726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12" id="12"/>
          <p:cNvGrpSpPr/>
          <p:nvPr/>
        </p:nvGrpSpPr>
        <p:grpSpPr>
          <a:xfrm rot="0">
            <a:off x="966730" y="4051927"/>
            <a:ext cx="5899136" cy="1000125"/>
            <a:chOff x="0" y="0"/>
            <a:chExt cx="7865514" cy="1333500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505102" y="0"/>
              <a:ext cx="7360413" cy="1333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Reciba alertas instantáneas de paradas </a:t>
              </a:r>
            </a:p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equipos o movimientos no autorizados fuera de las zonas geocercadas designadas</a:t>
              </a:r>
            </a:p>
          </p:txBody>
        </p:sp>
        <p:grpSp>
          <p:nvGrpSpPr>
            <p:cNvPr name="Group 14" id="14"/>
            <p:cNvGrpSpPr/>
            <p:nvPr/>
          </p:nvGrpSpPr>
          <p:grpSpPr>
            <a:xfrm rot="5410475">
              <a:off x="-33860" y="91643"/>
              <a:ext cx="336158" cy="267416"/>
              <a:chOff x="0" y="0"/>
              <a:chExt cx="812800" cy="646587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812800" cy="646587"/>
              </a:xfrm>
              <a:custGeom>
                <a:avLst/>
                <a:gdLst/>
                <a:ahLst/>
                <a:cxnLst/>
                <a:rect r="r" b="b" t="t" l="l"/>
                <a:pathLst>
                  <a:path h="646587" w="812800">
                    <a:moveTo>
                      <a:pt x="406400" y="0"/>
                    </a:moveTo>
                    <a:lnTo>
                      <a:pt x="812800" y="646587"/>
                    </a:lnTo>
                    <a:lnTo>
                      <a:pt x="0" y="64658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127000" y="290676"/>
                <a:ext cx="558800" cy="309726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grpSp>
        <p:nvGrpSpPr>
          <p:cNvPr name="Group 17" id="17"/>
          <p:cNvGrpSpPr/>
          <p:nvPr/>
        </p:nvGrpSpPr>
        <p:grpSpPr>
          <a:xfrm rot="0">
            <a:off x="966730" y="5499727"/>
            <a:ext cx="6103752" cy="666750"/>
            <a:chOff x="0" y="0"/>
            <a:chExt cx="8138337" cy="889000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505102" y="0"/>
              <a:ext cx="7633235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Implemente un paquete DMS para supervisar las condiciones del conductor al volante</a:t>
              </a:r>
            </a:p>
          </p:txBody>
        </p:sp>
        <p:grpSp>
          <p:nvGrpSpPr>
            <p:cNvPr name="Group 19" id="19"/>
            <p:cNvGrpSpPr/>
            <p:nvPr/>
          </p:nvGrpSpPr>
          <p:grpSpPr>
            <a:xfrm rot="5410475">
              <a:off x="-33860" y="91643"/>
              <a:ext cx="336158" cy="267416"/>
              <a:chOff x="0" y="0"/>
              <a:chExt cx="812800" cy="646587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812800" cy="646587"/>
              </a:xfrm>
              <a:custGeom>
                <a:avLst/>
                <a:gdLst/>
                <a:ahLst/>
                <a:cxnLst/>
                <a:rect r="r" b="b" t="t" l="l"/>
                <a:pathLst>
                  <a:path h="646587" w="812800">
                    <a:moveTo>
                      <a:pt x="406400" y="0"/>
                    </a:moveTo>
                    <a:lnTo>
                      <a:pt x="812800" y="646587"/>
                    </a:lnTo>
                    <a:lnTo>
                      <a:pt x="0" y="646587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127000" y="290676"/>
                <a:ext cx="558800" cy="309726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</p:grpSp>
      <p:sp>
        <p:nvSpPr>
          <p:cNvPr name="Freeform 22" id="22"/>
          <p:cNvSpPr/>
          <p:nvPr/>
        </p:nvSpPr>
        <p:spPr>
          <a:xfrm flipH="false" flipV="false" rot="0">
            <a:off x="6243152" y="6828133"/>
            <a:ext cx="7314522" cy="2267821"/>
          </a:xfrm>
          <a:custGeom>
            <a:avLst/>
            <a:gdLst/>
            <a:ahLst/>
            <a:cxnLst/>
            <a:rect r="r" b="b" t="t" l="l"/>
            <a:pathLst>
              <a:path h="2267821" w="7314522">
                <a:moveTo>
                  <a:pt x="0" y="0"/>
                </a:moveTo>
                <a:lnTo>
                  <a:pt x="7314522" y="0"/>
                </a:lnTo>
                <a:lnTo>
                  <a:pt x="7314522" y="2267821"/>
                </a:lnTo>
                <a:lnTo>
                  <a:pt x="0" y="22678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945775" y="1177458"/>
            <a:ext cx="6891736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Mejore la eficiencia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45775" y="6308063"/>
            <a:ext cx="8440757" cy="1255374"/>
            <a:chOff x="0" y="0"/>
            <a:chExt cx="2223080" cy="3306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23080" cy="330634"/>
            </a:xfrm>
            <a:custGeom>
              <a:avLst/>
              <a:gdLst/>
              <a:ahLst/>
              <a:cxnLst/>
              <a:rect r="r" b="b" t="t" l="l"/>
              <a:pathLst>
                <a:path h="330634" w="2223080">
                  <a:moveTo>
                    <a:pt x="13758" y="0"/>
                  </a:moveTo>
                  <a:lnTo>
                    <a:pt x="2209322" y="0"/>
                  </a:lnTo>
                  <a:cubicBezTo>
                    <a:pt x="2212971" y="0"/>
                    <a:pt x="2216470" y="1450"/>
                    <a:pt x="2219050" y="4030"/>
                  </a:cubicBezTo>
                  <a:cubicBezTo>
                    <a:pt x="2221630" y="6610"/>
                    <a:pt x="2223080" y="10109"/>
                    <a:pt x="2223080" y="13758"/>
                  </a:cubicBezTo>
                  <a:lnTo>
                    <a:pt x="2223080" y="316875"/>
                  </a:lnTo>
                  <a:cubicBezTo>
                    <a:pt x="2223080" y="320524"/>
                    <a:pt x="2221630" y="324024"/>
                    <a:pt x="2219050" y="326604"/>
                  </a:cubicBezTo>
                  <a:cubicBezTo>
                    <a:pt x="2216470" y="329184"/>
                    <a:pt x="2212971" y="330634"/>
                    <a:pt x="2209322" y="330634"/>
                  </a:cubicBezTo>
                  <a:lnTo>
                    <a:pt x="13758" y="330634"/>
                  </a:lnTo>
                  <a:cubicBezTo>
                    <a:pt x="10109" y="330634"/>
                    <a:pt x="6610" y="329184"/>
                    <a:pt x="4030" y="326604"/>
                  </a:cubicBezTo>
                  <a:cubicBezTo>
                    <a:pt x="1450" y="324024"/>
                    <a:pt x="0" y="320524"/>
                    <a:pt x="0" y="316875"/>
                  </a:cubicBezTo>
                  <a:lnTo>
                    <a:pt x="0" y="13758"/>
                  </a:lnTo>
                  <a:cubicBezTo>
                    <a:pt x="0" y="10109"/>
                    <a:pt x="1450" y="6610"/>
                    <a:pt x="4030" y="4030"/>
                  </a:cubicBezTo>
                  <a:cubicBezTo>
                    <a:pt x="6610" y="1450"/>
                    <a:pt x="10109" y="0"/>
                    <a:pt x="1375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2223080" cy="3211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5410475">
            <a:off x="1261196" y="6605757"/>
            <a:ext cx="252118" cy="220604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632363" y="6547045"/>
            <a:ext cx="6904430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Proteja sus equipos de robos y vandalismo 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con</a:t>
            </a: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alertas de manipulación no autorizada, inclinación o impacto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945775" y="4269713"/>
            <a:ext cx="8440757" cy="1838325"/>
            <a:chOff x="0" y="0"/>
            <a:chExt cx="2223080" cy="48416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23080" cy="484168"/>
            </a:xfrm>
            <a:custGeom>
              <a:avLst/>
              <a:gdLst/>
              <a:ahLst/>
              <a:cxnLst/>
              <a:rect r="r" b="b" t="t" l="l"/>
              <a:pathLst>
                <a:path h="484168" w="2223080">
                  <a:moveTo>
                    <a:pt x="13758" y="0"/>
                  </a:moveTo>
                  <a:lnTo>
                    <a:pt x="2209322" y="0"/>
                  </a:lnTo>
                  <a:cubicBezTo>
                    <a:pt x="2212971" y="0"/>
                    <a:pt x="2216470" y="1450"/>
                    <a:pt x="2219050" y="4030"/>
                  </a:cubicBezTo>
                  <a:cubicBezTo>
                    <a:pt x="2221630" y="6610"/>
                    <a:pt x="2223080" y="10109"/>
                    <a:pt x="2223080" y="13758"/>
                  </a:cubicBezTo>
                  <a:lnTo>
                    <a:pt x="2223080" y="470410"/>
                  </a:lnTo>
                  <a:cubicBezTo>
                    <a:pt x="2223080" y="474059"/>
                    <a:pt x="2221630" y="477558"/>
                    <a:pt x="2219050" y="480138"/>
                  </a:cubicBezTo>
                  <a:cubicBezTo>
                    <a:pt x="2216470" y="482718"/>
                    <a:pt x="2212971" y="484168"/>
                    <a:pt x="2209322" y="484168"/>
                  </a:cubicBezTo>
                  <a:lnTo>
                    <a:pt x="13758" y="484168"/>
                  </a:lnTo>
                  <a:cubicBezTo>
                    <a:pt x="10109" y="484168"/>
                    <a:pt x="6610" y="482718"/>
                    <a:pt x="4030" y="480138"/>
                  </a:cubicBezTo>
                  <a:cubicBezTo>
                    <a:pt x="1450" y="477558"/>
                    <a:pt x="0" y="474059"/>
                    <a:pt x="0" y="470410"/>
                  </a:cubicBezTo>
                  <a:lnTo>
                    <a:pt x="0" y="13758"/>
                  </a:lnTo>
                  <a:cubicBezTo>
                    <a:pt x="0" y="10109"/>
                    <a:pt x="1450" y="6610"/>
                    <a:pt x="4030" y="4030"/>
                  </a:cubicBezTo>
                  <a:cubicBezTo>
                    <a:pt x="6610" y="1450"/>
                    <a:pt x="10109" y="0"/>
                    <a:pt x="1375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9525"/>
              <a:ext cx="2223080" cy="47464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5410475">
            <a:off x="1279238" y="4580837"/>
            <a:ext cx="252118" cy="220604"/>
            <a:chOff x="0" y="0"/>
            <a:chExt cx="812800" cy="711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1090C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320675"/>
              <a:ext cx="558800" cy="339725"/>
            </a:xfrm>
            <a:prstGeom prst="rect">
              <a:avLst/>
            </a:prstGeom>
          </p:spPr>
          <p:txBody>
            <a:bodyPr anchor="ctr" rtlCol="false" tIns="56338" lIns="56338" bIns="56338" rIns="56338"/>
            <a:lstStyle/>
            <a:p>
              <a:pPr algn="ctr">
                <a:lnSpc>
                  <a:spcPts val="2399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650405" y="4522125"/>
            <a:ext cx="7299237" cy="133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Adopte la supervisión del combustible en tiempo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real para evitar robos robos y fraudes. Configure alertas instantáneas de cambios repentinos en el nivel </a:t>
            </a:r>
          </a:p>
          <a:p>
            <a:pPr algn="l">
              <a:lnSpc>
                <a:spcPts val="2639"/>
              </a:lnSpc>
            </a:pPr>
            <a:r>
              <a:rPr lang="en-US" sz="2199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de combustible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945775" y="3023915"/>
            <a:ext cx="8440757" cy="1045773"/>
            <a:chOff x="0" y="0"/>
            <a:chExt cx="2223080" cy="27543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23080" cy="275430"/>
            </a:xfrm>
            <a:custGeom>
              <a:avLst/>
              <a:gdLst/>
              <a:ahLst/>
              <a:cxnLst/>
              <a:rect r="r" b="b" t="t" l="l"/>
              <a:pathLst>
                <a:path h="275430" w="2223080">
                  <a:moveTo>
                    <a:pt x="13758" y="0"/>
                  </a:moveTo>
                  <a:lnTo>
                    <a:pt x="2209322" y="0"/>
                  </a:lnTo>
                  <a:cubicBezTo>
                    <a:pt x="2212971" y="0"/>
                    <a:pt x="2216470" y="1450"/>
                    <a:pt x="2219050" y="4030"/>
                  </a:cubicBezTo>
                  <a:cubicBezTo>
                    <a:pt x="2221630" y="6610"/>
                    <a:pt x="2223080" y="10109"/>
                    <a:pt x="2223080" y="13758"/>
                  </a:cubicBezTo>
                  <a:lnTo>
                    <a:pt x="2223080" y="261672"/>
                  </a:lnTo>
                  <a:cubicBezTo>
                    <a:pt x="2223080" y="265321"/>
                    <a:pt x="2221630" y="268820"/>
                    <a:pt x="2219050" y="271400"/>
                  </a:cubicBezTo>
                  <a:cubicBezTo>
                    <a:pt x="2216470" y="273980"/>
                    <a:pt x="2212971" y="275430"/>
                    <a:pt x="2209322" y="275430"/>
                  </a:cubicBezTo>
                  <a:lnTo>
                    <a:pt x="13758" y="275430"/>
                  </a:lnTo>
                  <a:cubicBezTo>
                    <a:pt x="10109" y="275430"/>
                    <a:pt x="6610" y="273980"/>
                    <a:pt x="4030" y="271400"/>
                  </a:cubicBezTo>
                  <a:cubicBezTo>
                    <a:pt x="1450" y="268820"/>
                    <a:pt x="0" y="265321"/>
                    <a:pt x="0" y="261672"/>
                  </a:cubicBezTo>
                  <a:lnTo>
                    <a:pt x="0" y="13758"/>
                  </a:lnTo>
                  <a:cubicBezTo>
                    <a:pt x="0" y="10109"/>
                    <a:pt x="1450" y="6610"/>
                    <a:pt x="4030" y="4030"/>
                  </a:cubicBezTo>
                  <a:cubicBezTo>
                    <a:pt x="6610" y="1450"/>
                    <a:pt x="10109" y="0"/>
                    <a:pt x="1375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EEF7FF">
                    <a:alpha val="100000"/>
                  </a:srgbClr>
                </a:gs>
                <a:gs pos="100000">
                  <a:srgbClr val="ABDE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9525"/>
              <a:ext cx="2223080" cy="2659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80"/>
                </a:lnSpc>
              </a:pP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8800767" y="1268741"/>
            <a:ext cx="8743704" cy="7989559"/>
          </a:xfrm>
          <a:custGeom>
            <a:avLst/>
            <a:gdLst/>
            <a:ahLst/>
            <a:cxnLst/>
            <a:rect r="r" b="b" t="t" l="l"/>
            <a:pathLst>
              <a:path h="7989559" w="8743704">
                <a:moveTo>
                  <a:pt x="0" y="0"/>
                </a:moveTo>
                <a:lnTo>
                  <a:pt x="8743703" y="0"/>
                </a:lnTo>
                <a:lnTo>
                  <a:pt x="8743703" y="7989559"/>
                </a:lnTo>
                <a:lnTo>
                  <a:pt x="0" y="79895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945775" y="1177458"/>
            <a:ext cx="6891736" cy="2162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Proteja los equipos </a:t>
            </a:r>
          </a:p>
          <a:p>
            <a:pPr algn="l">
              <a:lnSpc>
                <a:spcPts val="5759"/>
              </a:lnSpc>
            </a:pP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del</a:t>
            </a:r>
            <a:r>
              <a:rPr lang="en-US" sz="4800" b="true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uso indebido</a:t>
            </a:r>
          </a:p>
          <a:p>
            <a:pPr algn="l">
              <a:lnSpc>
                <a:spcPts val="5759"/>
              </a:lnSpc>
              <a:spcBef>
                <a:spcPct val="0"/>
              </a:spcBef>
            </a:pPr>
          </a:p>
        </p:txBody>
      </p:sp>
      <p:grpSp>
        <p:nvGrpSpPr>
          <p:cNvPr name="Group 25" id="25"/>
          <p:cNvGrpSpPr/>
          <p:nvPr/>
        </p:nvGrpSpPr>
        <p:grpSpPr>
          <a:xfrm rot="0">
            <a:off x="1306225" y="3227533"/>
            <a:ext cx="7494542" cy="666750"/>
            <a:chOff x="0" y="0"/>
            <a:chExt cx="9992722" cy="889000"/>
          </a:xfrm>
        </p:grpSpPr>
        <p:grpSp>
          <p:nvGrpSpPr>
            <p:cNvPr name="Group 26" id="26"/>
            <p:cNvGrpSpPr/>
            <p:nvPr/>
          </p:nvGrpSpPr>
          <p:grpSpPr>
            <a:xfrm rot="5410475">
              <a:off x="1267" y="56516"/>
              <a:ext cx="336158" cy="337670"/>
              <a:chOff x="0" y="0"/>
              <a:chExt cx="812800" cy="816455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812800" cy="816455"/>
              </a:xfrm>
              <a:custGeom>
                <a:avLst/>
                <a:gdLst/>
                <a:ahLst/>
                <a:cxnLst/>
                <a:rect r="r" b="b" t="t" l="l"/>
                <a:pathLst>
                  <a:path h="816455" w="812800">
                    <a:moveTo>
                      <a:pt x="406400" y="0"/>
                    </a:moveTo>
                    <a:lnTo>
                      <a:pt x="812800" y="816455"/>
                    </a:lnTo>
                    <a:lnTo>
                      <a:pt x="0" y="816455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1090CF"/>
              </a:solidFill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127000" y="369544"/>
                <a:ext cx="558800" cy="388594"/>
              </a:xfrm>
              <a:prstGeom prst="rect">
                <a:avLst/>
              </a:prstGeom>
            </p:spPr>
            <p:txBody>
              <a:bodyPr anchor="ctr" rtlCol="false" tIns="56338" lIns="56338" bIns="56338" rIns="56338"/>
              <a:lstStyle/>
              <a:p>
                <a:pPr algn="ctr">
                  <a:lnSpc>
                    <a:spcPts val="2399"/>
                  </a:lnSpc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544356" y="0"/>
              <a:ext cx="9448367" cy="8890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Utilice la identificación del conductor para asegurarse </a:t>
              </a:r>
            </a:p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que sólo el personal autorizado maneja sus vehículos</a:t>
              </a:r>
            </a:p>
          </p:txBody>
        </p:sp>
      </p:grp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48443" y="2153911"/>
            <a:ext cx="5259461" cy="3385594"/>
            <a:chOff x="0" y="0"/>
            <a:chExt cx="1344168" cy="8652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45775" y="5832335"/>
            <a:ext cx="5259461" cy="3385594"/>
            <a:chOff x="0" y="0"/>
            <a:chExt cx="1344168" cy="86526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472649" y="2111768"/>
            <a:ext cx="5259461" cy="3385594"/>
            <a:chOff x="0" y="0"/>
            <a:chExt cx="1344168" cy="86526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6469982" y="5832335"/>
            <a:ext cx="5259461" cy="3385594"/>
            <a:chOff x="0" y="0"/>
            <a:chExt cx="1344168" cy="86526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002191" y="2111768"/>
            <a:ext cx="5259461" cy="3385594"/>
            <a:chOff x="0" y="0"/>
            <a:chExt cx="1344168" cy="86526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999524" y="5832335"/>
            <a:ext cx="5259461" cy="3385594"/>
            <a:chOff x="0" y="0"/>
            <a:chExt cx="1344168" cy="86526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44168" cy="865261"/>
            </a:xfrm>
            <a:custGeom>
              <a:avLst/>
              <a:gdLst/>
              <a:ahLst/>
              <a:cxnLst/>
              <a:rect r="r" b="b" t="t" l="l"/>
              <a:pathLst>
                <a:path h="865261" w="1344168">
                  <a:moveTo>
                    <a:pt x="17664" y="0"/>
                  </a:moveTo>
                  <a:lnTo>
                    <a:pt x="1326504" y="0"/>
                  </a:lnTo>
                  <a:cubicBezTo>
                    <a:pt x="1336259" y="0"/>
                    <a:pt x="1344168" y="7908"/>
                    <a:pt x="1344168" y="17664"/>
                  </a:cubicBezTo>
                  <a:lnTo>
                    <a:pt x="1344168" y="847597"/>
                  </a:lnTo>
                  <a:cubicBezTo>
                    <a:pt x="1344168" y="857353"/>
                    <a:pt x="1336259" y="865261"/>
                    <a:pt x="1326504" y="865261"/>
                  </a:cubicBezTo>
                  <a:lnTo>
                    <a:pt x="17664" y="865261"/>
                  </a:lnTo>
                  <a:cubicBezTo>
                    <a:pt x="7908" y="865261"/>
                    <a:pt x="0" y="857353"/>
                    <a:pt x="0" y="847597"/>
                  </a:cubicBezTo>
                  <a:lnTo>
                    <a:pt x="0" y="17664"/>
                  </a:lnTo>
                  <a:cubicBezTo>
                    <a:pt x="0" y="7908"/>
                    <a:pt x="7908" y="0"/>
                    <a:pt x="17664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1344168" cy="903361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5293555" y="2488404"/>
            <a:ext cx="704554" cy="699217"/>
          </a:xfrm>
          <a:custGeom>
            <a:avLst/>
            <a:gdLst/>
            <a:ahLst/>
            <a:cxnLst/>
            <a:rect r="r" b="b" t="t" l="l"/>
            <a:pathLst>
              <a:path h="699217" w="704554">
                <a:moveTo>
                  <a:pt x="0" y="0"/>
                </a:moveTo>
                <a:lnTo>
                  <a:pt x="704555" y="0"/>
                </a:lnTo>
                <a:lnTo>
                  <a:pt x="704555" y="699217"/>
                </a:lnTo>
                <a:lnTo>
                  <a:pt x="0" y="6992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0642990" y="2435983"/>
            <a:ext cx="853210" cy="751638"/>
          </a:xfrm>
          <a:custGeom>
            <a:avLst/>
            <a:gdLst/>
            <a:ahLst/>
            <a:cxnLst/>
            <a:rect r="r" b="b" t="t" l="l"/>
            <a:pathLst>
              <a:path h="751638" w="853210">
                <a:moveTo>
                  <a:pt x="0" y="0"/>
                </a:moveTo>
                <a:lnTo>
                  <a:pt x="853210" y="0"/>
                </a:lnTo>
                <a:lnTo>
                  <a:pt x="853210" y="751638"/>
                </a:lnTo>
                <a:lnTo>
                  <a:pt x="0" y="7516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6141080" y="2435983"/>
            <a:ext cx="751638" cy="751638"/>
          </a:xfrm>
          <a:custGeom>
            <a:avLst/>
            <a:gdLst/>
            <a:ahLst/>
            <a:cxnLst/>
            <a:rect r="r" b="b" t="t" l="l"/>
            <a:pathLst>
              <a:path h="751638" w="751638">
                <a:moveTo>
                  <a:pt x="0" y="0"/>
                </a:moveTo>
                <a:lnTo>
                  <a:pt x="751638" y="0"/>
                </a:lnTo>
                <a:lnTo>
                  <a:pt x="751638" y="751638"/>
                </a:lnTo>
                <a:lnTo>
                  <a:pt x="0" y="7516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5156915" y="6108856"/>
            <a:ext cx="834083" cy="824867"/>
          </a:xfrm>
          <a:custGeom>
            <a:avLst/>
            <a:gdLst/>
            <a:ahLst/>
            <a:cxnLst/>
            <a:rect r="r" b="b" t="t" l="l"/>
            <a:pathLst>
              <a:path h="824867" w="834083">
                <a:moveTo>
                  <a:pt x="0" y="0"/>
                </a:moveTo>
                <a:lnTo>
                  <a:pt x="834083" y="0"/>
                </a:lnTo>
                <a:lnTo>
                  <a:pt x="834083" y="824867"/>
                </a:lnTo>
                <a:lnTo>
                  <a:pt x="0" y="8248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0376746" y="6072934"/>
            <a:ext cx="1030505" cy="896710"/>
          </a:xfrm>
          <a:custGeom>
            <a:avLst/>
            <a:gdLst/>
            <a:ahLst/>
            <a:cxnLst/>
            <a:rect r="r" b="b" t="t" l="l"/>
            <a:pathLst>
              <a:path h="896710" w="1030505">
                <a:moveTo>
                  <a:pt x="0" y="0"/>
                </a:moveTo>
                <a:lnTo>
                  <a:pt x="1030506" y="0"/>
                </a:lnTo>
                <a:lnTo>
                  <a:pt x="1030506" y="896710"/>
                </a:lnTo>
                <a:lnTo>
                  <a:pt x="0" y="8967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9" id="29"/>
          <p:cNvSpPr txBox="true"/>
          <p:nvPr/>
        </p:nvSpPr>
        <p:spPr>
          <a:xfrm rot="0">
            <a:off x="1414435" y="3511471"/>
            <a:ext cx="4114392" cy="1705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77"/>
              </a:lnSpc>
            </a:pPr>
            <a:r>
              <a:rPr lang="en-US" sz="1650" spc="-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Utilice las horas del motor para controlar </a:t>
            </a:r>
          </a:p>
          <a:p>
            <a:pPr algn="l">
              <a:lnSpc>
                <a:spcPts val="2277"/>
              </a:lnSpc>
            </a:pPr>
            <a:r>
              <a:rPr lang="en-US" sz="1650" spc="-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el tiempo de trabajo real de la grúa. </a:t>
            </a:r>
          </a:p>
          <a:p>
            <a:pPr algn="l">
              <a:lnSpc>
                <a:spcPts val="2277"/>
              </a:lnSpc>
            </a:pPr>
            <a:r>
              <a:rPr lang="en-US" sz="1650" spc="-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la posción del plumín con un sensor de inclinación para garantizar </a:t>
            </a:r>
          </a:p>
          <a:p>
            <a:pPr algn="l">
              <a:lnSpc>
                <a:spcPts val="2277"/>
              </a:lnSpc>
            </a:pPr>
            <a:r>
              <a:rPr lang="en-US" sz="1650" spc="-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un funcionamiento seguro. Evite accidentes </a:t>
            </a:r>
          </a:p>
          <a:p>
            <a:pPr algn="l">
              <a:lnSpc>
                <a:spcPts val="2277"/>
              </a:lnSpc>
              <a:spcBef>
                <a:spcPct val="0"/>
              </a:spcBef>
            </a:pPr>
            <a:r>
              <a:rPr lang="en-US" sz="1650" spc="-6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transportes inseguros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929879" y="3511471"/>
            <a:ext cx="4342335" cy="17613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Genere rutas automáticamente introduciendo ubicaciones de campo o puntos de entrega,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deje que el sistema las organice en el orden más eficiente. Marque puntos de interés (POI) para garantizar la cobertura de cada explotación o cliente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414435" y="7296532"/>
            <a:ext cx="4304685" cy="1170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Supervise la duración del turno de cada conductor en tiempo real y permitir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la descarga remota de archivos DDD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a intervalos especificados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929879" y="7296532"/>
            <a:ext cx="4514080" cy="1170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Habilitar alertas ADAS y avisos sonoros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 mantener una distancia de seguridad, teniendo en cuenta el peso del vehículo con/sin carga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541425" y="7296532"/>
            <a:ext cx="4717560" cy="1466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Minimice el ralentí del motor con informes completos de combustible. Detecte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los drenajes de combustible y evite el fraude mediante caudalímetros y sensores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de combustible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14435" y="2623360"/>
            <a:ext cx="3841747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 spc="-26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Supervise las cosechadoras en los campos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6929879" y="2623360"/>
            <a:ext cx="3875894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Optimice las operaciones en el campo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414435" y="6388512"/>
            <a:ext cx="2697530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Controle las horas de trabajo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6929879" y="6388512"/>
            <a:ext cx="3184091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Gara</a:t>
            </a: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ntice una conducción segura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2541425" y="6388512"/>
            <a:ext cx="3307055" cy="8214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Controlar el consumo de combustible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541425" y="3139996"/>
            <a:ext cx="3975474" cy="1170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Establecer alarmas para evitar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el uso excesivo y el sobrecalentamiento. </a:t>
            </a:r>
          </a:p>
          <a:p>
            <a:pPr algn="l">
              <a:lnSpc>
                <a:spcPts val="2346"/>
              </a:lnSpc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Evite fallos de funcionamiento, averías </a:t>
            </a:r>
          </a:p>
          <a:p>
            <a:pPr algn="l">
              <a:lnSpc>
                <a:spcPts val="2346"/>
              </a:lnSpc>
              <a:spcBef>
                <a:spcPct val="0"/>
              </a:spcBef>
            </a:pPr>
            <a:r>
              <a:rPr lang="en-US" sz="17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y reparaciones costosas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2541425" y="2623360"/>
            <a:ext cx="2482574" cy="402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11"/>
              </a:lnSpc>
              <a:spcBef>
                <a:spcPct val="0"/>
              </a:spcBef>
            </a:pPr>
            <a:r>
              <a:rPr lang="en-US" b="true" sz="2400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Prevenir averías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45775" y="1177458"/>
            <a:ext cx="6891736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funciones</a:t>
            </a:r>
          </a:p>
        </p:txBody>
      </p:sp>
      <p:sp>
        <p:nvSpPr>
          <p:cNvPr name="Freeform 42" id="42"/>
          <p:cNvSpPr/>
          <p:nvPr/>
        </p:nvSpPr>
        <p:spPr>
          <a:xfrm flipH="false" flipV="false" rot="0">
            <a:off x="16089090" y="6121776"/>
            <a:ext cx="822677" cy="811947"/>
          </a:xfrm>
          <a:custGeom>
            <a:avLst/>
            <a:gdLst/>
            <a:ahLst/>
            <a:cxnLst/>
            <a:rect r="r" b="b" t="t" l="l"/>
            <a:pathLst>
              <a:path h="811947" w="822677">
                <a:moveTo>
                  <a:pt x="0" y="0"/>
                </a:moveTo>
                <a:lnTo>
                  <a:pt x="822678" y="0"/>
                </a:lnTo>
                <a:lnTo>
                  <a:pt x="822678" y="811947"/>
                </a:lnTo>
                <a:lnTo>
                  <a:pt x="0" y="8119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221" b="-1222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00" y="9773650"/>
            <a:ext cx="18288000" cy="504000"/>
            <a:chOff x="0" y="0"/>
            <a:chExt cx="24384000" cy="672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384000" cy="671957"/>
            </a:xfrm>
            <a:custGeom>
              <a:avLst/>
              <a:gdLst/>
              <a:ahLst/>
              <a:cxnLst/>
              <a:rect r="r" b="b" t="t" l="l"/>
              <a:pathLst>
                <a:path h="671957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671957"/>
                  </a:lnTo>
                  <a:lnTo>
                    <a:pt x="0" y="671957"/>
                  </a:lnTo>
                  <a:close/>
                </a:path>
              </a:pathLst>
            </a:custGeom>
            <a:solidFill>
              <a:srgbClr val="1D96DB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698624" y="9895402"/>
            <a:ext cx="1165530" cy="260500"/>
          </a:xfrm>
          <a:custGeom>
            <a:avLst/>
            <a:gdLst/>
            <a:ahLst/>
            <a:cxnLst/>
            <a:rect r="r" b="b" t="t" l="l"/>
            <a:pathLst>
              <a:path h="260500" w="1165530">
                <a:moveTo>
                  <a:pt x="0" y="0"/>
                </a:moveTo>
                <a:lnTo>
                  <a:pt x="1165530" y="0"/>
                </a:lnTo>
                <a:lnTo>
                  <a:pt x="1165530" y="260500"/>
                </a:lnTo>
                <a:lnTo>
                  <a:pt x="0" y="2605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75430" y="3000182"/>
            <a:ext cx="3813337" cy="5769791"/>
            <a:chOff x="0" y="0"/>
            <a:chExt cx="974580" cy="147459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4580" cy="1474594"/>
            </a:xfrm>
            <a:custGeom>
              <a:avLst/>
              <a:gdLst/>
              <a:ahLst/>
              <a:cxnLst/>
              <a:rect r="r" b="b" t="t" l="l"/>
              <a:pathLst>
                <a:path h="1474594" w="974580">
                  <a:moveTo>
                    <a:pt x="24363" y="0"/>
                  </a:moveTo>
                  <a:lnTo>
                    <a:pt x="950217" y="0"/>
                  </a:lnTo>
                  <a:cubicBezTo>
                    <a:pt x="956679" y="0"/>
                    <a:pt x="962875" y="2567"/>
                    <a:pt x="967444" y="7136"/>
                  </a:cubicBezTo>
                  <a:cubicBezTo>
                    <a:pt x="972013" y="11705"/>
                    <a:pt x="974580" y="17901"/>
                    <a:pt x="974580" y="24363"/>
                  </a:cubicBezTo>
                  <a:lnTo>
                    <a:pt x="974580" y="1450231"/>
                  </a:lnTo>
                  <a:cubicBezTo>
                    <a:pt x="974580" y="1463686"/>
                    <a:pt x="963672" y="1474594"/>
                    <a:pt x="950217" y="1474594"/>
                  </a:cubicBezTo>
                  <a:lnTo>
                    <a:pt x="24363" y="1474594"/>
                  </a:lnTo>
                  <a:cubicBezTo>
                    <a:pt x="17901" y="1474594"/>
                    <a:pt x="11705" y="1472027"/>
                    <a:pt x="7136" y="1467458"/>
                  </a:cubicBezTo>
                  <a:cubicBezTo>
                    <a:pt x="2567" y="1462889"/>
                    <a:pt x="0" y="1456692"/>
                    <a:pt x="0" y="1450231"/>
                  </a:cubicBezTo>
                  <a:lnTo>
                    <a:pt x="0" y="24363"/>
                  </a:lnTo>
                  <a:cubicBezTo>
                    <a:pt x="0" y="17901"/>
                    <a:pt x="2567" y="11705"/>
                    <a:pt x="7136" y="7136"/>
                  </a:cubicBezTo>
                  <a:cubicBezTo>
                    <a:pt x="11705" y="2567"/>
                    <a:pt x="17901" y="0"/>
                    <a:pt x="24363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974580" cy="1512694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978020" y="3000182"/>
            <a:ext cx="4228018" cy="5769791"/>
            <a:chOff x="0" y="0"/>
            <a:chExt cx="1080561" cy="147459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80561" cy="1474594"/>
            </a:xfrm>
            <a:custGeom>
              <a:avLst/>
              <a:gdLst/>
              <a:ahLst/>
              <a:cxnLst/>
              <a:rect r="r" b="b" t="t" l="l"/>
              <a:pathLst>
                <a:path h="1474594" w="1080561">
                  <a:moveTo>
                    <a:pt x="21973" y="0"/>
                  </a:moveTo>
                  <a:lnTo>
                    <a:pt x="1058587" y="0"/>
                  </a:lnTo>
                  <a:cubicBezTo>
                    <a:pt x="1070723" y="0"/>
                    <a:pt x="1080561" y="9838"/>
                    <a:pt x="1080561" y="21973"/>
                  </a:cubicBezTo>
                  <a:lnTo>
                    <a:pt x="1080561" y="1452620"/>
                  </a:lnTo>
                  <a:cubicBezTo>
                    <a:pt x="1080561" y="1464756"/>
                    <a:pt x="1070723" y="1474594"/>
                    <a:pt x="1058587" y="1474594"/>
                  </a:cubicBezTo>
                  <a:lnTo>
                    <a:pt x="21973" y="1474594"/>
                  </a:lnTo>
                  <a:cubicBezTo>
                    <a:pt x="16146" y="1474594"/>
                    <a:pt x="10557" y="1472279"/>
                    <a:pt x="6436" y="1468158"/>
                  </a:cubicBezTo>
                  <a:cubicBezTo>
                    <a:pt x="2315" y="1464037"/>
                    <a:pt x="0" y="1458448"/>
                    <a:pt x="0" y="1452620"/>
                  </a:cubicBezTo>
                  <a:lnTo>
                    <a:pt x="0" y="21973"/>
                  </a:lnTo>
                  <a:cubicBezTo>
                    <a:pt x="0" y="9838"/>
                    <a:pt x="9838" y="0"/>
                    <a:pt x="21973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080561" cy="1512694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345054" y="3000182"/>
            <a:ext cx="4045796" cy="5769791"/>
            <a:chOff x="0" y="0"/>
            <a:chExt cx="1033990" cy="147459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33990" cy="1474594"/>
            </a:xfrm>
            <a:custGeom>
              <a:avLst/>
              <a:gdLst/>
              <a:ahLst/>
              <a:cxnLst/>
              <a:rect r="r" b="b" t="t" l="l"/>
              <a:pathLst>
                <a:path h="1474594" w="1033990">
                  <a:moveTo>
                    <a:pt x="22963" y="0"/>
                  </a:moveTo>
                  <a:lnTo>
                    <a:pt x="1011027" y="0"/>
                  </a:lnTo>
                  <a:cubicBezTo>
                    <a:pt x="1017117" y="0"/>
                    <a:pt x="1022958" y="2419"/>
                    <a:pt x="1027264" y="6726"/>
                  </a:cubicBezTo>
                  <a:cubicBezTo>
                    <a:pt x="1031570" y="11032"/>
                    <a:pt x="1033990" y="16873"/>
                    <a:pt x="1033990" y="22963"/>
                  </a:cubicBezTo>
                  <a:lnTo>
                    <a:pt x="1033990" y="1451631"/>
                  </a:lnTo>
                  <a:cubicBezTo>
                    <a:pt x="1033990" y="1464313"/>
                    <a:pt x="1023709" y="1474594"/>
                    <a:pt x="1011027" y="1474594"/>
                  </a:cubicBezTo>
                  <a:lnTo>
                    <a:pt x="22963" y="1474594"/>
                  </a:lnTo>
                  <a:cubicBezTo>
                    <a:pt x="10281" y="1474594"/>
                    <a:pt x="0" y="1464313"/>
                    <a:pt x="0" y="1451631"/>
                  </a:cubicBezTo>
                  <a:lnTo>
                    <a:pt x="0" y="22963"/>
                  </a:lnTo>
                  <a:cubicBezTo>
                    <a:pt x="0" y="10281"/>
                    <a:pt x="10281" y="0"/>
                    <a:pt x="22963" y="0"/>
                  </a:cubicBezTo>
                  <a:close/>
                </a:path>
              </a:pathLst>
            </a:custGeom>
            <a:solidFill>
              <a:srgbClr val="F1F6F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33990" cy="1512694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406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3529865" y="3000182"/>
            <a:ext cx="4045796" cy="5769791"/>
            <a:chOff x="0" y="0"/>
            <a:chExt cx="1033990" cy="147459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33990" cy="1474594"/>
            </a:xfrm>
            <a:custGeom>
              <a:avLst/>
              <a:gdLst/>
              <a:ahLst/>
              <a:cxnLst/>
              <a:rect r="r" b="b" t="t" l="l"/>
              <a:pathLst>
                <a:path h="1474594" w="1033990">
                  <a:moveTo>
                    <a:pt x="22963" y="0"/>
                  </a:moveTo>
                  <a:lnTo>
                    <a:pt x="1011027" y="0"/>
                  </a:lnTo>
                  <a:cubicBezTo>
                    <a:pt x="1017117" y="0"/>
                    <a:pt x="1022958" y="2419"/>
                    <a:pt x="1027264" y="6726"/>
                  </a:cubicBezTo>
                  <a:cubicBezTo>
                    <a:pt x="1031570" y="11032"/>
                    <a:pt x="1033990" y="16873"/>
                    <a:pt x="1033990" y="22963"/>
                  </a:cubicBezTo>
                  <a:lnTo>
                    <a:pt x="1033990" y="1451631"/>
                  </a:lnTo>
                  <a:cubicBezTo>
                    <a:pt x="1033990" y="1464313"/>
                    <a:pt x="1023709" y="1474594"/>
                    <a:pt x="1011027" y="1474594"/>
                  </a:cubicBezTo>
                  <a:lnTo>
                    <a:pt x="22963" y="1474594"/>
                  </a:lnTo>
                  <a:cubicBezTo>
                    <a:pt x="10281" y="1474594"/>
                    <a:pt x="0" y="1464313"/>
                    <a:pt x="0" y="1451631"/>
                  </a:cubicBezTo>
                  <a:lnTo>
                    <a:pt x="0" y="22963"/>
                  </a:lnTo>
                  <a:cubicBezTo>
                    <a:pt x="0" y="10281"/>
                    <a:pt x="10281" y="0"/>
                    <a:pt x="22963" y="0"/>
                  </a:cubicBezTo>
                  <a:close/>
                </a:path>
              </a:pathLst>
            </a:custGeom>
            <a:solidFill>
              <a:srgbClr val="F1F6FF"/>
            </a:soli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33990" cy="1512694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406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2067428" y="3751478"/>
            <a:ext cx="1421797" cy="1292317"/>
          </a:xfrm>
          <a:custGeom>
            <a:avLst/>
            <a:gdLst/>
            <a:ahLst/>
            <a:cxnLst/>
            <a:rect r="r" b="b" t="t" l="l"/>
            <a:pathLst>
              <a:path h="1292317" w="1421797">
                <a:moveTo>
                  <a:pt x="0" y="0"/>
                </a:moveTo>
                <a:lnTo>
                  <a:pt x="1421797" y="0"/>
                </a:lnTo>
                <a:lnTo>
                  <a:pt x="1421797" y="1292317"/>
                </a:lnTo>
                <a:lnTo>
                  <a:pt x="0" y="129231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128397" y="3800829"/>
            <a:ext cx="1667196" cy="1193616"/>
          </a:xfrm>
          <a:custGeom>
            <a:avLst/>
            <a:gdLst/>
            <a:ahLst/>
            <a:cxnLst/>
            <a:rect r="r" b="b" t="t" l="l"/>
            <a:pathLst>
              <a:path h="1193616" w="1667196">
                <a:moveTo>
                  <a:pt x="0" y="0"/>
                </a:moveTo>
                <a:lnTo>
                  <a:pt x="1667196" y="0"/>
                </a:lnTo>
                <a:lnTo>
                  <a:pt x="1667196" y="1193615"/>
                </a:lnTo>
                <a:lnTo>
                  <a:pt x="0" y="11936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811454" y="3748232"/>
            <a:ext cx="1290618" cy="1295563"/>
          </a:xfrm>
          <a:custGeom>
            <a:avLst/>
            <a:gdLst/>
            <a:ahLst/>
            <a:cxnLst/>
            <a:rect r="r" b="b" t="t" l="l"/>
            <a:pathLst>
              <a:path h="1295563" w="1290618">
                <a:moveTo>
                  <a:pt x="0" y="0"/>
                </a:moveTo>
                <a:lnTo>
                  <a:pt x="1290618" y="0"/>
                </a:lnTo>
                <a:lnTo>
                  <a:pt x="1290618" y="1295563"/>
                </a:lnTo>
                <a:lnTo>
                  <a:pt x="0" y="129556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716559" y="3691660"/>
            <a:ext cx="1302785" cy="1302785"/>
          </a:xfrm>
          <a:custGeom>
            <a:avLst/>
            <a:gdLst/>
            <a:ahLst/>
            <a:cxnLst/>
            <a:rect r="r" b="b" t="t" l="l"/>
            <a:pathLst>
              <a:path h="1302785" w="1302785">
                <a:moveTo>
                  <a:pt x="0" y="0"/>
                </a:moveTo>
                <a:lnTo>
                  <a:pt x="1302785" y="0"/>
                </a:lnTo>
                <a:lnTo>
                  <a:pt x="1302785" y="1302784"/>
                </a:lnTo>
                <a:lnTo>
                  <a:pt x="0" y="13027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9579952" y="5532653"/>
            <a:ext cx="338399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Seguros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579952" y="5970994"/>
            <a:ext cx="3689417" cy="1928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Permita que las compañías de seguros beneficiarse de una conducción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con pocos accidentes. Adoptar sistemas avanzados de asistencia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al conductor para eliminar los errores humanos y, por tanto, las colisiones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y las costosas reparaciones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764764" y="5532653"/>
            <a:ext cx="338399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Industria de servicios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764764" y="5970994"/>
            <a:ext cx="3383999" cy="1652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Garantice la utilización del vehículo y la supervisión del progreso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del trabajo con métricas e informes en tiempo real. Detecte fraudes, evite la fuga de combustible, el mal uso de los equipos y el pluriempleo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259737" y="5532653"/>
            <a:ext cx="2817087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Comercio minorista y reparto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5259737" y="6368620"/>
            <a:ext cx="3750913" cy="1928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Mantenga informados a los propietarios de flotas sobre el estado de los vehículos para que los revisen antes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de que se produzca una avería. Ajuste el comportamiento de los conductores para evitar accidentes accidentes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y daños a la mercancía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45775" y="1177458"/>
            <a:ext cx="8985724" cy="1438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59"/>
              </a:lnSpc>
              <a:spcBef>
                <a:spcPct val="0"/>
              </a:spcBef>
            </a:pPr>
            <a:r>
              <a:rPr lang="en-US" b="true" sz="4800">
                <a:solidFill>
                  <a:srgbClr val="1A1A1A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Más sectores que se benefician de la gestión eficiente de flotas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10328" y="5532653"/>
            <a:ext cx="3383999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3"/>
              </a:lnSpc>
              <a:spcBef>
                <a:spcPct val="0"/>
              </a:spcBef>
            </a:pPr>
            <a:r>
              <a:rPr lang="en-US" b="true" sz="2402">
                <a:solidFill>
                  <a:srgbClr val="1D96DB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Alimentación y bebidas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10328" y="5970994"/>
            <a:ext cx="3546884" cy="1928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Permita entregas más rápidas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y a temperatura controlada. Proporcione un registro automático de los viajes para calcular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las nóminas, devolver impuestos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y evitar el uso no autorizado </a:t>
            </a:r>
          </a:p>
          <a:p>
            <a:pPr algn="l">
              <a:lnSpc>
                <a:spcPts val="2227"/>
              </a:lnSpc>
            </a:pPr>
            <a:r>
              <a:rPr lang="en-US" sz="1700">
                <a:solidFill>
                  <a:srgbClr val="6B6E73"/>
                </a:solidFill>
                <a:latin typeface="Proxima Nova"/>
                <a:ea typeface="Proxima Nova"/>
                <a:cs typeface="Proxima Nova"/>
                <a:sym typeface="Proxima Nova"/>
              </a:rPr>
              <a:t>de la flota</a:t>
            </a:r>
          </a:p>
        </p:txBody>
      </p: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>
            <a:off x="988182" y="3061328"/>
            <a:ext cx="1692972" cy="423079"/>
          </a:xfrm>
          <a:custGeom>
            <a:avLst/>
            <a:gdLst/>
            <a:ahLst/>
            <a:cxnLst/>
            <a:rect r="r" b="b" t="t" l="l"/>
            <a:pathLst>
              <a:path h="423079" w="1692972">
                <a:moveTo>
                  <a:pt x="0" y="7831"/>
                </a:moveTo>
                <a:lnTo>
                  <a:pt x="0" y="3916"/>
                </a:lnTo>
                <a:cubicBezTo>
                  <a:pt x="0" y="2877"/>
                  <a:pt x="412" y="1882"/>
                  <a:pt x="1146" y="1147"/>
                </a:cubicBezTo>
                <a:cubicBezTo>
                  <a:pt x="1881" y="413"/>
                  <a:pt x="2876" y="0"/>
                  <a:pt x="3915" y="0"/>
                </a:cubicBezTo>
                <a:lnTo>
                  <a:pt x="1559622" y="0"/>
                </a:lnTo>
                <a:cubicBezTo>
                  <a:pt x="1594988" y="0"/>
                  <a:pt x="1628907" y="14050"/>
                  <a:pt x="1653914" y="39058"/>
                </a:cubicBezTo>
                <a:cubicBezTo>
                  <a:pt x="1678922" y="64066"/>
                  <a:pt x="1692972" y="97984"/>
                  <a:pt x="1692972" y="133350"/>
                </a:cubicBezTo>
                <a:lnTo>
                  <a:pt x="1692972" y="423079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4" id="4"/>
          <p:cNvSpPr/>
          <p:nvPr/>
        </p:nvSpPr>
        <p:spPr>
          <a:xfrm>
            <a:off x="4444831" y="1458495"/>
            <a:ext cx="1765638" cy="423079"/>
          </a:xfrm>
          <a:custGeom>
            <a:avLst/>
            <a:gdLst/>
            <a:ahLst/>
            <a:cxnLst/>
            <a:rect r="r" b="b" t="t" l="l"/>
            <a:pathLst>
              <a:path h="423079" w="1765638">
                <a:moveTo>
                  <a:pt x="0" y="0"/>
                </a:moveTo>
                <a:lnTo>
                  <a:pt x="1632288" y="0"/>
                </a:lnTo>
                <a:cubicBezTo>
                  <a:pt x="1705935" y="0"/>
                  <a:pt x="1765638" y="59703"/>
                  <a:pt x="1765638" y="133350"/>
                </a:cubicBezTo>
                <a:lnTo>
                  <a:pt x="1765638" y="423079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5" id="5"/>
          <p:cNvSpPr/>
          <p:nvPr/>
        </p:nvSpPr>
        <p:spPr>
          <a:xfrm>
            <a:off x="988182" y="6399867"/>
            <a:ext cx="1692972" cy="431699"/>
          </a:xfrm>
          <a:custGeom>
            <a:avLst/>
            <a:gdLst/>
            <a:ahLst/>
            <a:cxnLst/>
            <a:rect r="r" b="b" t="t" l="l"/>
            <a:pathLst>
              <a:path h="431699" w="1692972">
                <a:moveTo>
                  <a:pt x="0" y="0"/>
                </a:moveTo>
                <a:lnTo>
                  <a:pt x="0" y="4311"/>
                </a:lnTo>
                <a:cubicBezTo>
                  <a:pt x="0" y="5454"/>
                  <a:pt x="454" y="6551"/>
                  <a:pt x="1262" y="7359"/>
                </a:cubicBezTo>
                <a:cubicBezTo>
                  <a:pt x="2070" y="8167"/>
                  <a:pt x="3167" y="8622"/>
                  <a:pt x="4310" y="8622"/>
                </a:cubicBezTo>
                <a:lnTo>
                  <a:pt x="1559622" y="8622"/>
                </a:lnTo>
                <a:cubicBezTo>
                  <a:pt x="1633269" y="8622"/>
                  <a:pt x="1692972" y="68325"/>
                  <a:pt x="1692972" y="141972"/>
                </a:cubicBezTo>
                <a:lnTo>
                  <a:pt x="1692972" y="43170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6" id="6"/>
          <p:cNvSpPr/>
          <p:nvPr/>
        </p:nvSpPr>
        <p:spPr>
          <a:xfrm>
            <a:off x="4822078" y="8765626"/>
            <a:ext cx="1652454" cy="423079"/>
          </a:xfrm>
          <a:custGeom>
            <a:avLst/>
            <a:gdLst/>
            <a:ahLst/>
            <a:cxnLst/>
            <a:rect r="r" b="b" t="t" l="l"/>
            <a:pathLst>
              <a:path h="423079" w="1652454">
                <a:moveTo>
                  <a:pt x="0" y="0"/>
                </a:moveTo>
                <a:lnTo>
                  <a:pt x="1519104" y="0"/>
                </a:lnTo>
                <a:cubicBezTo>
                  <a:pt x="1592751" y="0"/>
                  <a:pt x="1652454" y="59703"/>
                  <a:pt x="1652454" y="133350"/>
                </a:cubicBezTo>
                <a:lnTo>
                  <a:pt x="1652454" y="423079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none" len="sm" w="sm"/>
            <a:tailEnd type="oval" len="lg" w="lg"/>
          </a:ln>
        </p:spPr>
      </p:sp>
      <p:sp>
        <p:nvSpPr>
          <p:cNvPr name="Freeform 7" id="7"/>
          <p:cNvSpPr/>
          <p:nvPr/>
        </p:nvSpPr>
        <p:spPr>
          <a:xfrm>
            <a:off x="11934268" y="1388811"/>
            <a:ext cx="1649288" cy="521338"/>
          </a:xfrm>
          <a:custGeom>
            <a:avLst/>
            <a:gdLst/>
            <a:ahLst/>
            <a:cxnLst/>
            <a:rect r="r" b="b" t="t" l="l"/>
            <a:pathLst>
              <a:path h="521338" w="1649288">
                <a:moveTo>
                  <a:pt x="0" y="521338"/>
                </a:move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lnTo>
                  <a:pt x="1649287" y="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>
            <a:off x="15505057" y="3003701"/>
            <a:ext cx="2022692" cy="521338"/>
          </a:xfrm>
          <a:custGeom>
            <a:avLst/>
            <a:gdLst/>
            <a:ahLst/>
            <a:cxnLst/>
            <a:rect r="r" b="b" t="t" l="l"/>
            <a:pathLst>
              <a:path h="521338" w="2022692">
                <a:moveTo>
                  <a:pt x="0" y="521338"/>
                </a:moveTo>
                <a:lnTo>
                  <a:pt x="0" y="228600"/>
                </a:lnTo>
                <a:cubicBezTo>
                  <a:pt x="0" y="102348"/>
                  <a:pt x="102347" y="0"/>
                  <a:pt x="228600" y="0"/>
                </a:cubicBezTo>
                <a:lnTo>
                  <a:pt x="2005629" y="0"/>
                </a:lnTo>
                <a:cubicBezTo>
                  <a:pt x="2010155" y="0"/>
                  <a:pt x="2014495" y="1798"/>
                  <a:pt x="2017694" y="4997"/>
                </a:cubicBezTo>
                <a:cubicBezTo>
                  <a:pt x="2020895" y="8197"/>
                  <a:pt x="2022692" y="12537"/>
                  <a:pt x="2022692" y="17062"/>
                </a:cubicBezTo>
                <a:lnTo>
                  <a:pt x="2022692" y="34124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9" id="9"/>
          <p:cNvSpPr/>
          <p:nvPr/>
        </p:nvSpPr>
        <p:spPr>
          <a:xfrm>
            <a:off x="11948555" y="8770389"/>
            <a:ext cx="1787592" cy="521338"/>
          </a:xfrm>
          <a:custGeom>
            <a:avLst/>
            <a:gdLst/>
            <a:ahLst/>
            <a:cxnLst/>
            <a:rect r="r" b="b" t="t" l="l"/>
            <a:pathLst>
              <a:path h="521338" w="1787592">
                <a:moveTo>
                  <a:pt x="0" y="521338"/>
                </a:moveTo>
                <a:lnTo>
                  <a:pt x="0" y="228600"/>
                </a:lnTo>
                <a:cubicBezTo>
                  <a:pt x="0" y="102348"/>
                  <a:pt x="102348" y="0"/>
                  <a:pt x="228600" y="0"/>
                </a:cubicBezTo>
                <a:lnTo>
                  <a:pt x="1787593" y="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7371988" y="4432147"/>
            <a:ext cx="3544024" cy="1422706"/>
            <a:chOff x="0" y="0"/>
            <a:chExt cx="4725365" cy="189694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725365" cy="1013806"/>
            </a:xfrm>
            <a:custGeom>
              <a:avLst/>
              <a:gdLst/>
              <a:ahLst/>
              <a:cxnLst/>
              <a:rect r="r" b="b" t="t" l="l"/>
              <a:pathLst>
                <a:path h="1013806" w="4725365">
                  <a:moveTo>
                    <a:pt x="0" y="0"/>
                  </a:moveTo>
                  <a:lnTo>
                    <a:pt x="4725365" y="0"/>
                  </a:lnTo>
                  <a:lnTo>
                    <a:pt x="4725365" y="1013806"/>
                  </a:lnTo>
                  <a:lnTo>
                    <a:pt x="0" y="1013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0" y="1132748"/>
              <a:ext cx="4725365" cy="7641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38"/>
                </a:lnSpc>
              </a:pPr>
              <a:r>
                <a:rPr lang="en-US" b="true" sz="3455" spc="635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INDUSTRIAS</a:t>
              </a: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2595334" y="916053"/>
            <a:ext cx="94818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Leasing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217168" y="2488193"/>
            <a:ext cx="1310580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Transporte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757736" y="6095889"/>
            <a:ext cx="121845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Alimentos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009376" y="8277607"/>
            <a:ext cx="68847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Salud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87437" y="2541345"/>
            <a:ext cx="90249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Minería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425780" y="944628"/>
            <a:ext cx="932036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Re</a:t>
            </a: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nting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88182" y="5928567"/>
            <a:ext cx="1085999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Logística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812553" y="8277607"/>
            <a:ext cx="673894" cy="372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Retail</a:t>
            </a:r>
          </a:p>
        </p:txBody>
      </p:sp>
      <p:sp>
        <p:nvSpPr>
          <p:cNvPr name="Freeform 21" id="21"/>
          <p:cNvSpPr/>
          <p:nvPr/>
        </p:nvSpPr>
        <p:spPr>
          <a:xfrm>
            <a:off x="15301299" y="6583573"/>
            <a:ext cx="1674893" cy="544512"/>
          </a:xfrm>
          <a:custGeom>
            <a:avLst/>
            <a:gdLst/>
            <a:ahLst/>
            <a:cxnLst/>
            <a:rect r="r" b="b" t="t" l="l"/>
            <a:pathLst>
              <a:path h="544512" w="1674893">
                <a:moveTo>
                  <a:pt x="0" y="544512"/>
                </a:moveTo>
                <a:lnTo>
                  <a:pt x="0" y="251774"/>
                </a:lnTo>
                <a:cubicBezTo>
                  <a:pt x="0" y="191145"/>
                  <a:pt x="24085" y="133000"/>
                  <a:pt x="66955" y="90130"/>
                </a:cubicBezTo>
                <a:cubicBezTo>
                  <a:pt x="109825" y="47259"/>
                  <a:pt x="167971" y="23174"/>
                  <a:pt x="228600" y="23174"/>
                </a:cubicBezTo>
                <a:lnTo>
                  <a:pt x="1663306" y="23174"/>
                </a:lnTo>
                <a:cubicBezTo>
                  <a:pt x="1669705" y="23174"/>
                  <a:pt x="1674893" y="17987"/>
                  <a:pt x="1674893" y="11587"/>
                </a:cubicBezTo>
                <a:lnTo>
                  <a:pt x="1674893" y="0"/>
                </a:lnTo>
              </a:path>
            </a:pathLst>
          </a:custGeom>
          <a:ln cap="flat" w="19050">
            <a:solidFill>
              <a:srgbClr val="FFFFFF"/>
            </a:solidFill>
            <a:prstDash val="solid"/>
            <a:headEnd type="oval" len="lg" w="lg"/>
            <a:tailEnd type="none" len="sm" w="sm"/>
          </a:ln>
        </p:spPr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D96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44600" y="0"/>
            <a:ext cx="16943404" cy="10287000"/>
          </a:xfrm>
          <a:custGeom>
            <a:avLst/>
            <a:gdLst/>
            <a:ahLst/>
            <a:cxnLst/>
            <a:rect r="r" b="b" t="t" l="l"/>
            <a:pathLst>
              <a:path h="10287000" w="16943404">
                <a:moveTo>
                  <a:pt x="0" y="0"/>
                </a:moveTo>
                <a:lnTo>
                  <a:pt x="16943404" y="0"/>
                </a:lnTo>
                <a:lnTo>
                  <a:pt x="1694340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938" t="0" r="0" b="-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848627" y="9012753"/>
            <a:ext cx="2289000" cy="491095"/>
          </a:xfrm>
          <a:custGeom>
            <a:avLst/>
            <a:gdLst/>
            <a:ahLst/>
            <a:cxnLst/>
            <a:rect r="r" b="b" t="t" l="l"/>
            <a:pathLst>
              <a:path h="491095" w="2289000">
                <a:moveTo>
                  <a:pt x="0" y="0"/>
                </a:moveTo>
                <a:lnTo>
                  <a:pt x="2289000" y="0"/>
                </a:lnTo>
                <a:lnTo>
                  <a:pt x="2289000" y="491094"/>
                </a:lnTo>
                <a:lnTo>
                  <a:pt x="0" y="4910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387189" y="6512899"/>
            <a:ext cx="2852078" cy="613124"/>
            <a:chOff x="0" y="0"/>
            <a:chExt cx="693405" cy="14906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93405" cy="149064"/>
            </a:xfrm>
            <a:custGeom>
              <a:avLst/>
              <a:gdLst/>
              <a:ahLst/>
              <a:cxnLst/>
              <a:rect r="r" b="b" t="t" l="l"/>
              <a:pathLst>
                <a:path h="149064" w="693405">
                  <a:moveTo>
                    <a:pt x="43432" y="0"/>
                  </a:moveTo>
                  <a:lnTo>
                    <a:pt x="649973" y="0"/>
                  </a:lnTo>
                  <a:cubicBezTo>
                    <a:pt x="661492" y="0"/>
                    <a:pt x="672539" y="4576"/>
                    <a:pt x="680684" y="12721"/>
                  </a:cubicBezTo>
                  <a:cubicBezTo>
                    <a:pt x="688829" y="20866"/>
                    <a:pt x="693405" y="31913"/>
                    <a:pt x="693405" y="43432"/>
                  </a:cubicBezTo>
                  <a:lnTo>
                    <a:pt x="693405" y="105633"/>
                  </a:lnTo>
                  <a:cubicBezTo>
                    <a:pt x="693405" y="129619"/>
                    <a:pt x="673960" y="149064"/>
                    <a:pt x="649973" y="149064"/>
                  </a:cubicBezTo>
                  <a:lnTo>
                    <a:pt x="43432" y="149064"/>
                  </a:lnTo>
                  <a:cubicBezTo>
                    <a:pt x="31913" y="149064"/>
                    <a:pt x="20866" y="144489"/>
                    <a:pt x="12721" y="136344"/>
                  </a:cubicBezTo>
                  <a:cubicBezTo>
                    <a:pt x="4576" y="128199"/>
                    <a:pt x="0" y="117151"/>
                    <a:pt x="0" y="105633"/>
                  </a:cubicBezTo>
                  <a:lnTo>
                    <a:pt x="0" y="43432"/>
                  </a:lnTo>
                  <a:cubicBezTo>
                    <a:pt x="0" y="19445"/>
                    <a:pt x="19445" y="0"/>
                    <a:pt x="4343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693405" cy="158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 u="sng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6" tooltip="https://www.navixy.com/es/blog/"/>
                </a:rPr>
                <a:t>Explorar el blog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324650" y="6512899"/>
            <a:ext cx="2852078" cy="613124"/>
            <a:chOff x="0" y="0"/>
            <a:chExt cx="693405" cy="14906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93405" cy="149064"/>
            </a:xfrm>
            <a:custGeom>
              <a:avLst/>
              <a:gdLst/>
              <a:ahLst/>
              <a:cxnLst/>
              <a:rect r="r" b="b" t="t" l="l"/>
              <a:pathLst>
                <a:path h="149064" w="693405">
                  <a:moveTo>
                    <a:pt x="43432" y="0"/>
                  </a:moveTo>
                  <a:lnTo>
                    <a:pt x="649973" y="0"/>
                  </a:lnTo>
                  <a:cubicBezTo>
                    <a:pt x="661492" y="0"/>
                    <a:pt x="672539" y="4576"/>
                    <a:pt x="680684" y="12721"/>
                  </a:cubicBezTo>
                  <a:cubicBezTo>
                    <a:pt x="688829" y="20866"/>
                    <a:pt x="693405" y="31913"/>
                    <a:pt x="693405" y="43432"/>
                  </a:cubicBezTo>
                  <a:lnTo>
                    <a:pt x="693405" y="105633"/>
                  </a:lnTo>
                  <a:cubicBezTo>
                    <a:pt x="693405" y="129619"/>
                    <a:pt x="673960" y="149064"/>
                    <a:pt x="649973" y="149064"/>
                  </a:cubicBezTo>
                  <a:lnTo>
                    <a:pt x="43432" y="149064"/>
                  </a:lnTo>
                  <a:cubicBezTo>
                    <a:pt x="31913" y="149064"/>
                    <a:pt x="20866" y="144489"/>
                    <a:pt x="12721" y="136344"/>
                  </a:cubicBezTo>
                  <a:cubicBezTo>
                    <a:pt x="4576" y="128199"/>
                    <a:pt x="0" y="117151"/>
                    <a:pt x="0" y="105633"/>
                  </a:cubicBezTo>
                  <a:lnTo>
                    <a:pt x="0" y="43432"/>
                  </a:lnTo>
                  <a:cubicBezTo>
                    <a:pt x="0" y="19445"/>
                    <a:pt x="19445" y="0"/>
                    <a:pt x="4343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693405" cy="158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 u="sng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7" tooltip="https://www.navixy.com/docs/developers"/>
                </a:rPr>
                <a:t>Más información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2126029" y="4167876"/>
            <a:ext cx="1374398" cy="1151400"/>
          </a:xfrm>
          <a:custGeom>
            <a:avLst/>
            <a:gdLst/>
            <a:ahLst/>
            <a:cxnLst/>
            <a:rect r="r" b="b" t="t" l="l"/>
            <a:pathLst>
              <a:path h="1151400" w="1374398">
                <a:moveTo>
                  <a:pt x="0" y="0"/>
                </a:moveTo>
                <a:lnTo>
                  <a:pt x="1374399" y="0"/>
                </a:lnTo>
                <a:lnTo>
                  <a:pt x="1374399" y="1151400"/>
                </a:lnTo>
                <a:lnTo>
                  <a:pt x="0" y="11514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44600" y="2300948"/>
            <a:ext cx="15193350" cy="876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60"/>
              </a:lnSpc>
            </a:pPr>
            <a:r>
              <a:rPr lang="en-US" sz="5800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Más información sobre Navixy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44600" y="9037122"/>
            <a:ext cx="12229282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19"/>
              </a:lnSpc>
            </a:pPr>
            <a:r>
              <a:rPr lang="en-US" sz="30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¡Gracias por su atención!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02352" y="5587555"/>
            <a:ext cx="2821753" cy="66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9"/>
              </a:lnSpc>
            </a:pPr>
            <a:r>
              <a:rPr lang="en-US" sz="2166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Oportunidades </a:t>
            </a:r>
          </a:p>
          <a:p>
            <a:pPr algn="ctr">
              <a:lnSpc>
                <a:spcPts val="2599"/>
              </a:lnSpc>
            </a:pPr>
            <a:r>
              <a:rPr lang="en-US" b="true" sz="2166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para su negocio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339813" y="5587555"/>
            <a:ext cx="2836916" cy="66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9"/>
              </a:lnSpc>
            </a:pPr>
            <a:r>
              <a:rPr lang="en-US" sz="2166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Aspectos técnicos </a:t>
            </a:r>
          </a:p>
          <a:p>
            <a:pPr algn="ctr">
              <a:lnSpc>
                <a:spcPts val="2599"/>
              </a:lnSpc>
            </a:pPr>
            <a:r>
              <a:rPr lang="en-US" b="true" sz="2166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 nuestra plataforma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6161013" y="4060046"/>
            <a:ext cx="1179353" cy="1259230"/>
          </a:xfrm>
          <a:custGeom>
            <a:avLst/>
            <a:gdLst/>
            <a:ahLst/>
            <a:cxnLst/>
            <a:rect r="r" b="b" t="t" l="l"/>
            <a:pathLst>
              <a:path h="1259230" w="1179353">
                <a:moveTo>
                  <a:pt x="0" y="0"/>
                </a:moveTo>
                <a:lnTo>
                  <a:pt x="1179353" y="0"/>
                </a:lnTo>
                <a:lnTo>
                  <a:pt x="1179353" y="1259230"/>
                </a:lnTo>
                <a:lnTo>
                  <a:pt x="0" y="12592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997841" y="4060046"/>
            <a:ext cx="1259205" cy="1259205"/>
          </a:xfrm>
          <a:custGeom>
            <a:avLst/>
            <a:gdLst/>
            <a:ahLst/>
            <a:cxnLst/>
            <a:rect r="r" b="b" t="t" l="l"/>
            <a:pathLst>
              <a:path h="1259205" w="1259205">
                <a:moveTo>
                  <a:pt x="0" y="0"/>
                </a:moveTo>
                <a:lnTo>
                  <a:pt x="1259205" y="0"/>
                </a:lnTo>
                <a:lnTo>
                  <a:pt x="1259205" y="1259205"/>
                </a:lnTo>
                <a:lnTo>
                  <a:pt x="0" y="125920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9262579" y="5587555"/>
            <a:ext cx="2821753" cy="6603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9"/>
              </a:lnSpc>
            </a:pPr>
            <a:r>
              <a:rPr lang="en-US" b="true" sz="2166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Obtén respuestas rápidas 24/7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9147210" y="6512899"/>
            <a:ext cx="3052490" cy="613124"/>
            <a:chOff x="0" y="0"/>
            <a:chExt cx="742130" cy="14906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42130" cy="149064"/>
            </a:xfrm>
            <a:custGeom>
              <a:avLst/>
              <a:gdLst/>
              <a:ahLst/>
              <a:cxnLst/>
              <a:rect r="r" b="b" t="t" l="l"/>
              <a:pathLst>
                <a:path h="149064" w="742130">
                  <a:moveTo>
                    <a:pt x="40580" y="0"/>
                  </a:moveTo>
                  <a:lnTo>
                    <a:pt x="701549" y="0"/>
                  </a:lnTo>
                  <a:cubicBezTo>
                    <a:pt x="723961" y="0"/>
                    <a:pt x="742130" y="18168"/>
                    <a:pt x="742130" y="40580"/>
                  </a:cubicBezTo>
                  <a:lnTo>
                    <a:pt x="742130" y="108484"/>
                  </a:lnTo>
                  <a:cubicBezTo>
                    <a:pt x="742130" y="130896"/>
                    <a:pt x="723961" y="149064"/>
                    <a:pt x="701549" y="149064"/>
                  </a:cubicBezTo>
                  <a:lnTo>
                    <a:pt x="40580" y="149064"/>
                  </a:lnTo>
                  <a:cubicBezTo>
                    <a:pt x="29818" y="149064"/>
                    <a:pt x="19496" y="144789"/>
                    <a:pt x="11886" y="137179"/>
                  </a:cubicBezTo>
                  <a:cubicBezTo>
                    <a:pt x="4275" y="129568"/>
                    <a:pt x="0" y="119247"/>
                    <a:pt x="0" y="108484"/>
                  </a:cubicBezTo>
                  <a:lnTo>
                    <a:pt x="0" y="40580"/>
                  </a:lnTo>
                  <a:cubicBezTo>
                    <a:pt x="0" y="18168"/>
                    <a:pt x="18168" y="0"/>
                    <a:pt x="4058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742130" cy="15858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  <a:r>
                <a:rPr lang="en-US" sz="2000" u="sng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  <a:hlinkClick r:id="rId12" tooltip="https://www.navixy.com/ai-assistant/?utm_source=marketing&amp;utm_medium=materials&amp;utm_campaign=ai_assistant"/>
                </a:rPr>
                <a:t>Usa el Navixy AI Assistant</a:t>
              </a:r>
            </a:p>
          </p:txBody>
        </p:sp>
      </p:grpSp>
    </p:spTree>
  </p:cSld>
  <p:clrMapOvr>
    <a:masterClrMapping/>
  </p:clrMapOvr>
  <p:transition spd="slow">
    <p:push dir="l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DAHZaQXZROY</dc:identifier>
  <dcterms:modified xsi:type="dcterms:W3CDTF">2011-08-01T06:04:30Z</dcterms:modified>
  <cp:revision>1</cp:revision>
  <dc:title>Spanish version PreSale Presentation of Industries (Fleet Management)</dc:title>
</cp:coreProperties>
</file>