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notesSlide+xml" PartName="/ppt/notesSlides/notesSlide29.xml"/>
  <Override ContentType="application/vnd.openxmlformats-officedocument.presentationml.notesSlide+xml" PartName="/ppt/notesSlides/notesSlide30.xml"/>
  <Override ContentType="application/vnd.openxmlformats-officedocument.presentationml.notesSlide+xml" PartName="/ppt/notesSlides/notesSlide31.xml"/>
  <Override ContentType="application/vnd.openxmlformats-officedocument.presentationml.notesSlide+xml" PartName="/ppt/notesSlides/notesSlide32.xml"/>
  <Override ContentType="application/vnd.openxmlformats-officedocument.presentationml.notesSlide+xml" PartName="/ppt/notesSlides/notesSlide33.xml"/>
  <Override ContentType="application/vnd.openxmlformats-officedocument.presentationml.notesSlide+xml" PartName="/ppt/notesSlides/notesSlide34.xml"/>
  <Override ContentType="application/vnd.openxmlformats-officedocument.presentationml.notesSlide+xml" PartName="/ppt/notesSlides/notesSlide35.xml"/>
  <Override ContentType="application/vnd.openxmlformats-officedocument.presentationml.notesSlide+xml" PartName="/ppt/notesSlides/notesSlide36.xml"/>
  <Override ContentType="application/vnd.openxmlformats-officedocument.presentationml.notesSlide+xml" PartName="/ppt/notesSlides/notesSlide37.xml"/>
  <Override ContentType="application/vnd.openxmlformats-officedocument.presentationml.notesSlide+xml" PartName="/ppt/notesSlides/notesSlide38.xml"/>
  <Override ContentType="application/vnd.openxmlformats-officedocument.presentationml.notesSlide+xml" PartName="/ppt/notesSlides/notesSlide39.xml"/>
  <Override ContentType="application/vnd.openxmlformats-officedocument.presentationml.notesSlide+xml" PartName="/ppt/notesSlides/notesSlide40.xml"/>
  <Override ContentType="application/vnd.openxmlformats-officedocument.presentationml.notesSlide+xml" PartName="/ppt/notesSlides/notesSlide41.xml"/>
  <Override ContentType="application/vnd.openxmlformats-officedocument.presentationml.notesSlide+xml" PartName="/ppt/notesSlides/notesSlide42.xml"/>
  <Override ContentType="application/vnd.openxmlformats-officedocument.presentationml.notesSlide+xml" PartName="/ppt/notesSlides/notesSlide43.xml"/>
  <Override ContentType="application/vnd.openxmlformats-officedocument.presentationml.notesSlide+xml" PartName="/ppt/notesSlides/notesSlide4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47.xml"/>
  <Override ContentType="application/vnd.openxmlformats-officedocument.presentationml.notesSlide+xml" PartName="/ppt/notesSlides/notesSlide48.xml"/>
  <Override ContentType="application/vnd.openxmlformats-officedocument.presentationml.notesSlide+xml" PartName="/ppt/notesSlides/notesSlide49.xml"/>
  <Override ContentType="application/vnd.openxmlformats-officedocument.presentationml.notesSlide+xml" PartName="/ppt/notesSlides/notesSlide50.xml"/>
  <Override ContentType="application/vnd.openxmlformats-officedocument.presentationml.notesSlide+xml" PartName="/ppt/notesSlides/notesSlide5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58"/>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Lst>
  <p:sldSz cx="18288000" cy="10287000"/>
  <p:notesSz cx="6858000" cy="9144000"/>
  <p:embeddedFontLst>
    <p:embeddedFont>
      <p:font typeface="Proxima Nova" charset="1" panose="02000506030000020004"/>
      <p:regular r:id="rId61"/>
    </p:embeddedFont>
    <p:embeddedFont>
      <p:font typeface="Proxima Nova Bold" charset="1" panose="02000506030000020004"/>
      <p:regular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00" Target="notesSlides/notesSlide39.xml" Type="http://schemas.openxmlformats.org/officeDocument/2006/relationships/notesSlide"/><Relationship Id="rId101" Target="notesSlides/notesSlide40.xml" Type="http://schemas.openxmlformats.org/officeDocument/2006/relationships/notesSlide"/><Relationship Id="rId102" Target="notesSlides/notesSlide41.xml" Type="http://schemas.openxmlformats.org/officeDocument/2006/relationships/notesSlide"/><Relationship Id="rId103" Target="notesSlides/notesSlide42.xml" Type="http://schemas.openxmlformats.org/officeDocument/2006/relationships/notesSlide"/><Relationship Id="rId104" Target="notesSlides/notesSlide43.xml" Type="http://schemas.openxmlformats.org/officeDocument/2006/relationships/notesSlide"/><Relationship Id="rId105" Target="notesSlides/notesSlide44.xml" Type="http://schemas.openxmlformats.org/officeDocument/2006/relationships/notesSlide"/><Relationship Id="rId106" Target="notesSlides/notesSlide45.xml" Type="http://schemas.openxmlformats.org/officeDocument/2006/relationships/notesSlide"/><Relationship Id="rId107" Target="notesSlides/notesSlide46.xml" Type="http://schemas.openxmlformats.org/officeDocument/2006/relationships/notesSlide"/><Relationship Id="rId108" Target="notesSlides/notesSlide47.xml" Type="http://schemas.openxmlformats.org/officeDocument/2006/relationships/notesSlide"/><Relationship Id="rId109" Target="notesSlides/notesSlide48.xml" Type="http://schemas.openxmlformats.org/officeDocument/2006/relationships/notesSlide"/><Relationship Id="rId11" Target="slides/slide6.xml" Type="http://schemas.openxmlformats.org/officeDocument/2006/relationships/slide"/><Relationship Id="rId110" Target="notesSlides/notesSlide49.xml" Type="http://schemas.openxmlformats.org/officeDocument/2006/relationships/notesSlide"/><Relationship Id="rId111" Target="notesSlides/notesSlide50.xml" Type="http://schemas.openxmlformats.org/officeDocument/2006/relationships/notesSlide"/><Relationship Id="rId112" Target="notesSlides/notesSlide51.xml" Type="http://schemas.openxmlformats.org/officeDocument/2006/relationships/note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notesMasters/notesMaster1.xml" Type="http://schemas.openxmlformats.org/officeDocument/2006/relationships/notesMaster"/><Relationship Id="rId59" Target="theme/theme2.xml" Type="http://schemas.openxmlformats.org/officeDocument/2006/relationships/theme"/><Relationship Id="rId6" Target="slides/slide1.xml" Type="http://schemas.openxmlformats.org/officeDocument/2006/relationships/slide"/><Relationship Id="rId60" Target="notesSlides/notesSlide1.xml" Type="http://schemas.openxmlformats.org/officeDocument/2006/relationships/notesSlide"/><Relationship Id="rId61" Target="fonts/font61.fntdata" Type="http://schemas.openxmlformats.org/officeDocument/2006/relationships/font"/><Relationship Id="rId62" Target="notesSlides/notesSlide2.xml" Type="http://schemas.openxmlformats.org/officeDocument/2006/relationships/notesSlide"/><Relationship Id="rId63" Target="fonts/font63.fntdata" Type="http://schemas.openxmlformats.org/officeDocument/2006/relationships/font"/><Relationship Id="rId64" Target="notesSlides/notesSlide3.xml" Type="http://schemas.openxmlformats.org/officeDocument/2006/relationships/notesSlide"/><Relationship Id="rId65" Target="notesSlides/notesSlide4.xml" Type="http://schemas.openxmlformats.org/officeDocument/2006/relationships/notesSlide"/><Relationship Id="rId66" Target="notesSlides/notesSlide5.xml" Type="http://schemas.openxmlformats.org/officeDocument/2006/relationships/notesSlide"/><Relationship Id="rId67" Target="notesSlides/notesSlide6.xml" Type="http://schemas.openxmlformats.org/officeDocument/2006/relationships/notesSlide"/><Relationship Id="rId68" Target="notesSlides/notesSlide7.xml" Type="http://schemas.openxmlformats.org/officeDocument/2006/relationships/notesSlide"/><Relationship Id="rId69" Target="notesSlides/notesSlide8.xml" Type="http://schemas.openxmlformats.org/officeDocument/2006/relationships/notesSlide"/><Relationship Id="rId7" Target="slides/slide2.xml" Type="http://schemas.openxmlformats.org/officeDocument/2006/relationships/slide"/><Relationship Id="rId70" Target="notesSlides/notesSlide9.xml" Type="http://schemas.openxmlformats.org/officeDocument/2006/relationships/notesSlide"/><Relationship Id="rId71" Target="notesSlides/notesSlide10.xml" Type="http://schemas.openxmlformats.org/officeDocument/2006/relationships/notesSlide"/><Relationship Id="rId72" Target="notesSlides/notesSlide11.xml" Type="http://schemas.openxmlformats.org/officeDocument/2006/relationships/notesSlide"/><Relationship Id="rId73" Target="notesSlides/notesSlide12.xml" Type="http://schemas.openxmlformats.org/officeDocument/2006/relationships/notesSlide"/><Relationship Id="rId74" Target="notesSlides/notesSlide13.xml" Type="http://schemas.openxmlformats.org/officeDocument/2006/relationships/notesSlide"/><Relationship Id="rId75" Target="notesSlides/notesSlide14.xml" Type="http://schemas.openxmlformats.org/officeDocument/2006/relationships/notesSlide"/><Relationship Id="rId76" Target="notesSlides/notesSlide15.xml" Type="http://schemas.openxmlformats.org/officeDocument/2006/relationships/notesSlide"/><Relationship Id="rId77" Target="notesSlides/notesSlide16.xml" Type="http://schemas.openxmlformats.org/officeDocument/2006/relationships/notesSlide"/><Relationship Id="rId78" Target="notesSlides/notesSlide17.xml" Type="http://schemas.openxmlformats.org/officeDocument/2006/relationships/notesSlide"/><Relationship Id="rId79" Target="notesSlides/notesSlide18.xml" Type="http://schemas.openxmlformats.org/officeDocument/2006/relationships/notesSlide"/><Relationship Id="rId8" Target="slides/slide3.xml" Type="http://schemas.openxmlformats.org/officeDocument/2006/relationships/slide"/><Relationship Id="rId80" Target="notesSlides/notesSlide19.xml" Type="http://schemas.openxmlformats.org/officeDocument/2006/relationships/notesSlide"/><Relationship Id="rId81" Target="notesSlides/notesSlide20.xml" Type="http://schemas.openxmlformats.org/officeDocument/2006/relationships/notesSlide"/><Relationship Id="rId82" Target="notesSlides/notesSlide21.xml" Type="http://schemas.openxmlformats.org/officeDocument/2006/relationships/notesSlide"/><Relationship Id="rId83" Target="notesSlides/notesSlide22.xml" Type="http://schemas.openxmlformats.org/officeDocument/2006/relationships/notesSlide"/><Relationship Id="rId84" Target="notesSlides/notesSlide23.xml" Type="http://schemas.openxmlformats.org/officeDocument/2006/relationships/notesSlide"/><Relationship Id="rId85" Target="notesSlides/notesSlide24.xml" Type="http://schemas.openxmlformats.org/officeDocument/2006/relationships/notesSlide"/><Relationship Id="rId86" Target="notesSlides/notesSlide25.xml" Type="http://schemas.openxmlformats.org/officeDocument/2006/relationships/notesSlide"/><Relationship Id="rId87" Target="notesSlides/notesSlide26.xml" Type="http://schemas.openxmlformats.org/officeDocument/2006/relationships/notesSlide"/><Relationship Id="rId88" Target="notesSlides/notesSlide27.xml" Type="http://schemas.openxmlformats.org/officeDocument/2006/relationships/notesSlide"/><Relationship Id="rId89" Target="notesSlides/notesSlide28.xml" Type="http://schemas.openxmlformats.org/officeDocument/2006/relationships/notesSlide"/><Relationship Id="rId9" Target="slides/slide4.xml" Type="http://schemas.openxmlformats.org/officeDocument/2006/relationships/slide"/><Relationship Id="rId90" Target="notesSlides/notesSlide29.xml" Type="http://schemas.openxmlformats.org/officeDocument/2006/relationships/notesSlide"/><Relationship Id="rId91" Target="notesSlides/notesSlide30.xml" Type="http://schemas.openxmlformats.org/officeDocument/2006/relationships/notesSlide"/><Relationship Id="rId92" Target="notesSlides/notesSlide31.xml" Type="http://schemas.openxmlformats.org/officeDocument/2006/relationships/notesSlide"/><Relationship Id="rId93" Target="notesSlides/notesSlide32.xml" Type="http://schemas.openxmlformats.org/officeDocument/2006/relationships/notesSlide"/><Relationship Id="rId94" Target="notesSlides/notesSlide33.xml" Type="http://schemas.openxmlformats.org/officeDocument/2006/relationships/notesSlide"/><Relationship Id="rId95" Target="notesSlides/notesSlide34.xml" Type="http://schemas.openxmlformats.org/officeDocument/2006/relationships/notesSlide"/><Relationship Id="rId96" Target="notesSlides/notesSlide35.xml" Type="http://schemas.openxmlformats.org/officeDocument/2006/relationships/notesSlide"/><Relationship Id="rId97" Target="notesSlides/notesSlide36.xml" Type="http://schemas.openxmlformats.org/officeDocument/2006/relationships/notesSlide"/><Relationship Id="rId98" Target="notesSlides/notesSlide37.xml" Type="http://schemas.openxmlformats.org/officeDocument/2006/relationships/notesSlide"/><Relationship Id="rId99" Target="notesSlides/notesSlide38.xml" Type="http://schemas.openxmlformats.org/officeDocument/2006/relationships/note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6.xml" Type="http://schemas.openxmlformats.org/officeDocument/2006/relationships/slide"/></Relationships>
</file>

<file path=ppt/notesSlides/_rels/notesSlide2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_rels/notesSlide2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8.xml" Type="http://schemas.openxmlformats.org/officeDocument/2006/relationships/slide"/></Relationships>
</file>

<file path=ppt/notesSlides/_rels/notesSlide2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9.xml" Type="http://schemas.openxmlformats.org/officeDocument/2006/relationships/slide"/></Relationships>
</file>

<file path=ppt/notesSlides/_rels/notesSlide3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0.xml" Type="http://schemas.openxmlformats.org/officeDocument/2006/relationships/slide"/></Relationships>
</file>

<file path=ppt/notesSlides/_rels/notesSlide3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1.xml" Type="http://schemas.openxmlformats.org/officeDocument/2006/relationships/slide"/></Relationships>
</file>

<file path=ppt/notesSlides/_rels/notesSlide3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2.xml" Type="http://schemas.openxmlformats.org/officeDocument/2006/relationships/slide"/></Relationships>
</file>

<file path=ppt/notesSlides/_rels/notesSlide3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3.xml" Type="http://schemas.openxmlformats.org/officeDocument/2006/relationships/slide"/></Relationships>
</file>

<file path=ppt/notesSlides/_rels/notesSlide3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4.xml" Type="http://schemas.openxmlformats.org/officeDocument/2006/relationships/slide"/></Relationships>
</file>

<file path=ppt/notesSlides/_rels/notesSlide3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5.xml" Type="http://schemas.openxmlformats.org/officeDocument/2006/relationships/slide"/></Relationships>
</file>

<file path=ppt/notesSlides/_rels/notesSlide3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6.xml" Type="http://schemas.openxmlformats.org/officeDocument/2006/relationships/slide"/></Relationships>
</file>

<file path=ppt/notesSlides/_rels/notesSlide3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7.xml" Type="http://schemas.openxmlformats.org/officeDocument/2006/relationships/slide"/></Relationships>
</file>

<file path=ppt/notesSlides/_rels/notesSlide3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8.xml" Type="http://schemas.openxmlformats.org/officeDocument/2006/relationships/slide"/></Relationships>
</file>

<file path=ppt/notesSlides/_rels/notesSlide3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9.xml" Type="http://schemas.openxmlformats.org/officeDocument/2006/relationships/slide"/></Relationships>
</file>

<file path=ppt/notesSlides/_rels/notesSlide4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0.xml" Type="http://schemas.openxmlformats.org/officeDocument/2006/relationships/slide"/></Relationships>
</file>

<file path=ppt/notesSlides/_rels/notesSlide4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1.xml" Type="http://schemas.openxmlformats.org/officeDocument/2006/relationships/slide"/></Relationships>
</file>

<file path=ppt/notesSlides/_rels/notesSlide4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2.xml" Type="http://schemas.openxmlformats.org/officeDocument/2006/relationships/slide"/></Relationships>
</file>

<file path=ppt/notesSlides/_rels/notesSlide4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3.xml" Type="http://schemas.openxmlformats.org/officeDocument/2006/relationships/slide"/></Relationships>
</file>

<file path=ppt/notesSlides/_rels/notesSlide4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4.xml" Type="http://schemas.openxmlformats.org/officeDocument/2006/relationships/slide"/></Relationships>
</file>

<file path=ppt/notesSlides/_rels/notesSlide4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5.xml" Type="http://schemas.openxmlformats.org/officeDocument/2006/relationships/slide"/></Relationships>
</file>

<file path=ppt/notesSlides/_rels/notesSlide4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6.xml" Type="http://schemas.openxmlformats.org/officeDocument/2006/relationships/slide"/></Relationships>
</file>

<file path=ppt/notesSlides/_rels/notesSlide4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7.xml" Type="http://schemas.openxmlformats.org/officeDocument/2006/relationships/slide"/></Relationships>
</file>

<file path=ppt/notesSlides/_rels/notesSlide4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8.xml" Type="http://schemas.openxmlformats.org/officeDocument/2006/relationships/slide"/></Relationships>
</file>

<file path=ppt/notesSlides/_rels/notesSlide4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9.xml" Type="http://schemas.openxmlformats.org/officeDocument/2006/relationships/slide"/></Relationships>
</file>

<file path=ppt/notesSlides/_rels/notesSlide5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0.xml" Type="http://schemas.openxmlformats.org/officeDocument/2006/relationships/slide"/></Relationships>
</file>

<file path=ppt/notesSlides/_rels/notesSlide5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2.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presentation is devoted to Navixy's solutions for different industries. </a:t>
            </a:r>
          </a:p>
          <a:p>
            <a:r>
              <a:rPr lang="en-US"/>
              <a:t/>
            </a:r>
          </a:p>
          <a:p>
            <a:r>
              <a:rPr lang="en-US"/>
              <a:t>It showcases how Navixy can help to enhance and the business processes add clarity to the workflow. </a:t>
            </a:r>
          </a:p>
          <a:p>
            <a:r>
              <a:rPr lang="en-US"/>
              <a:t/>
            </a:r>
          </a:p>
          <a:p>
            <a:r>
              <a:rPr lang="en-US"/>
              <a:t>How to use it?</a:t>
            </a:r>
          </a:p>
          <a:p>
            <a:r>
              <a:rPr lang="en-US"/>
              <a:t>1) Copy it for your needs.</a:t>
            </a:r>
          </a:p>
          <a:p>
            <a:r>
              <a:rPr lang="en-US"/>
              <a:t>2) Tailor it for a specific client. The presentation design makes it easy to cut off a part without corrupting the main idea. (Please do not forget to delete it from slide 5 too).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WoW-facts about the Navixy platform. Evidences that witness our credibility.</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Here are key features that a re common for all industries.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Why Navixy is an outstanding MRM-platform? Explore key benefits which help to reshape your business and the businesses of your customers.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Use the page as a table of contents.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4.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7.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8.png" Type="http://schemas.openxmlformats.org/officeDocument/2006/relationships/image"/><Relationship Id="rId7" Target="../media/image9.png" Type="http://schemas.openxmlformats.org/officeDocument/2006/relationships/image"/><Relationship Id="rId8" Target="../media/image10.png" Type="http://schemas.openxmlformats.org/officeDocument/2006/relationships/image"/><Relationship Id="rId9" Target="../media/image1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png" Type="http://schemas.openxmlformats.org/officeDocument/2006/relationships/image"/><Relationship Id="rId11" Target="../media/image17.png" Type="http://schemas.openxmlformats.org/officeDocument/2006/relationships/image"/><Relationship Id="rId2" Target="../notesSlides/notesSlide4.xml" Type="http://schemas.openxmlformats.org/officeDocument/2006/relationships/notesSlide"/><Relationship Id="rId3" Target="../media/image7.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12.png" Type="http://schemas.openxmlformats.org/officeDocument/2006/relationships/image"/><Relationship Id="rId7" Target="../media/image13.png" Type="http://schemas.openxmlformats.org/officeDocument/2006/relationships/image"/><Relationship Id="rId8" Target="../media/image14.png" Type="http://schemas.openxmlformats.org/officeDocument/2006/relationships/image"/><Relationship Id="rId9" Target="../media/image1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jpeg" Type="http://schemas.openxmlformats.org/officeDocument/2006/relationships/image"/><Relationship Id="rId11" Target="slide24.xml" Type="http://schemas.openxmlformats.org/officeDocument/2006/relationships/slide"/><Relationship Id="rId12" Target="slide31.xml" Type="http://schemas.openxmlformats.org/officeDocument/2006/relationships/slide"/><Relationship Id="rId13" Target="../media/image25.jpeg" Type="http://schemas.openxmlformats.org/officeDocument/2006/relationships/image"/><Relationship Id="rId14" Target="slide46.xml" Type="http://schemas.openxmlformats.org/officeDocument/2006/relationships/slide"/><Relationship Id="rId15" Target="slide37.xml" Type="http://schemas.openxmlformats.org/officeDocument/2006/relationships/slide"/><Relationship Id="rId16" Target="slide42.xml" Type="http://schemas.openxmlformats.org/officeDocument/2006/relationships/slide"/><Relationship Id="rId17" Target="slide6.xml" Type="http://schemas.openxmlformats.org/officeDocument/2006/relationships/slide"/><Relationship Id="rId18" Target="slide12.xml" Type="http://schemas.openxmlformats.org/officeDocument/2006/relationships/slide"/><Relationship Id="rId19" Target="slide19.xml" Type="http://schemas.openxmlformats.org/officeDocument/2006/relationships/slide"/><Relationship Id="rId2" Target="../notesSlides/notesSlide5.xml" Type="http://schemas.openxmlformats.org/officeDocument/2006/relationships/notesSlide"/><Relationship Id="rId20" Target="../media/image2.png" Type="http://schemas.openxmlformats.org/officeDocument/2006/relationships/image"/><Relationship Id="rId21" Target="../media/image3.svg" Type="http://schemas.openxmlformats.org/officeDocument/2006/relationships/image"/><Relationship Id="rId3" Target="../media/image7.jpeg" Type="http://schemas.openxmlformats.org/officeDocument/2006/relationships/image"/><Relationship Id="rId4" Target="../media/image18.jpeg" Type="http://schemas.openxmlformats.org/officeDocument/2006/relationships/image"/><Relationship Id="rId5" Target="../media/image19.jpeg" Type="http://schemas.openxmlformats.org/officeDocument/2006/relationships/image"/><Relationship Id="rId6" Target="../media/image20.jpeg" Type="http://schemas.openxmlformats.org/officeDocument/2006/relationships/image"/><Relationship Id="rId7" Target="../media/image21.jpeg" Type="http://schemas.openxmlformats.org/officeDocument/2006/relationships/image"/><Relationship Id="rId8" Target="../media/image22.jpeg" Type="http://schemas.openxmlformats.org/officeDocument/2006/relationships/image"/><Relationship Id="rId9" Target="../media/image23.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26.jpeg" Type="http://schemas.openxmlformats.org/officeDocument/2006/relationships/image"/><Relationship Id="rId4" Target="../media/image27.pn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29.png" Type="http://schemas.openxmlformats.org/officeDocument/2006/relationships/image"/><Relationship Id="rId6" Target="../media/image30.png" Type="http://schemas.openxmlformats.org/officeDocument/2006/relationships/image"/><Relationship Id="rId7" Target="../media/image31.png" Type="http://schemas.openxmlformats.org/officeDocument/2006/relationships/image"/><Relationship Id="rId8" Target="https://www.nist.gov" TargetMode="External" Type="http://schemas.openxmlformats.org/officeDocument/2006/relationships/hyperlink"/><Relationship Id="rId9" Target="https://www.nist.gov" TargetMode="External" Type="http://schemas.openxmlformats.org/officeDocument/2006/relationships/hyperlink"/></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7.jpeg" Type="http://schemas.openxmlformats.org/officeDocument/2006/relationships/image"/><Relationship Id="rId4" Target="../media/image32.png" Type="http://schemas.openxmlformats.org/officeDocument/2006/relationships/image"/><Relationship Id="rId5" Target="../media/image28.png" Type="http://schemas.openxmlformats.org/officeDocument/2006/relationships/image"/><Relationship Id="rId6" Target="../media/image3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34.png" Type="http://schemas.openxmlformats.org/officeDocument/2006/relationships/image"/><Relationship Id="rId6" Target="../media/image35.png" Type="http://schemas.openxmlformats.org/officeDocument/2006/relationships/image"/><Relationship Id="rId7" Target="../media/image36.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37.png" Type="http://schemas.openxmlformats.org/officeDocument/2006/relationships/image"/><Relationship Id="rId6" Target="../media/image38.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35.png" Type="http://schemas.openxmlformats.org/officeDocument/2006/relationships/image"/><Relationship Id="rId6" Target="../media/image36.svg" Type="http://schemas.openxmlformats.org/officeDocument/2006/relationships/image"/><Relationship Id="rId7" Target="../media/image39.png" Type="http://schemas.openxmlformats.org/officeDocument/2006/relationships/image"/><Relationship Id="rId8" Target="../media/image40.png" Type="http://schemas.openxmlformats.org/officeDocument/2006/relationships/image"/><Relationship Id="rId9" Target="../media/image41.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21.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29.png" Type="http://schemas.openxmlformats.org/officeDocument/2006/relationships/image"/><Relationship Id="rId6" Target="../media/image31.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42.png" Type="http://schemas.openxmlformats.org/officeDocument/2006/relationships/image"/><Relationship Id="rId6" Target="../media/image43.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44.png" Type="http://schemas.openxmlformats.org/officeDocument/2006/relationships/image"/><Relationship Id="rId6" Target="../media/image45.png" Type="http://schemas.openxmlformats.org/officeDocument/2006/relationships/image"/><Relationship Id="rId7" Target="../media/image46.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30.png" Type="http://schemas.openxmlformats.org/officeDocument/2006/relationships/image"/><Relationship Id="rId6" Target="../media/image47.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7.jpeg" Type="http://schemas.openxmlformats.org/officeDocument/2006/relationships/image"/><Relationship Id="rId4" Target="../media/image48.png" Type="http://schemas.openxmlformats.org/officeDocument/2006/relationships/image"/><Relationship Id="rId5" Target="../media/image28.png" Type="http://schemas.openxmlformats.org/officeDocument/2006/relationships/image"/><Relationship Id="rId6" Target="../media/image49.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5.png" Type="http://schemas.openxmlformats.org/officeDocument/2006/relationships/image"/><Relationship Id="rId2" Target="../notesSlides/notesSlide18.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50.png" Type="http://schemas.openxmlformats.org/officeDocument/2006/relationships/image"/><Relationship Id="rId6" Target="../media/image51.png" Type="http://schemas.openxmlformats.org/officeDocument/2006/relationships/image"/><Relationship Id="rId7" Target="../media/image52.png" Type="http://schemas.openxmlformats.org/officeDocument/2006/relationships/image"/><Relationship Id="rId8" Target="../media/image53.png" Type="http://schemas.openxmlformats.org/officeDocument/2006/relationships/image"/><Relationship Id="rId9" Target="../media/image54.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22.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7.jpeg" Type="http://schemas.openxmlformats.org/officeDocument/2006/relationships/image"/><Relationship Id="rId4" Target="../media/image56.png" Type="http://schemas.openxmlformats.org/officeDocument/2006/relationships/image"/><Relationship Id="rId5" Target="../media/image28.png" Type="http://schemas.openxmlformats.org/officeDocument/2006/relationships/image"/><Relationship Id="rId6" Target="../media/image57.png" Type="http://schemas.openxmlformats.org/officeDocument/2006/relationships/image"/><Relationship Id="rId7" Target="../media/image30.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 Id="rId3" Target="../media/image7.jpeg" Type="http://schemas.openxmlformats.org/officeDocument/2006/relationships/image"/><Relationship Id="rId4" Target="../media/image58.png" Type="http://schemas.openxmlformats.org/officeDocument/2006/relationships/image"/><Relationship Id="rId5" Target="../media/image28.png" Type="http://schemas.openxmlformats.org/officeDocument/2006/relationships/image"/><Relationship Id="rId6" Target="../media/image59.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60.png" Type="http://schemas.openxmlformats.org/officeDocument/2006/relationships/image"/><Relationship Id="rId6" Target="../media/image61.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7.png" Type="http://schemas.openxmlformats.org/officeDocument/2006/relationships/image"/><Relationship Id="rId2" Target="../notesSlides/notesSlide23.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62.png" Type="http://schemas.openxmlformats.org/officeDocument/2006/relationships/image"/><Relationship Id="rId6" Target="../media/image63.png" Type="http://schemas.openxmlformats.org/officeDocument/2006/relationships/image"/><Relationship Id="rId7" Target="../media/image64.png" Type="http://schemas.openxmlformats.org/officeDocument/2006/relationships/image"/><Relationship Id="rId8" Target="../media/image65.png" Type="http://schemas.openxmlformats.org/officeDocument/2006/relationships/image"/><Relationship Id="rId9" Target="../media/image66.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20.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5.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68.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6.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39.png" Type="http://schemas.openxmlformats.org/officeDocument/2006/relationships/image"/><Relationship Id="rId6" Target="../media/image69.png" Type="http://schemas.openxmlformats.org/officeDocument/2006/relationships/image"/><Relationship Id="rId7" Target="../media/image70.png" Type="http://schemas.openxmlformats.org/officeDocument/2006/relationships/image"/><Relationship Id="rId8" Target="../media/image71.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7.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72.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8.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73.png" Type="http://schemas.openxmlformats.org/officeDocument/2006/relationships/image"/><Relationship Id="rId6" Target="../media/image74.png" Type="http://schemas.openxmlformats.org/officeDocument/2006/relationships/image"/><Relationship Id="rId7" Target="../media/image57.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9.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39.png" Type="http://schemas.openxmlformats.org/officeDocument/2006/relationships/image"/><Relationship Id="rId6" Target="../media/image75.png" Type="http://schemas.openxmlformats.org/officeDocument/2006/relationships/image"/><Relationship Id="rId7" Target="../media/image76.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2.png" Type="http://schemas.openxmlformats.org/officeDocument/2006/relationships/image"/><Relationship Id="rId2" Target="../notesSlides/notesSlide30.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77.png" Type="http://schemas.openxmlformats.org/officeDocument/2006/relationships/image"/><Relationship Id="rId6" Target="../media/image78.png" Type="http://schemas.openxmlformats.org/officeDocument/2006/relationships/image"/><Relationship Id="rId7" Target="../media/image79.png" Type="http://schemas.openxmlformats.org/officeDocument/2006/relationships/image"/><Relationship Id="rId8" Target="../media/image80.png" Type="http://schemas.openxmlformats.org/officeDocument/2006/relationships/image"/><Relationship Id="rId9" Target="../media/image81.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1.xml" Type="http://schemas.openxmlformats.org/officeDocument/2006/relationships/notesSlide"/><Relationship Id="rId3" Target="../media/image23.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2.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83.png" Type="http://schemas.openxmlformats.org/officeDocument/2006/relationships/image"/><Relationship Id="rId6" Target="../media/image84.png" Type="http://schemas.openxmlformats.org/officeDocument/2006/relationships/image"/><Relationship Id="rId7" Target="../media/image85.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3.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86.png" Type="http://schemas.openxmlformats.org/officeDocument/2006/relationships/image"/><Relationship Id="rId6" Target="../media/image87.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4.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88.png" Type="http://schemas.openxmlformats.org/officeDocument/2006/relationships/image"/><Relationship Id="rId6" Target="../media/image89.png" Type="http://schemas.openxmlformats.org/officeDocument/2006/relationships/image"/><Relationship Id="rId7" Target="../media/image15.png" Type="http://schemas.openxmlformats.org/officeDocument/2006/relationships/image"/><Relationship Id="rId8" Target="../media/image90.png" Type="http://schemas.openxmlformats.org/officeDocument/2006/relationships/image"/><Relationship Id="rId9" Target="../media/image91.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5.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92.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8.png" Type="http://schemas.openxmlformats.org/officeDocument/2006/relationships/image"/><Relationship Id="rId2" Target="../notesSlides/notesSlide36.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93.png" Type="http://schemas.openxmlformats.org/officeDocument/2006/relationships/image"/><Relationship Id="rId6" Target="../media/image65.png" Type="http://schemas.openxmlformats.org/officeDocument/2006/relationships/image"/><Relationship Id="rId7" Target="../media/image94.png" Type="http://schemas.openxmlformats.org/officeDocument/2006/relationships/image"/><Relationship Id="rId8" Target="../media/image95.png" Type="http://schemas.openxmlformats.org/officeDocument/2006/relationships/image"/><Relationship Id="rId9" Target="../media/image96.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7.xml" Type="http://schemas.openxmlformats.org/officeDocument/2006/relationships/notesSlide"/><Relationship Id="rId3" Target="../media/image24.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8.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https://www.navixy.com/styles/" TargetMode="External" Type="http://schemas.openxmlformats.org/officeDocument/2006/relationships/hyperlink"/><Relationship Id="rId6" Target="../media/image97.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9.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39.png" Type="http://schemas.openxmlformats.org/officeDocument/2006/relationships/image"/><Relationship Id="rId6" Target="../media/image98.png" Type="http://schemas.openxmlformats.org/officeDocument/2006/relationships/image"/><Relationship Id="rId7" Target="../media/image99.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0.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100.png" Type="http://schemas.openxmlformats.org/officeDocument/2006/relationships/image"/><Relationship Id="rId6" Target="../media/image101.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7.png" Type="http://schemas.openxmlformats.org/officeDocument/2006/relationships/image"/><Relationship Id="rId2" Target="../notesSlides/notesSlide41.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102.png" Type="http://schemas.openxmlformats.org/officeDocument/2006/relationships/image"/><Relationship Id="rId6" Target="../media/image103.png" Type="http://schemas.openxmlformats.org/officeDocument/2006/relationships/image"/><Relationship Id="rId7" Target="../media/image104.png" Type="http://schemas.openxmlformats.org/officeDocument/2006/relationships/image"/><Relationship Id="rId8" Target="../media/image105.png" Type="http://schemas.openxmlformats.org/officeDocument/2006/relationships/image"/><Relationship Id="rId9" Target="../media/image106.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2.xml" Type="http://schemas.openxmlformats.org/officeDocument/2006/relationships/notesSlide"/><Relationship Id="rId3" Target="../media/image18.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3.xml" Type="http://schemas.openxmlformats.org/officeDocument/2006/relationships/notesSlide"/><Relationship Id="rId3" Target="../media/image7.jpeg" Type="http://schemas.openxmlformats.org/officeDocument/2006/relationships/image"/><Relationship Id="rId4" Target="../media/image108.png" Type="http://schemas.openxmlformats.org/officeDocument/2006/relationships/image"/><Relationship Id="rId5" Target="../media/image28.png" Type="http://schemas.openxmlformats.org/officeDocument/2006/relationships/image"/><Relationship Id="rId6" Target="../media/image109.png" Type="http://schemas.openxmlformats.org/officeDocument/2006/relationships/image"/><Relationship Id="rId7" Target="../media/image110.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4.xml" Type="http://schemas.openxmlformats.org/officeDocument/2006/relationships/notesSlide"/><Relationship Id="rId3" Target="../media/image7.jpeg" Type="http://schemas.openxmlformats.org/officeDocument/2006/relationships/image"/><Relationship Id="rId4" Target="../media/image111.png" Type="http://schemas.openxmlformats.org/officeDocument/2006/relationships/image"/><Relationship Id="rId5" Target="../media/image28.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6.png" Type="http://schemas.openxmlformats.org/officeDocument/2006/relationships/image"/><Relationship Id="rId2" Target="../notesSlides/notesSlide45.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62.png" Type="http://schemas.openxmlformats.org/officeDocument/2006/relationships/image"/><Relationship Id="rId6" Target="../media/image64.png" Type="http://schemas.openxmlformats.org/officeDocument/2006/relationships/image"/><Relationship Id="rId7" Target="../media/image95.png" Type="http://schemas.openxmlformats.org/officeDocument/2006/relationships/image"/><Relationship Id="rId8" Target="../media/image78.png" Type="http://schemas.openxmlformats.org/officeDocument/2006/relationships/image"/><Relationship Id="rId9" Target="../media/image112.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6.xml" Type="http://schemas.openxmlformats.org/officeDocument/2006/relationships/notesSlide"/><Relationship Id="rId3" Target="../media/image25.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7.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113.png" Type="http://schemas.openxmlformats.org/officeDocument/2006/relationships/image"/><Relationship Id="rId6" Target="../media/image114.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8.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92.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4.png" Type="http://schemas.openxmlformats.org/officeDocument/2006/relationships/image"/><Relationship Id="rId2" Target="../notesSlides/notesSlide49.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105.png" Type="http://schemas.openxmlformats.org/officeDocument/2006/relationships/image"/><Relationship Id="rId6" Target="../media/image115.png" Type="http://schemas.openxmlformats.org/officeDocument/2006/relationships/image"/><Relationship Id="rId7" Target="../media/image116.png" Type="http://schemas.openxmlformats.org/officeDocument/2006/relationships/image"/><Relationship Id="rId8" Target="../media/image79.png" Type="http://schemas.openxmlformats.org/officeDocument/2006/relationships/image"/><Relationship Id="rId9" Target="../media/image117.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0.xml" Type="http://schemas.openxmlformats.org/officeDocument/2006/relationships/notesSlide"/><Relationship Id="rId3" Target="../media/image7.jpeg" Type="http://schemas.openxmlformats.org/officeDocument/2006/relationships/image"/><Relationship Id="rId4" Target="../media/image28.png" Type="http://schemas.openxmlformats.org/officeDocument/2006/relationships/image"/><Relationship Id="rId5" Target="../media/image118.png" Type="http://schemas.openxmlformats.org/officeDocument/2006/relationships/image"/><Relationship Id="rId6" Target="../media/image119.png" Type="http://schemas.openxmlformats.org/officeDocument/2006/relationships/image"/><Relationship Id="rId7" Target="../media/image120.png" Type="http://schemas.openxmlformats.org/officeDocument/2006/relationships/image"/><Relationship Id="rId8" Target="../media/image121.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2.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28.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5.png" Type="http://schemas.openxmlformats.org/officeDocument/2006/relationships/image"/><Relationship Id="rId11" Target="../media/image126.png" Type="http://schemas.openxmlformats.org/officeDocument/2006/relationships/image"/><Relationship Id="rId12" Target="https://www.navixy.com/ai-assistant/?utm_source=marketing&amp;utm_medium=materials&amp;utm_campaign=ai_assistant" TargetMode="External" Type="http://schemas.openxmlformats.org/officeDocument/2006/relationships/hyperlink"/><Relationship Id="rId2" Target="../notesSlides/notesSlide5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https://www.navixy.com/blog/" TargetMode="External" Type="http://schemas.openxmlformats.org/officeDocument/2006/relationships/hyperlink"/><Relationship Id="rId7" Target="https://www.navixy.com/docs/developers" TargetMode="External" Type="http://schemas.openxmlformats.org/officeDocument/2006/relationships/hyperlink"/><Relationship Id="rId8" Target="../media/image123.png" Type="http://schemas.openxmlformats.org/officeDocument/2006/relationships/image"/><Relationship Id="rId9" Target="../media/image12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D96DB"/>
        </a:solidFill>
      </p:bgPr>
    </p:bg>
    <p:spTree>
      <p:nvGrpSpPr>
        <p:cNvPr id="1" name=""/>
        <p:cNvGrpSpPr/>
        <p:nvPr/>
      </p:nvGrpSpPr>
      <p:grpSpPr>
        <a:xfrm>
          <a:off x="0" y="0"/>
          <a:ext cx="0" cy="0"/>
          <a:chOff x="0" y="0"/>
          <a:chExt cx="0" cy="0"/>
        </a:xfrm>
      </p:grpSpPr>
      <p:sp>
        <p:nvSpPr>
          <p:cNvPr name="Freeform 2" id="2"/>
          <p:cNvSpPr/>
          <p:nvPr/>
        </p:nvSpPr>
        <p:spPr>
          <a:xfrm flipH="false" flipV="false" rot="0">
            <a:off x="1344600" y="0"/>
            <a:ext cx="16943404" cy="10287000"/>
          </a:xfrm>
          <a:custGeom>
            <a:avLst/>
            <a:gdLst/>
            <a:ahLst/>
            <a:cxnLst/>
            <a:rect r="r" b="b" t="t" l="l"/>
            <a:pathLst>
              <a:path h="10287000" w="16943404">
                <a:moveTo>
                  <a:pt x="0" y="0"/>
                </a:moveTo>
                <a:lnTo>
                  <a:pt x="16943404" y="0"/>
                </a:lnTo>
                <a:lnTo>
                  <a:pt x="16943404" y="10287000"/>
                </a:lnTo>
                <a:lnTo>
                  <a:pt x="0" y="10287000"/>
                </a:lnTo>
                <a:lnTo>
                  <a:pt x="0" y="0"/>
                </a:lnTo>
                <a:close/>
              </a:path>
            </a:pathLst>
          </a:custGeom>
          <a:blipFill>
            <a:blip r:embed="rId3"/>
            <a:stretch>
              <a:fillRect l="-7938" t="0" r="0" b="-2"/>
            </a:stretch>
          </a:blipFill>
        </p:spPr>
      </p:sp>
      <p:sp>
        <p:nvSpPr>
          <p:cNvPr name="Freeform 3" id="3"/>
          <p:cNvSpPr/>
          <p:nvPr/>
        </p:nvSpPr>
        <p:spPr>
          <a:xfrm flipH="false" flipV="false" rot="0">
            <a:off x="1028700" y="1028700"/>
            <a:ext cx="2289000" cy="491095"/>
          </a:xfrm>
          <a:custGeom>
            <a:avLst/>
            <a:gdLst/>
            <a:ahLst/>
            <a:cxnLst/>
            <a:rect r="r" b="b" t="t" l="l"/>
            <a:pathLst>
              <a:path h="491095" w="2289000">
                <a:moveTo>
                  <a:pt x="0" y="0"/>
                </a:moveTo>
                <a:lnTo>
                  <a:pt x="2289000" y="0"/>
                </a:lnTo>
                <a:lnTo>
                  <a:pt x="2289000" y="491095"/>
                </a:lnTo>
                <a:lnTo>
                  <a:pt x="0" y="4910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952500" y="6054140"/>
            <a:ext cx="6088320" cy="485775"/>
          </a:xfrm>
          <a:prstGeom prst="rect">
            <a:avLst/>
          </a:prstGeom>
        </p:spPr>
        <p:txBody>
          <a:bodyPr anchor="t" rtlCol="false" tIns="0" lIns="0" bIns="0" rIns="0">
            <a:spAutoFit/>
          </a:bodyPr>
          <a:lstStyle/>
          <a:p>
            <a:pPr algn="l">
              <a:lnSpc>
                <a:spcPts val="3840"/>
              </a:lnSpc>
            </a:pPr>
            <a:r>
              <a:rPr lang="en-US" sz="3200">
                <a:solidFill>
                  <a:srgbClr val="FFFFFF"/>
                </a:solidFill>
                <a:latin typeface="Proxima Nova"/>
                <a:ea typeface="Proxima Nova"/>
                <a:cs typeface="Proxima Nova"/>
                <a:sym typeface="Proxima Nova"/>
              </a:rPr>
              <a:t>for effective fleet management</a:t>
            </a:r>
          </a:p>
        </p:txBody>
      </p:sp>
      <p:sp>
        <p:nvSpPr>
          <p:cNvPr name="TextBox 5" id="5"/>
          <p:cNvSpPr txBox="true"/>
          <p:nvPr/>
        </p:nvSpPr>
        <p:spPr>
          <a:xfrm rot="0">
            <a:off x="968079" y="3775660"/>
            <a:ext cx="15097977" cy="2094357"/>
          </a:xfrm>
          <a:prstGeom prst="rect">
            <a:avLst/>
          </a:prstGeom>
        </p:spPr>
        <p:txBody>
          <a:bodyPr anchor="t" rtlCol="false" tIns="0" lIns="0" bIns="0" rIns="0">
            <a:spAutoFit/>
          </a:bodyPr>
          <a:lstStyle/>
          <a:p>
            <a:pPr algn="l">
              <a:lnSpc>
                <a:spcPts val="8213"/>
              </a:lnSpc>
            </a:pPr>
            <a:r>
              <a:rPr lang="en-US" sz="7399">
                <a:solidFill>
                  <a:srgbClr val="FFFFFF"/>
                </a:solidFill>
                <a:latin typeface="Proxima Nova"/>
                <a:ea typeface="Proxima Nova"/>
                <a:cs typeface="Proxima Nova"/>
                <a:sym typeface="Proxima Nova"/>
              </a:rPr>
              <a:t>Customizable,</a:t>
            </a:r>
          </a:p>
          <a:p>
            <a:pPr algn="l">
              <a:lnSpc>
                <a:spcPts val="8213"/>
              </a:lnSpc>
            </a:pPr>
            <a:r>
              <a:rPr lang="en-US" sz="7399">
                <a:solidFill>
                  <a:srgbClr val="FFFFFF"/>
                </a:solidFill>
                <a:latin typeface="Proxima Nova"/>
                <a:ea typeface="Proxima Nova"/>
                <a:cs typeface="Proxima Nova"/>
                <a:sym typeface="Proxima Nova"/>
              </a:rPr>
              <a:t>user-centered </a:t>
            </a:r>
            <a:r>
              <a:rPr lang="en-US" sz="7399">
                <a:solidFill>
                  <a:srgbClr val="FFFFFF"/>
                </a:solidFill>
                <a:latin typeface="Proxima Nova"/>
                <a:ea typeface="Proxima Nova"/>
                <a:cs typeface="Proxima Nova"/>
                <a:sym typeface="Proxima Nova"/>
              </a:rPr>
              <a:t>MRM platform</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610" y="-169222"/>
            <a:ext cx="18333610" cy="10456222"/>
          </a:xfrm>
          <a:custGeom>
            <a:avLst/>
            <a:gdLst/>
            <a:ahLst/>
            <a:cxnLst/>
            <a:rect r="r" b="b" t="t" l="l"/>
            <a:pathLst>
              <a:path h="10456222" w="18333610">
                <a:moveTo>
                  <a:pt x="0" y="0"/>
                </a:moveTo>
                <a:lnTo>
                  <a:pt x="18333610" y="0"/>
                </a:lnTo>
                <a:lnTo>
                  <a:pt x="18333610" y="10456222"/>
                </a:lnTo>
                <a:lnTo>
                  <a:pt x="0" y="10456222"/>
                </a:lnTo>
                <a:lnTo>
                  <a:pt x="0" y="0"/>
                </a:lnTo>
                <a:close/>
              </a:path>
            </a:pathLst>
          </a:custGeom>
          <a:blipFill>
            <a:blip r:embed="rId3"/>
            <a:stretch>
              <a:fillRect l="-696" t="0" r="-696" b="0"/>
            </a:stretch>
          </a:blipFill>
        </p:spPr>
      </p:sp>
      <p:grpSp>
        <p:nvGrpSpPr>
          <p:cNvPr name="Group 3" id="3"/>
          <p:cNvGrpSpPr/>
          <p:nvPr/>
        </p:nvGrpSpPr>
        <p:grpSpPr>
          <a:xfrm rot="0">
            <a:off x="200" y="9712389"/>
            <a:ext cx="18288000" cy="574611"/>
            <a:chOff x="0" y="0"/>
            <a:chExt cx="24384000" cy="766148"/>
          </a:xfrm>
        </p:grpSpPr>
        <p:grpSp>
          <p:nvGrpSpPr>
            <p:cNvPr name="Group 4" id="4"/>
            <p:cNvGrpSpPr/>
            <p:nvPr/>
          </p:nvGrpSpPr>
          <p:grpSpPr>
            <a:xfrm rot="0">
              <a:off x="0" y="0"/>
              <a:ext cx="24384000" cy="766148"/>
              <a:chOff x="0" y="0"/>
              <a:chExt cx="24384000" cy="766148"/>
            </a:xfrm>
          </p:grpSpPr>
          <p:sp>
            <p:nvSpPr>
              <p:cNvPr name="Freeform 5" id="5"/>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6" id="6"/>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4">
                <a:alphaModFix amt="70000"/>
                <a:extLst>
                  <a:ext uri="{96DAC541-7B7A-43D3-8B79-37D633B846F1}">
                    <asvg:svgBlip xmlns:asvg="http://schemas.microsoft.com/office/drawing/2016/SVG/main" r:embed="rId5"/>
                  </a:ext>
                </a:extLst>
              </a:blip>
              <a:stretch>
                <a:fillRect l="0" t="0" r="0" b="0"/>
              </a:stretch>
            </a:blipFill>
          </p:spPr>
        </p:sp>
      </p:grpSp>
      <p:sp>
        <p:nvSpPr>
          <p:cNvPr name="Freeform 7" id="7"/>
          <p:cNvSpPr/>
          <p:nvPr/>
        </p:nvSpPr>
        <p:spPr>
          <a:xfrm flipH="false" flipV="false" rot="0">
            <a:off x="1028700" y="1168356"/>
            <a:ext cx="3759288" cy="806538"/>
          </a:xfrm>
          <a:custGeom>
            <a:avLst/>
            <a:gdLst/>
            <a:ahLst/>
            <a:cxnLst/>
            <a:rect r="r" b="b" t="t" l="l"/>
            <a:pathLst>
              <a:path h="806538" w="3759288">
                <a:moveTo>
                  <a:pt x="0" y="0"/>
                </a:moveTo>
                <a:lnTo>
                  <a:pt x="3759288" y="0"/>
                </a:lnTo>
                <a:lnTo>
                  <a:pt x="3759288" y="806538"/>
                </a:lnTo>
                <a:lnTo>
                  <a:pt x="0" y="80653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8" id="8"/>
          <p:cNvSpPr txBox="true"/>
          <p:nvPr/>
        </p:nvSpPr>
        <p:spPr>
          <a:xfrm rot="0">
            <a:off x="6106141" y="1028700"/>
            <a:ext cx="6611419" cy="1085850"/>
          </a:xfrm>
          <a:prstGeom prst="rect">
            <a:avLst/>
          </a:prstGeom>
        </p:spPr>
        <p:txBody>
          <a:bodyPr anchor="t" rtlCol="false" tIns="0" lIns="0" bIns="0" rIns="0">
            <a:spAutoFit/>
          </a:bodyPr>
          <a:lstStyle/>
          <a:p>
            <a:pPr algn="l">
              <a:lnSpc>
                <a:spcPts val="4320"/>
              </a:lnSpc>
              <a:spcBef>
                <a:spcPct val="0"/>
              </a:spcBef>
            </a:pPr>
            <a:r>
              <a:rPr lang="en-US" b="true" sz="3600">
                <a:solidFill>
                  <a:srgbClr val="1A1A1A"/>
                </a:solidFill>
                <a:latin typeface="Proxima Nova Bold"/>
                <a:ea typeface="Proxima Nova Bold"/>
                <a:cs typeface="Proxima Nova Bold"/>
                <a:sym typeface="Proxima Nova Bold"/>
              </a:rPr>
              <a:t>User-centered Mobile Resource Management platform</a:t>
            </a:r>
          </a:p>
        </p:txBody>
      </p:sp>
      <p:sp>
        <p:nvSpPr>
          <p:cNvPr name="TextBox 9" id="9"/>
          <p:cNvSpPr txBox="true"/>
          <p:nvPr/>
        </p:nvSpPr>
        <p:spPr>
          <a:xfrm rot="0">
            <a:off x="966868" y="2469614"/>
            <a:ext cx="11771785" cy="712216"/>
          </a:xfrm>
          <a:prstGeom prst="rect">
            <a:avLst/>
          </a:prstGeom>
        </p:spPr>
        <p:txBody>
          <a:bodyPr anchor="t" rtlCol="false" tIns="0" lIns="0" bIns="0" rIns="0">
            <a:spAutoFit/>
          </a:bodyPr>
          <a:lstStyle/>
          <a:p>
            <a:pPr algn="l">
              <a:lnSpc>
                <a:spcPts val="2882"/>
              </a:lnSpc>
            </a:pPr>
            <a:r>
              <a:rPr lang="en-US" sz="2200">
                <a:solidFill>
                  <a:srgbClr val="6B6E73"/>
                </a:solidFill>
                <a:latin typeface="Proxima Nova"/>
                <a:ea typeface="Proxima Nova"/>
                <a:cs typeface="Proxima Nova"/>
                <a:sym typeface="Proxima Nova"/>
              </a:rPr>
              <a:t>You are free to create solutions effective for fleet management, field service, and GPS asset tracking – all at once.</a:t>
            </a:r>
          </a:p>
        </p:txBody>
      </p:sp>
      <p:sp>
        <p:nvSpPr>
          <p:cNvPr name="AutoShape 10" id="10"/>
          <p:cNvSpPr/>
          <p:nvPr/>
        </p:nvSpPr>
        <p:spPr>
          <a:xfrm flipV="true">
            <a:off x="5448916" y="1116649"/>
            <a:ext cx="0" cy="909952"/>
          </a:xfrm>
          <a:prstGeom prst="line">
            <a:avLst/>
          </a:prstGeom>
          <a:ln cap="flat" w="38100">
            <a:solidFill>
              <a:srgbClr val="1D96DB"/>
            </a:solidFill>
            <a:prstDash val="solid"/>
            <a:headEnd type="none" len="sm" w="sm"/>
            <a:tailEnd type="none" len="sm" w="sm"/>
          </a:ln>
        </p:spPr>
      </p:sp>
      <p:sp>
        <p:nvSpPr>
          <p:cNvPr name="TextBox 11" id="11"/>
          <p:cNvSpPr txBox="true"/>
          <p:nvPr/>
        </p:nvSpPr>
        <p:spPr>
          <a:xfrm rot="0">
            <a:off x="966868" y="4843254"/>
            <a:ext cx="4819497" cy="371475"/>
          </a:xfrm>
          <a:prstGeom prst="rect">
            <a:avLst/>
          </a:prstGeom>
        </p:spPr>
        <p:txBody>
          <a:bodyPr anchor="t" rtlCol="false" tIns="0" lIns="0" bIns="0" rIns="0">
            <a:spAutoFit/>
          </a:bodyPr>
          <a:lstStyle/>
          <a:p>
            <a:pPr algn="l">
              <a:lnSpc>
                <a:spcPts val="2977"/>
              </a:lnSpc>
            </a:pPr>
            <a:r>
              <a:rPr lang="en-US" sz="2480" b="true">
                <a:solidFill>
                  <a:srgbClr val="808B9B"/>
                </a:solidFill>
                <a:latin typeface="Proxima Nova Bold"/>
                <a:ea typeface="Proxima Nova Bold"/>
                <a:cs typeface="Proxima Nova Bold"/>
                <a:sym typeface="Proxima Nova Bold"/>
              </a:rPr>
              <a:t>objects around the globe</a:t>
            </a:r>
          </a:p>
        </p:txBody>
      </p:sp>
      <p:sp>
        <p:nvSpPr>
          <p:cNvPr name="TextBox 12" id="12"/>
          <p:cNvSpPr txBox="true"/>
          <p:nvPr/>
        </p:nvSpPr>
        <p:spPr>
          <a:xfrm rot="0">
            <a:off x="966868" y="3418087"/>
            <a:ext cx="5129748" cy="1419016"/>
          </a:xfrm>
          <a:prstGeom prst="rect">
            <a:avLst/>
          </a:prstGeom>
        </p:spPr>
        <p:txBody>
          <a:bodyPr anchor="t" rtlCol="false" tIns="0" lIns="0" bIns="0" rIns="0">
            <a:spAutoFit/>
          </a:bodyPr>
          <a:lstStyle/>
          <a:p>
            <a:pPr algn="l">
              <a:lnSpc>
                <a:spcPts val="11512"/>
              </a:lnSpc>
              <a:spcBef>
                <a:spcPct val="0"/>
              </a:spcBef>
            </a:pPr>
            <a:r>
              <a:rPr lang="en-US" b="true" sz="8342">
                <a:solidFill>
                  <a:srgbClr val="1090CF"/>
                </a:solidFill>
                <a:latin typeface="Proxima Nova Bold"/>
                <a:ea typeface="Proxima Nova Bold"/>
                <a:cs typeface="Proxima Nova Bold"/>
                <a:sym typeface="Proxima Nova Bold"/>
              </a:rPr>
              <a:t>800K+</a:t>
            </a:r>
          </a:p>
        </p:txBody>
      </p:sp>
      <p:sp>
        <p:nvSpPr>
          <p:cNvPr name="TextBox 13" id="13"/>
          <p:cNvSpPr txBox="true"/>
          <p:nvPr/>
        </p:nvSpPr>
        <p:spPr>
          <a:xfrm rot="0">
            <a:off x="966868" y="7277821"/>
            <a:ext cx="4819497" cy="371475"/>
          </a:xfrm>
          <a:prstGeom prst="rect">
            <a:avLst/>
          </a:prstGeom>
        </p:spPr>
        <p:txBody>
          <a:bodyPr anchor="t" rtlCol="false" tIns="0" lIns="0" bIns="0" rIns="0">
            <a:spAutoFit/>
          </a:bodyPr>
          <a:lstStyle/>
          <a:p>
            <a:pPr algn="l">
              <a:lnSpc>
                <a:spcPts val="2977"/>
              </a:lnSpc>
            </a:pPr>
            <a:r>
              <a:rPr lang="en-US" sz="2480" b="true">
                <a:solidFill>
                  <a:srgbClr val="808B9B"/>
                </a:solidFill>
                <a:latin typeface="Proxima Nova Bold"/>
                <a:ea typeface="Proxima Nova Bold"/>
                <a:cs typeface="Proxima Nova Bold"/>
                <a:sym typeface="Proxima Nova Bold"/>
              </a:rPr>
              <a:t>countries</a:t>
            </a:r>
          </a:p>
        </p:txBody>
      </p:sp>
      <p:sp>
        <p:nvSpPr>
          <p:cNvPr name="TextBox 14" id="14"/>
          <p:cNvSpPr txBox="true"/>
          <p:nvPr/>
        </p:nvSpPr>
        <p:spPr>
          <a:xfrm rot="0">
            <a:off x="945775" y="5859314"/>
            <a:ext cx="5129748" cy="1419016"/>
          </a:xfrm>
          <a:prstGeom prst="rect">
            <a:avLst/>
          </a:prstGeom>
        </p:spPr>
        <p:txBody>
          <a:bodyPr anchor="t" rtlCol="false" tIns="0" lIns="0" bIns="0" rIns="0">
            <a:spAutoFit/>
          </a:bodyPr>
          <a:lstStyle/>
          <a:p>
            <a:pPr algn="l">
              <a:lnSpc>
                <a:spcPts val="11512"/>
              </a:lnSpc>
              <a:spcBef>
                <a:spcPct val="0"/>
              </a:spcBef>
            </a:pPr>
            <a:r>
              <a:rPr lang="en-US" b="true" sz="8342">
                <a:solidFill>
                  <a:srgbClr val="1090CF"/>
                </a:solidFill>
                <a:latin typeface="Proxima Nova Bold"/>
                <a:ea typeface="Proxima Nova Bold"/>
                <a:cs typeface="Proxima Nova Bold"/>
                <a:sym typeface="Proxima Nova Bold"/>
              </a:rPr>
              <a:t>130+</a:t>
            </a:r>
          </a:p>
        </p:txBody>
      </p:sp>
      <p:sp>
        <p:nvSpPr>
          <p:cNvPr name="TextBox 15" id="15"/>
          <p:cNvSpPr txBox="true"/>
          <p:nvPr/>
        </p:nvSpPr>
        <p:spPr>
          <a:xfrm rot="0">
            <a:off x="6460651" y="4843254"/>
            <a:ext cx="4223698" cy="371475"/>
          </a:xfrm>
          <a:prstGeom prst="rect">
            <a:avLst/>
          </a:prstGeom>
        </p:spPr>
        <p:txBody>
          <a:bodyPr anchor="t" rtlCol="false" tIns="0" lIns="0" bIns="0" rIns="0">
            <a:spAutoFit/>
          </a:bodyPr>
          <a:lstStyle/>
          <a:p>
            <a:pPr algn="l">
              <a:lnSpc>
                <a:spcPts val="2978"/>
              </a:lnSpc>
            </a:pPr>
            <a:r>
              <a:rPr lang="en-US" sz="2481" b="true">
                <a:solidFill>
                  <a:srgbClr val="808B9B"/>
                </a:solidFill>
                <a:latin typeface="Proxima Nova Bold"/>
                <a:ea typeface="Proxima Nova Bold"/>
                <a:cs typeface="Proxima Nova Bold"/>
                <a:sym typeface="Proxima Nova Bold"/>
              </a:rPr>
              <a:t>devices integrated</a:t>
            </a:r>
          </a:p>
        </p:txBody>
      </p:sp>
      <p:sp>
        <p:nvSpPr>
          <p:cNvPr name="TextBox 16" id="16"/>
          <p:cNvSpPr txBox="true"/>
          <p:nvPr/>
        </p:nvSpPr>
        <p:spPr>
          <a:xfrm rot="0">
            <a:off x="6460651" y="3424238"/>
            <a:ext cx="3702629" cy="1419016"/>
          </a:xfrm>
          <a:prstGeom prst="rect">
            <a:avLst/>
          </a:prstGeom>
        </p:spPr>
        <p:txBody>
          <a:bodyPr anchor="t" rtlCol="false" tIns="0" lIns="0" bIns="0" rIns="0">
            <a:spAutoFit/>
          </a:bodyPr>
          <a:lstStyle/>
          <a:p>
            <a:pPr algn="l">
              <a:lnSpc>
                <a:spcPts val="11512"/>
              </a:lnSpc>
              <a:spcBef>
                <a:spcPct val="0"/>
              </a:spcBef>
            </a:pPr>
            <a:r>
              <a:rPr lang="en-US" b="true" sz="8342">
                <a:solidFill>
                  <a:srgbClr val="1090CF"/>
                </a:solidFill>
                <a:latin typeface="Proxima Nova Bold"/>
                <a:ea typeface="Proxima Nova Bold"/>
                <a:cs typeface="Proxima Nova Bold"/>
                <a:sym typeface="Proxima Nova Bold"/>
              </a:rPr>
              <a:t>1600+</a:t>
            </a:r>
          </a:p>
        </p:txBody>
      </p:sp>
      <p:sp>
        <p:nvSpPr>
          <p:cNvPr name="TextBox 17" id="17"/>
          <p:cNvSpPr txBox="true"/>
          <p:nvPr/>
        </p:nvSpPr>
        <p:spPr>
          <a:xfrm rot="0">
            <a:off x="12113860" y="4842745"/>
            <a:ext cx="4223698" cy="742950"/>
          </a:xfrm>
          <a:prstGeom prst="rect">
            <a:avLst/>
          </a:prstGeom>
        </p:spPr>
        <p:txBody>
          <a:bodyPr anchor="t" rtlCol="false" tIns="0" lIns="0" bIns="0" rIns="0">
            <a:spAutoFit/>
          </a:bodyPr>
          <a:lstStyle/>
          <a:p>
            <a:pPr algn="l">
              <a:lnSpc>
                <a:spcPts val="2978"/>
              </a:lnSpc>
            </a:pPr>
            <a:r>
              <a:rPr lang="en-US" sz="2481" b="true">
                <a:solidFill>
                  <a:srgbClr val="808B9B"/>
                </a:solidFill>
                <a:latin typeface="Proxima Nova Bold"/>
                <a:ea typeface="Proxima Nova Bold"/>
                <a:cs typeface="Proxima Nova Bold"/>
                <a:sym typeface="Proxima Nova Bold"/>
              </a:rPr>
              <a:t>resellers and system integrators</a:t>
            </a:r>
          </a:p>
        </p:txBody>
      </p:sp>
      <p:sp>
        <p:nvSpPr>
          <p:cNvPr name="TextBox 18" id="18"/>
          <p:cNvSpPr txBox="true"/>
          <p:nvPr/>
        </p:nvSpPr>
        <p:spPr>
          <a:xfrm rot="0">
            <a:off x="12113860" y="3424238"/>
            <a:ext cx="3001256" cy="1419016"/>
          </a:xfrm>
          <a:prstGeom prst="rect">
            <a:avLst/>
          </a:prstGeom>
        </p:spPr>
        <p:txBody>
          <a:bodyPr anchor="t" rtlCol="false" tIns="0" lIns="0" bIns="0" rIns="0">
            <a:spAutoFit/>
          </a:bodyPr>
          <a:lstStyle/>
          <a:p>
            <a:pPr algn="l">
              <a:lnSpc>
                <a:spcPts val="11512"/>
              </a:lnSpc>
              <a:spcBef>
                <a:spcPct val="0"/>
              </a:spcBef>
            </a:pPr>
            <a:r>
              <a:rPr lang="en-US" b="true" sz="8342">
                <a:solidFill>
                  <a:srgbClr val="1090CF"/>
                </a:solidFill>
                <a:latin typeface="Proxima Nova Bold"/>
                <a:ea typeface="Proxima Nova Bold"/>
                <a:cs typeface="Proxima Nova Bold"/>
                <a:sym typeface="Proxima Nova Bold"/>
              </a:rPr>
              <a:t>700+</a:t>
            </a:r>
          </a:p>
        </p:txBody>
      </p:sp>
      <p:sp>
        <p:nvSpPr>
          <p:cNvPr name="TextBox 19" id="19"/>
          <p:cNvSpPr txBox="true"/>
          <p:nvPr/>
        </p:nvSpPr>
        <p:spPr>
          <a:xfrm rot="0">
            <a:off x="6460651" y="7268296"/>
            <a:ext cx="4223698" cy="371475"/>
          </a:xfrm>
          <a:prstGeom prst="rect">
            <a:avLst/>
          </a:prstGeom>
        </p:spPr>
        <p:txBody>
          <a:bodyPr anchor="t" rtlCol="false" tIns="0" lIns="0" bIns="0" rIns="0">
            <a:spAutoFit/>
          </a:bodyPr>
          <a:lstStyle/>
          <a:p>
            <a:pPr algn="l">
              <a:lnSpc>
                <a:spcPts val="2978"/>
              </a:lnSpc>
            </a:pPr>
            <a:r>
              <a:rPr lang="en-US" sz="2481" b="true">
                <a:solidFill>
                  <a:srgbClr val="808B9B"/>
                </a:solidFill>
                <a:latin typeface="Proxima Nova Bold"/>
                <a:ea typeface="Proxima Nova Bold"/>
                <a:cs typeface="Proxima Nova Bold"/>
                <a:sym typeface="Proxima Nova Bold"/>
              </a:rPr>
              <a:t>languages supported</a:t>
            </a:r>
          </a:p>
        </p:txBody>
      </p:sp>
      <p:sp>
        <p:nvSpPr>
          <p:cNvPr name="TextBox 20" id="20"/>
          <p:cNvSpPr txBox="true"/>
          <p:nvPr/>
        </p:nvSpPr>
        <p:spPr>
          <a:xfrm rot="0">
            <a:off x="6460651" y="5859314"/>
            <a:ext cx="3873999" cy="1419016"/>
          </a:xfrm>
          <a:prstGeom prst="rect">
            <a:avLst/>
          </a:prstGeom>
        </p:spPr>
        <p:txBody>
          <a:bodyPr anchor="t" rtlCol="false" tIns="0" lIns="0" bIns="0" rIns="0">
            <a:spAutoFit/>
          </a:bodyPr>
          <a:lstStyle/>
          <a:p>
            <a:pPr algn="l">
              <a:lnSpc>
                <a:spcPts val="11512"/>
              </a:lnSpc>
              <a:spcBef>
                <a:spcPct val="0"/>
              </a:spcBef>
            </a:pPr>
            <a:r>
              <a:rPr lang="en-US" b="true" sz="8342">
                <a:solidFill>
                  <a:srgbClr val="1090CF"/>
                </a:solidFill>
                <a:latin typeface="Proxima Nova Bold"/>
                <a:ea typeface="Proxima Nova Bold"/>
                <a:cs typeface="Proxima Nova Bold"/>
                <a:sym typeface="Proxima Nova Bold"/>
              </a:rPr>
              <a:t>34</a:t>
            </a:r>
          </a:p>
        </p:txBody>
      </p:sp>
      <p:sp>
        <p:nvSpPr>
          <p:cNvPr name="TextBox 21" id="21"/>
          <p:cNvSpPr txBox="true"/>
          <p:nvPr/>
        </p:nvSpPr>
        <p:spPr>
          <a:xfrm rot="0">
            <a:off x="12113860" y="7278332"/>
            <a:ext cx="4073404" cy="742950"/>
          </a:xfrm>
          <a:prstGeom prst="rect">
            <a:avLst/>
          </a:prstGeom>
        </p:spPr>
        <p:txBody>
          <a:bodyPr anchor="t" rtlCol="false" tIns="0" lIns="0" bIns="0" rIns="0">
            <a:spAutoFit/>
          </a:bodyPr>
          <a:lstStyle/>
          <a:p>
            <a:pPr algn="l">
              <a:lnSpc>
                <a:spcPts val="2978"/>
              </a:lnSpc>
            </a:pPr>
            <a:r>
              <a:rPr lang="en-US" sz="2481" b="true">
                <a:solidFill>
                  <a:srgbClr val="808B9B"/>
                </a:solidFill>
                <a:latin typeface="Proxima Nova Bold"/>
                <a:ea typeface="Proxima Nova Bold"/>
                <a:cs typeface="Proxima Nova Bold"/>
                <a:sym typeface="Proxima Nova Bold"/>
              </a:rPr>
              <a:t>employees in four global offices</a:t>
            </a:r>
          </a:p>
        </p:txBody>
      </p:sp>
      <p:sp>
        <p:nvSpPr>
          <p:cNvPr name="TextBox 22" id="22"/>
          <p:cNvSpPr txBox="true"/>
          <p:nvPr/>
        </p:nvSpPr>
        <p:spPr>
          <a:xfrm rot="0">
            <a:off x="12113860" y="5859316"/>
            <a:ext cx="3001256" cy="1419016"/>
          </a:xfrm>
          <a:prstGeom prst="rect">
            <a:avLst/>
          </a:prstGeom>
        </p:spPr>
        <p:txBody>
          <a:bodyPr anchor="t" rtlCol="false" tIns="0" lIns="0" bIns="0" rIns="0">
            <a:spAutoFit/>
          </a:bodyPr>
          <a:lstStyle/>
          <a:p>
            <a:pPr algn="l">
              <a:lnSpc>
                <a:spcPts val="11512"/>
              </a:lnSpc>
              <a:spcBef>
                <a:spcPct val="0"/>
              </a:spcBef>
            </a:pPr>
            <a:r>
              <a:rPr lang="en-US" b="true" sz="8342">
                <a:solidFill>
                  <a:srgbClr val="1090CF"/>
                </a:solidFill>
                <a:latin typeface="Proxima Nova Bold"/>
                <a:ea typeface="Proxima Nova Bold"/>
                <a:cs typeface="Proxima Nova Bold"/>
                <a:sym typeface="Proxima Nova Bold"/>
              </a:rPr>
              <a:t>100+</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12389"/>
            <a:ext cx="18288000" cy="574611"/>
            <a:chOff x="0" y="0"/>
            <a:chExt cx="24384000" cy="766148"/>
          </a:xfrm>
        </p:grpSpPr>
        <p:grpSp>
          <p:nvGrpSpPr>
            <p:cNvPr name="Group 4" id="4"/>
            <p:cNvGrpSpPr/>
            <p:nvPr/>
          </p:nvGrpSpPr>
          <p:grpSpPr>
            <a:xfrm rot="0">
              <a:off x="0" y="0"/>
              <a:ext cx="24384000" cy="766148"/>
              <a:chOff x="0" y="0"/>
              <a:chExt cx="24384000" cy="766148"/>
            </a:xfrm>
          </p:grpSpPr>
          <p:sp>
            <p:nvSpPr>
              <p:cNvPr name="Freeform 5" id="5"/>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6" id="6"/>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4">
                <a:alphaModFix amt="70000"/>
                <a:extLst>
                  <a:ext uri="{96DAC541-7B7A-43D3-8B79-37D633B846F1}">
                    <asvg:svgBlip xmlns:asvg="http://schemas.microsoft.com/office/drawing/2016/SVG/main" r:embed="rId5"/>
                  </a:ext>
                </a:extLst>
              </a:blip>
              <a:stretch>
                <a:fillRect l="0" t="0" r="0" b="0"/>
              </a:stretch>
            </a:blipFill>
          </p:spPr>
        </p:sp>
      </p:grpSp>
      <p:grpSp>
        <p:nvGrpSpPr>
          <p:cNvPr name="Group 7" id="7"/>
          <p:cNvGrpSpPr/>
          <p:nvPr/>
        </p:nvGrpSpPr>
        <p:grpSpPr>
          <a:xfrm rot="0">
            <a:off x="975430" y="2290762"/>
            <a:ext cx="4045796" cy="6728793"/>
            <a:chOff x="0" y="0"/>
            <a:chExt cx="1033990" cy="1719687"/>
          </a:xfrm>
        </p:grpSpPr>
        <p:sp>
          <p:nvSpPr>
            <p:cNvPr name="Freeform 8" id="8"/>
            <p:cNvSpPr/>
            <p:nvPr/>
          </p:nvSpPr>
          <p:spPr>
            <a:xfrm flipH="false" flipV="false" rot="0">
              <a:off x="0" y="0"/>
              <a:ext cx="1033990" cy="1719687"/>
            </a:xfrm>
            <a:custGeom>
              <a:avLst/>
              <a:gdLst/>
              <a:ahLst/>
              <a:cxnLst/>
              <a:rect r="r" b="b" t="t" l="l"/>
              <a:pathLst>
                <a:path h="1719687" w="1033990">
                  <a:moveTo>
                    <a:pt x="22963" y="0"/>
                  </a:moveTo>
                  <a:lnTo>
                    <a:pt x="1011027" y="0"/>
                  </a:lnTo>
                  <a:cubicBezTo>
                    <a:pt x="1017117" y="0"/>
                    <a:pt x="1022958" y="2419"/>
                    <a:pt x="1027264" y="6726"/>
                  </a:cubicBezTo>
                  <a:cubicBezTo>
                    <a:pt x="1031570" y="11032"/>
                    <a:pt x="1033990" y="16873"/>
                    <a:pt x="1033990" y="22963"/>
                  </a:cubicBezTo>
                  <a:lnTo>
                    <a:pt x="1033990" y="1696724"/>
                  </a:lnTo>
                  <a:cubicBezTo>
                    <a:pt x="1033990" y="1709406"/>
                    <a:pt x="1023709" y="1719687"/>
                    <a:pt x="1011027" y="1719687"/>
                  </a:cubicBezTo>
                  <a:lnTo>
                    <a:pt x="22963" y="1719687"/>
                  </a:lnTo>
                  <a:cubicBezTo>
                    <a:pt x="10281" y="1719687"/>
                    <a:pt x="0" y="1709406"/>
                    <a:pt x="0" y="1696724"/>
                  </a:cubicBezTo>
                  <a:lnTo>
                    <a:pt x="0" y="22963"/>
                  </a:lnTo>
                  <a:cubicBezTo>
                    <a:pt x="0" y="10281"/>
                    <a:pt x="10281" y="0"/>
                    <a:pt x="22963" y="0"/>
                  </a:cubicBezTo>
                  <a:close/>
                </a:path>
              </a:pathLst>
            </a:custGeom>
            <a:solidFill>
              <a:srgbClr val="F1F6FF"/>
            </a:solidFill>
          </p:spPr>
        </p:sp>
        <p:sp>
          <p:nvSpPr>
            <p:cNvPr name="TextBox 9" id="9"/>
            <p:cNvSpPr txBox="true"/>
            <p:nvPr/>
          </p:nvSpPr>
          <p:spPr>
            <a:xfrm>
              <a:off x="0" y="-38100"/>
              <a:ext cx="1033990" cy="1757787"/>
            </a:xfrm>
            <a:prstGeom prst="rect">
              <a:avLst/>
            </a:prstGeom>
          </p:spPr>
          <p:txBody>
            <a:bodyPr anchor="ctr" rtlCol="false" tIns="52351" lIns="52351" bIns="52351" rIns="52351"/>
            <a:lstStyle/>
            <a:p>
              <a:pPr algn="ctr">
                <a:lnSpc>
                  <a:spcPts val="3406"/>
                </a:lnSpc>
              </a:pPr>
            </a:p>
          </p:txBody>
        </p:sp>
      </p:grpSp>
      <p:sp>
        <p:nvSpPr>
          <p:cNvPr name="Freeform 10" id="10"/>
          <p:cNvSpPr/>
          <p:nvPr/>
        </p:nvSpPr>
        <p:spPr>
          <a:xfrm flipH="false" flipV="false" rot="0">
            <a:off x="2166472" y="2974122"/>
            <a:ext cx="1299623" cy="1299623"/>
          </a:xfrm>
          <a:custGeom>
            <a:avLst/>
            <a:gdLst/>
            <a:ahLst/>
            <a:cxnLst/>
            <a:rect r="r" b="b" t="t" l="l"/>
            <a:pathLst>
              <a:path h="1299623" w="1299623">
                <a:moveTo>
                  <a:pt x="0" y="0"/>
                </a:moveTo>
                <a:lnTo>
                  <a:pt x="1299623" y="0"/>
                </a:lnTo>
                <a:lnTo>
                  <a:pt x="1299623" y="1299623"/>
                </a:lnTo>
                <a:lnTo>
                  <a:pt x="0" y="1299623"/>
                </a:lnTo>
                <a:lnTo>
                  <a:pt x="0" y="0"/>
                </a:lnTo>
                <a:close/>
              </a:path>
            </a:pathLst>
          </a:custGeom>
          <a:blipFill>
            <a:blip r:embed="rId6"/>
            <a:stretch>
              <a:fillRect l="0" t="0" r="0" b="0"/>
            </a:stretch>
          </a:blipFill>
        </p:spPr>
      </p:sp>
      <p:grpSp>
        <p:nvGrpSpPr>
          <p:cNvPr name="Group 11" id="11"/>
          <p:cNvGrpSpPr/>
          <p:nvPr/>
        </p:nvGrpSpPr>
        <p:grpSpPr>
          <a:xfrm rot="0">
            <a:off x="13767487" y="2290762"/>
            <a:ext cx="4045796" cy="6728793"/>
            <a:chOff x="0" y="0"/>
            <a:chExt cx="1033990" cy="1719687"/>
          </a:xfrm>
        </p:grpSpPr>
        <p:sp>
          <p:nvSpPr>
            <p:cNvPr name="Freeform 12" id="12"/>
            <p:cNvSpPr/>
            <p:nvPr/>
          </p:nvSpPr>
          <p:spPr>
            <a:xfrm flipH="false" flipV="false" rot="0">
              <a:off x="0" y="0"/>
              <a:ext cx="1033990" cy="1719687"/>
            </a:xfrm>
            <a:custGeom>
              <a:avLst/>
              <a:gdLst/>
              <a:ahLst/>
              <a:cxnLst/>
              <a:rect r="r" b="b" t="t" l="l"/>
              <a:pathLst>
                <a:path h="1719687" w="1033990">
                  <a:moveTo>
                    <a:pt x="22963" y="0"/>
                  </a:moveTo>
                  <a:lnTo>
                    <a:pt x="1011027" y="0"/>
                  </a:lnTo>
                  <a:cubicBezTo>
                    <a:pt x="1017117" y="0"/>
                    <a:pt x="1022958" y="2419"/>
                    <a:pt x="1027264" y="6726"/>
                  </a:cubicBezTo>
                  <a:cubicBezTo>
                    <a:pt x="1031570" y="11032"/>
                    <a:pt x="1033990" y="16873"/>
                    <a:pt x="1033990" y="22963"/>
                  </a:cubicBezTo>
                  <a:lnTo>
                    <a:pt x="1033990" y="1696724"/>
                  </a:lnTo>
                  <a:cubicBezTo>
                    <a:pt x="1033990" y="1709406"/>
                    <a:pt x="1023709" y="1719687"/>
                    <a:pt x="1011027" y="1719687"/>
                  </a:cubicBezTo>
                  <a:lnTo>
                    <a:pt x="22963" y="1719687"/>
                  </a:lnTo>
                  <a:cubicBezTo>
                    <a:pt x="10281" y="1719687"/>
                    <a:pt x="0" y="1709406"/>
                    <a:pt x="0" y="1696724"/>
                  </a:cubicBezTo>
                  <a:lnTo>
                    <a:pt x="0" y="22963"/>
                  </a:lnTo>
                  <a:cubicBezTo>
                    <a:pt x="0" y="10281"/>
                    <a:pt x="10281" y="0"/>
                    <a:pt x="22963" y="0"/>
                  </a:cubicBezTo>
                  <a:close/>
                </a:path>
              </a:pathLst>
            </a:custGeom>
            <a:solidFill>
              <a:srgbClr val="F1F6FF"/>
            </a:solidFill>
          </p:spPr>
        </p:sp>
        <p:sp>
          <p:nvSpPr>
            <p:cNvPr name="TextBox 13" id="13"/>
            <p:cNvSpPr txBox="true"/>
            <p:nvPr/>
          </p:nvSpPr>
          <p:spPr>
            <a:xfrm>
              <a:off x="0" y="-38100"/>
              <a:ext cx="1033990" cy="1757787"/>
            </a:xfrm>
            <a:prstGeom prst="rect">
              <a:avLst/>
            </a:prstGeom>
          </p:spPr>
          <p:txBody>
            <a:bodyPr anchor="ctr" rtlCol="false" tIns="52351" lIns="52351" bIns="52351" rIns="52351"/>
            <a:lstStyle/>
            <a:p>
              <a:pPr algn="ctr">
                <a:lnSpc>
                  <a:spcPts val="3406"/>
                </a:lnSpc>
              </a:pPr>
            </a:p>
          </p:txBody>
        </p:sp>
      </p:grpSp>
      <p:sp>
        <p:nvSpPr>
          <p:cNvPr name="Freeform 14" id="14"/>
          <p:cNvSpPr/>
          <p:nvPr/>
        </p:nvSpPr>
        <p:spPr>
          <a:xfrm flipH="false" flipV="false" rot="0">
            <a:off x="15055249" y="3124783"/>
            <a:ext cx="1184184" cy="1168738"/>
          </a:xfrm>
          <a:custGeom>
            <a:avLst/>
            <a:gdLst/>
            <a:ahLst/>
            <a:cxnLst/>
            <a:rect r="r" b="b" t="t" l="l"/>
            <a:pathLst>
              <a:path h="1168738" w="1184184">
                <a:moveTo>
                  <a:pt x="0" y="0"/>
                </a:moveTo>
                <a:lnTo>
                  <a:pt x="1184184" y="0"/>
                </a:lnTo>
                <a:lnTo>
                  <a:pt x="1184184" y="1168738"/>
                </a:lnTo>
                <a:lnTo>
                  <a:pt x="0" y="1168738"/>
                </a:lnTo>
                <a:lnTo>
                  <a:pt x="0" y="0"/>
                </a:lnTo>
                <a:close/>
              </a:path>
            </a:pathLst>
          </a:custGeom>
          <a:blipFill>
            <a:blip r:embed="rId7"/>
            <a:stretch>
              <a:fillRect l="0" t="0" r="0" b="0"/>
            </a:stretch>
          </a:blipFill>
        </p:spPr>
      </p:sp>
      <p:grpSp>
        <p:nvGrpSpPr>
          <p:cNvPr name="Group 15" id="15"/>
          <p:cNvGrpSpPr/>
          <p:nvPr/>
        </p:nvGrpSpPr>
        <p:grpSpPr>
          <a:xfrm rot="0">
            <a:off x="9474041" y="2290762"/>
            <a:ext cx="4045796" cy="6728793"/>
            <a:chOff x="0" y="0"/>
            <a:chExt cx="1033990" cy="1719687"/>
          </a:xfrm>
        </p:grpSpPr>
        <p:sp>
          <p:nvSpPr>
            <p:cNvPr name="Freeform 16" id="16"/>
            <p:cNvSpPr/>
            <p:nvPr/>
          </p:nvSpPr>
          <p:spPr>
            <a:xfrm flipH="false" flipV="false" rot="0">
              <a:off x="0" y="0"/>
              <a:ext cx="1033990" cy="1719687"/>
            </a:xfrm>
            <a:custGeom>
              <a:avLst/>
              <a:gdLst/>
              <a:ahLst/>
              <a:cxnLst/>
              <a:rect r="r" b="b" t="t" l="l"/>
              <a:pathLst>
                <a:path h="1719687" w="1033990">
                  <a:moveTo>
                    <a:pt x="22963" y="0"/>
                  </a:moveTo>
                  <a:lnTo>
                    <a:pt x="1011027" y="0"/>
                  </a:lnTo>
                  <a:cubicBezTo>
                    <a:pt x="1017117" y="0"/>
                    <a:pt x="1022958" y="2419"/>
                    <a:pt x="1027264" y="6726"/>
                  </a:cubicBezTo>
                  <a:cubicBezTo>
                    <a:pt x="1031570" y="11032"/>
                    <a:pt x="1033990" y="16873"/>
                    <a:pt x="1033990" y="22963"/>
                  </a:cubicBezTo>
                  <a:lnTo>
                    <a:pt x="1033990" y="1696724"/>
                  </a:lnTo>
                  <a:cubicBezTo>
                    <a:pt x="1033990" y="1709406"/>
                    <a:pt x="1023709" y="1719687"/>
                    <a:pt x="1011027" y="1719687"/>
                  </a:cubicBezTo>
                  <a:lnTo>
                    <a:pt x="22963" y="1719687"/>
                  </a:lnTo>
                  <a:cubicBezTo>
                    <a:pt x="10281" y="1719687"/>
                    <a:pt x="0" y="1709406"/>
                    <a:pt x="0" y="1696724"/>
                  </a:cubicBezTo>
                  <a:lnTo>
                    <a:pt x="0" y="22963"/>
                  </a:lnTo>
                  <a:cubicBezTo>
                    <a:pt x="0" y="10281"/>
                    <a:pt x="10281" y="0"/>
                    <a:pt x="22963" y="0"/>
                  </a:cubicBezTo>
                  <a:close/>
                </a:path>
              </a:pathLst>
            </a:custGeom>
            <a:solidFill>
              <a:srgbClr val="F1F6FF"/>
            </a:solidFill>
          </p:spPr>
        </p:sp>
        <p:sp>
          <p:nvSpPr>
            <p:cNvPr name="TextBox 17" id="17"/>
            <p:cNvSpPr txBox="true"/>
            <p:nvPr/>
          </p:nvSpPr>
          <p:spPr>
            <a:xfrm>
              <a:off x="0" y="-38100"/>
              <a:ext cx="1033990" cy="1757787"/>
            </a:xfrm>
            <a:prstGeom prst="rect">
              <a:avLst/>
            </a:prstGeom>
          </p:spPr>
          <p:txBody>
            <a:bodyPr anchor="ctr" rtlCol="false" tIns="52351" lIns="52351" bIns="52351" rIns="52351"/>
            <a:lstStyle/>
            <a:p>
              <a:pPr algn="ctr">
                <a:lnSpc>
                  <a:spcPts val="3406"/>
                </a:lnSpc>
              </a:pPr>
            </a:p>
          </p:txBody>
        </p:sp>
      </p:grpSp>
      <p:sp>
        <p:nvSpPr>
          <p:cNvPr name="Freeform 18" id="18"/>
          <p:cNvSpPr/>
          <p:nvPr/>
        </p:nvSpPr>
        <p:spPr>
          <a:xfrm flipH="false" flipV="false" rot="0">
            <a:off x="10771231" y="3048404"/>
            <a:ext cx="1296621" cy="1203637"/>
          </a:xfrm>
          <a:custGeom>
            <a:avLst/>
            <a:gdLst/>
            <a:ahLst/>
            <a:cxnLst/>
            <a:rect r="r" b="b" t="t" l="l"/>
            <a:pathLst>
              <a:path h="1203637" w="1296621">
                <a:moveTo>
                  <a:pt x="0" y="0"/>
                </a:moveTo>
                <a:lnTo>
                  <a:pt x="1296621" y="0"/>
                </a:lnTo>
                <a:lnTo>
                  <a:pt x="1296621" y="1203636"/>
                </a:lnTo>
                <a:lnTo>
                  <a:pt x="0" y="1203636"/>
                </a:lnTo>
                <a:lnTo>
                  <a:pt x="0" y="0"/>
                </a:lnTo>
                <a:close/>
              </a:path>
            </a:pathLst>
          </a:custGeom>
          <a:blipFill>
            <a:blip r:embed="rId8"/>
            <a:stretch>
              <a:fillRect l="0" t="0" r="0" b="0"/>
            </a:stretch>
          </a:blipFill>
        </p:spPr>
      </p:sp>
      <p:grpSp>
        <p:nvGrpSpPr>
          <p:cNvPr name="Group 19" id="19"/>
          <p:cNvGrpSpPr/>
          <p:nvPr/>
        </p:nvGrpSpPr>
        <p:grpSpPr>
          <a:xfrm rot="0">
            <a:off x="5180595" y="2290762"/>
            <a:ext cx="4045796" cy="6728793"/>
            <a:chOff x="0" y="0"/>
            <a:chExt cx="1033990" cy="1719687"/>
          </a:xfrm>
        </p:grpSpPr>
        <p:sp>
          <p:nvSpPr>
            <p:cNvPr name="Freeform 20" id="20"/>
            <p:cNvSpPr/>
            <p:nvPr/>
          </p:nvSpPr>
          <p:spPr>
            <a:xfrm flipH="false" flipV="false" rot="0">
              <a:off x="0" y="0"/>
              <a:ext cx="1033990" cy="1719687"/>
            </a:xfrm>
            <a:custGeom>
              <a:avLst/>
              <a:gdLst/>
              <a:ahLst/>
              <a:cxnLst/>
              <a:rect r="r" b="b" t="t" l="l"/>
              <a:pathLst>
                <a:path h="1719687" w="1033990">
                  <a:moveTo>
                    <a:pt x="22963" y="0"/>
                  </a:moveTo>
                  <a:lnTo>
                    <a:pt x="1011027" y="0"/>
                  </a:lnTo>
                  <a:cubicBezTo>
                    <a:pt x="1017117" y="0"/>
                    <a:pt x="1022958" y="2419"/>
                    <a:pt x="1027264" y="6726"/>
                  </a:cubicBezTo>
                  <a:cubicBezTo>
                    <a:pt x="1031570" y="11032"/>
                    <a:pt x="1033990" y="16873"/>
                    <a:pt x="1033990" y="22963"/>
                  </a:cubicBezTo>
                  <a:lnTo>
                    <a:pt x="1033990" y="1696724"/>
                  </a:lnTo>
                  <a:cubicBezTo>
                    <a:pt x="1033990" y="1709406"/>
                    <a:pt x="1023709" y="1719687"/>
                    <a:pt x="1011027" y="1719687"/>
                  </a:cubicBezTo>
                  <a:lnTo>
                    <a:pt x="22963" y="1719687"/>
                  </a:lnTo>
                  <a:cubicBezTo>
                    <a:pt x="10281" y="1719687"/>
                    <a:pt x="0" y="1709406"/>
                    <a:pt x="0" y="1696724"/>
                  </a:cubicBezTo>
                  <a:lnTo>
                    <a:pt x="0" y="22963"/>
                  </a:lnTo>
                  <a:cubicBezTo>
                    <a:pt x="0" y="10281"/>
                    <a:pt x="10281" y="0"/>
                    <a:pt x="22963" y="0"/>
                  </a:cubicBezTo>
                  <a:close/>
                </a:path>
              </a:pathLst>
            </a:custGeom>
            <a:solidFill>
              <a:srgbClr val="F1F6FF"/>
            </a:solidFill>
          </p:spPr>
        </p:sp>
        <p:sp>
          <p:nvSpPr>
            <p:cNvPr name="TextBox 21" id="21"/>
            <p:cNvSpPr txBox="true"/>
            <p:nvPr/>
          </p:nvSpPr>
          <p:spPr>
            <a:xfrm>
              <a:off x="0" y="-38100"/>
              <a:ext cx="1033990" cy="1757787"/>
            </a:xfrm>
            <a:prstGeom prst="rect">
              <a:avLst/>
            </a:prstGeom>
          </p:spPr>
          <p:txBody>
            <a:bodyPr anchor="ctr" rtlCol="false" tIns="52351" lIns="52351" bIns="52351" rIns="52351"/>
            <a:lstStyle/>
            <a:p>
              <a:pPr algn="ctr">
                <a:lnSpc>
                  <a:spcPts val="3406"/>
                </a:lnSpc>
              </a:pPr>
            </a:p>
          </p:txBody>
        </p:sp>
      </p:grpSp>
      <p:sp>
        <p:nvSpPr>
          <p:cNvPr name="Freeform 22" id="22"/>
          <p:cNvSpPr/>
          <p:nvPr/>
        </p:nvSpPr>
        <p:spPr>
          <a:xfrm flipH="false" flipV="false" rot="0">
            <a:off x="6483816" y="2996820"/>
            <a:ext cx="1207469" cy="1276925"/>
          </a:xfrm>
          <a:custGeom>
            <a:avLst/>
            <a:gdLst/>
            <a:ahLst/>
            <a:cxnLst/>
            <a:rect r="r" b="b" t="t" l="l"/>
            <a:pathLst>
              <a:path h="1276925" w="1207469">
                <a:moveTo>
                  <a:pt x="0" y="0"/>
                </a:moveTo>
                <a:lnTo>
                  <a:pt x="1207469" y="0"/>
                </a:lnTo>
                <a:lnTo>
                  <a:pt x="1207469" y="1276925"/>
                </a:lnTo>
                <a:lnTo>
                  <a:pt x="0" y="1276925"/>
                </a:lnTo>
                <a:lnTo>
                  <a:pt x="0" y="0"/>
                </a:lnTo>
                <a:close/>
              </a:path>
            </a:pathLst>
          </a:custGeom>
          <a:blipFill>
            <a:blip r:embed="rId9"/>
            <a:stretch>
              <a:fillRect l="0" t="0" r="0" b="0"/>
            </a:stretch>
          </a:blipFill>
        </p:spPr>
      </p:sp>
      <p:sp>
        <p:nvSpPr>
          <p:cNvPr name="TextBox 23" id="23"/>
          <p:cNvSpPr txBox="true"/>
          <p:nvPr/>
        </p:nvSpPr>
        <p:spPr>
          <a:xfrm rot="0">
            <a:off x="945775" y="1177458"/>
            <a:ext cx="86926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Solutions for fleets of all sizes</a:t>
            </a:r>
          </a:p>
        </p:txBody>
      </p:sp>
      <p:sp>
        <p:nvSpPr>
          <p:cNvPr name="TextBox 24" id="24"/>
          <p:cNvSpPr txBox="true"/>
          <p:nvPr/>
        </p:nvSpPr>
        <p:spPr>
          <a:xfrm rot="0">
            <a:off x="1291771" y="4742377"/>
            <a:ext cx="3383999" cy="352425"/>
          </a:xfrm>
          <a:prstGeom prst="rect">
            <a:avLst/>
          </a:prstGeom>
        </p:spPr>
        <p:txBody>
          <a:bodyPr anchor="t" rtlCol="false" tIns="0" lIns="0" bIns="0" rIns="0">
            <a:spAutoFit/>
          </a:bodyPr>
          <a:lstStyle/>
          <a:p>
            <a:pPr algn="l">
              <a:lnSpc>
                <a:spcPts val="2883"/>
              </a:lnSpc>
              <a:spcBef>
                <a:spcPct val="0"/>
              </a:spcBef>
            </a:pPr>
            <a:r>
              <a:rPr lang="en-US" b="true" sz="2402">
                <a:solidFill>
                  <a:srgbClr val="1D96DB"/>
                </a:solidFill>
                <a:latin typeface="Proxima Nova Bold"/>
                <a:ea typeface="Proxima Nova Bold"/>
                <a:cs typeface="Proxima Nova Bold"/>
                <a:sym typeface="Proxima Nova Bold"/>
              </a:rPr>
              <a:t>Precise fleet data </a:t>
            </a:r>
          </a:p>
        </p:txBody>
      </p:sp>
      <p:sp>
        <p:nvSpPr>
          <p:cNvPr name="TextBox 25" id="25"/>
          <p:cNvSpPr txBox="true"/>
          <p:nvPr/>
        </p:nvSpPr>
        <p:spPr>
          <a:xfrm rot="0">
            <a:off x="1028700" y="5284059"/>
            <a:ext cx="3904245" cy="2946654"/>
          </a:xfrm>
          <a:prstGeom prst="rect">
            <a:avLst/>
          </a:prstGeom>
        </p:spPr>
        <p:txBody>
          <a:bodyPr anchor="t" rtlCol="false" tIns="0" lIns="0" bIns="0" rIns="0">
            <a:spAutoFit/>
          </a:bodyPr>
          <a:lstStyle/>
          <a:p>
            <a:pPr algn="l" marL="388620" indent="-194310" lvl="1">
              <a:lnSpc>
                <a:spcPts val="2358"/>
              </a:lnSpc>
              <a:buFont typeface="Arial"/>
              <a:buChar char="•"/>
            </a:pPr>
            <a:r>
              <a:rPr lang="en-US" sz="1800">
                <a:solidFill>
                  <a:srgbClr val="6B6E73"/>
                </a:solidFill>
                <a:latin typeface="Proxima Nova"/>
                <a:ea typeface="Proxima Nova"/>
                <a:cs typeface="Proxima Nova"/>
                <a:sym typeface="Proxima Nova"/>
              </a:rPr>
              <a:t>Vehicle data in re</a:t>
            </a:r>
            <a:r>
              <a:rPr lang="en-US" sz="1800">
                <a:solidFill>
                  <a:srgbClr val="6B6E73"/>
                </a:solidFill>
                <a:latin typeface="Proxima Nova"/>
                <a:ea typeface="Proxima Nova"/>
                <a:cs typeface="Proxima Nova"/>
                <a:sym typeface="Proxima Nova"/>
              </a:rPr>
              <a:t>al time. </a:t>
            </a:r>
          </a:p>
          <a:p>
            <a:pPr algn="l" marL="388620" indent="-194310" lvl="1">
              <a:lnSpc>
                <a:spcPts val="2358"/>
              </a:lnSpc>
              <a:buFont typeface="Arial"/>
              <a:buChar char="•"/>
            </a:pPr>
            <a:r>
              <a:rPr lang="en-US" sz="1800">
                <a:solidFill>
                  <a:srgbClr val="6B6E73"/>
                </a:solidFill>
                <a:latin typeface="Proxima Nova"/>
                <a:ea typeface="Proxima Nova"/>
                <a:cs typeface="Proxima Nova"/>
                <a:sym typeface="Proxima Nova"/>
              </a:rPr>
              <a:t>Alerts on key parameters.</a:t>
            </a:r>
          </a:p>
          <a:p>
            <a:pPr algn="l" marL="388620" indent="-194310" lvl="1">
              <a:lnSpc>
                <a:spcPts val="2358"/>
              </a:lnSpc>
              <a:buFont typeface="Arial"/>
              <a:buChar char="•"/>
            </a:pPr>
            <a:r>
              <a:rPr lang="en-US" sz="1800">
                <a:solidFill>
                  <a:srgbClr val="6B6E73"/>
                </a:solidFill>
                <a:latin typeface="Proxima Nova"/>
                <a:ea typeface="Proxima Nova"/>
                <a:cs typeface="Proxima Nova"/>
                <a:sym typeface="Proxima Nova"/>
              </a:rPr>
              <a:t>Reports for in-depth data analysis.</a:t>
            </a:r>
          </a:p>
          <a:p>
            <a:pPr algn="l" marL="388620" indent="-194310" lvl="1">
              <a:lnSpc>
                <a:spcPts val="2358"/>
              </a:lnSpc>
              <a:buFont typeface="Arial"/>
              <a:buChar char="•"/>
            </a:pPr>
            <a:r>
              <a:rPr lang="en-US" sz="1800">
                <a:solidFill>
                  <a:srgbClr val="6B6E73"/>
                </a:solidFill>
                <a:latin typeface="Proxima Nova"/>
                <a:ea typeface="Proxima Nova"/>
                <a:cs typeface="Proxima Nova"/>
                <a:sym typeface="Proxima Nova"/>
              </a:rPr>
              <a:t>Multiple devices connection to build solutions for complex </a:t>
            </a:r>
          </a:p>
          <a:p>
            <a:pPr algn="l">
              <a:lnSpc>
                <a:spcPts val="2358"/>
              </a:lnSpc>
            </a:pPr>
            <a:r>
              <a:rPr lang="en-US" sz="1800">
                <a:solidFill>
                  <a:srgbClr val="6B6E73"/>
                </a:solidFill>
                <a:latin typeface="Proxima Nova"/>
                <a:ea typeface="Proxima Nova"/>
                <a:cs typeface="Proxima Nova"/>
                <a:sym typeface="Proxima Nova"/>
              </a:rPr>
              <a:t>      and multi-dimensional projects</a:t>
            </a:r>
          </a:p>
          <a:p>
            <a:pPr algn="l">
              <a:lnSpc>
                <a:spcPts val="2358"/>
              </a:lnSpc>
            </a:pPr>
            <a:r>
              <a:rPr lang="en-US" sz="1800">
                <a:solidFill>
                  <a:srgbClr val="6B6E73"/>
                </a:solidFill>
                <a:latin typeface="Proxima Nova"/>
                <a:ea typeface="Proxima Nova"/>
                <a:cs typeface="Proxima Nova"/>
                <a:sym typeface="Proxima Nova"/>
              </a:rPr>
              <a:t>      with MDVR.</a:t>
            </a:r>
          </a:p>
          <a:p>
            <a:pPr algn="l" marL="388620" indent="-194310" lvl="1">
              <a:lnSpc>
                <a:spcPts val="2358"/>
              </a:lnSpc>
              <a:buFont typeface="Arial"/>
              <a:buChar char="•"/>
            </a:pPr>
            <a:r>
              <a:rPr lang="en-US" sz="1800">
                <a:solidFill>
                  <a:srgbClr val="6B6E73"/>
                </a:solidFill>
                <a:latin typeface="Proxima Nova"/>
                <a:ea typeface="Proxima Nova"/>
                <a:cs typeface="Proxima Nova"/>
                <a:sym typeface="Proxima Nova"/>
              </a:rPr>
              <a:t>Automated scheduling maintenance tied to mileage, engine hours, or set dates.</a:t>
            </a:r>
          </a:p>
        </p:txBody>
      </p:sp>
      <p:sp>
        <p:nvSpPr>
          <p:cNvPr name="TextBox 26" id="26"/>
          <p:cNvSpPr txBox="true"/>
          <p:nvPr/>
        </p:nvSpPr>
        <p:spPr>
          <a:xfrm rot="0">
            <a:off x="14041066" y="4742377"/>
            <a:ext cx="3212549" cy="352425"/>
          </a:xfrm>
          <a:prstGeom prst="rect">
            <a:avLst/>
          </a:prstGeom>
        </p:spPr>
        <p:txBody>
          <a:bodyPr anchor="t" rtlCol="false" tIns="0" lIns="0" bIns="0" rIns="0">
            <a:spAutoFit/>
          </a:bodyPr>
          <a:lstStyle/>
          <a:p>
            <a:pPr algn="l">
              <a:lnSpc>
                <a:spcPts val="2883"/>
              </a:lnSpc>
              <a:spcBef>
                <a:spcPct val="0"/>
              </a:spcBef>
            </a:pPr>
            <a:r>
              <a:rPr lang="en-US" b="true" sz="2402">
                <a:solidFill>
                  <a:srgbClr val="1D96DB"/>
                </a:solidFill>
                <a:latin typeface="Proxima Nova Bold"/>
                <a:ea typeface="Proxima Nova Bold"/>
                <a:cs typeface="Proxima Nova Bold"/>
                <a:sym typeface="Proxima Nova Bold"/>
              </a:rPr>
              <a:t>Fuel monitoring</a:t>
            </a:r>
          </a:p>
        </p:txBody>
      </p:sp>
      <p:sp>
        <p:nvSpPr>
          <p:cNvPr name="TextBox 27" id="27"/>
          <p:cNvSpPr txBox="true"/>
          <p:nvPr/>
        </p:nvSpPr>
        <p:spPr>
          <a:xfrm rot="0">
            <a:off x="13774366" y="5284059"/>
            <a:ext cx="3712073" cy="1470279"/>
          </a:xfrm>
          <a:prstGeom prst="rect">
            <a:avLst/>
          </a:prstGeom>
        </p:spPr>
        <p:txBody>
          <a:bodyPr anchor="t" rtlCol="false" tIns="0" lIns="0" bIns="0" rIns="0">
            <a:spAutoFit/>
          </a:bodyPr>
          <a:lstStyle/>
          <a:p>
            <a:pPr algn="l" marL="388620" indent="-194310" lvl="1">
              <a:lnSpc>
                <a:spcPts val="2358"/>
              </a:lnSpc>
              <a:buFont typeface="Arial"/>
              <a:buChar char="•"/>
            </a:pPr>
            <a:r>
              <a:rPr lang="en-US" sz="1800">
                <a:solidFill>
                  <a:srgbClr val="6B6E73"/>
                </a:solidFill>
                <a:latin typeface="Proxima Nova"/>
                <a:ea typeface="Proxima Nova"/>
                <a:cs typeface="Proxima Nova"/>
                <a:sym typeface="Proxima Nova"/>
              </a:rPr>
              <a:t>Real-time alerts to prevent fuel theft.</a:t>
            </a:r>
          </a:p>
          <a:p>
            <a:pPr algn="l" marL="388620" indent="-194310" lvl="1">
              <a:lnSpc>
                <a:spcPts val="2358"/>
              </a:lnSpc>
              <a:buFont typeface="Arial"/>
              <a:buChar char="•"/>
            </a:pPr>
            <a:r>
              <a:rPr lang="en-US" sz="1800">
                <a:solidFill>
                  <a:srgbClr val="6B6E73"/>
                </a:solidFill>
                <a:latin typeface="Proxima Nova"/>
                <a:ea typeface="Proxima Nova"/>
                <a:cs typeface="Proxima Nova"/>
                <a:sym typeface="Proxima Nova"/>
              </a:rPr>
              <a:t>F</a:t>
            </a:r>
            <a:r>
              <a:rPr lang="en-US" sz="1800">
                <a:solidFill>
                  <a:srgbClr val="6B6E73"/>
                </a:solidFill>
                <a:latin typeface="Proxima Nova"/>
                <a:ea typeface="Proxima Nova"/>
                <a:cs typeface="Proxima Nova"/>
                <a:sym typeface="Proxima Nova"/>
              </a:rPr>
              <a:t>uel consumption analytics for cost reduction.</a:t>
            </a:r>
          </a:p>
          <a:p>
            <a:pPr algn="l">
              <a:lnSpc>
                <a:spcPts val="2358"/>
              </a:lnSpc>
            </a:pPr>
          </a:p>
        </p:txBody>
      </p:sp>
      <p:sp>
        <p:nvSpPr>
          <p:cNvPr name="TextBox 28" id="28"/>
          <p:cNvSpPr txBox="true"/>
          <p:nvPr/>
        </p:nvSpPr>
        <p:spPr>
          <a:xfrm rot="0">
            <a:off x="9839870" y="4742377"/>
            <a:ext cx="3212549" cy="352425"/>
          </a:xfrm>
          <a:prstGeom prst="rect">
            <a:avLst/>
          </a:prstGeom>
        </p:spPr>
        <p:txBody>
          <a:bodyPr anchor="t" rtlCol="false" tIns="0" lIns="0" bIns="0" rIns="0">
            <a:spAutoFit/>
          </a:bodyPr>
          <a:lstStyle/>
          <a:p>
            <a:pPr algn="l">
              <a:lnSpc>
                <a:spcPts val="2883"/>
              </a:lnSpc>
              <a:spcBef>
                <a:spcPct val="0"/>
              </a:spcBef>
            </a:pPr>
            <a:r>
              <a:rPr lang="en-US" b="true" sz="2402">
                <a:solidFill>
                  <a:srgbClr val="1090CF"/>
                </a:solidFill>
                <a:latin typeface="Proxima Nova Bold"/>
                <a:ea typeface="Proxima Nova Bold"/>
                <a:cs typeface="Proxima Nova Bold"/>
                <a:sym typeface="Proxima Nova Bold"/>
              </a:rPr>
              <a:t>Safety on the route</a:t>
            </a:r>
          </a:p>
        </p:txBody>
      </p:sp>
      <p:sp>
        <p:nvSpPr>
          <p:cNvPr name="TextBox 29" id="29"/>
          <p:cNvSpPr txBox="true"/>
          <p:nvPr/>
        </p:nvSpPr>
        <p:spPr>
          <a:xfrm rot="0">
            <a:off x="9638464" y="5284059"/>
            <a:ext cx="3641294" cy="2946654"/>
          </a:xfrm>
          <a:prstGeom prst="rect">
            <a:avLst/>
          </a:prstGeom>
        </p:spPr>
        <p:txBody>
          <a:bodyPr anchor="t" rtlCol="false" tIns="0" lIns="0" bIns="0" rIns="0">
            <a:spAutoFit/>
          </a:bodyPr>
          <a:lstStyle/>
          <a:p>
            <a:pPr algn="l" marL="388620" indent="-194310" lvl="1">
              <a:lnSpc>
                <a:spcPts val="2358"/>
              </a:lnSpc>
              <a:buFont typeface="Arial"/>
              <a:buChar char="•"/>
            </a:pPr>
            <a:r>
              <a:rPr lang="en-US" sz="1800">
                <a:solidFill>
                  <a:srgbClr val="6B6E73"/>
                </a:solidFill>
                <a:latin typeface="Proxima Nova"/>
                <a:ea typeface="Proxima Nova"/>
                <a:cs typeface="Proxima Nova"/>
                <a:sym typeface="Proxima Nova"/>
              </a:rPr>
              <a:t>The Driver journal for a comprehensive record of</a:t>
            </a:r>
          </a:p>
          <a:p>
            <a:pPr algn="l">
              <a:lnSpc>
                <a:spcPts val="2358"/>
              </a:lnSpc>
            </a:pPr>
            <a:r>
              <a:rPr lang="en-US" sz="1800">
                <a:solidFill>
                  <a:srgbClr val="6B6E73"/>
                </a:solidFill>
                <a:latin typeface="Proxima Nova"/>
                <a:ea typeface="Proxima Nova"/>
                <a:cs typeface="Proxima Nova"/>
                <a:sym typeface="Proxima Nova"/>
              </a:rPr>
              <a:t>       </a:t>
            </a:r>
            <a:r>
              <a:rPr lang="en-US" sz="1800">
                <a:solidFill>
                  <a:srgbClr val="6B6E73"/>
                </a:solidFill>
                <a:latin typeface="Proxima Nova"/>
                <a:ea typeface="Proxima Nova"/>
                <a:cs typeface="Proxima Nova"/>
                <a:sym typeface="Proxima Nova"/>
              </a:rPr>
              <a:t>a driver's activity. </a:t>
            </a:r>
          </a:p>
          <a:p>
            <a:pPr algn="l" marL="388620" indent="-194310" lvl="1">
              <a:lnSpc>
                <a:spcPts val="2358"/>
              </a:lnSpc>
              <a:buFont typeface="Arial"/>
              <a:buChar char="•"/>
            </a:pPr>
            <a:r>
              <a:rPr lang="en-US" sz="1800">
                <a:solidFill>
                  <a:srgbClr val="6B6E73"/>
                </a:solidFill>
                <a:latin typeface="Proxima Nova"/>
                <a:ea typeface="Proxima Nova"/>
                <a:cs typeface="Proxima Nova"/>
                <a:sym typeface="Proxima Nova"/>
              </a:rPr>
              <a:t>Detailed </a:t>
            </a:r>
            <a:r>
              <a:rPr lang="en-US" sz="1800">
                <a:solidFill>
                  <a:srgbClr val="6B6E73"/>
                </a:solidFill>
                <a:latin typeface="Proxima Nova"/>
                <a:ea typeface="Proxima Nova"/>
                <a:cs typeface="Proxima Nova"/>
                <a:sym typeface="Proxima Nova"/>
              </a:rPr>
              <a:t>data about every trip.</a:t>
            </a:r>
          </a:p>
          <a:p>
            <a:pPr algn="l" marL="388620" indent="-194310" lvl="1">
              <a:lnSpc>
                <a:spcPts val="2358"/>
              </a:lnSpc>
              <a:buFont typeface="Arial"/>
              <a:buChar char="•"/>
            </a:pPr>
            <a:r>
              <a:rPr lang="en-US" sz="1800">
                <a:solidFill>
                  <a:srgbClr val="6B6E73"/>
                </a:solidFill>
                <a:latin typeface="Proxima Nova"/>
                <a:ea typeface="Proxima Nova"/>
                <a:cs typeface="Proxima Nova"/>
                <a:sym typeface="Proxima Nova"/>
              </a:rPr>
              <a:t>V</a:t>
            </a:r>
            <a:r>
              <a:rPr lang="en-US" sz="1800">
                <a:solidFill>
                  <a:srgbClr val="6B6E73"/>
                </a:solidFill>
                <a:latin typeface="Proxima Nova"/>
                <a:ea typeface="Proxima Nova"/>
                <a:cs typeface="Proxima Nova"/>
                <a:sym typeface="Proxima Nova"/>
              </a:rPr>
              <a:t>ideo evidence of accidents</a:t>
            </a:r>
          </a:p>
          <a:p>
            <a:pPr algn="l">
              <a:lnSpc>
                <a:spcPts val="2358"/>
              </a:lnSpc>
            </a:pPr>
            <a:r>
              <a:rPr lang="en-US" sz="1800">
                <a:solidFill>
                  <a:srgbClr val="6B6E73"/>
                </a:solidFill>
                <a:latin typeface="Proxima Nova"/>
                <a:ea typeface="Proxima Nova"/>
                <a:cs typeface="Proxima Nova"/>
                <a:sym typeface="Proxima Nova"/>
              </a:rPr>
              <a:t>      </a:t>
            </a:r>
            <a:r>
              <a:rPr lang="en-US" sz="1800">
                <a:solidFill>
                  <a:srgbClr val="6B6E73"/>
                </a:solidFill>
                <a:latin typeface="Proxima Nova"/>
                <a:ea typeface="Proxima Nova"/>
                <a:cs typeface="Proxima Nova"/>
                <a:sym typeface="Proxima Nova"/>
              </a:rPr>
              <a:t>or cargo theft to store in the  </a:t>
            </a:r>
          </a:p>
          <a:p>
            <a:pPr algn="l">
              <a:lnSpc>
                <a:spcPts val="2358"/>
              </a:lnSpc>
            </a:pPr>
            <a:r>
              <a:rPr lang="en-US" sz="1800">
                <a:solidFill>
                  <a:srgbClr val="6B6E73"/>
                </a:solidFill>
                <a:latin typeface="Proxima Nova"/>
                <a:ea typeface="Proxima Nova"/>
                <a:cs typeface="Proxima Nova"/>
                <a:sym typeface="Proxima Nova"/>
              </a:rPr>
              <a:t>      </a:t>
            </a:r>
            <a:r>
              <a:rPr lang="en-US" sz="1800">
                <a:solidFill>
                  <a:srgbClr val="6B6E73"/>
                </a:solidFill>
                <a:latin typeface="Proxima Nova"/>
                <a:ea typeface="Proxima Nova"/>
                <a:cs typeface="Proxima Nova"/>
                <a:sym typeface="Proxima Nova"/>
              </a:rPr>
              <a:t>cloud.</a:t>
            </a:r>
          </a:p>
          <a:p>
            <a:pPr algn="l" marL="388620" indent="-194310" lvl="1">
              <a:lnSpc>
                <a:spcPts val="2358"/>
              </a:lnSpc>
              <a:buFont typeface="Arial"/>
              <a:buChar char="•"/>
            </a:pPr>
            <a:r>
              <a:rPr lang="en-US" sz="1800">
                <a:solidFill>
                  <a:srgbClr val="6B6E73"/>
                </a:solidFill>
                <a:latin typeface="Proxima Nova"/>
                <a:ea typeface="Proxima Nova"/>
                <a:cs typeface="Proxima Nova"/>
                <a:sym typeface="Proxima Nova"/>
              </a:rPr>
              <a:t>A</a:t>
            </a:r>
            <a:r>
              <a:rPr lang="en-US" sz="1800">
                <a:solidFill>
                  <a:srgbClr val="6B6E73"/>
                </a:solidFill>
                <a:latin typeface="Proxima Nova"/>
                <a:ea typeface="Proxima Nova"/>
                <a:cs typeface="Proxima Nova"/>
                <a:sym typeface="Proxima Nova"/>
              </a:rPr>
              <a:t>ccidents prevention with ADAS alerts.</a:t>
            </a:r>
          </a:p>
          <a:p>
            <a:pPr algn="l">
              <a:lnSpc>
                <a:spcPts val="2358"/>
              </a:lnSpc>
            </a:pPr>
          </a:p>
        </p:txBody>
      </p:sp>
      <p:sp>
        <p:nvSpPr>
          <p:cNvPr name="TextBox 30" id="30"/>
          <p:cNvSpPr txBox="true"/>
          <p:nvPr/>
        </p:nvSpPr>
        <p:spPr>
          <a:xfrm rot="0">
            <a:off x="5454513" y="4742377"/>
            <a:ext cx="3212549" cy="352425"/>
          </a:xfrm>
          <a:prstGeom prst="rect">
            <a:avLst/>
          </a:prstGeom>
        </p:spPr>
        <p:txBody>
          <a:bodyPr anchor="t" rtlCol="false" tIns="0" lIns="0" bIns="0" rIns="0">
            <a:spAutoFit/>
          </a:bodyPr>
          <a:lstStyle/>
          <a:p>
            <a:pPr algn="l">
              <a:lnSpc>
                <a:spcPts val="2883"/>
              </a:lnSpc>
              <a:spcBef>
                <a:spcPct val="0"/>
              </a:spcBef>
            </a:pPr>
            <a:r>
              <a:rPr lang="en-US" b="true" sz="2402">
                <a:solidFill>
                  <a:srgbClr val="1D96DB"/>
                </a:solidFill>
                <a:latin typeface="Proxima Nova Bold"/>
                <a:ea typeface="Proxima Nova Bold"/>
                <a:cs typeface="Proxima Nova Bold"/>
                <a:sym typeface="Proxima Nova Bold"/>
              </a:rPr>
              <a:t>Driver behavior</a:t>
            </a:r>
          </a:p>
        </p:txBody>
      </p:sp>
      <p:sp>
        <p:nvSpPr>
          <p:cNvPr name="TextBox 31" id="31"/>
          <p:cNvSpPr txBox="true"/>
          <p:nvPr/>
        </p:nvSpPr>
        <p:spPr>
          <a:xfrm rot="0">
            <a:off x="5180595" y="5284059"/>
            <a:ext cx="3963405" cy="2651379"/>
          </a:xfrm>
          <a:prstGeom prst="rect">
            <a:avLst/>
          </a:prstGeom>
        </p:spPr>
        <p:txBody>
          <a:bodyPr anchor="t" rtlCol="false" tIns="0" lIns="0" bIns="0" rIns="0">
            <a:spAutoFit/>
          </a:bodyPr>
          <a:lstStyle/>
          <a:p>
            <a:pPr algn="l" marL="388620" indent="-194310" lvl="1">
              <a:lnSpc>
                <a:spcPts val="2358"/>
              </a:lnSpc>
              <a:buFont typeface="Arial"/>
              <a:buChar char="•"/>
            </a:pPr>
            <a:r>
              <a:rPr lang="en-US" sz="1800">
                <a:solidFill>
                  <a:srgbClr val="6B6E73"/>
                </a:solidFill>
                <a:latin typeface="Proxima Nova"/>
                <a:ea typeface="Proxima Nova"/>
                <a:cs typeface="Proxima Nova"/>
                <a:sym typeface="Proxima Nova"/>
              </a:rPr>
              <a:t>Eco driving reports for monitoring  bad driving habits. </a:t>
            </a:r>
          </a:p>
          <a:p>
            <a:pPr algn="l" marL="388620" indent="-194310" lvl="1">
              <a:lnSpc>
                <a:spcPts val="2358"/>
              </a:lnSpc>
              <a:buFont typeface="Arial"/>
              <a:buChar char="•"/>
            </a:pPr>
            <a:r>
              <a:rPr lang="en-US" sz="1800">
                <a:solidFill>
                  <a:srgbClr val="6B6E73"/>
                </a:solidFill>
                <a:latin typeface="Proxima Nova"/>
                <a:ea typeface="Proxima Nova"/>
                <a:cs typeface="Proxima Nova"/>
                <a:sym typeface="Proxima Nova"/>
              </a:rPr>
              <a:t>DMS warnings to check driver behavior inside the vehicle.</a:t>
            </a:r>
          </a:p>
          <a:p>
            <a:pPr algn="l" marL="388620" indent="-194310" lvl="1">
              <a:lnSpc>
                <a:spcPts val="2358"/>
              </a:lnSpc>
              <a:buFont typeface="Arial"/>
              <a:buChar char="•"/>
            </a:pPr>
            <a:r>
              <a:rPr lang="en-US" sz="1800">
                <a:solidFill>
                  <a:srgbClr val="6B6E73"/>
                </a:solidFill>
                <a:latin typeface="Proxima Nova"/>
                <a:ea typeface="Proxima Nova"/>
                <a:cs typeface="Proxima Nova"/>
                <a:sym typeface="Proxima Nova"/>
              </a:rPr>
              <a:t>Instant notifications.</a:t>
            </a:r>
          </a:p>
          <a:p>
            <a:pPr algn="l" marL="388620" indent="-194310" lvl="1">
              <a:lnSpc>
                <a:spcPts val="2358"/>
              </a:lnSpc>
              <a:buFont typeface="Arial"/>
              <a:buChar char="•"/>
            </a:pPr>
            <a:r>
              <a:rPr lang="en-US" sz="1800">
                <a:solidFill>
                  <a:srgbClr val="6B6E73"/>
                </a:solidFill>
                <a:latin typeface="Proxima Nova"/>
                <a:ea typeface="Proxima Nova"/>
                <a:cs typeface="Proxima Nova"/>
                <a:sym typeface="Proxima Nova"/>
              </a:rPr>
              <a:t>E</a:t>
            </a:r>
            <a:r>
              <a:rPr lang="en-US" sz="1800">
                <a:solidFill>
                  <a:srgbClr val="6B6E73"/>
                </a:solidFill>
                <a:latin typeface="Proxima Nova"/>
                <a:ea typeface="Proxima Nova"/>
                <a:cs typeface="Proxima Nova"/>
                <a:sym typeface="Proxima Nova"/>
              </a:rPr>
              <a:t>nhanced workflow management with driver identification and anti-theft functionalities.</a:t>
            </a:r>
          </a:p>
          <a:p>
            <a:pPr algn="l">
              <a:lnSpc>
                <a:spcPts val="2358"/>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12389"/>
            <a:ext cx="18288000" cy="574611"/>
            <a:chOff x="0" y="0"/>
            <a:chExt cx="24384000" cy="766148"/>
          </a:xfrm>
        </p:grpSpPr>
        <p:grpSp>
          <p:nvGrpSpPr>
            <p:cNvPr name="Group 4" id="4"/>
            <p:cNvGrpSpPr/>
            <p:nvPr/>
          </p:nvGrpSpPr>
          <p:grpSpPr>
            <a:xfrm rot="0">
              <a:off x="0" y="0"/>
              <a:ext cx="24384000" cy="766148"/>
              <a:chOff x="0" y="0"/>
              <a:chExt cx="24384000" cy="766148"/>
            </a:xfrm>
          </p:grpSpPr>
          <p:sp>
            <p:nvSpPr>
              <p:cNvPr name="Freeform 5" id="5"/>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6" id="6"/>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4">
                <a:alphaModFix amt="70000"/>
                <a:extLst>
                  <a:ext uri="{96DAC541-7B7A-43D3-8B79-37D633B846F1}">
                    <asvg:svgBlip xmlns:asvg="http://schemas.microsoft.com/office/drawing/2016/SVG/main" r:embed="rId5"/>
                  </a:ext>
                </a:extLst>
              </a:blip>
              <a:stretch>
                <a:fillRect l="0" t="0" r="0" b="0"/>
              </a:stretch>
            </a:blipFill>
          </p:spPr>
        </p:sp>
      </p:grpSp>
      <p:sp>
        <p:nvSpPr>
          <p:cNvPr name="TextBox 7" id="7"/>
          <p:cNvSpPr txBox="true"/>
          <p:nvPr/>
        </p:nvSpPr>
        <p:spPr>
          <a:xfrm rot="0">
            <a:off x="1028700" y="2241388"/>
            <a:ext cx="3845794" cy="1037844"/>
          </a:xfrm>
          <a:prstGeom prst="rect">
            <a:avLst/>
          </a:prstGeom>
        </p:spPr>
        <p:txBody>
          <a:bodyPr anchor="t" rtlCol="false" tIns="0" lIns="0" bIns="0" rIns="0">
            <a:spAutoFit/>
          </a:bodyPr>
          <a:lstStyle/>
          <a:p>
            <a:pPr algn="l">
              <a:lnSpc>
                <a:spcPts val="3311"/>
              </a:lnSpc>
            </a:pPr>
            <a:r>
              <a:rPr lang="en-US" sz="2400" b="true">
                <a:solidFill>
                  <a:srgbClr val="1D96DB"/>
                </a:solidFill>
                <a:latin typeface="Proxima Nova Bold"/>
                <a:ea typeface="Proxima Nova Bold"/>
                <a:cs typeface="Proxima Nova Bold"/>
                <a:sym typeface="Proxima Nova Bold"/>
              </a:rPr>
              <a:t>Intuitive interface</a:t>
            </a:r>
          </a:p>
          <a:p>
            <a:pPr algn="l">
              <a:lnSpc>
                <a:spcPts val="2483"/>
              </a:lnSpc>
              <a:spcBef>
                <a:spcPct val="0"/>
              </a:spcBef>
            </a:pPr>
            <a:r>
              <a:rPr lang="en-US" sz="1800">
                <a:solidFill>
                  <a:srgbClr val="000000"/>
                </a:solidFill>
                <a:latin typeface="Proxima Nova"/>
                <a:ea typeface="Proxima Nova"/>
                <a:cs typeface="Proxima Nova"/>
                <a:sym typeface="Proxima Nova"/>
              </a:rPr>
              <a:t>Spend less time training your team and more time growing your business. </a:t>
            </a:r>
          </a:p>
        </p:txBody>
      </p:sp>
      <p:sp>
        <p:nvSpPr>
          <p:cNvPr name="TextBox 8" id="8"/>
          <p:cNvSpPr txBox="true"/>
          <p:nvPr/>
        </p:nvSpPr>
        <p:spPr>
          <a:xfrm rot="0">
            <a:off x="5591934" y="2279488"/>
            <a:ext cx="3899064" cy="1289304"/>
          </a:xfrm>
          <a:prstGeom prst="rect">
            <a:avLst/>
          </a:prstGeom>
        </p:spPr>
        <p:txBody>
          <a:bodyPr anchor="t" rtlCol="false" tIns="0" lIns="0" bIns="0" rIns="0">
            <a:spAutoFit/>
          </a:bodyPr>
          <a:lstStyle/>
          <a:p>
            <a:pPr algn="l">
              <a:lnSpc>
                <a:spcPts val="2951"/>
              </a:lnSpc>
            </a:pPr>
            <a:r>
              <a:rPr lang="en-US" sz="2399" b="true">
                <a:solidFill>
                  <a:srgbClr val="1D96DB"/>
                </a:solidFill>
                <a:latin typeface="Proxima Nova Bold"/>
                <a:ea typeface="Proxima Nova Bold"/>
                <a:cs typeface="Proxima Nova Bold"/>
                <a:sym typeface="Proxima Nova Bold"/>
              </a:rPr>
              <a:t>Seamless device integration</a:t>
            </a:r>
          </a:p>
          <a:p>
            <a:pPr algn="l">
              <a:lnSpc>
                <a:spcPts val="2483"/>
              </a:lnSpc>
            </a:pPr>
            <a:r>
              <a:rPr lang="en-US" sz="1800">
                <a:solidFill>
                  <a:srgbClr val="1A1A1A"/>
                </a:solidFill>
                <a:latin typeface="Proxima Nova"/>
                <a:ea typeface="Proxima Nova"/>
                <a:cs typeface="Proxima Nova"/>
                <a:sym typeface="Proxima Nova"/>
              </a:rPr>
              <a:t>With support for over 1,600 GPS devices, compatibility is never</a:t>
            </a:r>
          </a:p>
          <a:p>
            <a:pPr algn="l">
              <a:lnSpc>
                <a:spcPts val="2483"/>
              </a:lnSpc>
              <a:spcBef>
                <a:spcPct val="0"/>
              </a:spcBef>
            </a:pPr>
            <a:r>
              <a:rPr lang="en-US" sz="1800">
                <a:solidFill>
                  <a:srgbClr val="1A1A1A"/>
                </a:solidFill>
                <a:latin typeface="Proxima Nova"/>
                <a:ea typeface="Proxima Nova"/>
                <a:cs typeface="Proxima Nova"/>
                <a:sym typeface="Proxima Nova"/>
              </a:rPr>
              <a:t>a concern. </a:t>
            </a:r>
          </a:p>
        </p:txBody>
      </p:sp>
      <p:sp>
        <p:nvSpPr>
          <p:cNvPr name="TextBox 9" id="9"/>
          <p:cNvSpPr txBox="true"/>
          <p:nvPr/>
        </p:nvSpPr>
        <p:spPr>
          <a:xfrm rot="0">
            <a:off x="975430" y="4070843"/>
            <a:ext cx="3899064" cy="1037844"/>
          </a:xfrm>
          <a:prstGeom prst="rect">
            <a:avLst/>
          </a:prstGeom>
        </p:spPr>
        <p:txBody>
          <a:bodyPr anchor="t" rtlCol="false" tIns="0" lIns="0" bIns="0" rIns="0">
            <a:spAutoFit/>
          </a:bodyPr>
          <a:lstStyle/>
          <a:p>
            <a:pPr algn="l">
              <a:lnSpc>
                <a:spcPts val="3311"/>
              </a:lnSpc>
            </a:pPr>
            <a:r>
              <a:rPr lang="en-US" sz="2399" b="true">
                <a:solidFill>
                  <a:srgbClr val="1D96DB"/>
                </a:solidFill>
                <a:latin typeface="Proxima Nova Bold"/>
                <a:ea typeface="Proxima Nova Bold"/>
                <a:cs typeface="Proxima Nova Bold"/>
                <a:sym typeface="Proxima Nova Bold"/>
              </a:rPr>
              <a:t>Activate devices remotely </a:t>
            </a:r>
          </a:p>
          <a:p>
            <a:pPr algn="l">
              <a:lnSpc>
                <a:spcPts val="2483"/>
              </a:lnSpc>
              <a:spcBef>
                <a:spcPct val="0"/>
              </a:spcBef>
            </a:pPr>
            <a:r>
              <a:rPr lang="en-US" sz="1800">
                <a:solidFill>
                  <a:srgbClr val="000000"/>
                </a:solidFill>
                <a:latin typeface="Proxima Nova"/>
                <a:ea typeface="Proxima Nova"/>
                <a:cs typeface="Proxima Nova"/>
                <a:sym typeface="Proxima Nova"/>
              </a:rPr>
              <a:t>Just add the serial number and phone number of the tracker.</a:t>
            </a:r>
          </a:p>
        </p:txBody>
      </p:sp>
      <p:sp>
        <p:nvSpPr>
          <p:cNvPr name="TextBox 10" id="10"/>
          <p:cNvSpPr txBox="true"/>
          <p:nvPr/>
        </p:nvSpPr>
        <p:spPr>
          <a:xfrm rot="0">
            <a:off x="975430" y="7706476"/>
            <a:ext cx="3481580" cy="1037844"/>
          </a:xfrm>
          <a:prstGeom prst="rect">
            <a:avLst/>
          </a:prstGeom>
        </p:spPr>
        <p:txBody>
          <a:bodyPr anchor="t" rtlCol="false" tIns="0" lIns="0" bIns="0" rIns="0">
            <a:spAutoFit/>
          </a:bodyPr>
          <a:lstStyle/>
          <a:p>
            <a:pPr algn="l">
              <a:lnSpc>
                <a:spcPts val="3311"/>
              </a:lnSpc>
            </a:pPr>
            <a:r>
              <a:rPr lang="en-US" sz="2399" b="true">
                <a:solidFill>
                  <a:srgbClr val="1D96DB"/>
                </a:solidFill>
                <a:latin typeface="Proxima Nova Bold"/>
                <a:ea typeface="Proxima Nova Bold"/>
                <a:cs typeface="Proxima Nova Bold"/>
                <a:sym typeface="Proxima Nova Bold"/>
              </a:rPr>
              <a:t>Real-time data access</a:t>
            </a:r>
          </a:p>
          <a:p>
            <a:pPr algn="l">
              <a:lnSpc>
                <a:spcPts val="2483"/>
              </a:lnSpc>
              <a:spcBef>
                <a:spcPct val="0"/>
              </a:spcBef>
            </a:pPr>
            <a:r>
              <a:rPr lang="en-US" sz="1800">
                <a:solidFill>
                  <a:srgbClr val="000000"/>
                </a:solidFill>
                <a:latin typeface="Proxima Nova"/>
                <a:ea typeface="Proxima Nova"/>
                <a:cs typeface="Proxima Nova"/>
                <a:sym typeface="Proxima Nova"/>
              </a:rPr>
              <a:t>Stay in control with instant updates. </a:t>
            </a:r>
          </a:p>
        </p:txBody>
      </p:sp>
      <p:sp>
        <p:nvSpPr>
          <p:cNvPr name="TextBox 11" id="11"/>
          <p:cNvSpPr txBox="true"/>
          <p:nvPr/>
        </p:nvSpPr>
        <p:spPr>
          <a:xfrm rot="0">
            <a:off x="5591934" y="4070843"/>
            <a:ext cx="3305710" cy="1037844"/>
          </a:xfrm>
          <a:prstGeom prst="rect">
            <a:avLst/>
          </a:prstGeom>
        </p:spPr>
        <p:txBody>
          <a:bodyPr anchor="t" rtlCol="false" tIns="0" lIns="0" bIns="0" rIns="0">
            <a:spAutoFit/>
          </a:bodyPr>
          <a:lstStyle/>
          <a:p>
            <a:pPr algn="l">
              <a:lnSpc>
                <a:spcPts val="3311"/>
              </a:lnSpc>
            </a:pPr>
            <a:r>
              <a:rPr lang="en-US" sz="2399" b="true">
                <a:solidFill>
                  <a:srgbClr val="1D96DB"/>
                </a:solidFill>
                <a:latin typeface="Proxima Nova Bold"/>
                <a:ea typeface="Proxima Nova Bold"/>
                <a:cs typeface="Proxima Nova Bold"/>
                <a:sym typeface="Proxima Nova Bold"/>
              </a:rPr>
              <a:t>Flexible app integration</a:t>
            </a:r>
          </a:p>
          <a:p>
            <a:pPr algn="l">
              <a:lnSpc>
                <a:spcPts val="2483"/>
              </a:lnSpc>
              <a:spcBef>
                <a:spcPct val="0"/>
              </a:spcBef>
            </a:pPr>
            <a:r>
              <a:rPr lang="en-US" sz="1800">
                <a:solidFill>
                  <a:srgbClr val="000000"/>
                </a:solidFill>
                <a:latin typeface="Proxima Nova"/>
                <a:ea typeface="Proxima Nova"/>
                <a:cs typeface="Proxima Nova"/>
                <a:sym typeface="Proxima Nova"/>
              </a:rPr>
              <a:t>Connect non-standart features with Navixy Marketplace apps</a:t>
            </a:r>
          </a:p>
        </p:txBody>
      </p:sp>
      <p:sp>
        <p:nvSpPr>
          <p:cNvPr name="TextBox 12" id="12"/>
          <p:cNvSpPr txBox="true"/>
          <p:nvPr/>
        </p:nvSpPr>
        <p:spPr>
          <a:xfrm rot="0">
            <a:off x="945775" y="5613512"/>
            <a:ext cx="3788417" cy="1352169"/>
          </a:xfrm>
          <a:prstGeom prst="rect">
            <a:avLst/>
          </a:prstGeom>
        </p:spPr>
        <p:txBody>
          <a:bodyPr anchor="t" rtlCol="false" tIns="0" lIns="0" bIns="0" rIns="0">
            <a:spAutoFit/>
          </a:bodyPr>
          <a:lstStyle/>
          <a:p>
            <a:pPr algn="l">
              <a:lnSpc>
                <a:spcPts val="3311"/>
              </a:lnSpc>
            </a:pPr>
            <a:r>
              <a:rPr lang="en-US" sz="2399" b="true">
                <a:solidFill>
                  <a:srgbClr val="1D96DB"/>
                </a:solidFill>
                <a:latin typeface="Proxima Nova Bold"/>
                <a:ea typeface="Proxima Nova Bold"/>
                <a:cs typeface="Proxima Nova Bold"/>
                <a:sym typeface="Proxima Nova Bold"/>
              </a:rPr>
              <a:t>Support team</a:t>
            </a:r>
          </a:p>
          <a:p>
            <a:pPr algn="l">
              <a:lnSpc>
                <a:spcPts val="2483"/>
              </a:lnSpc>
              <a:spcBef>
                <a:spcPct val="0"/>
              </a:spcBef>
            </a:pPr>
            <a:r>
              <a:rPr lang="en-US" sz="1800">
                <a:solidFill>
                  <a:srgbClr val="000000"/>
                </a:solidFill>
                <a:latin typeface="Proxima Nova"/>
                <a:ea typeface="Proxima Nova"/>
                <a:cs typeface="Proxima Nova"/>
                <a:sym typeface="Proxima Nova"/>
              </a:rPr>
              <a:t>Resolve any issues, ensuring smoother operations and happier customers.</a:t>
            </a:r>
          </a:p>
        </p:txBody>
      </p:sp>
      <p:sp>
        <p:nvSpPr>
          <p:cNvPr name="TextBox 13" id="13"/>
          <p:cNvSpPr txBox="true"/>
          <p:nvPr/>
        </p:nvSpPr>
        <p:spPr>
          <a:xfrm rot="0">
            <a:off x="5591934" y="5613512"/>
            <a:ext cx="3158657" cy="1037844"/>
          </a:xfrm>
          <a:prstGeom prst="rect">
            <a:avLst/>
          </a:prstGeom>
        </p:spPr>
        <p:txBody>
          <a:bodyPr anchor="t" rtlCol="false" tIns="0" lIns="0" bIns="0" rIns="0">
            <a:spAutoFit/>
          </a:bodyPr>
          <a:lstStyle/>
          <a:p>
            <a:pPr algn="l">
              <a:lnSpc>
                <a:spcPts val="3311"/>
              </a:lnSpc>
            </a:pPr>
            <a:r>
              <a:rPr lang="en-US" sz="2399" b="true">
                <a:solidFill>
                  <a:srgbClr val="1D96DB"/>
                </a:solidFill>
                <a:latin typeface="Proxima Nova Bold"/>
                <a:ea typeface="Proxima Nova Bold"/>
                <a:cs typeface="Proxima Nova Bold"/>
                <a:sym typeface="Proxima Nova Bold"/>
              </a:rPr>
              <a:t>Customizable solution</a:t>
            </a:r>
          </a:p>
          <a:p>
            <a:pPr algn="l">
              <a:lnSpc>
                <a:spcPts val="2483"/>
              </a:lnSpc>
              <a:spcBef>
                <a:spcPct val="0"/>
              </a:spcBef>
            </a:pPr>
            <a:r>
              <a:rPr lang="en-US" sz="1800">
                <a:solidFill>
                  <a:srgbClr val="000000"/>
                </a:solidFill>
                <a:latin typeface="Proxima Nova"/>
                <a:ea typeface="Proxima Nova"/>
                <a:cs typeface="Proxima Nova"/>
                <a:sym typeface="Proxima Nova"/>
              </a:rPr>
              <a:t>Tailor the platform to your exact needs.</a:t>
            </a:r>
          </a:p>
        </p:txBody>
      </p:sp>
      <p:sp>
        <p:nvSpPr>
          <p:cNvPr name="TextBox 14" id="14"/>
          <p:cNvSpPr txBox="true"/>
          <p:nvPr/>
        </p:nvSpPr>
        <p:spPr>
          <a:xfrm rot="0">
            <a:off x="945775" y="1177458"/>
            <a:ext cx="86926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Why Navixy?</a:t>
            </a:r>
          </a:p>
        </p:txBody>
      </p:sp>
      <p:sp>
        <p:nvSpPr>
          <p:cNvPr name="Freeform 15" id="15"/>
          <p:cNvSpPr/>
          <p:nvPr/>
        </p:nvSpPr>
        <p:spPr>
          <a:xfrm flipH="false" flipV="false" rot="0">
            <a:off x="9144200" y="5222503"/>
            <a:ext cx="1700217" cy="3621136"/>
          </a:xfrm>
          <a:custGeom>
            <a:avLst/>
            <a:gdLst/>
            <a:ahLst/>
            <a:cxnLst/>
            <a:rect r="r" b="b" t="t" l="l"/>
            <a:pathLst>
              <a:path h="3621136" w="1700217">
                <a:moveTo>
                  <a:pt x="0" y="0"/>
                </a:moveTo>
                <a:lnTo>
                  <a:pt x="1700217" y="0"/>
                </a:lnTo>
                <a:lnTo>
                  <a:pt x="1700217" y="3621136"/>
                </a:lnTo>
                <a:lnTo>
                  <a:pt x="0" y="3621136"/>
                </a:lnTo>
                <a:lnTo>
                  <a:pt x="0" y="0"/>
                </a:lnTo>
                <a:close/>
              </a:path>
            </a:pathLst>
          </a:custGeom>
          <a:blipFill>
            <a:blip r:embed="rId6"/>
            <a:stretch>
              <a:fillRect l="0" t="0" r="0" b="0"/>
            </a:stretch>
          </a:blipFill>
        </p:spPr>
      </p:sp>
      <p:grpSp>
        <p:nvGrpSpPr>
          <p:cNvPr name="Group 16" id="16"/>
          <p:cNvGrpSpPr/>
          <p:nvPr/>
        </p:nvGrpSpPr>
        <p:grpSpPr>
          <a:xfrm rot="0">
            <a:off x="10562575" y="1014738"/>
            <a:ext cx="9127431" cy="7916824"/>
            <a:chOff x="0" y="0"/>
            <a:chExt cx="12169907" cy="10555765"/>
          </a:xfrm>
        </p:grpSpPr>
        <p:sp>
          <p:nvSpPr>
            <p:cNvPr name="Freeform 17" id="17"/>
            <p:cNvSpPr/>
            <p:nvPr/>
          </p:nvSpPr>
          <p:spPr>
            <a:xfrm flipH="false" flipV="false" rot="0">
              <a:off x="0" y="485166"/>
              <a:ext cx="12169907" cy="10070598"/>
            </a:xfrm>
            <a:custGeom>
              <a:avLst/>
              <a:gdLst/>
              <a:ahLst/>
              <a:cxnLst/>
              <a:rect r="r" b="b" t="t" l="l"/>
              <a:pathLst>
                <a:path h="10070598" w="12169907">
                  <a:moveTo>
                    <a:pt x="0" y="0"/>
                  </a:moveTo>
                  <a:lnTo>
                    <a:pt x="12169907" y="0"/>
                  </a:lnTo>
                  <a:lnTo>
                    <a:pt x="12169907" y="10070599"/>
                  </a:lnTo>
                  <a:lnTo>
                    <a:pt x="0" y="10070599"/>
                  </a:lnTo>
                  <a:lnTo>
                    <a:pt x="0" y="0"/>
                  </a:lnTo>
                  <a:close/>
                </a:path>
              </a:pathLst>
            </a:custGeom>
            <a:blipFill>
              <a:blip r:embed="rId7"/>
              <a:stretch>
                <a:fillRect l="0" t="0" r="0" b="0"/>
              </a:stretch>
            </a:blipFill>
          </p:spPr>
        </p:sp>
        <p:sp>
          <p:nvSpPr>
            <p:cNvPr name="Freeform 18" id="18"/>
            <p:cNvSpPr/>
            <p:nvPr/>
          </p:nvSpPr>
          <p:spPr>
            <a:xfrm flipH="false" flipV="false" rot="0">
              <a:off x="460905" y="1013585"/>
              <a:ext cx="11179222" cy="7368764"/>
            </a:xfrm>
            <a:custGeom>
              <a:avLst/>
              <a:gdLst/>
              <a:ahLst/>
              <a:cxnLst/>
              <a:rect r="r" b="b" t="t" l="l"/>
              <a:pathLst>
                <a:path h="7368764" w="11179222">
                  <a:moveTo>
                    <a:pt x="0" y="0"/>
                  </a:moveTo>
                  <a:lnTo>
                    <a:pt x="11179222" y="0"/>
                  </a:lnTo>
                  <a:lnTo>
                    <a:pt x="11179222" y="7368765"/>
                  </a:lnTo>
                  <a:lnTo>
                    <a:pt x="0" y="7368765"/>
                  </a:lnTo>
                  <a:lnTo>
                    <a:pt x="0" y="0"/>
                  </a:lnTo>
                  <a:close/>
                </a:path>
              </a:pathLst>
            </a:custGeom>
            <a:blipFill>
              <a:blip r:embed="rId8"/>
              <a:stretch>
                <a:fillRect l="0" t="0" r="-34024" b="0"/>
              </a:stretch>
            </a:blipFill>
          </p:spPr>
        </p:sp>
        <p:sp>
          <p:nvSpPr>
            <p:cNvPr name="Freeform 19" id="19"/>
            <p:cNvSpPr/>
            <p:nvPr/>
          </p:nvSpPr>
          <p:spPr>
            <a:xfrm flipH="false" flipV="false" rot="0">
              <a:off x="6084954" y="0"/>
              <a:ext cx="3439662" cy="5106027"/>
            </a:xfrm>
            <a:custGeom>
              <a:avLst/>
              <a:gdLst/>
              <a:ahLst/>
              <a:cxnLst/>
              <a:rect r="r" b="b" t="t" l="l"/>
              <a:pathLst>
                <a:path h="5106027" w="3439662">
                  <a:moveTo>
                    <a:pt x="0" y="0"/>
                  </a:moveTo>
                  <a:lnTo>
                    <a:pt x="3439662" y="0"/>
                  </a:lnTo>
                  <a:lnTo>
                    <a:pt x="3439662" y="5106027"/>
                  </a:lnTo>
                  <a:lnTo>
                    <a:pt x="0" y="5106027"/>
                  </a:lnTo>
                  <a:lnTo>
                    <a:pt x="0" y="0"/>
                  </a:lnTo>
                  <a:close/>
                </a:path>
              </a:pathLst>
            </a:custGeom>
            <a:blipFill>
              <a:blip r:embed="rId9"/>
              <a:stretch>
                <a:fillRect l="0" t="0" r="0" b="0"/>
              </a:stretch>
            </a:blipFill>
          </p:spPr>
        </p:sp>
      </p:grpSp>
      <p:sp>
        <p:nvSpPr>
          <p:cNvPr name="Freeform 20" id="20"/>
          <p:cNvSpPr/>
          <p:nvPr/>
        </p:nvSpPr>
        <p:spPr>
          <a:xfrm flipH="false" flipV="false" rot="0">
            <a:off x="7889835" y="7070457"/>
            <a:ext cx="1888416" cy="2155477"/>
          </a:xfrm>
          <a:custGeom>
            <a:avLst/>
            <a:gdLst/>
            <a:ahLst/>
            <a:cxnLst/>
            <a:rect r="r" b="b" t="t" l="l"/>
            <a:pathLst>
              <a:path h="2155477" w="1888416">
                <a:moveTo>
                  <a:pt x="0" y="0"/>
                </a:moveTo>
                <a:lnTo>
                  <a:pt x="1888416" y="0"/>
                </a:lnTo>
                <a:lnTo>
                  <a:pt x="1888416" y="2155476"/>
                </a:lnTo>
                <a:lnTo>
                  <a:pt x="0" y="2155476"/>
                </a:lnTo>
                <a:lnTo>
                  <a:pt x="0" y="0"/>
                </a:lnTo>
                <a:close/>
              </a:path>
            </a:pathLst>
          </a:custGeom>
          <a:blipFill>
            <a:blip r:embed="rId10"/>
            <a:stretch>
              <a:fillRect l="-7546" t="0" r="-7546" b="-1052"/>
            </a:stretch>
          </a:blipFill>
        </p:spPr>
      </p:sp>
      <p:sp>
        <p:nvSpPr>
          <p:cNvPr name="Freeform 21" id="21"/>
          <p:cNvSpPr/>
          <p:nvPr/>
        </p:nvSpPr>
        <p:spPr>
          <a:xfrm flipH="false" flipV="false" rot="0">
            <a:off x="10284727" y="4973150"/>
            <a:ext cx="2198612" cy="4300464"/>
          </a:xfrm>
          <a:custGeom>
            <a:avLst/>
            <a:gdLst/>
            <a:ahLst/>
            <a:cxnLst/>
            <a:rect r="r" b="b" t="t" l="l"/>
            <a:pathLst>
              <a:path h="4300464" w="2198612">
                <a:moveTo>
                  <a:pt x="0" y="0"/>
                </a:moveTo>
                <a:lnTo>
                  <a:pt x="2198612" y="0"/>
                </a:lnTo>
                <a:lnTo>
                  <a:pt x="2198612" y="4300464"/>
                </a:lnTo>
                <a:lnTo>
                  <a:pt x="0" y="4300464"/>
                </a:lnTo>
                <a:lnTo>
                  <a:pt x="0" y="0"/>
                </a:lnTo>
                <a:close/>
              </a:path>
            </a:pathLst>
          </a:custGeom>
          <a:blipFill>
            <a:blip r:embed="rId11"/>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965905" y="7033797"/>
            <a:ext cx="5237574" cy="2214978"/>
          </a:xfrm>
          <a:custGeom>
            <a:avLst/>
            <a:gdLst/>
            <a:ahLst/>
            <a:cxnLst/>
            <a:rect r="r" b="b" t="t" l="l"/>
            <a:pathLst>
              <a:path h="2214978" w="5237574">
                <a:moveTo>
                  <a:pt x="0" y="0"/>
                </a:moveTo>
                <a:lnTo>
                  <a:pt x="5237574" y="0"/>
                </a:lnTo>
                <a:lnTo>
                  <a:pt x="5237574" y="2214978"/>
                </a:lnTo>
                <a:lnTo>
                  <a:pt x="0" y="2214978"/>
                </a:lnTo>
                <a:lnTo>
                  <a:pt x="0" y="0"/>
                </a:lnTo>
                <a:close/>
              </a:path>
            </a:pathLst>
          </a:custGeom>
          <a:blipFill>
            <a:blip r:embed="rId4"/>
            <a:stretch>
              <a:fillRect l="0" t="-16504" r="0" b="-16504"/>
            </a:stretch>
          </a:blipFill>
        </p:spPr>
      </p:sp>
      <p:sp>
        <p:nvSpPr>
          <p:cNvPr name="Freeform 4" id="4"/>
          <p:cNvSpPr/>
          <p:nvPr/>
        </p:nvSpPr>
        <p:spPr>
          <a:xfrm flipH="false" flipV="false" rot="0">
            <a:off x="965905" y="2134386"/>
            <a:ext cx="5267416" cy="2264703"/>
          </a:xfrm>
          <a:custGeom>
            <a:avLst/>
            <a:gdLst/>
            <a:ahLst/>
            <a:cxnLst/>
            <a:rect r="r" b="b" t="t" l="l"/>
            <a:pathLst>
              <a:path h="2264703" w="5267416">
                <a:moveTo>
                  <a:pt x="0" y="0"/>
                </a:moveTo>
                <a:lnTo>
                  <a:pt x="5267416" y="0"/>
                </a:lnTo>
                <a:lnTo>
                  <a:pt x="5267416" y="2264703"/>
                </a:lnTo>
                <a:lnTo>
                  <a:pt x="0" y="2264703"/>
                </a:lnTo>
                <a:lnTo>
                  <a:pt x="0" y="0"/>
                </a:lnTo>
                <a:close/>
              </a:path>
            </a:pathLst>
          </a:custGeom>
          <a:blipFill>
            <a:blip r:embed="rId5"/>
            <a:stretch>
              <a:fillRect l="0" t="-15415" r="0" b="-15415"/>
            </a:stretch>
          </a:blipFill>
        </p:spPr>
      </p:sp>
      <p:sp>
        <p:nvSpPr>
          <p:cNvPr name="Freeform 5" id="5"/>
          <p:cNvSpPr/>
          <p:nvPr/>
        </p:nvSpPr>
        <p:spPr>
          <a:xfrm flipH="false" flipV="false" rot="0">
            <a:off x="965905" y="4580048"/>
            <a:ext cx="5264033" cy="2263249"/>
          </a:xfrm>
          <a:custGeom>
            <a:avLst/>
            <a:gdLst/>
            <a:ahLst/>
            <a:cxnLst/>
            <a:rect r="r" b="b" t="t" l="l"/>
            <a:pathLst>
              <a:path h="2263249" w="5264033">
                <a:moveTo>
                  <a:pt x="0" y="0"/>
                </a:moveTo>
                <a:lnTo>
                  <a:pt x="5264033" y="0"/>
                </a:lnTo>
                <a:lnTo>
                  <a:pt x="5264033" y="2263249"/>
                </a:lnTo>
                <a:lnTo>
                  <a:pt x="0" y="2263249"/>
                </a:lnTo>
                <a:lnTo>
                  <a:pt x="0" y="0"/>
                </a:lnTo>
                <a:close/>
              </a:path>
            </a:pathLst>
          </a:custGeom>
          <a:blipFill>
            <a:blip r:embed="rId6"/>
            <a:stretch>
              <a:fillRect l="0" t="-15415" r="0" b="-15415"/>
            </a:stretch>
          </a:blipFill>
        </p:spPr>
      </p:sp>
      <p:sp>
        <p:nvSpPr>
          <p:cNvPr name="TextBox 6" id="6"/>
          <p:cNvSpPr txBox="true"/>
          <p:nvPr/>
        </p:nvSpPr>
        <p:spPr>
          <a:xfrm rot="0">
            <a:off x="6468474" y="3627782"/>
            <a:ext cx="456416" cy="455707"/>
          </a:xfrm>
          <a:prstGeom prst="rect">
            <a:avLst/>
          </a:prstGeom>
        </p:spPr>
        <p:txBody>
          <a:bodyPr anchor="t" rtlCol="false" tIns="0" lIns="0" bIns="0" rIns="0">
            <a:spAutoFit/>
          </a:bodyPr>
          <a:lstStyle/>
          <a:p>
            <a:pPr algn="l">
              <a:lnSpc>
                <a:spcPts val="3708"/>
              </a:lnSpc>
            </a:pPr>
            <a:r>
              <a:rPr lang="en-US" sz="2830" b="true">
                <a:solidFill>
                  <a:srgbClr val="FFFFFF"/>
                </a:solidFill>
                <a:latin typeface="Proxima Nova Bold"/>
                <a:ea typeface="Proxima Nova Bold"/>
                <a:cs typeface="Proxima Nova Bold"/>
                <a:sym typeface="Proxima Nova Bold"/>
              </a:rPr>
              <a:t>03</a:t>
            </a:r>
          </a:p>
        </p:txBody>
      </p:sp>
      <p:sp>
        <p:nvSpPr>
          <p:cNvPr name="Freeform 7" id="7"/>
          <p:cNvSpPr/>
          <p:nvPr/>
        </p:nvSpPr>
        <p:spPr>
          <a:xfrm flipH="false" flipV="false" rot="0">
            <a:off x="6481191" y="2123094"/>
            <a:ext cx="5264033" cy="2263249"/>
          </a:xfrm>
          <a:custGeom>
            <a:avLst/>
            <a:gdLst/>
            <a:ahLst/>
            <a:cxnLst/>
            <a:rect r="r" b="b" t="t" l="l"/>
            <a:pathLst>
              <a:path h="2263249" w="5264033">
                <a:moveTo>
                  <a:pt x="0" y="0"/>
                </a:moveTo>
                <a:lnTo>
                  <a:pt x="5264033" y="0"/>
                </a:lnTo>
                <a:lnTo>
                  <a:pt x="5264033" y="2263249"/>
                </a:lnTo>
                <a:lnTo>
                  <a:pt x="0" y="2263249"/>
                </a:lnTo>
                <a:lnTo>
                  <a:pt x="0" y="0"/>
                </a:lnTo>
                <a:close/>
              </a:path>
            </a:pathLst>
          </a:custGeom>
          <a:blipFill>
            <a:blip r:embed="rId7"/>
            <a:stretch>
              <a:fillRect l="0" t="-15415" r="0" b="-15415"/>
            </a:stretch>
          </a:blipFill>
        </p:spPr>
      </p:sp>
      <p:sp>
        <p:nvSpPr>
          <p:cNvPr name="Freeform 8" id="8"/>
          <p:cNvSpPr/>
          <p:nvPr/>
        </p:nvSpPr>
        <p:spPr>
          <a:xfrm flipH="false" flipV="false" rot="0">
            <a:off x="11995267" y="2123094"/>
            <a:ext cx="5264033" cy="2263249"/>
          </a:xfrm>
          <a:custGeom>
            <a:avLst/>
            <a:gdLst/>
            <a:ahLst/>
            <a:cxnLst/>
            <a:rect r="r" b="b" t="t" l="l"/>
            <a:pathLst>
              <a:path h="2263249" w="5264033">
                <a:moveTo>
                  <a:pt x="0" y="0"/>
                </a:moveTo>
                <a:lnTo>
                  <a:pt x="5264033" y="0"/>
                </a:lnTo>
                <a:lnTo>
                  <a:pt x="5264033" y="2263249"/>
                </a:lnTo>
                <a:lnTo>
                  <a:pt x="0" y="2263249"/>
                </a:lnTo>
                <a:lnTo>
                  <a:pt x="0" y="0"/>
                </a:lnTo>
                <a:close/>
              </a:path>
            </a:pathLst>
          </a:custGeom>
          <a:blipFill>
            <a:blip r:embed="rId8"/>
            <a:stretch>
              <a:fillRect l="0" t="-15415" r="0" b="-15415"/>
            </a:stretch>
          </a:blipFill>
        </p:spPr>
      </p:sp>
      <p:sp>
        <p:nvSpPr>
          <p:cNvPr name="Freeform 9" id="9"/>
          <p:cNvSpPr/>
          <p:nvPr/>
        </p:nvSpPr>
        <p:spPr>
          <a:xfrm flipH="false" flipV="false" rot="0">
            <a:off x="6481191" y="4580048"/>
            <a:ext cx="5264033" cy="2263249"/>
          </a:xfrm>
          <a:custGeom>
            <a:avLst/>
            <a:gdLst/>
            <a:ahLst/>
            <a:cxnLst/>
            <a:rect r="r" b="b" t="t" l="l"/>
            <a:pathLst>
              <a:path h="2263249" w="5264033">
                <a:moveTo>
                  <a:pt x="0" y="0"/>
                </a:moveTo>
                <a:lnTo>
                  <a:pt x="5264033" y="0"/>
                </a:lnTo>
                <a:lnTo>
                  <a:pt x="5264033" y="2263249"/>
                </a:lnTo>
                <a:lnTo>
                  <a:pt x="0" y="2263249"/>
                </a:lnTo>
                <a:lnTo>
                  <a:pt x="0" y="0"/>
                </a:lnTo>
                <a:close/>
              </a:path>
            </a:pathLst>
          </a:custGeom>
          <a:blipFill>
            <a:blip r:embed="rId9"/>
            <a:stretch>
              <a:fillRect l="0" t="-15415" r="0" b="-15415"/>
            </a:stretch>
          </a:blipFill>
        </p:spPr>
      </p:sp>
      <p:sp>
        <p:nvSpPr>
          <p:cNvPr name="Freeform 10" id="10"/>
          <p:cNvSpPr/>
          <p:nvPr/>
        </p:nvSpPr>
        <p:spPr>
          <a:xfrm flipH="false" flipV="false" rot="0">
            <a:off x="11995267" y="4580048"/>
            <a:ext cx="5237771" cy="2251958"/>
          </a:xfrm>
          <a:custGeom>
            <a:avLst/>
            <a:gdLst/>
            <a:ahLst/>
            <a:cxnLst/>
            <a:rect r="r" b="b" t="t" l="l"/>
            <a:pathLst>
              <a:path h="2251958" w="5237771">
                <a:moveTo>
                  <a:pt x="0" y="0"/>
                </a:moveTo>
                <a:lnTo>
                  <a:pt x="5237771" y="0"/>
                </a:lnTo>
                <a:lnTo>
                  <a:pt x="5237771" y="2251958"/>
                </a:lnTo>
                <a:lnTo>
                  <a:pt x="0" y="2251958"/>
                </a:lnTo>
                <a:lnTo>
                  <a:pt x="0" y="0"/>
                </a:lnTo>
                <a:close/>
              </a:path>
            </a:pathLst>
          </a:custGeom>
          <a:blipFill>
            <a:blip r:embed="rId10"/>
            <a:stretch>
              <a:fillRect l="0" t="-15415" r="0" b="-15415"/>
            </a:stretch>
          </a:blipFill>
        </p:spPr>
      </p:sp>
      <p:sp>
        <p:nvSpPr>
          <p:cNvPr name="TextBox 11" id="11"/>
          <p:cNvSpPr txBox="true"/>
          <p:nvPr/>
        </p:nvSpPr>
        <p:spPr>
          <a:xfrm rot="0">
            <a:off x="1231475" y="4887934"/>
            <a:ext cx="2524894" cy="760921"/>
          </a:xfrm>
          <a:prstGeom prst="rect">
            <a:avLst/>
          </a:prstGeom>
        </p:spPr>
        <p:txBody>
          <a:bodyPr anchor="t" rtlCol="false" tIns="0" lIns="0" bIns="0" rIns="0">
            <a:spAutoFit/>
          </a:bodyPr>
          <a:lstStyle/>
          <a:p>
            <a:pPr algn="l">
              <a:lnSpc>
                <a:spcPts val="3044"/>
              </a:lnSpc>
            </a:pPr>
            <a:r>
              <a:rPr lang="en-US" sz="2324" b="true">
                <a:solidFill>
                  <a:srgbClr val="FEFEFE"/>
                </a:solidFill>
                <a:latin typeface="Proxima Nova Bold"/>
                <a:ea typeface="Proxima Nova Bold"/>
                <a:cs typeface="Proxima Nova Bold"/>
                <a:sym typeface="Proxima Nova Bold"/>
              </a:rPr>
              <a:t>Logistics and transportation</a:t>
            </a:r>
            <a:r>
              <a:rPr lang="en-US" sz="2324" b="true">
                <a:solidFill>
                  <a:srgbClr val="FEFEFE"/>
                </a:solidFill>
                <a:latin typeface="Proxima Nova Bold"/>
                <a:ea typeface="Proxima Nova Bold"/>
                <a:cs typeface="Proxima Nova Bold"/>
                <a:sym typeface="Proxima Nova Bold"/>
              </a:rPr>
              <a:t> </a:t>
            </a:r>
          </a:p>
        </p:txBody>
      </p:sp>
      <p:sp>
        <p:nvSpPr>
          <p:cNvPr name="TextBox 12" id="12"/>
          <p:cNvSpPr txBox="true"/>
          <p:nvPr/>
        </p:nvSpPr>
        <p:spPr>
          <a:xfrm rot="0">
            <a:off x="1231475" y="6323724"/>
            <a:ext cx="1100663" cy="270938"/>
          </a:xfrm>
          <a:prstGeom prst="rect">
            <a:avLst/>
          </a:prstGeom>
        </p:spPr>
        <p:txBody>
          <a:bodyPr anchor="t" rtlCol="false" tIns="0" lIns="0" bIns="0" rIns="0">
            <a:spAutoFit/>
          </a:bodyPr>
          <a:lstStyle/>
          <a:p>
            <a:pPr algn="l">
              <a:lnSpc>
                <a:spcPts val="2282"/>
              </a:lnSpc>
            </a:pPr>
            <a:r>
              <a:rPr lang="en-US" sz="1742" u="sng">
                <a:solidFill>
                  <a:srgbClr val="FFFFFF"/>
                </a:solidFill>
                <a:latin typeface="Proxima Nova"/>
                <a:ea typeface="Proxima Nova"/>
                <a:cs typeface="Proxima Nova"/>
                <a:sym typeface="Proxima Nova"/>
                <a:hlinkClick r:id="rId11" action="ppaction://hlinksldjump"/>
              </a:rPr>
              <a:t>24 slide</a:t>
            </a:r>
          </a:p>
        </p:txBody>
      </p:sp>
      <p:sp>
        <p:nvSpPr>
          <p:cNvPr name="TextBox 13" id="13"/>
          <p:cNvSpPr txBox="true"/>
          <p:nvPr/>
        </p:nvSpPr>
        <p:spPr>
          <a:xfrm rot="0">
            <a:off x="6658974" y="4887934"/>
            <a:ext cx="2524894" cy="377104"/>
          </a:xfrm>
          <a:prstGeom prst="rect">
            <a:avLst/>
          </a:prstGeom>
        </p:spPr>
        <p:txBody>
          <a:bodyPr anchor="t" rtlCol="false" tIns="0" lIns="0" bIns="0" rIns="0">
            <a:spAutoFit/>
          </a:bodyPr>
          <a:lstStyle/>
          <a:p>
            <a:pPr algn="l">
              <a:lnSpc>
                <a:spcPts val="3044"/>
              </a:lnSpc>
            </a:pPr>
            <a:r>
              <a:rPr lang="en-US" sz="2324" b="true">
                <a:solidFill>
                  <a:srgbClr val="FEFEFE"/>
                </a:solidFill>
                <a:latin typeface="Proxima Nova Bold"/>
                <a:ea typeface="Proxima Nova Bold"/>
                <a:cs typeface="Proxima Nova Bold"/>
                <a:sym typeface="Proxima Nova Bold"/>
              </a:rPr>
              <a:t>Mining</a:t>
            </a:r>
          </a:p>
        </p:txBody>
      </p:sp>
      <p:sp>
        <p:nvSpPr>
          <p:cNvPr name="TextBox 14" id="14"/>
          <p:cNvSpPr txBox="true"/>
          <p:nvPr/>
        </p:nvSpPr>
        <p:spPr>
          <a:xfrm rot="0">
            <a:off x="6658974" y="6323724"/>
            <a:ext cx="1100663" cy="270938"/>
          </a:xfrm>
          <a:prstGeom prst="rect">
            <a:avLst/>
          </a:prstGeom>
        </p:spPr>
        <p:txBody>
          <a:bodyPr anchor="t" rtlCol="false" tIns="0" lIns="0" bIns="0" rIns="0">
            <a:spAutoFit/>
          </a:bodyPr>
          <a:lstStyle/>
          <a:p>
            <a:pPr algn="l">
              <a:lnSpc>
                <a:spcPts val="2282"/>
              </a:lnSpc>
            </a:pPr>
            <a:r>
              <a:rPr lang="en-US" sz="1742" u="sng">
                <a:solidFill>
                  <a:srgbClr val="FFFFFF"/>
                </a:solidFill>
                <a:latin typeface="Proxima Nova"/>
                <a:ea typeface="Proxima Nova"/>
                <a:cs typeface="Proxima Nova"/>
                <a:sym typeface="Proxima Nova"/>
                <a:hlinkClick r:id="rId12" action="ppaction://hlinksldjump"/>
              </a:rPr>
              <a:t>31 slide</a:t>
            </a:r>
          </a:p>
        </p:txBody>
      </p:sp>
      <p:sp>
        <p:nvSpPr>
          <p:cNvPr name="Freeform 15" id="15"/>
          <p:cNvSpPr/>
          <p:nvPr/>
        </p:nvSpPr>
        <p:spPr>
          <a:xfrm flipH="false" flipV="false" rot="0">
            <a:off x="6481191" y="7033797"/>
            <a:ext cx="5237574" cy="2251958"/>
          </a:xfrm>
          <a:custGeom>
            <a:avLst/>
            <a:gdLst/>
            <a:ahLst/>
            <a:cxnLst/>
            <a:rect r="r" b="b" t="t" l="l"/>
            <a:pathLst>
              <a:path h="2251958" w="5237574">
                <a:moveTo>
                  <a:pt x="0" y="0"/>
                </a:moveTo>
                <a:lnTo>
                  <a:pt x="5237573" y="0"/>
                </a:lnTo>
                <a:lnTo>
                  <a:pt x="5237573" y="2251958"/>
                </a:lnTo>
                <a:lnTo>
                  <a:pt x="0" y="2251958"/>
                </a:lnTo>
                <a:lnTo>
                  <a:pt x="0" y="0"/>
                </a:lnTo>
                <a:close/>
              </a:path>
            </a:pathLst>
          </a:custGeom>
          <a:blipFill>
            <a:blip r:embed="rId13"/>
            <a:stretch>
              <a:fillRect l="0" t="-21306" r="0" b="-9518"/>
            </a:stretch>
          </a:blipFill>
        </p:spPr>
      </p:sp>
      <p:sp>
        <p:nvSpPr>
          <p:cNvPr name="TextBox 16" id="16"/>
          <p:cNvSpPr txBox="true"/>
          <p:nvPr/>
        </p:nvSpPr>
        <p:spPr>
          <a:xfrm rot="0">
            <a:off x="6658974" y="7318811"/>
            <a:ext cx="2524894" cy="378512"/>
          </a:xfrm>
          <a:prstGeom prst="rect">
            <a:avLst/>
          </a:prstGeom>
        </p:spPr>
        <p:txBody>
          <a:bodyPr anchor="t" rtlCol="false" tIns="0" lIns="0" bIns="0" rIns="0">
            <a:spAutoFit/>
          </a:bodyPr>
          <a:lstStyle/>
          <a:p>
            <a:pPr algn="l">
              <a:lnSpc>
                <a:spcPts val="3044"/>
              </a:lnSpc>
            </a:pPr>
            <a:r>
              <a:rPr lang="en-US" sz="2324" b="true">
                <a:solidFill>
                  <a:srgbClr val="FEFEFE"/>
                </a:solidFill>
                <a:latin typeface="Proxima Nova Bold"/>
                <a:ea typeface="Proxima Nova Bold"/>
                <a:cs typeface="Proxima Nova Bold"/>
                <a:sym typeface="Proxima Nova Bold"/>
              </a:rPr>
              <a:t>Agriculture</a:t>
            </a:r>
          </a:p>
        </p:txBody>
      </p:sp>
      <p:sp>
        <p:nvSpPr>
          <p:cNvPr name="TextBox 17" id="17"/>
          <p:cNvSpPr txBox="true"/>
          <p:nvPr/>
        </p:nvSpPr>
        <p:spPr>
          <a:xfrm rot="0">
            <a:off x="6658974" y="8743492"/>
            <a:ext cx="1100663" cy="270938"/>
          </a:xfrm>
          <a:prstGeom prst="rect">
            <a:avLst/>
          </a:prstGeom>
        </p:spPr>
        <p:txBody>
          <a:bodyPr anchor="t" rtlCol="false" tIns="0" lIns="0" bIns="0" rIns="0">
            <a:spAutoFit/>
          </a:bodyPr>
          <a:lstStyle/>
          <a:p>
            <a:pPr algn="l">
              <a:lnSpc>
                <a:spcPts val="2282"/>
              </a:lnSpc>
            </a:pPr>
            <a:r>
              <a:rPr lang="en-US" sz="1742" u="sng">
                <a:solidFill>
                  <a:srgbClr val="FFFFFF"/>
                </a:solidFill>
                <a:latin typeface="Proxima Nova"/>
                <a:ea typeface="Proxima Nova"/>
                <a:cs typeface="Proxima Nova"/>
                <a:sym typeface="Proxima Nova"/>
                <a:hlinkClick r:id="rId14" action="ppaction://hlinksldjump"/>
              </a:rPr>
              <a:t>46 slide</a:t>
            </a:r>
          </a:p>
        </p:txBody>
      </p:sp>
      <p:sp>
        <p:nvSpPr>
          <p:cNvPr name="TextBox 18" id="18"/>
          <p:cNvSpPr txBox="true"/>
          <p:nvPr/>
        </p:nvSpPr>
        <p:spPr>
          <a:xfrm rot="0">
            <a:off x="12267724" y="4887934"/>
            <a:ext cx="2524894" cy="760921"/>
          </a:xfrm>
          <a:prstGeom prst="rect">
            <a:avLst/>
          </a:prstGeom>
        </p:spPr>
        <p:txBody>
          <a:bodyPr anchor="t" rtlCol="false" tIns="0" lIns="0" bIns="0" rIns="0">
            <a:spAutoFit/>
          </a:bodyPr>
          <a:lstStyle/>
          <a:p>
            <a:pPr algn="l">
              <a:lnSpc>
                <a:spcPts val="3044"/>
              </a:lnSpc>
            </a:pPr>
            <a:r>
              <a:rPr lang="en-US" sz="2324" b="true">
                <a:solidFill>
                  <a:srgbClr val="FEFEFE"/>
                </a:solidFill>
                <a:latin typeface="Proxima Nova Bold"/>
                <a:ea typeface="Proxima Nova Bold"/>
                <a:cs typeface="Proxima Nova Bold"/>
                <a:sym typeface="Proxima Nova Bold"/>
              </a:rPr>
              <a:t>Constructions and heavy equipment</a:t>
            </a:r>
          </a:p>
        </p:txBody>
      </p:sp>
      <p:sp>
        <p:nvSpPr>
          <p:cNvPr name="TextBox 19" id="19"/>
          <p:cNvSpPr txBox="true"/>
          <p:nvPr/>
        </p:nvSpPr>
        <p:spPr>
          <a:xfrm rot="0">
            <a:off x="12267724" y="6323724"/>
            <a:ext cx="1100663" cy="270938"/>
          </a:xfrm>
          <a:prstGeom prst="rect">
            <a:avLst/>
          </a:prstGeom>
        </p:spPr>
        <p:txBody>
          <a:bodyPr anchor="t" rtlCol="false" tIns="0" lIns="0" bIns="0" rIns="0">
            <a:spAutoFit/>
          </a:bodyPr>
          <a:lstStyle/>
          <a:p>
            <a:pPr algn="l">
              <a:lnSpc>
                <a:spcPts val="2282"/>
              </a:lnSpc>
            </a:pPr>
            <a:r>
              <a:rPr lang="en-US" sz="1742" u="sng">
                <a:solidFill>
                  <a:srgbClr val="FFFFFF"/>
                </a:solidFill>
                <a:latin typeface="Proxima Nova"/>
                <a:ea typeface="Proxima Nova"/>
                <a:cs typeface="Proxima Nova"/>
                <a:sym typeface="Proxima Nova"/>
                <a:hlinkClick r:id="rId15" action="ppaction://hlinksldjump"/>
              </a:rPr>
              <a:t>37 slide</a:t>
            </a:r>
          </a:p>
        </p:txBody>
      </p:sp>
      <p:sp>
        <p:nvSpPr>
          <p:cNvPr name="TextBox 20" id="20"/>
          <p:cNvSpPr txBox="true"/>
          <p:nvPr/>
        </p:nvSpPr>
        <p:spPr>
          <a:xfrm rot="0">
            <a:off x="1231475" y="7263964"/>
            <a:ext cx="2395358" cy="760921"/>
          </a:xfrm>
          <a:prstGeom prst="rect">
            <a:avLst/>
          </a:prstGeom>
        </p:spPr>
        <p:txBody>
          <a:bodyPr anchor="t" rtlCol="false" tIns="0" lIns="0" bIns="0" rIns="0">
            <a:spAutoFit/>
          </a:bodyPr>
          <a:lstStyle/>
          <a:p>
            <a:pPr algn="l">
              <a:lnSpc>
                <a:spcPts val="3044"/>
              </a:lnSpc>
            </a:pPr>
            <a:r>
              <a:rPr lang="en-US" sz="2324" b="true">
                <a:solidFill>
                  <a:srgbClr val="FEFEFE"/>
                </a:solidFill>
                <a:latin typeface="Proxima Nova Bold"/>
                <a:ea typeface="Proxima Nova Bold"/>
                <a:cs typeface="Proxima Nova Bold"/>
                <a:sym typeface="Proxima Nova Bold"/>
              </a:rPr>
              <a:t>Banks and cash-in-transit services</a:t>
            </a:r>
          </a:p>
        </p:txBody>
      </p:sp>
      <p:sp>
        <p:nvSpPr>
          <p:cNvPr name="TextBox 21" id="21"/>
          <p:cNvSpPr txBox="true"/>
          <p:nvPr/>
        </p:nvSpPr>
        <p:spPr>
          <a:xfrm rot="0">
            <a:off x="1231475" y="8688646"/>
            <a:ext cx="1100663" cy="270938"/>
          </a:xfrm>
          <a:prstGeom prst="rect">
            <a:avLst/>
          </a:prstGeom>
        </p:spPr>
        <p:txBody>
          <a:bodyPr anchor="t" rtlCol="false" tIns="0" lIns="0" bIns="0" rIns="0">
            <a:spAutoFit/>
          </a:bodyPr>
          <a:lstStyle/>
          <a:p>
            <a:pPr algn="l">
              <a:lnSpc>
                <a:spcPts val="2282"/>
              </a:lnSpc>
            </a:pPr>
            <a:r>
              <a:rPr lang="en-US" sz="1742" u="sng">
                <a:solidFill>
                  <a:srgbClr val="FFFFFF"/>
                </a:solidFill>
                <a:latin typeface="Proxima Nova"/>
                <a:ea typeface="Proxima Nova"/>
                <a:cs typeface="Proxima Nova"/>
                <a:sym typeface="Proxima Nova"/>
                <a:hlinkClick r:id="rId16" action="ppaction://hlinksldjump"/>
              </a:rPr>
              <a:t>42 slide</a:t>
            </a:r>
          </a:p>
        </p:txBody>
      </p:sp>
      <p:sp>
        <p:nvSpPr>
          <p:cNvPr name="TextBox 22" id="22"/>
          <p:cNvSpPr txBox="true"/>
          <p:nvPr/>
        </p:nvSpPr>
        <p:spPr>
          <a:xfrm rot="0">
            <a:off x="1231475" y="2430241"/>
            <a:ext cx="2524894" cy="378512"/>
          </a:xfrm>
          <a:prstGeom prst="rect">
            <a:avLst/>
          </a:prstGeom>
        </p:spPr>
        <p:txBody>
          <a:bodyPr anchor="t" rtlCol="false" tIns="0" lIns="0" bIns="0" rIns="0">
            <a:spAutoFit/>
          </a:bodyPr>
          <a:lstStyle/>
          <a:p>
            <a:pPr algn="l">
              <a:lnSpc>
                <a:spcPts val="3044"/>
              </a:lnSpc>
            </a:pPr>
            <a:r>
              <a:rPr lang="en-US" sz="2324" b="true">
                <a:solidFill>
                  <a:srgbClr val="FEFEFE"/>
                </a:solidFill>
                <a:latin typeface="Proxima Nova Bold"/>
                <a:ea typeface="Proxima Nova Bold"/>
                <a:cs typeface="Proxima Nova Bold"/>
                <a:sym typeface="Proxima Nova Bold"/>
              </a:rPr>
              <a:t>Taxi</a:t>
            </a:r>
          </a:p>
        </p:txBody>
      </p:sp>
      <p:sp>
        <p:nvSpPr>
          <p:cNvPr name="TextBox 23" id="23"/>
          <p:cNvSpPr txBox="true"/>
          <p:nvPr/>
        </p:nvSpPr>
        <p:spPr>
          <a:xfrm rot="0">
            <a:off x="1231475" y="3902871"/>
            <a:ext cx="1100663" cy="270938"/>
          </a:xfrm>
          <a:prstGeom prst="rect">
            <a:avLst/>
          </a:prstGeom>
        </p:spPr>
        <p:txBody>
          <a:bodyPr anchor="t" rtlCol="false" tIns="0" lIns="0" bIns="0" rIns="0">
            <a:spAutoFit/>
          </a:bodyPr>
          <a:lstStyle/>
          <a:p>
            <a:pPr algn="l">
              <a:lnSpc>
                <a:spcPts val="2282"/>
              </a:lnSpc>
            </a:pPr>
            <a:r>
              <a:rPr lang="en-US" sz="1742" u="sng">
                <a:solidFill>
                  <a:srgbClr val="FFFFFF"/>
                </a:solidFill>
                <a:latin typeface="Proxima Nova"/>
                <a:ea typeface="Proxima Nova"/>
                <a:cs typeface="Proxima Nova"/>
                <a:sym typeface="Proxima Nova"/>
                <a:hlinkClick r:id="rId17" action="ppaction://hlinksldjump"/>
              </a:rPr>
              <a:t>06 slide</a:t>
            </a:r>
          </a:p>
        </p:txBody>
      </p:sp>
      <p:sp>
        <p:nvSpPr>
          <p:cNvPr name="TextBox 24" id="24"/>
          <p:cNvSpPr txBox="true"/>
          <p:nvPr/>
        </p:nvSpPr>
        <p:spPr>
          <a:xfrm rot="0">
            <a:off x="6658974" y="3902871"/>
            <a:ext cx="1100663" cy="270938"/>
          </a:xfrm>
          <a:prstGeom prst="rect">
            <a:avLst/>
          </a:prstGeom>
        </p:spPr>
        <p:txBody>
          <a:bodyPr anchor="t" rtlCol="false" tIns="0" lIns="0" bIns="0" rIns="0">
            <a:spAutoFit/>
          </a:bodyPr>
          <a:lstStyle/>
          <a:p>
            <a:pPr algn="l">
              <a:lnSpc>
                <a:spcPts val="2282"/>
              </a:lnSpc>
            </a:pPr>
            <a:r>
              <a:rPr lang="en-US" sz="1742" u="sng">
                <a:solidFill>
                  <a:srgbClr val="FFFFFF"/>
                </a:solidFill>
                <a:latin typeface="Proxima Nova"/>
                <a:ea typeface="Proxima Nova"/>
                <a:cs typeface="Proxima Nova"/>
                <a:sym typeface="Proxima Nova"/>
                <a:hlinkClick r:id="rId18" action="ppaction://hlinksldjump"/>
              </a:rPr>
              <a:t>12 slide</a:t>
            </a:r>
          </a:p>
        </p:txBody>
      </p:sp>
      <p:sp>
        <p:nvSpPr>
          <p:cNvPr name="TextBox 25" id="25"/>
          <p:cNvSpPr txBox="true"/>
          <p:nvPr/>
        </p:nvSpPr>
        <p:spPr>
          <a:xfrm rot="0">
            <a:off x="6658974" y="2419550"/>
            <a:ext cx="2524894" cy="378512"/>
          </a:xfrm>
          <a:prstGeom prst="rect">
            <a:avLst/>
          </a:prstGeom>
        </p:spPr>
        <p:txBody>
          <a:bodyPr anchor="t" rtlCol="false" tIns="0" lIns="0" bIns="0" rIns="0">
            <a:spAutoFit/>
          </a:bodyPr>
          <a:lstStyle/>
          <a:p>
            <a:pPr algn="l">
              <a:lnSpc>
                <a:spcPts val="3044"/>
              </a:lnSpc>
            </a:pPr>
            <a:r>
              <a:rPr lang="en-US" sz="2324" b="true">
                <a:solidFill>
                  <a:srgbClr val="FEFEFE"/>
                </a:solidFill>
                <a:latin typeface="Proxima Nova Bold"/>
                <a:ea typeface="Proxima Nova Bold"/>
                <a:cs typeface="Proxima Nova Bold"/>
                <a:sym typeface="Proxima Nova Bold"/>
              </a:rPr>
              <a:t>Public transport</a:t>
            </a:r>
          </a:p>
        </p:txBody>
      </p:sp>
      <p:sp>
        <p:nvSpPr>
          <p:cNvPr name="TextBox 26" id="26"/>
          <p:cNvSpPr txBox="true"/>
          <p:nvPr/>
        </p:nvSpPr>
        <p:spPr>
          <a:xfrm rot="0">
            <a:off x="12267724" y="3902871"/>
            <a:ext cx="1100663" cy="270938"/>
          </a:xfrm>
          <a:prstGeom prst="rect">
            <a:avLst/>
          </a:prstGeom>
        </p:spPr>
        <p:txBody>
          <a:bodyPr anchor="t" rtlCol="false" tIns="0" lIns="0" bIns="0" rIns="0">
            <a:spAutoFit/>
          </a:bodyPr>
          <a:lstStyle/>
          <a:p>
            <a:pPr algn="l">
              <a:lnSpc>
                <a:spcPts val="2282"/>
              </a:lnSpc>
            </a:pPr>
            <a:r>
              <a:rPr lang="en-US" sz="1742" u="sng">
                <a:solidFill>
                  <a:srgbClr val="FFFFFF"/>
                </a:solidFill>
                <a:latin typeface="Proxima Nova"/>
                <a:ea typeface="Proxima Nova"/>
                <a:cs typeface="Proxima Nova"/>
                <a:sym typeface="Proxima Nova"/>
                <a:hlinkClick r:id="rId19" action="ppaction://hlinksldjump"/>
              </a:rPr>
              <a:t>19 slide</a:t>
            </a:r>
          </a:p>
        </p:txBody>
      </p:sp>
      <p:sp>
        <p:nvSpPr>
          <p:cNvPr name="TextBox 27" id="27"/>
          <p:cNvSpPr txBox="true"/>
          <p:nvPr/>
        </p:nvSpPr>
        <p:spPr>
          <a:xfrm rot="0">
            <a:off x="12267724" y="2478552"/>
            <a:ext cx="2524894" cy="760921"/>
          </a:xfrm>
          <a:prstGeom prst="rect">
            <a:avLst/>
          </a:prstGeom>
        </p:spPr>
        <p:txBody>
          <a:bodyPr anchor="t" rtlCol="false" tIns="0" lIns="0" bIns="0" rIns="0">
            <a:spAutoFit/>
          </a:bodyPr>
          <a:lstStyle/>
          <a:p>
            <a:pPr algn="l">
              <a:lnSpc>
                <a:spcPts val="3044"/>
              </a:lnSpc>
            </a:pPr>
            <a:r>
              <a:rPr lang="en-US" sz="2324" b="true">
                <a:solidFill>
                  <a:srgbClr val="FEFEFE"/>
                </a:solidFill>
                <a:latin typeface="Proxima Nova Bold"/>
                <a:ea typeface="Proxima Nova Bold"/>
                <a:cs typeface="Proxima Nova Bold"/>
                <a:sym typeface="Proxima Nova Bold"/>
              </a:rPr>
              <a:t>Rentals </a:t>
            </a:r>
          </a:p>
          <a:p>
            <a:pPr algn="l">
              <a:lnSpc>
                <a:spcPts val="3044"/>
              </a:lnSpc>
            </a:pPr>
            <a:r>
              <a:rPr lang="en-US" sz="2324" b="true">
                <a:solidFill>
                  <a:srgbClr val="FEFEFE"/>
                </a:solidFill>
                <a:latin typeface="Proxima Nova Bold"/>
                <a:ea typeface="Proxima Nova Bold"/>
                <a:cs typeface="Proxima Nova Bold"/>
                <a:sym typeface="Proxima Nova Bold"/>
              </a:rPr>
              <a:t>and leasing</a:t>
            </a:r>
            <a:r>
              <a:rPr lang="en-US" sz="2324" b="true">
                <a:solidFill>
                  <a:srgbClr val="FEFEFE"/>
                </a:solidFill>
                <a:latin typeface="Proxima Nova Bold"/>
                <a:ea typeface="Proxima Nova Bold"/>
                <a:cs typeface="Proxima Nova Bold"/>
                <a:sym typeface="Proxima Nova Bold"/>
              </a:rPr>
              <a:t> </a:t>
            </a:r>
          </a:p>
        </p:txBody>
      </p:sp>
      <p:grpSp>
        <p:nvGrpSpPr>
          <p:cNvPr name="Group 28" id="28"/>
          <p:cNvGrpSpPr/>
          <p:nvPr/>
        </p:nvGrpSpPr>
        <p:grpSpPr>
          <a:xfrm rot="0">
            <a:off x="200" y="9712389"/>
            <a:ext cx="18288000" cy="574611"/>
            <a:chOff x="0" y="0"/>
            <a:chExt cx="24384000" cy="766148"/>
          </a:xfrm>
        </p:grpSpPr>
        <p:grpSp>
          <p:nvGrpSpPr>
            <p:cNvPr name="Group 29" id="29"/>
            <p:cNvGrpSpPr/>
            <p:nvPr/>
          </p:nvGrpSpPr>
          <p:grpSpPr>
            <a:xfrm rot="0">
              <a:off x="0" y="0"/>
              <a:ext cx="24384000" cy="766148"/>
              <a:chOff x="0" y="0"/>
              <a:chExt cx="24384000" cy="766148"/>
            </a:xfrm>
          </p:grpSpPr>
          <p:sp>
            <p:nvSpPr>
              <p:cNvPr name="Freeform 30" id="30"/>
              <p:cNvSpPr/>
              <p:nvPr/>
            </p:nvSpPr>
            <p:spPr>
              <a:xfrm flipH="false" flipV="false" rot="0">
                <a:off x="0" y="0"/>
                <a:ext cx="24384000" cy="766099"/>
              </a:xfrm>
              <a:custGeom>
                <a:avLst/>
                <a:gdLst/>
                <a:ahLst/>
                <a:cxnLst/>
                <a:rect r="r" b="b" t="t" l="l"/>
                <a:pathLst>
                  <a:path h="766099" w="24384000">
                    <a:moveTo>
                      <a:pt x="0" y="0"/>
                    </a:moveTo>
                    <a:lnTo>
                      <a:pt x="24384000" y="0"/>
                    </a:lnTo>
                    <a:lnTo>
                      <a:pt x="24384000" y="766099"/>
                    </a:lnTo>
                    <a:lnTo>
                      <a:pt x="0" y="766099"/>
                    </a:lnTo>
                    <a:close/>
                  </a:path>
                </a:pathLst>
              </a:custGeom>
              <a:solidFill>
                <a:srgbClr val="1D96DB"/>
              </a:solidFill>
            </p:spPr>
          </p:sp>
        </p:grpSp>
        <p:sp>
          <p:nvSpPr>
            <p:cNvPr name="Freeform 31" id="31"/>
            <p:cNvSpPr/>
            <p:nvPr/>
          </p:nvSpPr>
          <p:spPr>
            <a:xfrm flipH="false" flipV="false" rot="0">
              <a:off x="22199679" y="209408"/>
              <a:ext cx="1618927" cy="347333"/>
            </a:xfrm>
            <a:custGeom>
              <a:avLst/>
              <a:gdLst/>
              <a:ahLst/>
              <a:cxnLst/>
              <a:rect r="r" b="b" t="t" l="l"/>
              <a:pathLst>
                <a:path h="347333" w="1618927">
                  <a:moveTo>
                    <a:pt x="0" y="0"/>
                  </a:moveTo>
                  <a:lnTo>
                    <a:pt x="1618926" y="0"/>
                  </a:lnTo>
                  <a:lnTo>
                    <a:pt x="1618926" y="347333"/>
                  </a:lnTo>
                  <a:lnTo>
                    <a:pt x="0" y="347333"/>
                  </a:lnTo>
                  <a:lnTo>
                    <a:pt x="0" y="0"/>
                  </a:lnTo>
                  <a:close/>
                </a:path>
              </a:pathLst>
            </a:custGeom>
            <a:blipFill>
              <a:blip r:embed="rId20">
                <a:alphaModFix amt="70000"/>
                <a:extLst>
                  <a:ext uri="{96DAC541-7B7A-43D3-8B79-37D633B846F1}">
                    <asvg:svgBlip xmlns:asvg="http://schemas.microsoft.com/office/drawing/2016/SVG/main" r:embed="rId21"/>
                  </a:ext>
                </a:extLst>
              </a:blip>
              <a:stretch>
                <a:fillRect l="0" t="0" r="0" b="0"/>
              </a:stretch>
            </a:blipFill>
          </p:spPr>
        </p:sp>
      </p:grpSp>
      <p:sp>
        <p:nvSpPr>
          <p:cNvPr name="TextBox 32" id="32"/>
          <p:cNvSpPr txBox="true"/>
          <p:nvPr/>
        </p:nvSpPr>
        <p:spPr>
          <a:xfrm rot="0">
            <a:off x="945775" y="1177458"/>
            <a:ext cx="86926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Personalized solution for</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sp>
        <p:nvSpPr>
          <p:cNvPr name="Freeform 3" id="3"/>
          <p:cNvSpPr/>
          <p:nvPr/>
        </p:nvSpPr>
        <p:spPr>
          <a:xfrm flipH="false" flipV="false" rot="0">
            <a:off x="13975806" y="-8195359"/>
            <a:ext cx="12204530" cy="12204530"/>
          </a:xfrm>
          <a:custGeom>
            <a:avLst/>
            <a:gdLst/>
            <a:ahLst/>
            <a:cxnLst/>
            <a:rect r="r" b="b" t="t" l="l"/>
            <a:pathLst>
              <a:path h="12204530" w="12204530">
                <a:moveTo>
                  <a:pt x="0" y="0"/>
                </a:moveTo>
                <a:lnTo>
                  <a:pt x="12204531" y="0"/>
                </a:lnTo>
                <a:lnTo>
                  <a:pt x="12204531" y="12204530"/>
                </a:lnTo>
                <a:lnTo>
                  <a:pt x="0" y="12204530"/>
                </a:lnTo>
                <a:lnTo>
                  <a:pt x="0" y="0"/>
                </a:lnTo>
                <a:close/>
              </a:path>
            </a:pathLst>
          </a:custGeom>
          <a:blipFill>
            <a:blip r:embed="rId4">
              <a:alphaModFix amt="28000"/>
            </a:blip>
            <a:stretch>
              <a:fillRect l="0" t="0" r="0" b="0"/>
            </a:stretch>
          </a:blipFill>
        </p:spPr>
      </p:sp>
      <p:sp>
        <p:nvSpPr>
          <p:cNvPr name="AutoShape 4" id="4"/>
          <p:cNvSpPr/>
          <p:nvPr/>
        </p:nvSpPr>
        <p:spPr>
          <a:xfrm>
            <a:off x="7946772" y="1564946"/>
            <a:ext cx="19050" cy="2060239"/>
          </a:xfrm>
          <a:prstGeom prst="line">
            <a:avLst/>
          </a:prstGeom>
          <a:ln cap="flat" w="57150">
            <a:solidFill>
              <a:srgbClr val="1090CF"/>
            </a:solidFill>
            <a:prstDash val="solid"/>
            <a:headEnd type="none" len="sm" w="sm"/>
            <a:tailEnd type="none" len="sm" w="sm"/>
          </a:ln>
        </p:spPr>
      </p:sp>
      <p:sp>
        <p:nvSpPr>
          <p:cNvPr name="TextBox 5" id="5"/>
          <p:cNvSpPr txBox="true"/>
          <p:nvPr/>
        </p:nvSpPr>
        <p:spPr>
          <a:xfrm rot="0">
            <a:off x="975430" y="4431659"/>
            <a:ext cx="5913117" cy="1031621"/>
          </a:xfrm>
          <a:prstGeom prst="rect">
            <a:avLst/>
          </a:prstGeom>
        </p:spPr>
        <p:txBody>
          <a:bodyPr anchor="t" rtlCol="false" tIns="0" lIns="0" bIns="0" rIns="0">
            <a:spAutoFit/>
          </a:bodyPr>
          <a:lstStyle/>
          <a:p>
            <a:pPr algn="l">
              <a:lnSpc>
                <a:spcPts val="4191"/>
              </a:lnSpc>
            </a:pPr>
            <a:r>
              <a:rPr lang="en-US" sz="3199" b="true">
                <a:solidFill>
                  <a:srgbClr val="FEFEFE"/>
                </a:solidFill>
                <a:latin typeface="Proxima Nova Bold"/>
                <a:ea typeface="Proxima Nova Bold"/>
                <a:cs typeface="Proxima Nova Bold"/>
                <a:sym typeface="Proxima Nova Bold"/>
              </a:rPr>
              <a:t>Safety and automation</a:t>
            </a:r>
          </a:p>
          <a:p>
            <a:pPr algn="l">
              <a:lnSpc>
                <a:spcPts val="4191"/>
              </a:lnSpc>
            </a:pPr>
            <a:r>
              <a:rPr lang="en-US" sz="3199" b="true">
                <a:solidFill>
                  <a:srgbClr val="FEFEFE"/>
                </a:solidFill>
                <a:latin typeface="Proxima Nova Bold"/>
                <a:ea typeface="Proxima Nova Bold"/>
                <a:cs typeface="Proxima Nova Bold"/>
                <a:sym typeface="Proxima Nova Bold"/>
              </a:rPr>
              <a:t>of taxi fleet operations</a:t>
            </a:r>
          </a:p>
        </p:txBody>
      </p:sp>
      <p:sp>
        <p:nvSpPr>
          <p:cNvPr name="TextBox 6" id="6"/>
          <p:cNvSpPr txBox="true"/>
          <p:nvPr/>
        </p:nvSpPr>
        <p:spPr>
          <a:xfrm rot="0">
            <a:off x="975430" y="3392409"/>
            <a:ext cx="6054275" cy="809625"/>
          </a:xfrm>
          <a:prstGeom prst="rect">
            <a:avLst/>
          </a:prstGeom>
        </p:spPr>
        <p:txBody>
          <a:bodyPr anchor="t" rtlCol="false" tIns="0" lIns="0" bIns="0" rIns="0">
            <a:spAutoFit/>
          </a:bodyPr>
          <a:lstStyle/>
          <a:p>
            <a:pPr algn="l">
              <a:lnSpc>
                <a:spcPts val="6479"/>
              </a:lnSpc>
              <a:spcBef>
                <a:spcPct val="0"/>
              </a:spcBef>
            </a:pPr>
            <a:r>
              <a:rPr lang="en-US" b="true" sz="5399">
                <a:solidFill>
                  <a:srgbClr val="FEFEFE"/>
                </a:solidFill>
                <a:latin typeface="Proxima Nova Bold"/>
                <a:ea typeface="Proxima Nova Bold"/>
                <a:cs typeface="Proxima Nova Bold"/>
                <a:sym typeface="Proxima Nova Bold"/>
              </a:rPr>
              <a:t>Taxi</a:t>
            </a:r>
          </a:p>
        </p:txBody>
      </p:sp>
      <p:sp>
        <p:nvSpPr>
          <p:cNvPr name="TextBox 7" id="7"/>
          <p:cNvSpPr txBox="true"/>
          <p:nvPr/>
        </p:nvSpPr>
        <p:spPr>
          <a:xfrm rot="0">
            <a:off x="975430" y="5701406"/>
            <a:ext cx="5913117" cy="1157097"/>
          </a:xfrm>
          <a:prstGeom prst="rect">
            <a:avLst/>
          </a:prstGeom>
        </p:spPr>
        <p:txBody>
          <a:bodyPr anchor="t" rtlCol="false" tIns="0" lIns="0" bIns="0" rIns="0">
            <a:spAutoFit/>
          </a:bodyPr>
          <a:lstStyle/>
          <a:p>
            <a:pPr algn="l">
              <a:lnSpc>
                <a:spcPts val="3143"/>
              </a:lnSpc>
              <a:spcBef>
                <a:spcPct val="0"/>
              </a:spcBef>
            </a:pPr>
            <a:r>
              <a:rPr lang="en-US" sz="2399">
                <a:solidFill>
                  <a:srgbClr val="FEFEFE"/>
                </a:solidFill>
                <a:latin typeface="Proxima Nova"/>
                <a:ea typeface="Proxima Nova"/>
                <a:cs typeface="Proxima Nova"/>
                <a:sym typeface="Proxima Nova"/>
              </a:rPr>
              <a:t>Track taxi vehicles with GPS monitoring, control driving quality, and protect your fleet from theft and towing.</a:t>
            </a:r>
          </a:p>
        </p:txBody>
      </p:sp>
      <p:grpSp>
        <p:nvGrpSpPr>
          <p:cNvPr name="Group 8" id="8"/>
          <p:cNvGrpSpPr/>
          <p:nvPr/>
        </p:nvGrpSpPr>
        <p:grpSpPr>
          <a:xfrm rot="0">
            <a:off x="975430" y="1038225"/>
            <a:ext cx="4521246" cy="669941"/>
            <a:chOff x="0" y="0"/>
            <a:chExt cx="6028328" cy="893254"/>
          </a:xfrm>
        </p:grpSpPr>
        <p:grpSp>
          <p:nvGrpSpPr>
            <p:cNvPr name="Group 9" id="9"/>
            <p:cNvGrpSpPr/>
            <p:nvPr/>
          </p:nvGrpSpPr>
          <p:grpSpPr>
            <a:xfrm rot="0">
              <a:off x="3345760" y="0"/>
              <a:ext cx="2682568" cy="893254"/>
              <a:chOff x="0" y="0"/>
              <a:chExt cx="514015" cy="171159"/>
            </a:xfrm>
          </p:grpSpPr>
          <p:sp>
            <p:nvSpPr>
              <p:cNvPr name="Freeform 10" id="10"/>
              <p:cNvSpPr/>
              <p:nvPr/>
            </p:nvSpPr>
            <p:spPr>
              <a:xfrm flipH="false" flipV="false" rot="0">
                <a:off x="0" y="0"/>
                <a:ext cx="514015" cy="171159"/>
              </a:xfrm>
              <a:custGeom>
                <a:avLst/>
                <a:gdLst/>
                <a:ahLst/>
                <a:cxnLst/>
                <a:rect r="r" b="b" t="t" l="l"/>
                <a:pathLst>
                  <a:path h="171159" w="514015">
                    <a:moveTo>
                      <a:pt x="38480" y="0"/>
                    </a:moveTo>
                    <a:lnTo>
                      <a:pt x="475535" y="0"/>
                    </a:lnTo>
                    <a:cubicBezTo>
                      <a:pt x="485741" y="0"/>
                      <a:pt x="495528" y="4054"/>
                      <a:pt x="502745" y="11271"/>
                    </a:cubicBezTo>
                    <a:cubicBezTo>
                      <a:pt x="509961" y="18487"/>
                      <a:pt x="514015" y="28275"/>
                      <a:pt x="514015" y="38480"/>
                    </a:cubicBezTo>
                    <a:lnTo>
                      <a:pt x="514015" y="132679"/>
                    </a:lnTo>
                    <a:cubicBezTo>
                      <a:pt x="514015" y="153931"/>
                      <a:pt x="496787" y="171159"/>
                      <a:pt x="475535" y="171159"/>
                    </a:cubicBezTo>
                    <a:lnTo>
                      <a:pt x="38480" y="171159"/>
                    </a:lnTo>
                    <a:cubicBezTo>
                      <a:pt x="28275" y="171159"/>
                      <a:pt x="18487" y="167105"/>
                      <a:pt x="11271" y="159889"/>
                    </a:cubicBezTo>
                    <a:cubicBezTo>
                      <a:pt x="4054" y="152672"/>
                      <a:pt x="0" y="142885"/>
                      <a:pt x="0" y="132679"/>
                    </a:cubicBezTo>
                    <a:lnTo>
                      <a:pt x="0" y="38480"/>
                    </a:lnTo>
                    <a:cubicBezTo>
                      <a:pt x="0" y="28275"/>
                      <a:pt x="4054" y="18487"/>
                      <a:pt x="11271" y="11271"/>
                    </a:cubicBezTo>
                    <a:cubicBezTo>
                      <a:pt x="18487" y="4054"/>
                      <a:pt x="28275" y="0"/>
                      <a:pt x="38480" y="0"/>
                    </a:cubicBezTo>
                    <a:close/>
                  </a:path>
                </a:pathLst>
              </a:custGeom>
            </p:spPr>
          </p:sp>
          <p:sp>
            <p:nvSpPr>
              <p:cNvPr name="TextBox 11" id="11"/>
              <p:cNvSpPr txBox="true"/>
              <p:nvPr/>
            </p:nvSpPr>
            <p:spPr>
              <a:xfrm>
                <a:off x="0" y="-47625"/>
                <a:ext cx="514015" cy="218784"/>
              </a:xfrm>
              <a:prstGeom prst="rect">
                <a:avLst/>
              </a:prstGeom>
            </p:spPr>
            <p:txBody>
              <a:bodyPr anchor="ctr" rtlCol="false" tIns="52369" lIns="52369" bIns="52369" rIns="52369"/>
              <a:lstStyle/>
              <a:p>
                <a:pPr algn="ctr">
                  <a:lnSpc>
                    <a:spcPts val="3863"/>
                  </a:lnSpc>
                </a:pPr>
                <a:r>
                  <a:rPr lang="en-US" b="true" sz="2799">
                    <a:solidFill>
                      <a:srgbClr val="FFFFFF"/>
                    </a:solidFill>
                    <a:latin typeface="Proxima Nova Bold"/>
                    <a:ea typeface="Proxima Nova Bold"/>
                    <a:cs typeface="Proxima Nova Bold"/>
                    <a:sym typeface="Proxima Nova Bold"/>
                  </a:rPr>
                  <a:t>Industries</a:t>
                </a:r>
              </a:p>
            </p:txBody>
          </p:sp>
        </p:grpSp>
        <p:sp>
          <p:nvSpPr>
            <p:cNvPr name="Freeform 12" id="12"/>
            <p:cNvSpPr/>
            <p:nvPr/>
          </p:nvSpPr>
          <p:spPr>
            <a:xfrm flipH="false" flipV="false" rot="0">
              <a:off x="0" y="150468"/>
              <a:ext cx="2760804" cy="592318"/>
            </a:xfrm>
            <a:custGeom>
              <a:avLst/>
              <a:gdLst/>
              <a:ahLst/>
              <a:cxnLst/>
              <a:rect r="r" b="b" t="t" l="l"/>
              <a:pathLst>
                <a:path h="592318" w="2760804">
                  <a:moveTo>
                    <a:pt x="0" y="0"/>
                  </a:moveTo>
                  <a:lnTo>
                    <a:pt x="2760804" y="0"/>
                  </a:lnTo>
                  <a:lnTo>
                    <a:pt x="2760804" y="592318"/>
                  </a:lnTo>
                  <a:lnTo>
                    <a:pt x="0" y="59231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AutoShape 13" id="13"/>
            <p:cNvSpPr/>
            <p:nvPr/>
          </p:nvSpPr>
          <p:spPr>
            <a:xfrm flipH="true" flipV="true">
              <a:off x="3120685" y="125163"/>
              <a:ext cx="0" cy="642928"/>
            </a:xfrm>
            <a:prstGeom prst="line">
              <a:avLst/>
            </a:prstGeom>
            <a:ln cap="flat" w="50800">
              <a:solidFill>
                <a:srgbClr val="FFFFFF"/>
              </a:solidFill>
              <a:prstDash val="solid"/>
              <a:headEnd type="none" len="sm" w="sm"/>
              <a:tailEnd type="none" len="sm" w="sm"/>
            </a:ln>
          </p:spPr>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6" id="6"/>
          <p:cNvGrpSpPr/>
          <p:nvPr/>
        </p:nvGrpSpPr>
        <p:grpSpPr>
          <a:xfrm rot="0">
            <a:off x="1619225" y="6616002"/>
            <a:ext cx="7610721" cy="1560682"/>
            <a:chOff x="0" y="0"/>
            <a:chExt cx="2004470" cy="411044"/>
          </a:xfrm>
        </p:grpSpPr>
        <p:sp>
          <p:nvSpPr>
            <p:cNvPr name="Freeform 7" id="7"/>
            <p:cNvSpPr/>
            <p:nvPr/>
          </p:nvSpPr>
          <p:spPr>
            <a:xfrm flipH="false" flipV="false" rot="0">
              <a:off x="0" y="0"/>
              <a:ext cx="2004470" cy="411044"/>
            </a:xfrm>
            <a:custGeom>
              <a:avLst/>
              <a:gdLst/>
              <a:ahLst/>
              <a:cxnLst/>
              <a:rect r="r" b="b" t="t" l="l"/>
              <a:pathLst>
                <a:path h="411044" w="2004470">
                  <a:moveTo>
                    <a:pt x="15259" y="0"/>
                  </a:moveTo>
                  <a:lnTo>
                    <a:pt x="1989211" y="0"/>
                  </a:lnTo>
                  <a:cubicBezTo>
                    <a:pt x="1997638" y="0"/>
                    <a:pt x="2004470" y="6831"/>
                    <a:pt x="2004470" y="15259"/>
                  </a:cubicBezTo>
                  <a:lnTo>
                    <a:pt x="2004470" y="395785"/>
                  </a:lnTo>
                  <a:cubicBezTo>
                    <a:pt x="2004470" y="399832"/>
                    <a:pt x="2002862" y="403713"/>
                    <a:pt x="2000001" y="406575"/>
                  </a:cubicBezTo>
                  <a:cubicBezTo>
                    <a:pt x="1997139" y="409436"/>
                    <a:pt x="1993258" y="411044"/>
                    <a:pt x="1989211" y="411044"/>
                  </a:cubicBezTo>
                  <a:lnTo>
                    <a:pt x="15259" y="411044"/>
                  </a:lnTo>
                  <a:cubicBezTo>
                    <a:pt x="6831" y="411044"/>
                    <a:pt x="0" y="404212"/>
                    <a:pt x="0" y="395785"/>
                  </a:cubicBezTo>
                  <a:lnTo>
                    <a:pt x="0" y="15259"/>
                  </a:lnTo>
                  <a:cubicBezTo>
                    <a:pt x="0" y="11212"/>
                    <a:pt x="1608" y="7331"/>
                    <a:pt x="4469" y="4469"/>
                  </a:cubicBezTo>
                  <a:cubicBezTo>
                    <a:pt x="7331" y="1608"/>
                    <a:pt x="11212" y="0"/>
                    <a:pt x="15259"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8" id="8"/>
            <p:cNvSpPr txBox="true"/>
            <p:nvPr/>
          </p:nvSpPr>
          <p:spPr>
            <a:xfrm>
              <a:off x="0" y="9525"/>
              <a:ext cx="2004470" cy="401519"/>
            </a:xfrm>
            <a:prstGeom prst="rect">
              <a:avLst/>
            </a:prstGeom>
          </p:spPr>
          <p:txBody>
            <a:bodyPr anchor="ctr" rtlCol="false" tIns="50800" lIns="50800" bIns="50800" rIns="50800"/>
            <a:lstStyle/>
            <a:p>
              <a:pPr algn="ctr">
                <a:lnSpc>
                  <a:spcPts val="2880"/>
                </a:lnSpc>
              </a:pPr>
            </a:p>
          </p:txBody>
        </p:sp>
      </p:grpSp>
      <p:sp>
        <p:nvSpPr>
          <p:cNvPr name="Freeform 9" id="9"/>
          <p:cNvSpPr/>
          <p:nvPr/>
        </p:nvSpPr>
        <p:spPr>
          <a:xfrm flipH="false" flipV="false" rot="0">
            <a:off x="9437762" y="1331859"/>
            <a:ext cx="9129290" cy="5881795"/>
          </a:xfrm>
          <a:custGeom>
            <a:avLst/>
            <a:gdLst/>
            <a:ahLst/>
            <a:cxnLst/>
            <a:rect r="r" b="b" t="t" l="l"/>
            <a:pathLst>
              <a:path h="5881795" w="9129290">
                <a:moveTo>
                  <a:pt x="0" y="0"/>
                </a:moveTo>
                <a:lnTo>
                  <a:pt x="9129290" y="0"/>
                </a:lnTo>
                <a:lnTo>
                  <a:pt x="9129290" y="5881795"/>
                </a:lnTo>
                <a:lnTo>
                  <a:pt x="0" y="5881795"/>
                </a:lnTo>
                <a:lnTo>
                  <a:pt x="0" y="0"/>
                </a:lnTo>
                <a:close/>
              </a:path>
            </a:pathLst>
          </a:custGeom>
          <a:blipFill>
            <a:blip r:embed="rId5"/>
            <a:stretch>
              <a:fillRect l="0" t="0" r="-5063" b="0"/>
            </a:stretch>
          </a:blipFill>
        </p:spPr>
      </p:sp>
      <p:grpSp>
        <p:nvGrpSpPr>
          <p:cNvPr name="Group 10" id="10"/>
          <p:cNvGrpSpPr/>
          <p:nvPr/>
        </p:nvGrpSpPr>
        <p:grpSpPr>
          <a:xfrm rot="0">
            <a:off x="960603" y="2269183"/>
            <a:ext cx="7600668" cy="666750"/>
            <a:chOff x="0" y="0"/>
            <a:chExt cx="10134224" cy="889000"/>
          </a:xfrm>
        </p:grpSpPr>
        <p:sp>
          <p:nvSpPr>
            <p:cNvPr name="TextBox 11" id="11"/>
            <p:cNvSpPr txBox="true"/>
            <p:nvPr/>
          </p:nvSpPr>
          <p:spPr>
            <a:xfrm rot="0">
              <a:off x="745614" y="0"/>
              <a:ext cx="9388610" cy="889000"/>
            </a:xfrm>
            <a:prstGeom prst="rect">
              <a:avLst/>
            </a:prstGeom>
          </p:spPr>
          <p:txBody>
            <a:bodyPr anchor="t" rtlCol="false" tIns="0" lIns="0" bIns="0" rIns="0">
              <a:spAutoFit/>
            </a:bodyPr>
            <a:lstStyle/>
            <a:p>
              <a:pPr algn="l">
                <a:lnSpc>
                  <a:spcPts val="2639"/>
                </a:lnSpc>
                <a:spcBef>
                  <a:spcPct val="0"/>
                </a:spcBef>
              </a:pPr>
              <a:r>
                <a:rPr lang="en-US" sz="2199">
                  <a:solidFill>
                    <a:srgbClr val="1090CF"/>
                  </a:solidFill>
                  <a:latin typeface="Proxima Nova"/>
                  <a:ea typeface="Proxima Nova"/>
                  <a:cs typeface="Proxima Nova"/>
                  <a:sym typeface="Proxima Nova"/>
                </a:rPr>
                <a:t>Enable automatic route planning to visit all locations faster.</a:t>
              </a:r>
              <a:r>
                <a:rPr lang="en-US" sz="2199">
                  <a:solidFill>
                    <a:srgbClr val="1090CF"/>
                  </a:solidFill>
                  <a:latin typeface="Proxima Nova"/>
                  <a:ea typeface="Proxima Nova"/>
                  <a:cs typeface="Proxima Nova"/>
                  <a:sym typeface="Proxima Nova"/>
                </a:rPr>
                <a:t> </a:t>
              </a:r>
            </a:p>
          </p:txBody>
        </p:sp>
        <p:sp>
          <p:nvSpPr>
            <p:cNvPr name="Freeform 12" id="12"/>
            <p:cNvSpPr/>
            <p:nvPr/>
          </p:nvSpPr>
          <p:spPr>
            <a:xfrm flipH="false" flipV="false" rot="0">
              <a:off x="0" y="0"/>
              <a:ext cx="658036" cy="574658"/>
            </a:xfrm>
            <a:custGeom>
              <a:avLst/>
              <a:gdLst/>
              <a:ahLst/>
              <a:cxnLst/>
              <a:rect r="r" b="b" t="t" l="l"/>
              <a:pathLst>
                <a:path h="574658" w="658036">
                  <a:moveTo>
                    <a:pt x="0" y="0"/>
                  </a:moveTo>
                  <a:lnTo>
                    <a:pt x="658036" y="0"/>
                  </a:lnTo>
                  <a:lnTo>
                    <a:pt x="658036" y="574658"/>
                  </a:lnTo>
                  <a:lnTo>
                    <a:pt x="0" y="574658"/>
                  </a:lnTo>
                  <a:lnTo>
                    <a:pt x="0" y="0"/>
                  </a:lnTo>
                  <a:close/>
                </a:path>
              </a:pathLst>
            </a:custGeom>
            <a:blipFill>
              <a:blip r:embed="rId6"/>
              <a:stretch>
                <a:fillRect l="0" t="-7254" r="0" b="-7254"/>
              </a:stretch>
            </a:blipFill>
          </p:spPr>
        </p:sp>
      </p:grpSp>
      <p:grpSp>
        <p:nvGrpSpPr>
          <p:cNvPr name="Group 13" id="13"/>
          <p:cNvGrpSpPr/>
          <p:nvPr/>
        </p:nvGrpSpPr>
        <p:grpSpPr>
          <a:xfrm rot="0">
            <a:off x="960603" y="3277274"/>
            <a:ext cx="7325509" cy="666750"/>
            <a:chOff x="0" y="0"/>
            <a:chExt cx="9767345" cy="889000"/>
          </a:xfrm>
        </p:grpSpPr>
        <p:sp>
          <p:nvSpPr>
            <p:cNvPr name="TextBox 14" id="14"/>
            <p:cNvSpPr txBox="true"/>
            <p:nvPr/>
          </p:nvSpPr>
          <p:spPr>
            <a:xfrm rot="0">
              <a:off x="718621" y="0"/>
              <a:ext cx="9048723" cy="889000"/>
            </a:xfrm>
            <a:prstGeom prst="rect">
              <a:avLst/>
            </a:prstGeom>
          </p:spPr>
          <p:txBody>
            <a:bodyPr anchor="t" rtlCol="false" tIns="0" lIns="0" bIns="0" rIns="0">
              <a:spAutoFit/>
            </a:bodyPr>
            <a:lstStyle/>
            <a:p>
              <a:pPr algn="l">
                <a:lnSpc>
                  <a:spcPts val="2639"/>
                </a:lnSpc>
                <a:spcBef>
                  <a:spcPct val="0"/>
                </a:spcBef>
              </a:pPr>
              <a:r>
                <a:rPr lang="en-US" sz="2199">
                  <a:solidFill>
                    <a:srgbClr val="1090CF"/>
                  </a:solidFill>
                  <a:latin typeface="Proxima Nova"/>
                  <a:ea typeface="Proxima Nova"/>
                  <a:cs typeface="Proxima Nova"/>
                  <a:sym typeface="Proxima Nova"/>
                </a:rPr>
                <a:t>Avoid traffic jams and ensure on-time arrival with smart route optimization.</a:t>
              </a:r>
            </a:p>
          </p:txBody>
        </p:sp>
        <p:sp>
          <p:nvSpPr>
            <p:cNvPr name="Freeform 15" id="15"/>
            <p:cNvSpPr/>
            <p:nvPr/>
          </p:nvSpPr>
          <p:spPr>
            <a:xfrm flipH="false" flipV="false" rot="0">
              <a:off x="0" y="0"/>
              <a:ext cx="634213" cy="574658"/>
            </a:xfrm>
            <a:custGeom>
              <a:avLst/>
              <a:gdLst/>
              <a:ahLst/>
              <a:cxnLst/>
              <a:rect r="r" b="b" t="t" l="l"/>
              <a:pathLst>
                <a:path h="574658" w="634213">
                  <a:moveTo>
                    <a:pt x="0" y="0"/>
                  </a:moveTo>
                  <a:lnTo>
                    <a:pt x="634213" y="0"/>
                  </a:lnTo>
                  <a:lnTo>
                    <a:pt x="634213" y="574658"/>
                  </a:lnTo>
                  <a:lnTo>
                    <a:pt x="0" y="574658"/>
                  </a:lnTo>
                  <a:lnTo>
                    <a:pt x="0" y="0"/>
                  </a:lnTo>
                  <a:close/>
                </a:path>
              </a:pathLst>
            </a:custGeom>
            <a:blipFill>
              <a:blip r:embed="rId6"/>
              <a:stretch>
                <a:fillRect l="0" t="-5181" r="0" b="-5181"/>
              </a:stretch>
            </a:blipFill>
          </p:spPr>
        </p:sp>
      </p:grpSp>
      <p:grpSp>
        <p:nvGrpSpPr>
          <p:cNvPr name="Group 16" id="16"/>
          <p:cNvGrpSpPr/>
          <p:nvPr/>
        </p:nvGrpSpPr>
        <p:grpSpPr>
          <a:xfrm rot="0">
            <a:off x="960603" y="5057700"/>
            <a:ext cx="6637610" cy="666750"/>
            <a:chOff x="0" y="0"/>
            <a:chExt cx="8850147" cy="889000"/>
          </a:xfrm>
        </p:grpSpPr>
        <p:sp>
          <p:nvSpPr>
            <p:cNvPr name="TextBox 17" id="17"/>
            <p:cNvSpPr txBox="true"/>
            <p:nvPr/>
          </p:nvSpPr>
          <p:spPr>
            <a:xfrm rot="0">
              <a:off x="651139" y="0"/>
              <a:ext cx="8199007" cy="889000"/>
            </a:xfrm>
            <a:prstGeom prst="rect">
              <a:avLst/>
            </a:prstGeom>
          </p:spPr>
          <p:txBody>
            <a:bodyPr anchor="t" rtlCol="false" tIns="0" lIns="0" bIns="0" rIns="0">
              <a:spAutoFit/>
            </a:bodyPr>
            <a:lstStyle/>
            <a:p>
              <a:pPr algn="l">
                <a:lnSpc>
                  <a:spcPts val="2639"/>
                </a:lnSpc>
                <a:spcBef>
                  <a:spcPct val="0"/>
                </a:spcBef>
              </a:pPr>
              <a:r>
                <a:rPr lang="en-US" sz="2199">
                  <a:solidFill>
                    <a:srgbClr val="1090CF"/>
                  </a:solidFill>
                  <a:latin typeface="Proxima Nova"/>
                  <a:ea typeface="Proxima Nova"/>
                  <a:cs typeface="Proxima Nova"/>
                  <a:sym typeface="Proxima Nova"/>
                </a:rPr>
                <a:t>Stay aware of ETAs. Receive alerts if your drivers might be running late or deviate from the route.</a:t>
              </a:r>
            </a:p>
          </p:txBody>
        </p:sp>
        <p:sp>
          <p:nvSpPr>
            <p:cNvPr name="Freeform 18" id="18"/>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6"/>
              <a:stretch>
                <a:fillRect l="0" t="0" r="0" b="0"/>
              </a:stretch>
            </a:blipFill>
          </p:spPr>
        </p:sp>
      </p:grpSp>
      <p:grpSp>
        <p:nvGrpSpPr>
          <p:cNvPr name="Group 19" id="19"/>
          <p:cNvGrpSpPr/>
          <p:nvPr/>
        </p:nvGrpSpPr>
        <p:grpSpPr>
          <a:xfrm rot="0">
            <a:off x="960603" y="4285365"/>
            <a:ext cx="6637610" cy="430993"/>
            <a:chOff x="0" y="0"/>
            <a:chExt cx="8850147" cy="574658"/>
          </a:xfrm>
        </p:grpSpPr>
        <p:sp>
          <p:nvSpPr>
            <p:cNvPr name="TextBox 20" id="20"/>
            <p:cNvSpPr txBox="true"/>
            <p:nvPr/>
          </p:nvSpPr>
          <p:spPr>
            <a:xfrm rot="0">
              <a:off x="651139" y="46029"/>
              <a:ext cx="8199007" cy="444500"/>
            </a:xfrm>
            <a:prstGeom prst="rect">
              <a:avLst/>
            </a:prstGeom>
          </p:spPr>
          <p:txBody>
            <a:bodyPr anchor="t" rtlCol="false" tIns="0" lIns="0" bIns="0" rIns="0">
              <a:spAutoFit/>
            </a:bodyPr>
            <a:lstStyle/>
            <a:p>
              <a:pPr algn="l">
                <a:lnSpc>
                  <a:spcPts val="2639"/>
                </a:lnSpc>
                <a:spcBef>
                  <a:spcPct val="0"/>
                </a:spcBef>
              </a:pPr>
              <a:r>
                <a:rPr lang="en-US" sz="2199">
                  <a:solidFill>
                    <a:srgbClr val="1090CF"/>
                  </a:solidFill>
                  <a:latin typeface="Proxima Nova"/>
                  <a:ea typeface="Proxima Nova"/>
                  <a:cs typeface="Proxima Nova"/>
                  <a:sym typeface="Proxima Nova"/>
                </a:rPr>
                <a:t>See the whole fleet on a single map.</a:t>
              </a:r>
            </a:p>
          </p:txBody>
        </p:sp>
        <p:sp>
          <p:nvSpPr>
            <p:cNvPr name="Freeform 21" id="21"/>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6"/>
              <a:stretch>
                <a:fillRect l="0" t="0" r="0" b="0"/>
              </a:stretch>
            </a:blipFill>
          </p:spPr>
        </p:sp>
      </p:grpSp>
      <p:sp>
        <p:nvSpPr>
          <p:cNvPr name="Freeform 22" id="22"/>
          <p:cNvSpPr/>
          <p:nvPr/>
        </p:nvSpPr>
        <p:spPr>
          <a:xfrm flipH="false" flipV="false" rot="0">
            <a:off x="7988934" y="5143500"/>
            <a:ext cx="6622406" cy="4296286"/>
          </a:xfrm>
          <a:custGeom>
            <a:avLst/>
            <a:gdLst/>
            <a:ahLst/>
            <a:cxnLst/>
            <a:rect r="r" b="b" t="t" l="l"/>
            <a:pathLst>
              <a:path h="4296286" w="6622406">
                <a:moveTo>
                  <a:pt x="0" y="0"/>
                </a:moveTo>
                <a:lnTo>
                  <a:pt x="6622406" y="0"/>
                </a:lnTo>
                <a:lnTo>
                  <a:pt x="6622406" y="4296286"/>
                </a:lnTo>
                <a:lnTo>
                  <a:pt x="0" y="4296286"/>
                </a:lnTo>
                <a:lnTo>
                  <a:pt x="0" y="0"/>
                </a:lnTo>
                <a:close/>
              </a:path>
            </a:pathLst>
          </a:custGeom>
          <a:blipFill>
            <a:blip r:embed="rId7"/>
            <a:stretch>
              <a:fillRect l="0" t="0" r="0" b="0"/>
            </a:stretch>
          </a:blipFill>
        </p:spPr>
      </p:sp>
      <p:sp>
        <p:nvSpPr>
          <p:cNvPr name="TextBox 23" id="23"/>
          <p:cNvSpPr txBox="true"/>
          <p:nvPr/>
        </p:nvSpPr>
        <p:spPr>
          <a:xfrm rot="0">
            <a:off x="1977731" y="6847064"/>
            <a:ext cx="647124" cy="366589"/>
          </a:xfrm>
          <a:prstGeom prst="rect">
            <a:avLst/>
          </a:prstGeom>
        </p:spPr>
        <p:txBody>
          <a:bodyPr anchor="t" rtlCol="false" tIns="0" lIns="0" bIns="0" rIns="0">
            <a:spAutoFit/>
          </a:bodyPr>
          <a:lstStyle/>
          <a:p>
            <a:pPr algn="ctr">
              <a:lnSpc>
                <a:spcPts val="3015"/>
              </a:lnSpc>
              <a:spcBef>
                <a:spcPct val="0"/>
              </a:spcBef>
            </a:pPr>
            <a:r>
              <a:rPr lang="en-US" b="true" sz="2185">
                <a:solidFill>
                  <a:srgbClr val="1D96DB"/>
                </a:solidFill>
                <a:latin typeface="Proxima Nova Bold"/>
                <a:ea typeface="Proxima Nova Bold"/>
                <a:cs typeface="Proxima Nova Bold"/>
                <a:sym typeface="Proxima Nova Bold"/>
              </a:rPr>
              <a:t>up to</a:t>
            </a:r>
          </a:p>
        </p:txBody>
      </p:sp>
      <p:sp>
        <p:nvSpPr>
          <p:cNvPr name="TextBox 24" id="24"/>
          <p:cNvSpPr txBox="true"/>
          <p:nvPr/>
        </p:nvSpPr>
        <p:spPr>
          <a:xfrm rot="0">
            <a:off x="3781282" y="6875639"/>
            <a:ext cx="3902852" cy="1021080"/>
          </a:xfrm>
          <a:prstGeom prst="rect">
            <a:avLst/>
          </a:prstGeom>
        </p:spPr>
        <p:txBody>
          <a:bodyPr anchor="t" rtlCol="false" tIns="0" lIns="0" bIns="0" rIns="0">
            <a:spAutoFit/>
          </a:bodyPr>
          <a:lstStyle/>
          <a:p>
            <a:pPr algn="l">
              <a:lnSpc>
                <a:spcPts val="2760"/>
              </a:lnSpc>
              <a:spcBef>
                <a:spcPct val="0"/>
              </a:spcBef>
            </a:pPr>
            <a:r>
              <a:rPr lang="en-US" sz="2000">
                <a:solidFill>
                  <a:srgbClr val="1A1A1A"/>
                </a:solidFill>
                <a:latin typeface="Proxima Nova"/>
                <a:ea typeface="Proxima Nova"/>
                <a:cs typeface="Proxima Nova"/>
                <a:sym typeface="Proxima Nova"/>
              </a:rPr>
              <a:t>GPS tracking software with route planning can help reduce transportation costs*.</a:t>
            </a:r>
          </a:p>
        </p:txBody>
      </p:sp>
      <p:sp>
        <p:nvSpPr>
          <p:cNvPr name="TextBox 25" id="25"/>
          <p:cNvSpPr txBox="true"/>
          <p:nvPr/>
        </p:nvSpPr>
        <p:spPr>
          <a:xfrm rot="0">
            <a:off x="2012217" y="8400307"/>
            <a:ext cx="7440981" cy="167640"/>
          </a:xfrm>
          <a:prstGeom prst="rect">
            <a:avLst/>
          </a:prstGeom>
        </p:spPr>
        <p:txBody>
          <a:bodyPr anchor="t" rtlCol="false" tIns="0" lIns="0" bIns="0" rIns="0">
            <a:spAutoFit/>
          </a:bodyPr>
          <a:lstStyle/>
          <a:p>
            <a:pPr algn="l">
              <a:lnSpc>
                <a:spcPts val="1379"/>
              </a:lnSpc>
              <a:spcBef>
                <a:spcPct val="0"/>
              </a:spcBef>
            </a:pPr>
            <a:r>
              <a:rPr lang="en-US" sz="999">
                <a:solidFill>
                  <a:srgbClr val="808B9B"/>
                </a:solidFill>
                <a:latin typeface="Proxima Nova"/>
                <a:ea typeface="Proxima Nova"/>
                <a:cs typeface="Proxima Nova"/>
                <a:sym typeface="Proxima Nova"/>
              </a:rPr>
              <a:t>According to a study by the </a:t>
            </a:r>
            <a:r>
              <a:rPr lang="en-US" sz="999" u="sng">
                <a:solidFill>
                  <a:srgbClr val="808B9B"/>
                </a:solidFill>
                <a:latin typeface="Proxima Nova"/>
                <a:ea typeface="Proxima Nova"/>
                <a:cs typeface="Proxima Nova"/>
                <a:sym typeface="Proxima Nova"/>
                <a:hlinkClick r:id="rId8" tooltip="https://www.nist.gov"/>
              </a:rPr>
              <a:t>National Institute of Standards and </a:t>
            </a:r>
            <a:r>
              <a:rPr lang="en-US" sz="999">
                <a:solidFill>
                  <a:srgbClr val="808B9B"/>
                </a:solidFill>
                <a:latin typeface="Proxima Nova"/>
                <a:ea typeface="Proxima Nova"/>
                <a:cs typeface="Proxima Nova"/>
                <a:sym typeface="Proxima Nova"/>
              </a:rPr>
              <a:t>T</a:t>
            </a:r>
            <a:r>
              <a:rPr lang="en-US" sz="999" u="sng">
                <a:solidFill>
                  <a:srgbClr val="808B9B"/>
                </a:solidFill>
                <a:latin typeface="Proxima Nova"/>
                <a:ea typeface="Proxima Nova"/>
                <a:cs typeface="Proxima Nova"/>
                <a:sym typeface="Proxima Nova"/>
                <a:hlinkClick r:id="rId9" tooltip="https://www.nist.gov"/>
              </a:rPr>
              <a:t>echnology</a:t>
            </a:r>
            <a:r>
              <a:rPr lang="en-US" sz="999">
                <a:solidFill>
                  <a:srgbClr val="808B9B"/>
                </a:solidFill>
                <a:latin typeface="Proxima Nova"/>
                <a:ea typeface="Proxima Nova"/>
                <a:cs typeface="Proxima Nova"/>
                <a:sym typeface="Proxima Nova"/>
              </a:rPr>
              <a:t>.</a:t>
            </a:r>
          </a:p>
        </p:txBody>
      </p:sp>
      <p:sp>
        <p:nvSpPr>
          <p:cNvPr name="TextBox 26" id="26"/>
          <p:cNvSpPr txBox="true"/>
          <p:nvPr/>
        </p:nvSpPr>
        <p:spPr>
          <a:xfrm rot="0">
            <a:off x="945775" y="1177458"/>
            <a:ext cx="86926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Provide zero-delay service</a:t>
            </a:r>
          </a:p>
        </p:txBody>
      </p:sp>
      <p:sp>
        <p:nvSpPr>
          <p:cNvPr name="TextBox 27" id="27"/>
          <p:cNvSpPr txBox="true"/>
          <p:nvPr/>
        </p:nvSpPr>
        <p:spPr>
          <a:xfrm rot="0">
            <a:off x="1977731" y="7011309"/>
            <a:ext cx="1497825" cy="976457"/>
          </a:xfrm>
          <a:prstGeom prst="rect">
            <a:avLst/>
          </a:prstGeom>
        </p:spPr>
        <p:txBody>
          <a:bodyPr anchor="t" rtlCol="false" tIns="0" lIns="0" bIns="0" rIns="0">
            <a:spAutoFit/>
          </a:bodyPr>
          <a:lstStyle/>
          <a:p>
            <a:pPr algn="ctr">
              <a:lnSpc>
                <a:spcPts val="7815"/>
              </a:lnSpc>
              <a:spcBef>
                <a:spcPct val="0"/>
              </a:spcBef>
            </a:pPr>
            <a:r>
              <a:rPr lang="en-US" b="true" sz="5965">
                <a:solidFill>
                  <a:srgbClr val="1090CF"/>
                </a:solidFill>
                <a:latin typeface="Proxima Nova Bold"/>
                <a:ea typeface="Proxima Nova Bold"/>
                <a:cs typeface="Proxima Nova Bold"/>
                <a:sym typeface="Proxima Nova Bold"/>
              </a:rPr>
              <a:t>20%</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8318961" y="1915762"/>
            <a:ext cx="7804384" cy="6966256"/>
          </a:xfrm>
          <a:custGeom>
            <a:avLst/>
            <a:gdLst/>
            <a:ahLst/>
            <a:cxnLst/>
            <a:rect r="r" b="b" t="t" l="l"/>
            <a:pathLst>
              <a:path h="6966256" w="7804384">
                <a:moveTo>
                  <a:pt x="0" y="0"/>
                </a:moveTo>
                <a:lnTo>
                  <a:pt x="7804384" y="0"/>
                </a:lnTo>
                <a:lnTo>
                  <a:pt x="7804384" y="6966257"/>
                </a:lnTo>
                <a:lnTo>
                  <a:pt x="0" y="6966257"/>
                </a:lnTo>
                <a:lnTo>
                  <a:pt x="0" y="0"/>
                </a:lnTo>
                <a:close/>
              </a:path>
            </a:pathLst>
          </a:custGeom>
          <a:blipFill>
            <a:blip r:embed="rId4"/>
            <a:stretch>
              <a:fillRect l="0" t="0" r="0" b="0"/>
            </a:stretch>
          </a:blipFill>
        </p:spPr>
      </p:sp>
      <p:grpSp>
        <p:nvGrpSpPr>
          <p:cNvPr name="Group 4" id="4"/>
          <p:cNvGrpSpPr/>
          <p:nvPr/>
        </p:nvGrpSpPr>
        <p:grpSpPr>
          <a:xfrm rot="0">
            <a:off x="200" y="9783000"/>
            <a:ext cx="18288000" cy="504000"/>
            <a:chOff x="0" y="0"/>
            <a:chExt cx="24384000" cy="672000"/>
          </a:xfrm>
        </p:grpSpPr>
        <p:grpSp>
          <p:nvGrpSpPr>
            <p:cNvPr name="Group 5" id="5"/>
            <p:cNvGrpSpPr/>
            <p:nvPr/>
          </p:nvGrpSpPr>
          <p:grpSpPr>
            <a:xfrm rot="0">
              <a:off x="0" y="0"/>
              <a:ext cx="24384000" cy="672000"/>
              <a:chOff x="0" y="0"/>
              <a:chExt cx="24384000" cy="672000"/>
            </a:xfrm>
          </p:grpSpPr>
          <p:sp>
            <p:nvSpPr>
              <p:cNvPr name="Freeform 6" id="6"/>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7" id="7"/>
            <p:cNvSpPr/>
            <p:nvPr/>
          </p:nvSpPr>
          <p:spPr>
            <a:xfrm flipH="false" flipV="false" rot="0">
              <a:off x="22264565" y="149869"/>
              <a:ext cx="1554040" cy="347333"/>
            </a:xfrm>
            <a:custGeom>
              <a:avLst/>
              <a:gdLst/>
              <a:ahLst/>
              <a:cxnLst/>
              <a:rect r="r" b="b" t="t" l="l"/>
              <a:pathLst>
                <a:path h="347333" w="1554040">
                  <a:moveTo>
                    <a:pt x="0" y="0"/>
                  </a:moveTo>
                  <a:lnTo>
                    <a:pt x="1554040" y="0"/>
                  </a:lnTo>
                  <a:lnTo>
                    <a:pt x="1554040" y="347334"/>
                  </a:lnTo>
                  <a:lnTo>
                    <a:pt x="0" y="347334"/>
                  </a:lnTo>
                  <a:lnTo>
                    <a:pt x="0" y="0"/>
                  </a:lnTo>
                  <a:close/>
                </a:path>
              </a:pathLst>
            </a:custGeom>
            <a:blipFill>
              <a:blip r:embed="rId5"/>
              <a:stretch>
                <a:fillRect l="0" t="0" r="0" b="0"/>
              </a:stretch>
            </a:blipFill>
          </p:spPr>
        </p:sp>
      </p:grpSp>
      <p:grpSp>
        <p:nvGrpSpPr>
          <p:cNvPr name="Group 8" id="8"/>
          <p:cNvGrpSpPr/>
          <p:nvPr/>
        </p:nvGrpSpPr>
        <p:grpSpPr>
          <a:xfrm rot="0">
            <a:off x="1000125" y="4218175"/>
            <a:ext cx="6791075" cy="333375"/>
            <a:chOff x="0" y="0"/>
            <a:chExt cx="9054767" cy="444500"/>
          </a:xfrm>
        </p:grpSpPr>
        <p:sp>
          <p:nvSpPr>
            <p:cNvPr name="TextBox 9" id="9"/>
            <p:cNvSpPr txBox="true"/>
            <p:nvPr/>
          </p:nvSpPr>
          <p:spPr>
            <a:xfrm rot="0">
              <a:off x="474391" y="0"/>
              <a:ext cx="8580376" cy="444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Accurate mileage</a:t>
              </a:r>
            </a:p>
          </p:txBody>
        </p:sp>
        <p:grpSp>
          <p:nvGrpSpPr>
            <p:cNvPr name="Group 10" id="10"/>
            <p:cNvGrpSpPr/>
            <p:nvPr/>
          </p:nvGrpSpPr>
          <p:grpSpPr>
            <a:xfrm rot="5410475">
              <a:off x="-20498" y="78282"/>
              <a:ext cx="336158" cy="294138"/>
              <a:chOff x="0" y="0"/>
              <a:chExt cx="812800" cy="711200"/>
            </a:xfrm>
          </p:grpSpPr>
          <p:sp>
            <p:nvSpPr>
              <p:cNvPr name="Freeform 11" id="11"/>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2" id="12"/>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13" id="13"/>
          <p:cNvGrpSpPr/>
          <p:nvPr/>
        </p:nvGrpSpPr>
        <p:grpSpPr>
          <a:xfrm rot="0">
            <a:off x="1000125" y="4787616"/>
            <a:ext cx="6791075" cy="333375"/>
            <a:chOff x="0" y="0"/>
            <a:chExt cx="9054767" cy="444500"/>
          </a:xfrm>
        </p:grpSpPr>
        <p:sp>
          <p:nvSpPr>
            <p:cNvPr name="TextBox 14" id="14"/>
            <p:cNvSpPr txBox="true"/>
            <p:nvPr/>
          </p:nvSpPr>
          <p:spPr>
            <a:xfrm rot="0">
              <a:off x="474391" y="0"/>
              <a:ext cx="8580376" cy="444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Engine load</a:t>
              </a:r>
            </a:p>
          </p:txBody>
        </p:sp>
        <p:grpSp>
          <p:nvGrpSpPr>
            <p:cNvPr name="Group 15" id="15"/>
            <p:cNvGrpSpPr/>
            <p:nvPr/>
          </p:nvGrpSpPr>
          <p:grpSpPr>
            <a:xfrm rot="5410475">
              <a:off x="-20498" y="78282"/>
              <a:ext cx="336158" cy="294138"/>
              <a:chOff x="0" y="0"/>
              <a:chExt cx="812800" cy="711200"/>
            </a:xfrm>
          </p:grpSpPr>
          <p:sp>
            <p:nvSpPr>
              <p:cNvPr name="Freeform 16" id="16"/>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7" id="17"/>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18" id="18"/>
          <p:cNvGrpSpPr/>
          <p:nvPr/>
        </p:nvGrpSpPr>
        <p:grpSpPr>
          <a:xfrm rot="0">
            <a:off x="1000125" y="5357057"/>
            <a:ext cx="6791075" cy="333375"/>
            <a:chOff x="0" y="0"/>
            <a:chExt cx="9054767" cy="444500"/>
          </a:xfrm>
        </p:grpSpPr>
        <p:sp>
          <p:nvSpPr>
            <p:cNvPr name="TextBox 19" id="19"/>
            <p:cNvSpPr txBox="true"/>
            <p:nvPr/>
          </p:nvSpPr>
          <p:spPr>
            <a:xfrm rot="0">
              <a:off x="474391" y="0"/>
              <a:ext cx="8580376" cy="444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Engine errors</a:t>
              </a:r>
            </a:p>
          </p:txBody>
        </p:sp>
        <p:grpSp>
          <p:nvGrpSpPr>
            <p:cNvPr name="Group 20" id="20"/>
            <p:cNvGrpSpPr/>
            <p:nvPr/>
          </p:nvGrpSpPr>
          <p:grpSpPr>
            <a:xfrm rot="5410475">
              <a:off x="-20498" y="78282"/>
              <a:ext cx="336158" cy="294138"/>
              <a:chOff x="0" y="0"/>
              <a:chExt cx="812800" cy="711200"/>
            </a:xfrm>
          </p:grpSpPr>
          <p:sp>
            <p:nvSpPr>
              <p:cNvPr name="Freeform 21" id="21"/>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22" id="22"/>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23" id="23"/>
          <p:cNvGrpSpPr/>
          <p:nvPr/>
        </p:nvGrpSpPr>
        <p:grpSpPr>
          <a:xfrm rot="0">
            <a:off x="1000125" y="5926499"/>
            <a:ext cx="6791075" cy="333375"/>
            <a:chOff x="0" y="0"/>
            <a:chExt cx="9054767" cy="444500"/>
          </a:xfrm>
        </p:grpSpPr>
        <p:sp>
          <p:nvSpPr>
            <p:cNvPr name="TextBox 24" id="24"/>
            <p:cNvSpPr txBox="true"/>
            <p:nvPr/>
          </p:nvSpPr>
          <p:spPr>
            <a:xfrm rot="0">
              <a:off x="474391" y="0"/>
              <a:ext cx="8580376" cy="444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Engine temperature</a:t>
              </a:r>
            </a:p>
          </p:txBody>
        </p:sp>
        <p:grpSp>
          <p:nvGrpSpPr>
            <p:cNvPr name="Group 25" id="25"/>
            <p:cNvGrpSpPr/>
            <p:nvPr/>
          </p:nvGrpSpPr>
          <p:grpSpPr>
            <a:xfrm rot="5410475">
              <a:off x="-20498" y="78282"/>
              <a:ext cx="336158" cy="294138"/>
              <a:chOff x="0" y="0"/>
              <a:chExt cx="812800" cy="711200"/>
            </a:xfrm>
          </p:grpSpPr>
          <p:sp>
            <p:nvSpPr>
              <p:cNvPr name="Freeform 26" id="26"/>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27" id="27"/>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28" id="28"/>
          <p:cNvGrpSpPr/>
          <p:nvPr/>
        </p:nvGrpSpPr>
        <p:grpSpPr>
          <a:xfrm rot="0">
            <a:off x="1000125" y="6495940"/>
            <a:ext cx="6791075" cy="333375"/>
            <a:chOff x="0" y="0"/>
            <a:chExt cx="9054767" cy="444500"/>
          </a:xfrm>
        </p:grpSpPr>
        <p:sp>
          <p:nvSpPr>
            <p:cNvPr name="TextBox 29" id="29"/>
            <p:cNvSpPr txBox="true"/>
            <p:nvPr/>
          </p:nvSpPr>
          <p:spPr>
            <a:xfrm rot="0">
              <a:off x="474391" y="0"/>
              <a:ext cx="8580376" cy="444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Engine hours</a:t>
              </a:r>
            </a:p>
          </p:txBody>
        </p:sp>
        <p:grpSp>
          <p:nvGrpSpPr>
            <p:cNvPr name="Group 30" id="30"/>
            <p:cNvGrpSpPr/>
            <p:nvPr/>
          </p:nvGrpSpPr>
          <p:grpSpPr>
            <a:xfrm rot="5410475">
              <a:off x="-20498" y="78282"/>
              <a:ext cx="336158" cy="294138"/>
              <a:chOff x="0" y="0"/>
              <a:chExt cx="812800" cy="711200"/>
            </a:xfrm>
          </p:grpSpPr>
          <p:sp>
            <p:nvSpPr>
              <p:cNvPr name="Freeform 31" id="31"/>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32" id="32"/>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33" id="33"/>
          <p:cNvGrpSpPr/>
          <p:nvPr/>
        </p:nvGrpSpPr>
        <p:grpSpPr>
          <a:xfrm rot="0">
            <a:off x="1000125" y="7065381"/>
            <a:ext cx="6791075" cy="333375"/>
            <a:chOff x="0" y="0"/>
            <a:chExt cx="9054767" cy="444500"/>
          </a:xfrm>
        </p:grpSpPr>
        <p:sp>
          <p:nvSpPr>
            <p:cNvPr name="TextBox 34" id="34"/>
            <p:cNvSpPr txBox="true"/>
            <p:nvPr/>
          </p:nvSpPr>
          <p:spPr>
            <a:xfrm rot="0">
              <a:off x="474391" y="0"/>
              <a:ext cx="8580376" cy="444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And more</a:t>
              </a:r>
            </a:p>
          </p:txBody>
        </p:sp>
        <p:grpSp>
          <p:nvGrpSpPr>
            <p:cNvPr name="Group 35" id="35"/>
            <p:cNvGrpSpPr/>
            <p:nvPr/>
          </p:nvGrpSpPr>
          <p:grpSpPr>
            <a:xfrm rot="5410475">
              <a:off x="-20498" y="78282"/>
              <a:ext cx="336158" cy="294138"/>
              <a:chOff x="0" y="0"/>
              <a:chExt cx="812800" cy="711200"/>
            </a:xfrm>
          </p:grpSpPr>
          <p:sp>
            <p:nvSpPr>
              <p:cNvPr name="Freeform 36" id="36"/>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37" id="37"/>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sp>
        <p:nvSpPr>
          <p:cNvPr name="Freeform 38" id="38"/>
          <p:cNvSpPr/>
          <p:nvPr/>
        </p:nvSpPr>
        <p:spPr>
          <a:xfrm flipH="false" flipV="false" rot="0">
            <a:off x="10856343" y="1028700"/>
            <a:ext cx="7043285" cy="2793787"/>
          </a:xfrm>
          <a:custGeom>
            <a:avLst/>
            <a:gdLst/>
            <a:ahLst/>
            <a:cxnLst/>
            <a:rect r="r" b="b" t="t" l="l"/>
            <a:pathLst>
              <a:path h="2793787" w="7043285">
                <a:moveTo>
                  <a:pt x="0" y="0"/>
                </a:moveTo>
                <a:lnTo>
                  <a:pt x="7043284" y="0"/>
                </a:lnTo>
                <a:lnTo>
                  <a:pt x="7043284" y="2793787"/>
                </a:lnTo>
                <a:lnTo>
                  <a:pt x="0" y="2793787"/>
                </a:lnTo>
                <a:lnTo>
                  <a:pt x="0" y="0"/>
                </a:lnTo>
                <a:close/>
              </a:path>
            </a:pathLst>
          </a:custGeom>
          <a:blipFill>
            <a:blip r:embed="rId6"/>
            <a:stretch>
              <a:fillRect l="0" t="0" r="0" b="0"/>
            </a:stretch>
          </a:blipFill>
        </p:spPr>
      </p:sp>
      <p:sp>
        <p:nvSpPr>
          <p:cNvPr name="TextBox 39" id="39"/>
          <p:cNvSpPr txBox="true"/>
          <p:nvPr/>
        </p:nvSpPr>
        <p:spPr>
          <a:xfrm rot="0">
            <a:off x="975430" y="2284802"/>
            <a:ext cx="6962743" cy="1666875"/>
          </a:xfrm>
          <a:prstGeom prst="rect">
            <a:avLst/>
          </a:prstGeom>
        </p:spPr>
        <p:txBody>
          <a:bodyPr anchor="t" rtlCol="false" tIns="0" lIns="0" bIns="0" rIns="0">
            <a:spAutoFit/>
          </a:bodyPr>
          <a:lstStyle/>
          <a:p>
            <a:pPr algn="l">
              <a:lnSpc>
                <a:spcPts val="2640"/>
              </a:lnSpc>
            </a:pPr>
            <a:r>
              <a:rPr lang="en-US" sz="2200">
                <a:solidFill>
                  <a:srgbClr val="28323A"/>
                </a:solidFill>
                <a:latin typeface="Proxima Nova"/>
                <a:ea typeface="Proxima Nova"/>
                <a:cs typeface="Proxima Nova"/>
                <a:sym typeface="Proxima Nova"/>
              </a:rPr>
              <a:t>Monitor vehicle conditions without additional equipment or technicians. Reduce the risks of unexpected breakdowns, downtime, and emergency repair costs.</a:t>
            </a:r>
          </a:p>
          <a:p>
            <a:pPr algn="l">
              <a:lnSpc>
                <a:spcPts val="2640"/>
              </a:lnSpc>
            </a:pPr>
          </a:p>
          <a:p>
            <a:pPr algn="l">
              <a:lnSpc>
                <a:spcPts val="2640"/>
              </a:lnSpc>
              <a:spcBef>
                <a:spcPct val="0"/>
              </a:spcBef>
            </a:pPr>
            <a:r>
              <a:rPr lang="en-US" sz="2200">
                <a:solidFill>
                  <a:srgbClr val="28323A"/>
                </a:solidFill>
                <a:latin typeface="Proxima Nova"/>
                <a:ea typeface="Proxima Nova"/>
                <a:cs typeface="Proxima Nova"/>
                <a:sym typeface="Proxima Nova"/>
              </a:rPr>
              <a:t>The Navixy platform provides essential data, such as:</a:t>
            </a:r>
          </a:p>
        </p:txBody>
      </p:sp>
      <p:sp>
        <p:nvSpPr>
          <p:cNvPr name="TextBox 40" id="40"/>
          <p:cNvSpPr txBox="true"/>
          <p:nvPr/>
        </p:nvSpPr>
        <p:spPr>
          <a:xfrm rot="0">
            <a:off x="990600" y="7713081"/>
            <a:ext cx="7195011" cy="1000125"/>
          </a:xfrm>
          <a:prstGeom prst="rect">
            <a:avLst/>
          </a:prstGeom>
        </p:spPr>
        <p:txBody>
          <a:bodyPr anchor="t" rtlCol="false" tIns="0" lIns="0" bIns="0" rIns="0">
            <a:spAutoFit/>
          </a:bodyPr>
          <a:lstStyle/>
          <a:p>
            <a:pPr algn="l">
              <a:lnSpc>
                <a:spcPts val="2640"/>
              </a:lnSpc>
              <a:spcBef>
                <a:spcPct val="0"/>
              </a:spcBef>
            </a:pPr>
            <a:r>
              <a:rPr lang="en-US" sz="2200">
                <a:solidFill>
                  <a:srgbClr val="28323A"/>
                </a:solidFill>
                <a:latin typeface="Proxima Nova"/>
                <a:ea typeface="Proxima Nova"/>
                <a:cs typeface="Proxima Nova"/>
                <a:sym typeface="Proxima Nova"/>
              </a:rPr>
              <a:t>The system notifies managers in advance about upcoming maintenance needs. Operators can also set the inspection date manually, and timely reminders will be provided.</a:t>
            </a:r>
          </a:p>
        </p:txBody>
      </p:sp>
      <p:sp>
        <p:nvSpPr>
          <p:cNvPr name="TextBox 41" id="41"/>
          <p:cNvSpPr txBox="true"/>
          <p:nvPr/>
        </p:nvSpPr>
        <p:spPr>
          <a:xfrm rot="0">
            <a:off x="945775" y="1177458"/>
            <a:ext cx="86926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Ensure vehicle health</a:t>
            </a:r>
            <a:r>
              <a:rPr lang="en-US" b="true" sz="4800">
                <a:solidFill>
                  <a:srgbClr val="1A1A1A"/>
                </a:solidFill>
                <a:latin typeface="Proxima Nova Bold"/>
                <a:ea typeface="Proxima Nova Bold"/>
                <a:cs typeface="Proxima Nova Bold"/>
                <a:sym typeface="Proxima Nova Bold"/>
              </a:rPr>
              <a:t>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83000"/>
            <a:ext cx="18288000" cy="504000"/>
            <a:chOff x="0" y="0"/>
            <a:chExt cx="24384000" cy="672000"/>
          </a:xfrm>
        </p:grpSpPr>
        <p:grpSp>
          <p:nvGrpSpPr>
            <p:cNvPr name="Group 4" id="4"/>
            <p:cNvGrpSpPr/>
            <p:nvPr/>
          </p:nvGrpSpPr>
          <p:grpSpPr>
            <a:xfrm rot="0">
              <a:off x="0" y="0"/>
              <a:ext cx="24384000" cy="672000"/>
              <a:chOff x="0" y="0"/>
              <a:chExt cx="24384000" cy="672000"/>
            </a:xfrm>
          </p:grpSpPr>
          <p:sp>
            <p:nvSpPr>
              <p:cNvPr name="Freeform 5" id="5"/>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6" id="6"/>
            <p:cNvSpPr/>
            <p:nvPr/>
          </p:nvSpPr>
          <p:spPr>
            <a:xfrm flipH="false" flipV="false" rot="0">
              <a:off x="22264565" y="149869"/>
              <a:ext cx="1554040" cy="347333"/>
            </a:xfrm>
            <a:custGeom>
              <a:avLst/>
              <a:gdLst/>
              <a:ahLst/>
              <a:cxnLst/>
              <a:rect r="r" b="b" t="t" l="l"/>
              <a:pathLst>
                <a:path h="347333" w="1554040">
                  <a:moveTo>
                    <a:pt x="0" y="0"/>
                  </a:moveTo>
                  <a:lnTo>
                    <a:pt x="1554040" y="0"/>
                  </a:lnTo>
                  <a:lnTo>
                    <a:pt x="1554040" y="347334"/>
                  </a:lnTo>
                  <a:lnTo>
                    <a:pt x="0" y="347334"/>
                  </a:lnTo>
                  <a:lnTo>
                    <a:pt x="0" y="0"/>
                  </a:lnTo>
                  <a:close/>
                </a:path>
              </a:pathLst>
            </a:custGeom>
            <a:blipFill>
              <a:blip r:embed="rId4"/>
              <a:stretch>
                <a:fillRect l="0" t="0" r="0" b="0"/>
              </a:stretch>
            </a:blipFill>
          </p:spPr>
        </p:sp>
      </p:grpSp>
      <p:grpSp>
        <p:nvGrpSpPr>
          <p:cNvPr name="Group 7" id="7"/>
          <p:cNvGrpSpPr/>
          <p:nvPr/>
        </p:nvGrpSpPr>
        <p:grpSpPr>
          <a:xfrm rot="0">
            <a:off x="975430" y="3692471"/>
            <a:ext cx="6486792" cy="1738477"/>
            <a:chOff x="0" y="0"/>
            <a:chExt cx="1708455" cy="457870"/>
          </a:xfrm>
        </p:grpSpPr>
        <p:sp>
          <p:nvSpPr>
            <p:cNvPr name="Freeform 8" id="8"/>
            <p:cNvSpPr/>
            <p:nvPr/>
          </p:nvSpPr>
          <p:spPr>
            <a:xfrm flipH="false" flipV="false" rot="0">
              <a:off x="0" y="0"/>
              <a:ext cx="1708455" cy="457871"/>
            </a:xfrm>
            <a:custGeom>
              <a:avLst/>
              <a:gdLst/>
              <a:ahLst/>
              <a:cxnLst/>
              <a:rect r="r" b="b" t="t" l="l"/>
              <a:pathLst>
                <a:path h="457871" w="1708455">
                  <a:moveTo>
                    <a:pt x="17902" y="0"/>
                  </a:moveTo>
                  <a:lnTo>
                    <a:pt x="1690553" y="0"/>
                  </a:lnTo>
                  <a:cubicBezTo>
                    <a:pt x="1695301" y="0"/>
                    <a:pt x="1699855" y="1886"/>
                    <a:pt x="1703212" y="5243"/>
                  </a:cubicBezTo>
                  <a:cubicBezTo>
                    <a:pt x="1706569" y="8601"/>
                    <a:pt x="1708455" y="13154"/>
                    <a:pt x="1708455" y="17902"/>
                  </a:cubicBezTo>
                  <a:lnTo>
                    <a:pt x="1708455" y="439968"/>
                  </a:lnTo>
                  <a:cubicBezTo>
                    <a:pt x="1708455" y="444716"/>
                    <a:pt x="1706569" y="449270"/>
                    <a:pt x="1703212" y="452627"/>
                  </a:cubicBezTo>
                  <a:cubicBezTo>
                    <a:pt x="1699855" y="455984"/>
                    <a:pt x="1695301" y="457871"/>
                    <a:pt x="1690553" y="457871"/>
                  </a:cubicBezTo>
                  <a:lnTo>
                    <a:pt x="17902" y="457871"/>
                  </a:lnTo>
                  <a:cubicBezTo>
                    <a:pt x="13154" y="457871"/>
                    <a:pt x="8601" y="455984"/>
                    <a:pt x="5243" y="452627"/>
                  </a:cubicBezTo>
                  <a:cubicBezTo>
                    <a:pt x="1886" y="449270"/>
                    <a:pt x="0" y="444716"/>
                    <a:pt x="0" y="439968"/>
                  </a:cubicBezTo>
                  <a:lnTo>
                    <a:pt x="0" y="17902"/>
                  </a:lnTo>
                  <a:cubicBezTo>
                    <a:pt x="0" y="13154"/>
                    <a:pt x="1886" y="8601"/>
                    <a:pt x="5243" y="5243"/>
                  </a:cubicBezTo>
                  <a:cubicBezTo>
                    <a:pt x="8601" y="1886"/>
                    <a:pt x="13154" y="0"/>
                    <a:pt x="17902" y="0"/>
                  </a:cubicBezTo>
                  <a:close/>
                </a:path>
              </a:pathLst>
            </a:custGeom>
            <a:solidFill>
              <a:srgbClr val="F1F6FF"/>
            </a:solidFill>
          </p:spPr>
        </p:sp>
        <p:sp>
          <p:nvSpPr>
            <p:cNvPr name="TextBox 9" id="9"/>
            <p:cNvSpPr txBox="true"/>
            <p:nvPr/>
          </p:nvSpPr>
          <p:spPr>
            <a:xfrm>
              <a:off x="0" y="9525"/>
              <a:ext cx="1708455" cy="448345"/>
            </a:xfrm>
            <a:prstGeom prst="rect">
              <a:avLst/>
            </a:prstGeom>
          </p:spPr>
          <p:txBody>
            <a:bodyPr anchor="ctr" rtlCol="false" tIns="50800" lIns="50800" bIns="50800" rIns="50800"/>
            <a:lstStyle/>
            <a:p>
              <a:pPr algn="ctr">
                <a:lnSpc>
                  <a:spcPts val="2880"/>
                </a:lnSpc>
              </a:pPr>
            </a:p>
          </p:txBody>
        </p:sp>
      </p:grpSp>
      <p:sp>
        <p:nvSpPr>
          <p:cNvPr name="Freeform 10" id="10"/>
          <p:cNvSpPr/>
          <p:nvPr/>
        </p:nvSpPr>
        <p:spPr>
          <a:xfrm flipH="false" flipV="false" rot="0">
            <a:off x="8122095" y="1891833"/>
            <a:ext cx="12716912" cy="7566563"/>
          </a:xfrm>
          <a:custGeom>
            <a:avLst/>
            <a:gdLst/>
            <a:ahLst/>
            <a:cxnLst/>
            <a:rect r="r" b="b" t="t" l="l"/>
            <a:pathLst>
              <a:path h="7566563" w="12716912">
                <a:moveTo>
                  <a:pt x="0" y="0"/>
                </a:moveTo>
                <a:lnTo>
                  <a:pt x="12716912" y="0"/>
                </a:lnTo>
                <a:lnTo>
                  <a:pt x="12716912" y="7566563"/>
                </a:lnTo>
                <a:lnTo>
                  <a:pt x="0" y="7566563"/>
                </a:lnTo>
                <a:lnTo>
                  <a:pt x="0" y="0"/>
                </a:lnTo>
                <a:close/>
              </a:path>
            </a:pathLst>
          </a:custGeom>
          <a:blipFill>
            <a:blip r:embed="rId5"/>
            <a:stretch>
              <a:fillRect l="0" t="0" r="0" b="0"/>
            </a:stretch>
          </a:blipFill>
        </p:spPr>
      </p:sp>
      <p:sp>
        <p:nvSpPr>
          <p:cNvPr name="Freeform 11" id="11"/>
          <p:cNvSpPr/>
          <p:nvPr/>
        </p:nvSpPr>
        <p:spPr>
          <a:xfrm flipH="false" flipV="false" rot="0">
            <a:off x="1210471" y="4061647"/>
            <a:ext cx="635456" cy="635456"/>
          </a:xfrm>
          <a:custGeom>
            <a:avLst/>
            <a:gdLst/>
            <a:ahLst/>
            <a:cxnLst/>
            <a:rect r="r" b="b" t="t" l="l"/>
            <a:pathLst>
              <a:path h="635456" w="635456">
                <a:moveTo>
                  <a:pt x="0" y="0"/>
                </a:moveTo>
                <a:lnTo>
                  <a:pt x="635456" y="0"/>
                </a:lnTo>
                <a:lnTo>
                  <a:pt x="635456" y="635456"/>
                </a:lnTo>
                <a:lnTo>
                  <a:pt x="0" y="63545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2" id="12"/>
          <p:cNvSpPr txBox="true"/>
          <p:nvPr/>
        </p:nvSpPr>
        <p:spPr>
          <a:xfrm rot="0">
            <a:off x="975430" y="2284802"/>
            <a:ext cx="6791075" cy="1000125"/>
          </a:xfrm>
          <a:prstGeom prst="rect">
            <a:avLst/>
          </a:prstGeom>
        </p:spPr>
        <p:txBody>
          <a:bodyPr anchor="t" rtlCol="false" tIns="0" lIns="0" bIns="0" rIns="0">
            <a:spAutoFit/>
          </a:bodyPr>
          <a:lstStyle/>
          <a:p>
            <a:pPr algn="l">
              <a:lnSpc>
                <a:spcPts val="2640"/>
              </a:lnSpc>
            </a:pPr>
            <a:r>
              <a:rPr lang="en-US" sz="2200" b="true">
                <a:solidFill>
                  <a:srgbClr val="1090CF"/>
                </a:solidFill>
                <a:latin typeface="Proxima Nova Bold"/>
                <a:ea typeface="Proxima Nova Bold"/>
                <a:cs typeface="Proxima Nova Bold"/>
                <a:sym typeface="Proxima Nova Bold"/>
              </a:rPr>
              <a:t>Discover driving habits with ease. </a:t>
            </a:r>
          </a:p>
          <a:p>
            <a:pPr algn="l">
              <a:lnSpc>
                <a:spcPts val="2640"/>
              </a:lnSpc>
              <a:spcBef>
                <a:spcPct val="0"/>
              </a:spcBef>
            </a:pPr>
            <a:r>
              <a:rPr lang="en-US" sz="2200">
                <a:solidFill>
                  <a:srgbClr val="28323A"/>
                </a:solidFill>
                <a:latin typeface="Proxima Nova"/>
                <a:ea typeface="Proxima Nova"/>
                <a:cs typeface="Proxima Nova"/>
                <a:sym typeface="Proxima Nova"/>
              </a:rPr>
              <a:t>Navixy helps to detect traffic violations, speeding, and dangerous maneuvers automatically.</a:t>
            </a:r>
            <a:r>
              <a:rPr lang="en-US" sz="2200">
                <a:solidFill>
                  <a:srgbClr val="28323A"/>
                </a:solidFill>
                <a:latin typeface="Proxima Nova"/>
                <a:ea typeface="Proxima Nova"/>
                <a:cs typeface="Proxima Nova"/>
                <a:sym typeface="Proxima Nova"/>
              </a:rPr>
              <a:t> </a:t>
            </a:r>
          </a:p>
        </p:txBody>
      </p:sp>
      <p:sp>
        <p:nvSpPr>
          <p:cNvPr name="TextBox 13" id="13"/>
          <p:cNvSpPr txBox="true"/>
          <p:nvPr/>
        </p:nvSpPr>
        <p:spPr>
          <a:xfrm rot="0">
            <a:off x="945775" y="5840523"/>
            <a:ext cx="6791075" cy="1666875"/>
          </a:xfrm>
          <a:prstGeom prst="rect">
            <a:avLst/>
          </a:prstGeom>
        </p:spPr>
        <p:txBody>
          <a:bodyPr anchor="t" rtlCol="false" tIns="0" lIns="0" bIns="0" rIns="0">
            <a:spAutoFit/>
          </a:bodyPr>
          <a:lstStyle/>
          <a:p>
            <a:pPr algn="l">
              <a:lnSpc>
                <a:spcPts val="2640"/>
              </a:lnSpc>
            </a:pPr>
            <a:r>
              <a:rPr lang="en-US" sz="2200">
                <a:solidFill>
                  <a:srgbClr val="28323A"/>
                </a:solidFill>
                <a:latin typeface="Proxima Nova"/>
                <a:ea typeface="Proxima Nova"/>
                <a:cs typeface="Proxima Nova"/>
                <a:sym typeface="Proxima Nova"/>
              </a:rPr>
              <a:t>The Eco driving report ranks drivers based on their behavior. </a:t>
            </a:r>
          </a:p>
          <a:p>
            <a:pPr algn="l">
              <a:lnSpc>
                <a:spcPts val="2640"/>
              </a:lnSpc>
            </a:pPr>
          </a:p>
          <a:p>
            <a:pPr algn="l">
              <a:lnSpc>
                <a:spcPts val="2640"/>
              </a:lnSpc>
            </a:pPr>
            <a:r>
              <a:rPr lang="en-US" sz="2200">
                <a:solidFill>
                  <a:srgbClr val="28323A"/>
                </a:solidFill>
                <a:latin typeface="Proxima Nova"/>
                <a:ea typeface="Proxima Nova"/>
                <a:cs typeface="Proxima Nova"/>
                <a:sym typeface="Proxima Nova"/>
              </a:rPr>
              <a:t>Automated trip sheets help to reduce time devoted </a:t>
            </a:r>
          </a:p>
          <a:p>
            <a:pPr algn="l">
              <a:lnSpc>
                <a:spcPts val="2640"/>
              </a:lnSpc>
              <a:spcBef>
                <a:spcPct val="0"/>
              </a:spcBef>
            </a:pPr>
            <a:r>
              <a:rPr lang="en-US" sz="2200">
                <a:solidFill>
                  <a:srgbClr val="28323A"/>
                </a:solidFill>
                <a:latin typeface="Proxima Nova"/>
                <a:ea typeface="Proxima Nova"/>
                <a:cs typeface="Proxima Nova"/>
                <a:sym typeface="Proxima Nova"/>
              </a:rPr>
              <a:t>to bureaucracy.</a:t>
            </a:r>
          </a:p>
        </p:txBody>
      </p:sp>
      <p:sp>
        <p:nvSpPr>
          <p:cNvPr name="TextBox 14" id="14"/>
          <p:cNvSpPr txBox="true"/>
          <p:nvPr/>
        </p:nvSpPr>
        <p:spPr>
          <a:xfrm rot="0">
            <a:off x="2067419" y="4061647"/>
            <a:ext cx="4900695" cy="1000125"/>
          </a:xfrm>
          <a:prstGeom prst="rect">
            <a:avLst/>
          </a:prstGeom>
        </p:spPr>
        <p:txBody>
          <a:bodyPr anchor="t" rtlCol="false" tIns="0" lIns="0" bIns="0" rIns="0">
            <a:spAutoFit/>
          </a:bodyPr>
          <a:lstStyle/>
          <a:p>
            <a:pPr algn="l">
              <a:lnSpc>
                <a:spcPts val="2640"/>
              </a:lnSpc>
              <a:spcBef>
                <a:spcPct val="0"/>
              </a:spcBef>
            </a:pPr>
            <a:r>
              <a:rPr lang="en-US" sz="2200">
                <a:solidFill>
                  <a:srgbClr val="1D96DB"/>
                </a:solidFill>
                <a:latin typeface="Proxima Nova"/>
                <a:ea typeface="Proxima Nova"/>
                <a:cs typeface="Proxima Nova"/>
                <a:sym typeface="Proxima Nova"/>
              </a:rPr>
              <a:t>Choose alerts to receive real-time information with detailed reports about violations on the road.</a:t>
            </a:r>
          </a:p>
        </p:txBody>
      </p:sp>
      <p:sp>
        <p:nvSpPr>
          <p:cNvPr name="TextBox 15" id="15"/>
          <p:cNvSpPr txBox="true"/>
          <p:nvPr/>
        </p:nvSpPr>
        <p:spPr>
          <a:xfrm rot="0">
            <a:off x="945775" y="1177458"/>
            <a:ext cx="86926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Keep the eye on taxi drivers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83000"/>
            <a:ext cx="18288000" cy="504000"/>
            <a:chOff x="0" y="0"/>
            <a:chExt cx="24384000" cy="672000"/>
          </a:xfrm>
        </p:grpSpPr>
        <p:grpSp>
          <p:nvGrpSpPr>
            <p:cNvPr name="Group 4" id="4"/>
            <p:cNvGrpSpPr/>
            <p:nvPr/>
          </p:nvGrpSpPr>
          <p:grpSpPr>
            <a:xfrm rot="0">
              <a:off x="0" y="0"/>
              <a:ext cx="24384000" cy="672000"/>
              <a:chOff x="0" y="0"/>
              <a:chExt cx="24384000" cy="672000"/>
            </a:xfrm>
          </p:grpSpPr>
          <p:sp>
            <p:nvSpPr>
              <p:cNvPr name="Freeform 5" id="5"/>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6" id="6"/>
            <p:cNvSpPr/>
            <p:nvPr/>
          </p:nvSpPr>
          <p:spPr>
            <a:xfrm flipH="false" flipV="false" rot="0">
              <a:off x="22264565" y="149869"/>
              <a:ext cx="1554040" cy="347333"/>
            </a:xfrm>
            <a:custGeom>
              <a:avLst/>
              <a:gdLst/>
              <a:ahLst/>
              <a:cxnLst/>
              <a:rect r="r" b="b" t="t" l="l"/>
              <a:pathLst>
                <a:path h="347333" w="1554040">
                  <a:moveTo>
                    <a:pt x="0" y="0"/>
                  </a:moveTo>
                  <a:lnTo>
                    <a:pt x="1554040" y="0"/>
                  </a:lnTo>
                  <a:lnTo>
                    <a:pt x="1554040" y="347334"/>
                  </a:lnTo>
                  <a:lnTo>
                    <a:pt x="0" y="347334"/>
                  </a:lnTo>
                  <a:lnTo>
                    <a:pt x="0" y="0"/>
                  </a:lnTo>
                  <a:close/>
                </a:path>
              </a:pathLst>
            </a:custGeom>
            <a:blipFill>
              <a:blip r:embed="rId4"/>
              <a:stretch>
                <a:fillRect l="0" t="0" r="0" b="0"/>
              </a:stretch>
            </a:blipFill>
          </p:spPr>
        </p:sp>
      </p:grpSp>
      <p:sp>
        <p:nvSpPr>
          <p:cNvPr name="TextBox 7" id="7"/>
          <p:cNvSpPr txBox="true"/>
          <p:nvPr/>
        </p:nvSpPr>
        <p:spPr>
          <a:xfrm rot="0">
            <a:off x="945775" y="1177458"/>
            <a:ext cx="86926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Automate payment control</a:t>
            </a:r>
            <a:r>
              <a:rPr lang="en-US" b="true" sz="4800">
                <a:solidFill>
                  <a:srgbClr val="1A1A1A"/>
                </a:solidFill>
                <a:latin typeface="Proxima Nova Bold"/>
                <a:ea typeface="Proxima Nova Bold"/>
                <a:cs typeface="Proxima Nova Bold"/>
                <a:sym typeface="Proxima Nova Bold"/>
              </a:rPr>
              <a:t> </a:t>
            </a:r>
          </a:p>
        </p:txBody>
      </p:sp>
      <p:sp>
        <p:nvSpPr>
          <p:cNvPr name="TextBox 8" id="8"/>
          <p:cNvSpPr txBox="true"/>
          <p:nvPr/>
        </p:nvSpPr>
        <p:spPr>
          <a:xfrm rot="0">
            <a:off x="975430" y="2284802"/>
            <a:ext cx="9584831" cy="666750"/>
          </a:xfrm>
          <a:prstGeom prst="rect">
            <a:avLst/>
          </a:prstGeom>
        </p:spPr>
        <p:txBody>
          <a:bodyPr anchor="t" rtlCol="false" tIns="0" lIns="0" bIns="0" rIns="0">
            <a:spAutoFit/>
          </a:bodyPr>
          <a:lstStyle/>
          <a:p>
            <a:pPr algn="l">
              <a:lnSpc>
                <a:spcPts val="2640"/>
              </a:lnSpc>
              <a:spcBef>
                <a:spcPct val="0"/>
              </a:spcBef>
            </a:pPr>
            <a:r>
              <a:rPr lang="en-US" sz="2200">
                <a:solidFill>
                  <a:srgbClr val="28323A"/>
                </a:solidFill>
                <a:latin typeface="Proxima Nova"/>
                <a:ea typeface="Proxima Nova"/>
                <a:cs typeface="Proxima Nova"/>
                <a:sym typeface="Proxima Nova"/>
              </a:rPr>
              <a:t>Integrate Navixy with a CRM for taxi services. Working in a unified interface with automation tools ensures you don’t miss critical information:</a:t>
            </a:r>
          </a:p>
        </p:txBody>
      </p:sp>
      <p:grpSp>
        <p:nvGrpSpPr>
          <p:cNvPr name="Group 9" id="9"/>
          <p:cNvGrpSpPr/>
          <p:nvPr/>
        </p:nvGrpSpPr>
        <p:grpSpPr>
          <a:xfrm rot="0">
            <a:off x="975430" y="3561152"/>
            <a:ext cx="8026037" cy="3704462"/>
            <a:chOff x="0" y="0"/>
            <a:chExt cx="10701383" cy="4939283"/>
          </a:xfrm>
        </p:grpSpPr>
        <p:grpSp>
          <p:nvGrpSpPr>
            <p:cNvPr name="Group 10" id="10"/>
            <p:cNvGrpSpPr/>
            <p:nvPr/>
          </p:nvGrpSpPr>
          <p:grpSpPr>
            <a:xfrm rot="0">
              <a:off x="0" y="0"/>
              <a:ext cx="10701383" cy="4939283"/>
              <a:chOff x="0" y="0"/>
              <a:chExt cx="2051226" cy="946755"/>
            </a:xfrm>
          </p:grpSpPr>
          <p:sp>
            <p:nvSpPr>
              <p:cNvPr name="Freeform 11" id="11"/>
              <p:cNvSpPr/>
              <p:nvPr/>
            </p:nvSpPr>
            <p:spPr>
              <a:xfrm flipH="false" flipV="false" rot="0">
                <a:off x="0" y="0"/>
                <a:ext cx="2051226" cy="946755"/>
              </a:xfrm>
              <a:custGeom>
                <a:avLst/>
                <a:gdLst/>
                <a:ahLst/>
                <a:cxnLst/>
                <a:rect r="r" b="b" t="t" l="l"/>
                <a:pathLst>
                  <a:path h="946755" w="2051226">
                    <a:moveTo>
                      <a:pt x="11575" y="0"/>
                    </a:moveTo>
                    <a:lnTo>
                      <a:pt x="2039651" y="0"/>
                    </a:lnTo>
                    <a:cubicBezTo>
                      <a:pt x="2046043" y="0"/>
                      <a:pt x="2051226" y="5182"/>
                      <a:pt x="2051226" y="11575"/>
                    </a:cubicBezTo>
                    <a:lnTo>
                      <a:pt x="2051226" y="935179"/>
                    </a:lnTo>
                    <a:cubicBezTo>
                      <a:pt x="2051226" y="941572"/>
                      <a:pt x="2046043" y="946755"/>
                      <a:pt x="2039651" y="946755"/>
                    </a:cubicBezTo>
                    <a:lnTo>
                      <a:pt x="11575" y="946755"/>
                    </a:lnTo>
                    <a:cubicBezTo>
                      <a:pt x="8505" y="946755"/>
                      <a:pt x="5561" y="945535"/>
                      <a:pt x="3390" y="943364"/>
                    </a:cubicBezTo>
                    <a:cubicBezTo>
                      <a:pt x="1220" y="941194"/>
                      <a:pt x="0" y="938249"/>
                      <a:pt x="0" y="935179"/>
                    </a:cubicBezTo>
                    <a:lnTo>
                      <a:pt x="0" y="11575"/>
                    </a:lnTo>
                    <a:cubicBezTo>
                      <a:pt x="0" y="5182"/>
                      <a:pt x="5182" y="0"/>
                      <a:pt x="11575" y="0"/>
                    </a:cubicBezTo>
                    <a:close/>
                  </a:path>
                </a:pathLst>
              </a:custGeom>
              <a:solidFill>
                <a:srgbClr val="F1F6FF"/>
              </a:solidFill>
            </p:spPr>
          </p:sp>
          <p:sp>
            <p:nvSpPr>
              <p:cNvPr name="TextBox 12" id="12"/>
              <p:cNvSpPr txBox="true"/>
              <p:nvPr/>
            </p:nvSpPr>
            <p:spPr>
              <a:xfrm>
                <a:off x="0" y="-38100"/>
                <a:ext cx="2051226" cy="984855"/>
              </a:xfrm>
              <a:prstGeom prst="rect">
                <a:avLst/>
              </a:prstGeom>
            </p:spPr>
            <p:txBody>
              <a:bodyPr anchor="ctr" rtlCol="false" tIns="52351" lIns="52351" bIns="52351" rIns="52351"/>
              <a:lstStyle/>
              <a:p>
                <a:pPr algn="ctr">
                  <a:lnSpc>
                    <a:spcPts val="3406"/>
                  </a:lnSpc>
                </a:pPr>
              </a:p>
            </p:txBody>
          </p:sp>
        </p:grpSp>
        <p:sp>
          <p:nvSpPr>
            <p:cNvPr name="Freeform 13" id="13"/>
            <p:cNvSpPr/>
            <p:nvPr/>
          </p:nvSpPr>
          <p:spPr>
            <a:xfrm flipH="false" flipV="false" rot="0">
              <a:off x="822970" y="1445606"/>
              <a:ext cx="2135764" cy="1670836"/>
            </a:xfrm>
            <a:custGeom>
              <a:avLst/>
              <a:gdLst/>
              <a:ahLst/>
              <a:cxnLst/>
              <a:rect r="r" b="b" t="t" l="l"/>
              <a:pathLst>
                <a:path h="1670836" w="2135764">
                  <a:moveTo>
                    <a:pt x="0" y="0"/>
                  </a:moveTo>
                  <a:lnTo>
                    <a:pt x="2135764" y="0"/>
                  </a:lnTo>
                  <a:lnTo>
                    <a:pt x="2135764" y="1670836"/>
                  </a:lnTo>
                  <a:lnTo>
                    <a:pt x="0" y="1670836"/>
                  </a:lnTo>
                  <a:lnTo>
                    <a:pt x="0" y="0"/>
                  </a:lnTo>
                  <a:close/>
                </a:path>
              </a:pathLst>
            </a:custGeom>
            <a:blipFill>
              <a:blip r:embed="rId5"/>
              <a:stretch>
                <a:fillRect l="0" t="0" r="0" b="0"/>
              </a:stretch>
            </a:blipFill>
          </p:spPr>
        </p:sp>
        <p:sp>
          <p:nvSpPr>
            <p:cNvPr name="TextBox 14" id="14"/>
            <p:cNvSpPr txBox="true"/>
            <p:nvPr/>
          </p:nvSpPr>
          <p:spPr>
            <a:xfrm rot="0">
              <a:off x="3579178" y="1247018"/>
              <a:ext cx="4605248" cy="473075"/>
            </a:xfrm>
            <a:prstGeom prst="rect">
              <a:avLst/>
            </a:prstGeom>
          </p:spPr>
          <p:txBody>
            <a:bodyPr anchor="t" rtlCol="false" tIns="0" lIns="0" bIns="0" rIns="0">
              <a:spAutoFit/>
            </a:bodyPr>
            <a:lstStyle/>
            <a:p>
              <a:pPr algn="l">
                <a:lnSpc>
                  <a:spcPts val="2883"/>
                </a:lnSpc>
                <a:spcBef>
                  <a:spcPct val="0"/>
                </a:spcBef>
              </a:pPr>
              <a:r>
                <a:rPr lang="en-US" b="true" sz="2402">
                  <a:solidFill>
                    <a:srgbClr val="1D96DB"/>
                  </a:solidFill>
                  <a:latin typeface="Proxima Nova Bold"/>
                  <a:ea typeface="Proxima Nova Bold"/>
                  <a:cs typeface="Proxima Nova Bold"/>
                  <a:sym typeface="Proxima Nova Bold"/>
                </a:rPr>
                <a:t>Payments</a:t>
              </a:r>
            </a:p>
          </p:txBody>
        </p:sp>
        <p:sp>
          <p:nvSpPr>
            <p:cNvPr name="TextBox 15" id="15"/>
            <p:cNvSpPr txBox="true"/>
            <p:nvPr/>
          </p:nvSpPr>
          <p:spPr>
            <a:xfrm rot="0">
              <a:off x="3579178" y="1873284"/>
              <a:ext cx="6003793" cy="1425872"/>
            </a:xfrm>
            <a:prstGeom prst="rect">
              <a:avLst/>
            </a:prstGeom>
          </p:spPr>
          <p:txBody>
            <a:bodyPr anchor="t" rtlCol="false" tIns="0" lIns="0" bIns="0" rIns="0">
              <a:spAutoFit/>
            </a:bodyPr>
            <a:lstStyle/>
            <a:p>
              <a:pPr algn="l">
                <a:lnSpc>
                  <a:spcPts val="2881"/>
                </a:lnSpc>
              </a:pPr>
              <a:r>
                <a:rPr lang="en-US" sz="2199">
                  <a:solidFill>
                    <a:srgbClr val="6B6E73"/>
                  </a:solidFill>
                  <a:latin typeface="Proxima Nova"/>
                  <a:ea typeface="Proxima Nova"/>
                  <a:cs typeface="Proxima Nova"/>
                  <a:sym typeface="Proxima Nova"/>
                </a:rPr>
                <a:t>Instant notifications for missed rental payments, allowing you to take immediate action and block access.</a:t>
              </a:r>
            </a:p>
          </p:txBody>
        </p:sp>
      </p:grpSp>
      <p:grpSp>
        <p:nvGrpSpPr>
          <p:cNvPr name="Group 16" id="16"/>
          <p:cNvGrpSpPr/>
          <p:nvPr/>
        </p:nvGrpSpPr>
        <p:grpSpPr>
          <a:xfrm rot="0">
            <a:off x="9370186" y="3561152"/>
            <a:ext cx="8026037" cy="3704462"/>
            <a:chOff x="0" y="0"/>
            <a:chExt cx="2051226" cy="946755"/>
          </a:xfrm>
        </p:grpSpPr>
        <p:sp>
          <p:nvSpPr>
            <p:cNvPr name="Freeform 17" id="17"/>
            <p:cNvSpPr/>
            <p:nvPr/>
          </p:nvSpPr>
          <p:spPr>
            <a:xfrm flipH="false" flipV="false" rot="0">
              <a:off x="0" y="0"/>
              <a:ext cx="2051226" cy="946755"/>
            </a:xfrm>
            <a:custGeom>
              <a:avLst/>
              <a:gdLst/>
              <a:ahLst/>
              <a:cxnLst/>
              <a:rect r="r" b="b" t="t" l="l"/>
              <a:pathLst>
                <a:path h="946755" w="2051226">
                  <a:moveTo>
                    <a:pt x="11575" y="0"/>
                  </a:moveTo>
                  <a:lnTo>
                    <a:pt x="2039651" y="0"/>
                  </a:lnTo>
                  <a:cubicBezTo>
                    <a:pt x="2046043" y="0"/>
                    <a:pt x="2051226" y="5182"/>
                    <a:pt x="2051226" y="11575"/>
                  </a:cubicBezTo>
                  <a:lnTo>
                    <a:pt x="2051226" y="935179"/>
                  </a:lnTo>
                  <a:cubicBezTo>
                    <a:pt x="2051226" y="941572"/>
                    <a:pt x="2046043" y="946755"/>
                    <a:pt x="2039651" y="946755"/>
                  </a:cubicBezTo>
                  <a:lnTo>
                    <a:pt x="11575" y="946755"/>
                  </a:lnTo>
                  <a:cubicBezTo>
                    <a:pt x="8505" y="946755"/>
                    <a:pt x="5561" y="945535"/>
                    <a:pt x="3390" y="943364"/>
                  </a:cubicBezTo>
                  <a:cubicBezTo>
                    <a:pt x="1220" y="941194"/>
                    <a:pt x="0" y="938249"/>
                    <a:pt x="0" y="935179"/>
                  </a:cubicBezTo>
                  <a:lnTo>
                    <a:pt x="0" y="11575"/>
                  </a:lnTo>
                  <a:cubicBezTo>
                    <a:pt x="0" y="5182"/>
                    <a:pt x="5182" y="0"/>
                    <a:pt x="11575" y="0"/>
                  </a:cubicBezTo>
                  <a:close/>
                </a:path>
              </a:pathLst>
            </a:custGeom>
            <a:solidFill>
              <a:srgbClr val="F1F6FF"/>
            </a:solidFill>
          </p:spPr>
        </p:sp>
        <p:sp>
          <p:nvSpPr>
            <p:cNvPr name="TextBox 18" id="18"/>
            <p:cNvSpPr txBox="true"/>
            <p:nvPr/>
          </p:nvSpPr>
          <p:spPr>
            <a:xfrm>
              <a:off x="0" y="-38100"/>
              <a:ext cx="2051226" cy="984855"/>
            </a:xfrm>
            <a:prstGeom prst="rect">
              <a:avLst/>
            </a:prstGeom>
          </p:spPr>
          <p:txBody>
            <a:bodyPr anchor="ctr" rtlCol="false" tIns="52351" lIns="52351" bIns="52351" rIns="52351"/>
            <a:lstStyle/>
            <a:p>
              <a:pPr algn="ctr">
                <a:lnSpc>
                  <a:spcPts val="3406"/>
                </a:lnSpc>
              </a:pPr>
            </a:p>
          </p:txBody>
        </p:sp>
      </p:grpSp>
      <p:sp>
        <p:nvSpPr>
          <p:cNvPr name="TextBox 19" id="19"/>
          <p:cNvSpPr txBox="true"/>
          <p:nvPr/>
        </p:nvSpPr>
        <p:spPr>
          <a:xfrm rot="0">
            <a:off x="12054570" y="4498796"/>
            <a:ext cx="3453936" cy="352425"/>
          </a:xfrm>
          <a:prstGeom prst="rect">
            <a:avLst/>
          </a:prstGeom>
        </p:spPr>
        <p:txBody>
          <a:bodyPr anchor="t" rtlCol="false" tIns="0" lIns="0" bIns="0" rIns="0">
            <a:spAutoFit/>
          </a:bodyPr>
          <a:lstStyle/>
          <a:p>
            <a:pPr algn="l">
              <a:lnSpc>
                <a:spcPts val="2883"/>
              </a:lnSpc>
              <a:spcBef>
                <a:spcPct val="0"/>
              </a:spcBef>
            </a:pPr>
            <a:r>
              <a:rPr lang="en-US" b="true" sz="2402">
                <a:solidFill>
                  <a:srgbClr val="1D96DB"/>
                </a:solidFill>
                <a:latin typeface="Proxima Nova Bold"/>
                <a:ea typeface="Proxima Nova Bold"/>
                <a:cs typeface="Proxima Nova Bold"/>
                <a:sym typeface="Proxima Nova Bold"/>
              </a:rPr>
              <a:t>Downtime</a:t>
            </a:r>
            <a:r>
              <a:rPr lang="en-US" b="true" sz="2402">
                <a:solidFill>
                  <a:srgbClr val="1D96DB"/>
                </a:solidFill>
                <a:latin typeface="Proxima Nova Bold"/>
                <a:ea typeface="Proxima Nova Bold"/>
                <a:cs typeface="Proxima Nova Bold"/>
                <a:sym typeface="Proxima Nova Bold"/>
              </a:rPr>
              <a:t> </a:t>
            </a:r>
          </a:p>
        </p:txBody>
      </p:sp>
      <p:sp>
        <p:nvSpPr>
          <p:cNvPr name="TextBox 20" id="20"/>
          <p:cNvSpPr txBox="true"/>
          <p:nvPr/>
        </p:nvSpPr>
        <p:spPr>
          <a:xfrm rot="0">
            <a:off x="12054570" y="4961352"/>
            <a:ext cx="4502845" cy="1074166"/>
          </a:xfrm>
          <a:prstGeom prst="rect">
            <a:avLst/>
          </a:prstGeom>
        </p:spPr>
        <p:txBody>
          <a:bodyPr anchor="t" rtlCol="false" tIns="0" lIns="0" bIns="0" rIns="0">
            <a:spAutoFit/>
          </a:bodyPr>
          <a:lstStyle/>
          <a:p>
            <a:pPr algn="l">
              <a:lnSpc>
                <a:spcPts val="2881"/>
              </a:lnSpc>
            </a:pPr>
            <a:r>
              <a:rPr lang="en-US" sz="2199">
                <a:solidFill>
                  <a:srgbClr val="6B6E73"/>
                </a:solidFill>
                <a:latin typeface="Proxima Nova"/>
                <a:ea typeface="Proxima Nova"/>
                <a:cs typeface="Proxima Nova"/>
                <a:sym typeface="Proxima Nova"/>
              </a:rPr>
              <a:t>Weekly reports will highlight which vehicles in the fleet are idle without a contract or driver.</a:t>
            </a:r>
          </a:p>
        </p:txBody>
      </p:sp>
      <p:sp>
        <p:nvSpPr>
          <p:cNvPr name="Freeform 21" id="21"/>
          <p:cNvSpPr/>
          <p:nvPr/>
        </p:nvSpPr>
        <p:spPr>
          <a:xfrm flipH="false" flipV="false" rot="0">
            <a:off x="10375189" y="4638074"/>
            <a:ext cx="1330365" cy="1391852"/>
          </a:xfrm>
          <a:custGeom>
            <a:avLst/>
            <a:gdLst/>
            <a:ahLst/>
            <a:cxnLst/>
            <a:rect r="r" b="b" t="t" l="l"/>
            <a:pathLst>
              <a:path h="1391852" w="1330365">
                <a:moveTo>
                  <a:pt x="0" y="0"/>
                </a:moveTo>
                <a:lnTo>
                  <a:pt x="1330365" y="0"/>
                </a:lnTo>
                <a:lnTo>
                  <a:pt x="1330365" y="1391852"/>
                </a:lnTo>
                <a:lnTo>
                  <a:pt x="0" y="1391852"/>
                </a:lnTo>
                <a:lnTo>
                  <a:pt x="0" y="0"/>
                </a:lnTo>
                <a:close/>
              </a:path>
            </a:pathLst>
          </a:custGeom>
          <a:blipFill>
            <a:blip r:embed="rId6"/>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83000"/>
            <a:ext cx="18288000" cy="504000"/>
            <a:chOff x="0" y="0"/>
            <a:chExt cx="24384000" cy="672000"/>
          </a:xfrm>
        </p:grpSpPr>
        <p:grpSp>
          <p:nvGrpSpPr>
            <p:cNvPr name="Group 4" id="4"/>
            <p:cNvGrpSpPr/>
            <p:nvPr/>
          </p:nvGrpSpPr>
          <p:grpSpPr>
            <a:xfrm rot="0">
              <a:off x="0" y="0"/>
              <a:ext cx="24384000" cy="672000"/>
              <a:chOff x="0" y="0"/>
              <a:chExt cx="24384000" cy="672000"/>
            </a:xfrm>
          </p:grpSpPr>
          <p:sp>
            <p:nvSpPr>
              <p:cNvPr name="Freeform 5" id="5"/>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6" id="6"/>
            <p:cNvSpPr/>
            <p:nvPr/>
          </p:nvSpPr>
          <p:spPr>
            <a:xfrm flipH="false" flipV="false" rot="0">
              <a:off x="22264565" y="149869"/>
              <a:ext cx="1554040" cy="347333"/>
            </a:xfrm>
            <a:custGeom>
              <a:avLst/>
              <a:gdLst/>
              <a:ahLst/>
              <a:cxnLst/>
              <a:rect r="r" b="b" t="t" l="l"/>
              <a:pathLst>
                <a:path h="347333" w="1554040">
                  <a:moveTo>
                    <a:pt x="0" y="0"/>
                  </a:moveTo>
                  <a:lnTo>
                    <a:pt x="1554040" y="0"/>
                  </a:lnTo>
                  <a:lnTo>
                    <a:pt x="1554040" y="347334"/>
                  </a:lnTo>
                  <a:lnTo>
                    <a:pt x="0" y="347334"/>
                  </a:lnTo>
                  <a:lnTo>
                    <a:pt x="0" y="0"/>
                  </a:lnTo>
                  <a:close/>
                </a:path>
              </a:pathLst>
            </a:custGeom>
            <a:blipFill>
              <a:blip r:embed="rId4"/>
              <a:stretch>
                <a:fillRect l="0" t="0" r="0" b="0"/>
              </a:stretch>
            </a:blipFill>
          </p:spPr>
        </p:sp>
      </p:grpSp>
      <p:grpSp>
        <p:nvGrpSpPr>
          <p:cNvPr name="Group 7" id="7"/>
          <p:cNvGrpSpPr/>
          <p:nvPr/>
        </p:nvGrpSpPr>
        <p:grpSpPr>
          <a:xfrm rot="0">
            <a:off x="975430" y="3692471"/>
            <a:ext cx="6486792" cy="2091373"/>
            <a:chOff x="0" y="0"/>
            <a:chExt cx="1708455" cy="550814"/>
          </a:xfrm>
        </p:grpSpPr>
        <p:sp>
          <p:nvSpPr>
            <p:cNvPr name="Freeform 8" id="8"/>
            <p:cNvSpPr/>
            <p:nvPr/>
          </p:nvSpPr>
          <p:spPr>
            <a:xfrm flipH="false" flipV="false" rot="0">
              <a:off x="0" y="0"/>
              <a:ext cx="1708455" cy="550814"/>
            </a:xfrm>
            <a:custGeom>
              <a:avLst/>
              <a:gdLst/>
              <a:ahLst/>
              <a:cxnLst/>
              <a:rect r="r" b="b" t="t" l="l"/>
              <a:pathLst>
                <a:path h="550814" w="1708455">
                  <a:moveTo>
                    <a:pt x="17902" y="0"/>
                  </a:moveTo>
                  <a:lnTo>
                    <a:pt x="1690553" y="0"/>
                  </a:lnTo>
                  <a:cubicBezTo>
                    <a:pt x="1695301" y="0"/>
                    <a:pt x="1699855" y="1886"/>
                    <a:pt x="1703212" y="5243"/>
                  </a:cubicBezTo>
                  <a:cubicBezTo>
                    <a:pt x="1706569" y="8601"/>
                    <a:pt x="1708455" y="13154"/>
                    <a:pt x="1708455" y="17902"/>
                  </a:cubicBezTo>
                  <a:lnTo>
                    <a:pt x="1708455" y="532912"/>
                  </a:lnTo>
                  <a:cubicBezTo>
                    <a:pt x="1708455" y="537660"/>
                    <a:pt x="1706569" y="542213"/>
                    <a:pt x="1703212" y="545571"/>
                  </a:cubicBezTo>
                  <a:cubicBezTo>
                    <a:pt x="1699855" y="548928"/>
                    <a:pt x="1695301" y="550814"/>
                    <a:pt x="1690553" y="550814"/>
                  </a:cubicBezTo>
                  <a:lnTo>
                    <a:pt x="17902" y="550814"/>
                  </a:lnTo>
                  <a:cubicBezTo>
                    <a:pt x="13154" y="550814"/>
                    <a:pt x="8601" y="548928"/>
                    <a:pt x="5243" y="545571"/>
                  </a:cubicBezTo>
                  <a:cubicBezTo>
                    <a:pt x="1886" y="542213"/>
                    <a:pt x="0" y="537660"/>
                    <a:pt x="0" y="532912"/>
                  </a:cubicBezTo>
                  <a:lnTo>
                    <a:pt x="0" y="17902"/>
                  </a:lnTo>
                  <a:cubicBezTo>
                    <a:pt x="0" y="13154"/>
                    <a:pt x="1886" y="8601"/>
                    <a:pt x="5243" y="5243"/>
                  </a:cubicBezTo>
                  <a:cubicBezTo>
                    <a:pt x="8601" y="1886"/>
                    <a:pt x="13154" y="0"/>
                    <a:pt x="17902" y="0"/>
                  </a:cubicBezTo>
                  <a:close/>
                </a:path>
              </a:pathLst>
            </a:custGeom>
            <a:solidFill>
              <a:srgbClr val="F1F6FF"/>
            </a:solidFill>
          </p:spPr>
        </p:sp>
        <p:sp>
          <p:nvSpPr>
            <p:cNvPr name="TextBox 9" id="9"/>
            <p:cNvSpPr txBox="true"/>
            <p:nvPr/>
          </p:nvSpPr>
          <p:spPr>
            <a:xfrm>
              <a:off x="0" y="9525"/>
              <a:ext cx="1708455" cy="541289"/>
            </a:xfrm>
            <a:prstGeom prst="rect">
              <a:avLst/>
            </a:prstGeom>
          </p:spPr>
          <p:txBody>
            <a:bodyPr anchor="ctr" rtlCol="false" tIns="50800" lIns="50800" bIns="50800" rIns="50800"/>
            <a:lstStyle/>
            <a:p>
              <a:pPr algn="ctr">
                <a:lnSpc>
                  <a:spcPts val="2880"/>
                </a:lnSpc>
              </a:pPr>
            </a:p>
          </p:txBody>
        </p:sp>
      </p:grpSp>
      <p:sp>
        <p:nvSpPr>
          <p:cNvPr name="Freeform 10" id="10"/>
          <p:cNvSpPr/>
          <p:nvPr/>
        </p:nvSpPr>
        <p:spPr>
          <a:xfrm flipH="false" flipV="false" rot="0">
            <a:off x="1210471" y="4061647"/>
            <a:ext cx="635456" cy="635456"/>
          </a:xfrm>
          <a:custGeom>
            <a:avLst/>
            <a:gdLst/>
            <a:ahLst/>
            <a:cxnLst/>
            <a:rect r="r" b="b" t="t" l="l"/>
            <a:pathLst>
              <a:path h="635456" w="635456">
                <a:moveTo>
                  <a:pt x="0" y="0"/>
                </a:moveTo>
                <a:lnTo>
                  <a:pt x="635456" y="0"/>
                </a:lnTo>
                <a:lnTo>
                  <a:pt x="635456" y="635456"/>
                </a:lnTo>
                <a:lnTo>
                  <a:pt x="0" y="63545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945775" y="1177458"/>
            <a:ext cx="86926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Protect vehicle remotely</a:t>
            </a:r>
          </a:p>
        </p:txBody>
      </p:sp>
      <p:sp>
        <p:nvSpPr>
          <p:cNvPr name="TextBox 12" id="12"/>
          <p:cNvSpPr txBox="true"/>
          <p:nvPr/>
        </p:nvSpPr>
        <p:spPr>
          <a:xfrm rot="0">
            <a:off x="975430" y="2284802"/>
            <a:ext cx="6791075" cy="1333500"/>
          </a:xfrm>
          <a:prstGeom prst="rect">
            <a:avLst/>
          </a:prstGeom>
        </p:spPr>
        <p:txBody>
          <a:bodyPr anchor="t" rtlCol="false" tIns="0" lIns="0" bIns="0" rIns="0">
            <a:spAutoFit/>
          </a:bodyPr>
          <a:lstStyle/>
          <a:p>
            <a:pPr algn="l">
              <a:lnSpc>
                <a:spcPts val="2640"/>
              </a:lnSpc>
            </a:pPr>
            <a:r>
              <a:rPr lang="en-US" sz="2200">
                <a:solidFill>
                  <a:srgbClr val="28323A"/>
                </a:solidFill>
                <a:latin typeface="Proxima Nova"/>
                <a:ea typeface="Proxima Nova"/>
                <a:cs typeface="Proxima Nova"/>
                <a:sym typeface="Proxima Nova"/>
              </a:rPr>
              <a:t>Safeguard your vehicle against break-ins or theft </a:t>
            </a:r>
          </a:p>
          <a:p>
            <a:pPr algn="l">
              <a:lnSpc>
                <a:spcPts val="2640"/>
              </a:lnSpc>
            </a:pPr>
            <a:r>
              <a:rPr lang="en-US" sz="2200">
                <a:solidFill>
                  <a:srgbClr val="28323A"/>
                </a:solidFill>
                <a:latin typeface="Proxima Nova"/>
                <a:ea typeface="Proxima Nova"/>
                <a:cs typeface="Proxima Nova"/>
                <a:sym typeface="Proxima Nova"/>
              </a:rPr>
              <a:t>by setting up geofences, engine-blocking relays, </a:t>
            </a:r>
          </a:p>
          <a:p>
            <a:pPr algn="l">
              <a:lnSpc>
                <a:spcPts val="2640"/>
              </a:lnSpc>
            </a:pPr>
            <a:r>
              <a:rPr lang="en-US" sz="2200">
                <a:solidFill>
                  <a:srgbClr val="28323A"/>
                </a:solidFill>
                <a:latin typeface="Proxima Nova"/>
                <a:ea typeface="Proxima Nova"/>
                <a:cs typeface="Proxima Nova"/>
                <a:sym typeface="Proxima Nova"/>
              </a:rPr>
              <a:t>and event monitoring tools. </a:t>
            </a:r>
          </a:p>
          <a:p>
            <a:pPr algn="l">
              <a:lnSpc>
                <a:spcPts val="2640"/>
              </a:lnSpc>
              <a:spcBef>
                <a:spcPct val="0"/>
              </a:spcBef>
            </a:pPr>
          </a:p>
        </p:txBody>
      </p:sp>
      <p:sp>
        <p:nvSpPr>
          <p:cNvPr name="TextBox 13" id="13"/>
          <p:cNvSpPr txBox="true"/>
          <p:nvPr/>
        </p:nvSpPr>
        <p:spPr>
          <a:xfrm rot="0">
            <a:off x="2067419" y="4061647"/>
            <a:ext cx="4900695" cy="1333500"/>
          </a:xfrm>
          <a:prstGeom prst="rect">
            <a:avLst/>
          </a:prstGeom>
        </p:spPr>
        <p:txBody>
          <a:bodyPr anchor="t" rtlCol="false" tIns="0" lIns="0" bIns="0" rIns="0">
            <a:spAutoFit/>
          </a:bodyPr>
          <a:lstStyle/>
          <a:p>
            <a:pPr algn="l">
              <a:lnSpc>
                <a:spcPts val="2640"/>
              </a:lnSpc>
            </a:pPr>
            <a:r>
              <a:rPr lang="en-US" sz="2200">
                <a:solidFill>
                  <a:srgbClr val="1D96DB"/>
                </a:solidFill>
                <a:latin typeface="Proxima Nova"/>
                <a:ea typeface="Proxima Nova"/>
                <a:cs typeface="Proxima Nova"/>
                <a:sym typeface="Proxima Nova"/>
              </a:rPr>
              <a:t>Receive an alert and remotely disable the engine in case the vehicle exits </a:t>
            </a:r>
          </a:p>
          <a:p>
            <a:pPr algn="l">
              <a:lnSpc>
                <a:spcPts val="2640"/>
              </a:lnSpc>
            </a:pPr>
            <a:r>
              <a:rPr lang="en-US" sz="2200">
                <a:solidFill>
                  <a:srgbClr val="1D96DB"/>
                </a:solidFill>
                <a:latin typeface="Proxima Nova"/>
                <a:ea typeface="Proxima Nova"/>
                <a:cs typeface="Proxima Nova"/>
                <a:sym typeface="Proxima Nova"/>
              </a:rPr>
              <a:t>a designated Geofence or enters </a:t>
            </a:r>
          </a:p>
          <a:p>
            <a:pPr algn="l">
              <a:lnSpc>
                <a:spcPts val="2640"/>
              </a:lnSpc>
              <a:spcBef>
                <a:spcPct val="0"/>
              </a:spcBef>
            </a:pPr>
            <a:r>
              <a:rPr lang="en-US" sz="2200">
                <a:solidFill>
                  <a:srgbClr val="1D96DB"/>
                </a:solidFill>
                <a:latin typeface="Proxima Nova"/>
                <a:ea typeface="Proxima Nova"/>
                <a:cs typeface="Proxima Nova"/>
                <a:sym typeface="Proxima Nova"/>
              </a:rPr>
              <a:t>a Restricted area.</a:t>
            </a:r>
          </a:p>
        </p:txBody>
      </p:sp>
      <p:sp>
        <p:nvSpPr>
          <p:cNvPr name="Freeform 14" id="14"/>
          <p:cNvSpPr/>
          <p:nvPr/>
        </p:nvSpPr>
        <p:spPr>
          <a:xfrm flipH="false" flipV="false" rot="0">
            <a:off x="8270495" y="1891833"/>
            <a:ext cx="8988805" cy="6561827"/>
          </a:xfrm>
          <a:custGeom>
            <a:avLst/>
            <a:gdLst/>
            <a:ahLst/>
            <a:cxnLst/>
            <a:rect r="r" b="b" t="t" l="l"/>
            <a:pathLst>
              <a:path h="6561827" w="8988805">
                <a:moveTo>
                  <a:pt x="0" y="0"/>
                </a:moveTo>
                <a:lnTo>
                  <a:pt x="8988805" y="0"/>
                </a:lnTo>
                <a:lnTo>
                  <a:pt x="8988805" y="6561827"/>
                </a:lnTo>
                <a:lnTo>
                  <a:pt x="0" y="6561827"/>
                </a:lnTo>
                <a:lnTo>
                  <a:pt x="0" y="0"/>
                </a:lnTo>
                <a:close/>
              </a:path>
            </a:pathLst>
          </a:custGeom>
          <a:blipFill>
            <a:blip r:embed="rId7"/>
            <a:stretch>
              <a:fillRect l="0" t="0" r="0" b="0"/>
            </a:stretch>
          </a:blipFill>
        </p:spPr>
      </p:sp>
      <p:sp>
        <p:nvSpPr>
          <p:cNvPr name="Freeform 15" id="15"/>
          <p:cNvSpPr/>
          <p:nvPr/>
        </p:nvSpPr>
        <p:spPr>
          <a:xfrm flipH="false" flipV="false" rot="0">
            <a:off x="8875447" y="2284802"/>
            <a:ext cx="7941556" cy="5698429"/>
          </a:xfrm>
          <a:custGeom>
            <a:avLst/>
            <a:gdLst/>
            <a:ahLst/>
            <a:cxnLst/>
            <a:rect r="r" b="b" t="t" l="l"/>
            <a:pathLst>
              <a:path h="5698429" w="7941556">
                <a:moveTo>
                  <a:pt x="0" y="0"/>
                </a:moveTo>
                <a:lnTo>
                  <a:pt x="7941557" y="0"/>
                </a:lnTo>
                <a:lnTo>
                  <a:pt x="7941557" y="5698429"/>
                </a:lnTo>
                <a:lnTo>
                  <a:pt x="0" y="5698429"/>
                </a:lnTo>
                <a:lnTo>
                  <a:pt x="0" y="0"/>
                </a:lnTo>
                <a:close/>
              </a:path>
            </a:pathLst>
          </a:custGeom>
          <a:blipFill>
            <a:blip r:embed="rId8"/>
            <a:stretch>
              <a:fillRect l="-26778" t="0" r="-632" b="0"/>
            </a:stretch>
          </a:blipFill>
        </p:spPr>
      </p:sp>
      <p:sp>
        <p:nvSpPr>
          <p:cNvPr name="Freeform 16" id="16"/>
          <p:cNvSpPr/>
          <p:nvPr/>
        </p:nvSpPr>
        <p:spPr>
          <a:xfrm flipH="false" flipV="false" rot="0">
            <a:off x="5137621" y="6404848"/>
            <a:ext cx="6867091" cy="3156767"/>
          </a:xfrm>
          <a:custGeom>
            <a:avLst/>
            <a:gdLst/>
            <a:ahLst/>
            <a:cxnLst/>
            <a:rect r="r" b="b" t="t" l="l"/>
            <a:pathLst>
              <a:path h="3156767" w="6867091">
                <a:moveTo>
                  <a:pt x="0" y="0"/>
                </a:moveTo>
                <a:lnTo>
                  <a:pt x="6867091" y="0"/>
                </a:lnTo>
                <a:lnTo>
                  <a:pt x="6867091" y="3156767"/>
                </a:lnTo>
                <a:lnTo>
                  <a:pt x="0" y="3156767"/>
                </a:lnTo>
                <a:lnTo>
                  <a:pt x="0" y="0"/>
                </a:lnTo>
                <a:close/>
              </a:path>
            </a:pathLst>
          </a:custGeom>
          <a:blipFill>
            <a:blip r:embed="rId9"/>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3407" t="0" r="-3407" b="-6815"/>
            </a:stretch>
          </a:blipFill>
        </p:spPr>
      </p:sp>
      <p:sp>
        <p:nvSpPr>
          <p:cNvPr name="TextBox 3" id="3"/>
          <p:cNvSpPr txBox="true"/>
          <p:nvPr/>
        </p:nvSpPr>
        <p:spPr>
          <a:xfrm rot="0">
            <a:off x="975430" y="3392409"/>
            <a:ext cx="6054275" cy="1628775"/>
          </a:xfrm>
          <a:prstGeom prst="rect">
            <a:avLst/>
          </a:prstGeom>
        </p:spPr>
        <p:txBody>
          <a:bodyPr anchor="t" rtlCol="false" tIns="0" lIns="0" bIns="0" rIns="0">
            <a:spAutoFit/>
          </a:bodyPr>
          <a:lstStyle/>
          <a:p>
            <a:pPr algn="l">
              <a:lnSpc>
                <a:spcPts val="6479"/>
              </a:lnSpc>
              <a:spcBef>
                <a:spcPct val="0"/>
              </a:spcBef>
            </a:pPr>
            <a:r>
              <a:rPr lang="en-US" b="true" sz="5399">
                <a:solidFill>
                  <a:srgbClr val="FEFEFE"/>
                </a:solidFill>
                <a:latin typeface="Proxima Nova Bold"/>
                <a:ea typeface="Proxima Nova Bold"/>
                <a:cs typeface="Proxima Nova Bold"/>
                <a:sym typeface="Proxima Nova Bold"/>
              </a:rPr>
              <a:t>Public Transportation</a:t>
            </a:r>
            <a:r>
              <a:rPr lang="en-US" b="true" sz="5399">
                <a:solidFill>
                  <a:srgbClr val="FEFEFE"/>
                </a:solidFill>
                <a:latin typeface="Proxima Nova Bold"/>
                <a:ea typeface="Proxima Nova Bold"/>
                <a:cs typeface="Proxima Nova Bold"/>
                <a:sym typeface="Proxima Nova Bold"/>
              </a:rPr>
              <a:t> </a:t>
            </a:r>
          </a:p>
        </p:txBody>
      </p:sp>
      <p:sp>
        <p:nvSpPr>
          <p:cNvPr name="TextBox 4" id="4"/>
          <p:cNvSpPr txBox="true"/>
          <p:nvPr/>
        </p:nvSpPr>
        <p:spPr>
          <a:xfrm rot="0">
            <a:off x="975430" y="5293644"/>
            <a:ext cx="5913117" cy="1938147"/>
          </a:xfrm>
          <a:prstGeom prst="rect">
            <a:avLst/>
          </a:prstGeom>
        </p:spPr>
        <p:txBody>
          <a:bodyPr anchor="t" rtlCol="false" tIns="0" lIns="0" bIns="0" rIns="0">
            <a:spAutoFit/>
          </a:bodyPr>
          <a:lstStyle/>
          <a:p>
            <a:pPr algn="l">
              <a:lnSpc>
                <a:spcPts val="3143"/>
              </a:lnSpc>
              <a:spcBef>
                <a:spcPct val="0"/>
              </a:spcBef>
            </a:pPr>
            <a:r>
              <a:rPr lang="en-US" sz="2399">
                <a:solidFill>
                  <a:srgbClr val="FEFEFE"/>
                </a:solidFill>
                <a:latin typeface="Proxima Nova"/>
                <a:ea typeface="Proxima Nova"/>
                <a:cs typeface="Proxima Nova"/>
                <a:sym typeface="Proxima Nova"/>
              </a:rPr>
              <a:t>Enhance the productivity, cost-efficiency, and safety of passenger-carrying vehicles (PCVs) by optimizing routes, utilizing ADAS and MDVR functionality, and ensuring compliance with environmental regulations.</a:t>
            </a:r>
          </a:p>
        </p:txBody>
      </p:sp>
      <p:grpSp>
        <p:nvGrpSpPr>
          <p:cNvPr name="Group 5" id="5"/>
          <p:cNvGrpSpPr/>
          <p:nvPr/>
        </p:nvGrpSpPr>
        <p:grpSpPr>
          <a:xfrm rot="0">
            <a:off x="975430" y="1038225"/>
            <a:ext cx="4521246" cy="669941"/>
            <a:chOff x="0" y="0"/>
            <a:chExt cx="6028328" cy="893254"/>
          </a:xfrm>
        </p:grpSpPr>
        <p:grpSp>
          <p:nvGrpSpPr>
            <p:cNvPr name="Group 6" id="6"/>
            <p:cNvGrpSpPr/>
            <p:nvPr/>
          </p:nvGrpSpPr>
          <p:grpSpPr>
            <a:xfrm rot="0">
              <a:off x="3345760" y="0"/>
              <a:ext cx="2682568" cy="893254"/>
              <a:chOff x="0" y="0"/>
              <a:chExt cx="514015" cy="171159"/>
            </a:xfrm>
          </p:grpSpPr>
          <p:sp>
            <p:nvSpPr>
              <p:cNvPr name="Freeform 7" id="7"/>
              <p:cNvSpPr/>
              <p:nvPr/>
            </p:nvSpPr>
            <p:spPr>
              <a:xfrm flipH="false" flipV="false" rot="0">
                <a:off x="0" y="0"/>
                <a:ext cx="514015" cy="171159"/>
              </a:xfrm>
              <a:custGeom>
                <a:avLst/>
                <a:gdLst/>
                <a:ahLst/>
                <a:cxnLst/>
                <a:rect r="r" b="b" t="t" l="l"/>
                <a:pathLst>
                  <a:path h="171159" w="514015">
                    <a:moveTo>
                      <a:pt x="38480" y="0"/>
                    </a:moveTo>
                    <a:lnTo>
                      <a:pt x="475535" y="0"/>
                    </a:lnTo>
                    <a:cubicBezTo>
                      <a:pt x="485741" y="0"/>
                      <a:pt x="495528" y="4054"/>
                      <a:pt x="502745" y="11271"/>
                    </a:cubicBezTo>
                    <a:cubicBezTo>
                      <a:pt x="509961" y="18487"/>
                      <a:pt x="514015" y="28275"/>
                      <a:pt x="514015" y="38480"/>
                    </a:cubicBezTo>
                    <a:lnTo>
                      <a:pt x="514015" y="132679"/>
                    </a:lnTo>
                    <a:cubicBezTo>
                      <a:pt x="514015" y="153931"/>
                      <a:pt x="496787" y="171159"/>
                      <a:pt x="475535" y="171159"/>
                    </a:cubicBezTo>
                    <a:lnTo>
                      <a:pt x="38480" y="171159"/>
                    </a:lnTo>
                    <a:cubicBezTo>
                      <a:pt x="28275" y="171159"/>
                      <a:pt x="18487" y="167105"/>
                      <a:pt x="11271" y="159889"/>
                    </a:cubicBezTo>
                    <a:cubicBezTo>
                      <a:pt x="4054" y="152672"/>
                      <a:pt x="0" y="142885"/>
                      <a:pt x="0" y="132679"/>
                    </a:cubicBezTo>
                    <a:lnTo>
                      <a:pt x="0" y="38480"/>
                    </a:lnTo>
                    <a:cubicBezTo>
                      <a:pt x="0" y="28275"/>
                      <a:pt x="4054" y="18487"/>
                      <a:pt x="11271" y="11271"/>
                    </a:cubicBezTo>
                    <a:cubicBezTo>
                      <a:pt x="18487" y="4054"/>
                      <a:pt x="28275" y="0"/>
                      <a:pt x="38480" y="0"/>
                    </a:cubicBezTo>
                    <a:close/>
                  </a:path>
                </a:pathLst>
              </a:custGeom>
            </p:spPr>
          </p:sp>
          <p:sp>
            <p:nvSpPr>
              <p:cNvPr name="TextBox 8" id="8"/>
              <p:cNvSpPr txBox="true"/>
              <p:nvPr/>
            </p:nvSpPr>
            <p:spPr>
              <a:xfrm>
                <a:off x="0" y="-47625"/>
                <a:ext cx="514015" cy="218784"/>
              </a:xfrm>
              <a:prstGeom prst="rect">
                <a:avLst/>
              </a:prstGeom>
            </p:spPr>
            <p:txBody>
              <a:bodyPr anchor="ctr" rtlCol="false" tIns="52369" lIns="52369" bIns="52369" rIns="52369"/>
              <a:lstStyle/>
              <a:p>
                <a:pPr algn="ctr">
                  <a:lnSpc>
                    <a:spcPts val="3863"/>
                  </a:lnSpc>
                </a:pPr>
                <a:r>
                  <a:rPr lang="en-US" b="true" sz="2799">
                    <a:solidFill>
                      <a:srgbClr val="FFFFFF"/>
                    </a:solidFill>
                    <a:latin typeface="Proxima Nova Bold"/>
                    <a:ea typeface="Proxima Nova Bold"/>
                    <a:cs typeface="Proxima Nova Bold"/>
                    <a:sym typeface="Proxima Nova Bold"/>
                  </a:rPr>
                  <a:t>Industries</a:t>
                </a:r>
              </a:p>
            </p:txBody>
          </p:sp>
        </p:grpSp>
        <p:sp>
          <p:nvSpPr>
            <p:cNvPr name="Freeform 9" id="9"/>
            <p:cNvSpPr/>
            <p:nvPr/>
          </p:nvSpPr>
          <p:spPr>
            <a:xfrm flipH="false" flipV="false" rot="0">
              <a:off x="0" y="150468"/>
              <a:ext cx="2760804" cy="592318"/>
            </a:xfrm>
            <a:custGeom>
              <a:avLst/>
              <a:gdLst/>
              <a:ahLst/>
              <a:cxnLst/>
              <a:rect r="r" b="b" t="t" l="l"/>
              <a:pathLst>
                <a:path h="592318" w="2760804">
                  <a:moveTo>
                    <a:pt x="0" y="0"/>
                  </a:moveTo>
                  <a:lnTo>
                    <a:pt x="2760804" y="0"/>
                  </a:lnTo>
                  <a:lnTo>
                    <a:pt x="2760804" y="592318"/>
                  </a:lnTo>
                  <a:lnTo>
                    <a:pt x="0" y="5923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10" id="10"/>
            <p:cNvSpPr/>
            <p:nvPr/>
          </p:nvSpPr>
          <p:spPr>
            <a:xfrm flipH="true" flipV="true">
              <a:off x="3120685" y="125163"/>
              <a:ext cx="0" cy="642928"/>
            </a:xfrm>
            <a:prstGeom prst="line">
              <a:avLst/>
            </a:prstGeom>
            <a:ln cap="flat" w="50800">
              <a:solidFill>
                <a:srgbClr val="FFFFFF"/>
              </a:solidFill>
              <a:prstDash val="solid"/>
              <a:headEnd type="none" len="sm" w="sm"/>
              <a:tailEnd type="none" len="sm" w="sm"/>
            </a:ln>
          </p:spPr>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6" id="6"/>
          <p:cNvGrpSpPr/>
          <p:nvPr/>
        </p:nvGrpSpPr>
        <p:grpSpPr>
          <a:xfrm rot="0">
            <a:off x="975430" y="4008415"/>
            <a:ext cx="6791075" cy="1000125"/>
            <a:chOff x="0" y="0"/>
            <a:chExt cx="9054767" cy="1333500"/>
          </a:xfrm>
        </p:grpSpPr>
        <p:sp>
          <p:nvSpPr>
            <p:cNvPr name="TextBox 7" id="7"/>
            <p:cNvSpPr txBox="true"/>
            <p:nvPr/>
          </p:nvSpPr>
          <p:spPr>
            <a:xfrm rot="0">
              <a:off x="474391" y="0"/>
              <a:ext cx="8580376" cy="1333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Cut unnecessary mileage and decrease fuel consumption with advanced algorithms that optimize routes for distance and efficiency.</a:t>
              </a:r>
            </a:p>
          </p:txBody>
        </p:sp>
        <p:grpSp>
          <p:nvGrpSpPr>
            <p:cNvPr name="Group 8" id="8"/>
            <p:cNvGrpSpPr/>
            <p:nvPr/>
          </p:nvGrpSpPr>
          <p:grpSpPr>
            <a:xfrm rot="5410475">
              <a:off x="-20498" y="78282"/>
              <a:ext cx="336158" cy="294138"/>
              <a:chOff x="0" y="0"/>
              <a:chExt cx="812800" cy="711200"/>
            </a:xfrm>
          </p:grpSpPr>
          <p:sp>
            <p:nvSpPr>
              <p:cNvPr name="Freeform 9" id="9"/>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0" id="10"/>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11" id="11"/>
          <p:cNvGrpSpPr/>
          <p:nvPr/>
        </p:nvGrpSpPr>
        <p:grpSpPr>
          <a:xfrm rot="0">
            <a:off x="975430" y="5413788"/>
            <a:ext cx="6791075" cy="1000125"/>
            <a:chOff x="0" y="0"/>
            <a:chExt cx="9054767" cy="1333500"/>
          </a:xfrm>
        </p:grpSpPr>
        <p:sp>
          <p:nvSpPr>
            <p:cNvPr name="TextBox 12" id="12"/>
            <p:cNvSpPr txBox="true"/>
            <p:nvPr/>
          </p:nvSpPr>
          <p:spPr>
            <a:xfrm rot="0">
              <a:off x="474391" y="0"/>
              <a:ext cx="8580376" cy="1333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Add an extra layer of control with route deviation alerts, enabling dispatchers to respond swiftly </a:t>
              </a:r>
            </a:p>
            <a:p>
              <a:pPr algn="l">
                <a:lnSpc>
                  <a:spcPts val="2639"/>
                </a:lnSpc>
              </a:pPr>
              <a:r>
                <a:rPr lang="en-US" sz="2199">
                  <a:solidFill>
                    <a:srgbClr val="1090CF"/>
                  </a:solidFill>
                  <a:latin typeface="Proxima Nova"/>
                  <a:ea typeface="Proxima Nova"/>
                  <a:cs typeface="Proxima Nova"/>
                  <a:sym typeface="Proxima Nova"/>
                </a:rPr>
                <a:t>to emergencies or unexpected changes.</a:t>
              </a:r>
            </a:p>
          </p:txBody>
        </p:sp>
        <p:grpSp>
          <p:nvGrpSpPr>
            <p:cNvPr name="Group 13" id="13"/>
            <p:cNvGrpSpPr/>
            <p:nvPr/>
          </p:nvGrpSpPr>
          <p:grpSpPr>
            <a:xfrm rot="5410475">
              <a:off x="-20498" y="78282"/>
              <a:ext cx="336158" cy="294138"/>
              <a:chOff x="0" y="0"/>
              <a:chExt cx="812800" cy="711200"/>
            </a:xfrm>
          </p:grpSpPr>
          <p:sp>
            <p:nvSpPr>
              <p:cNvPr name="Freeform 14" id="14"/>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5" id="15"/>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16" id="16"/>
          <p:cNvGrpSpPr/>
          <p:nvPr/>
        </p:nvGrpSpPr>
        <p:grpSpPr>
          <a:xfrm rot="0">
            <a:off x="975430" y="6819160"/>
            <a:ext cx="6791075" cy="666750"/>
            <a:chOff x="0" y="0"/>
            <a:chExt cx="9054767" cy="889000"/>
          </a:xfrm>
        </p:grpSpPr>
        <p:sp>
          <p:nvSpPr>
            <p:cNvPr name="TextBox 17" id="17"/>
            <p:cNvSpPr txBox="true"/>
            <p:nvPr/>
          </p:nvSpPr>
          <p:spPr>
            <a:xfrm rot="0">
              <a:off x="474391" y="0"/>
              <a:ext cx="8580376" cy="8890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Control the routes by creating Geofences </a:t>
              </a:r>
            </a:p>
            <a:p>
              <a:pPr algn="l">
                <a:lnSpc>
                  <a:spcPts val="2639"/>
                </a:lnSpc>
              </a:pPr>
              <a:r>
                <a:rPr lang="en-US" sz="2199">
                  <a:solidFill>
                    <a:srgbClr val="1090CF"/>
                  </a:solidFill>
                  <a:latin typeface="Proxima Nova"/>
                  <a:ea typeface="Proxima Nova"/>
                  <a:cs typeface="Proxima Nova"/>
                  <a:sym typeface="Proxima Nova"/>
                </a:rPr>
                <a:t>and Points of interests.</a:t>
              </a:r>
            </a:p>
          </p:txBody>
        </p:sp>
        <p:grpSp>
          <p:nvGrpSpPr>
            <p:cNvPr name="Group 18" id="18"/>
            <p:cNvGrpSpPr/>
            <p:nvPr/>
          </p:nvGrpSpPr>
          <p:grpSpPr>
            <a:xfrm rot="5410475">
              <a:off x="-20498" y="78282"/>
              <a:ext cx="336158" cy="294138"/>
              <a:chOff x="0" y="0"/>
              <a:chExt cx="812800" cy="711200"/>
            </a:xfrm>
          </p:grpSpPr>
          <p:sp>
            <p:nvSpPr>
              <p:cNvPr name="Freeform 19" id="19"/>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20" id="20"/>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21" id="21"/>
          <p:cNvGrpSpPr/>
          <p:nvPr/>
        </p:nvGrpSpPr>
        <p:grpSpPr>
          <a:xfrm rot="0">
            <a:off x="975430" y="7891158"/>
            <a:ext cx="6791075" cy="333375"/>
            <a:chOff x="0" y="0"/>
            <a:chExt cx="9054767" cy="444500"/>
          </a:xfrm>
        </p:grpSpPr>
        <p:sp>
          <p:nvSpPr>
            <p:cNvPr name="TextBox 22" id="22"/>
            <p:cNvSpPr txBox="true"/>
            <p:nvPr/>
          </p:nvSpPr>
          <p:spPr>
            <a:xfrm rot="0">
              <a:off x="474391" y="0"/>
              <a:ext cx="8580376" cy="444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Share a real-time vehicle location with Geo links.</a:t>
              </a:r>
            </a:p>
          </p:txBody>
        </p:sp>
        <p:grpSp>
          <p:nvGrpSpPr>
            <p:cNvPr name="Group 23" id="23"/>
            <p:cNvGrpSpPr/>
            <p:nvPr/>
          </p:nvGrpSpPr>
          <p:grpSpPr>
            <a:xfrm rot="5410475">
              <a:off x="-20498" y="78282"/>
              <a:ext cx="336158" cy="294138"/>
              <a:chOff x="0" y="0"/>
              <a:chExt cx="812800" cy="711200"/>
            </a:xfrm>
          </p:grpSpPr>
          <p:sp>
            <p:nvSpPr>
              <p:cNvPr name="Freeform 24" id="24"/>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25" id="25"/>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sp>
        <p:nvSpPr>
          <p:cNvPr name="TextBox 26" id="26"/>
          <p:cNvSpPr txBox="true"/>
          <p:nvPr/>
        </p:nvSpPr>
        <p:spPr>
          <a:xfrm rot="0">
            <a:off x="975430" y="2856302"/>
            <a:ext cx="6791075" cy="666750"/>
          </a:xfrm>
          <a:prstGeom prst="rect">
            <a:avLst/>
          </a:prstGeom>
        </p:spPr>
        <p:txBody>
          <a:bodyPr anchor="t" rtlCol="false" tIns="0" lIns="0" bIns="0" rIns="0">
            <a:spAutoFit/>
          </a:bodyPr>
          <a:lstStyle/>
          <a:p>
            <a:pPr algn="l">
              <a:lnSpc>
                <a:spcPts val="2640"/>
              </a:lnSpc>
              <a:spcBef>
                <a:spcPct val="0"/>
              </a:spcBef>
            </a:pPr>
            <a:r>
              <a:rPr lang="en-US" sz="2200">
                <a:solidFill>
                  <a:srgbClr val="28323A"/>
                </a:solidFill>
                <a:latin typeface="Proxima Nova"/>
                <a:ea typeface="Proxima Nova"/>
                <a:cs typeface="Proxima Nova"/>
                <a:sym typeface="Proxima Nova"/>
              </a:rPr>
              <a:t>Track the movement of school, shuttle, and intercity buses along their routes using GPS tracking.</a:t>
            </a:r>
            <a:r>
              <a:rPr lang="en-US" sz="2200">
                <a:solidFill>
                  <a:srgbClr val="28323A"/>
                </a:solidFill>
                <a:latin typeface="Proxima Nova"/>
                <a:ea typeface="Proxima Nova"/>
                <a:cs typeface="Proxima Nova"/>
                <a:sym typeface="Proxima Nova"/>
              </a:rPr>
              <a:t> </a:t>
            </a:r>
          </a:p>
        </p:txBody>
      </p:sp>
      <p:sp>
        <p:nvSpPr>
          <p:cNvPr name="TextBox 27" id="27"/>
          <p:cNvSpPr txBox="true"/>
          <p:nvPr/>
        </p:nvSpPr>
        <p:spPr>
          <a:xfrm rot="0">
            <a:off x="945775" y="1177458"/>
            <a:ext cx="8692689" cy="1438275"/>
          </a:xfrm>
          <a:prstGeom prst="rect">
            <a:avLst/>
          </a:prstGeom>
        </p:spPr>
        <p:txBody>
          <a:bodyPr anchor="t" rtlCol="false" tIns="0" lIns="0" bIns="0" rIns="0">
            <a:spAutoFit/>
          </a:bodyPr>
          <a:lstStyle/>
          <a:p>
            <a:pPr algn="l">
              <a:lnSpc>
                <a:spcPts val="5759"/>
              </a:lnSpc>
            </a:pPr>
            <a:r>
              <a:rPr lang="en-US" sz="4800" b="true">
                <a:solidFill>
                  <a:srgbClr val="1A1A1A"/>
                </a:solidFill>
                <a:latin typeface="Proxima Nova Bold"/>
                <a:ea typeface="Proxima Nova Bold"/>
                <a:cs typeface="Proxima Nova Bold"/>
                <a:sym typeface="Proxima Nova Bold"/>
              </a:rPr>
              <a:t>Manage effectively </a:t>
            </a:r>
          </a:p>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with GPS Monitoring</a:t>
            </a:r>
          </a:p>
        </p:txBody>
      </p:sp>
      <p:sp>
        <p:nvSpPr>
          <p:cNvPr name="Freeform 28" id="28"/>
          <p:cNvSpPr/>
          <p:nvPr/>
        </p:nvSpPr>
        <p:spPr>
          <a:xfrm flipH="false" flipV="false" rot="0">
            <a:off x="9418712" y="1331859"/>
            <a:ext cx="9129290" cy="5881795"/>
          </a:xfrm>
          <a:custGeom>
            <a:avLst/>
            <a:gdLst/>
            <a:ahLst/>
            <a:cxnLst/>
            <a:rect r="r" b="b" t="t" l="l"/>
            <a:pathLst>
              <a:path h="5881795" w="9129290">
                <a:moveTo>
                  <a:pt x="0" y="0"/>
                </a:moveTo>
                <a:lnTo>
                  <a:pt x="9129290" y="0"/>
                </a:lnTo>
                <a:lnTo>
                  <a:pt x="9129290" y="5881795"/>
                </a:lnTo>
                <a:lnTo>
                  <a:pt x="0" y="5881795"/>
                </a:lnTo>
                <a:lnTo>
                  <a:pt x="0" y="0"/>
                </a:lnTo>
                <a:close/>
              </a:path>
            </a:pathLst>
          </a:custGeom>
          <a:blipFill>
            <a:blip r:embed="rId5"/>
            <a:stretch>
              <a:fillRect l="0" t="0" r="-5063" b="0"/>
            </a:stretch>
          </a:blipFill>
        </p:spPr>
      </p:sp>
      <p:sp>
        <p:nvSpPr>
          <p:cNvPr name="Freeform 29" id="29"/>
          <p:cNvSpPr/>
          <p:nvPr/>
        </p:nvSpPr>
        <p:spPr>
          <a:xfrm flipH="false" flipV="false" rot="0">
            <a:off x="8160602" y="4008415"/>
            <a:ext cx="7698273" cy="4994254"/>
          </a:xfrm>
          <a:custGeom>
            <a:avLst/>
            <a:gdLst/>
            <a:ahLst/>
            <a:cxnLst/>
            <a:rect r="r" b="b" t="t" l="l"/>
            <a:pathLst>
              <a:path h="4994254" w="7698273">
                <a:moveTo>
                  <a:pt x="0" y="0"/>
                </a:moveTo>
                <a:lnTo>
                  <a:pt x="7698272" y="0"/>
                </a:lnTo>
                <a:lnTo>
                  <a:pt x="7698272" y="4994255"/>
                </a:lnTo>
                <a:lnTo>
                  <a:pt x="0" y="4994255"/>
                </a:lnTo>
                <a:lnTo>
                  <a:pt x="0" y="0"/>
                </a:lnTo>
                <a:close/>
              </a:path>
            </a:pathLst>
          </a:custGeom>
          <a:blipFill>
            <a:blip r:embed="rId6"/>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975430" y="2501655"/>
            <a:ext cx="7899618" cy="1047750"/>
            <a:chOff x="0" y="0"/>
            <a:chExt cx="2080558" cy="275951"/>
          </a:xfrm>
        </p:grpSpPr>
        <p:sp>
          <p:nvSpPr>
            <p:cNvPr name="Freeform 4" id="4"/>
            <p:cNvSpPr/>
            <p:nvPr/>
          </p:nvSpPr>
          <p:spPr>
            <a:xfrm flipH="false" flipV="false" rot="0">
              <a:off x="0" y="0"/>
              <a:ext cx="2080558" cy="275951"/>
            </a:xfrm>
            <a:custGeom>
              <a:avLst/>
              <a:gdLst/>
              <a:ahLst/>
              <a:cxnLst/>
              <a:rect r="r" b="b" t="t" l="l"/>
              <a:pathLst>
                <a:path h="275951" w="2080558">
                  <a:moveTo>
                    <a:pt x="14701" y="0"/>
                  </a:moveTo>
                  <a:lnTo>
                    <a:pt x="2065857" y="0"/>
                  </a:lnTo>
                  <a:cubicBezTo>
                    <a:pt x="2069756" y="0"/>
                    <a:pt x="2073495" y="1549"/>
                    <a:pt x="2076252" y="4306"/>
                  </a:cubicBezTo>
                  <a:cubicBezTo>
                    <a:pt x="2079009" y="7063"/>
                    <a:pt x="2080558" y="10802"/>
                    <a:pt x="2080558" y="14701"/>
                  </a:cubicBezTo>
                  <a:lnTo>
                    <a:pt x="2080558" y="261250"/>
                  </a:lnTo>
                  <a:cubicBezTo>
                    <a:pt x="2080558" y="265149"/>
                    <a:pt x="2079009" y="268888"/>
                    <a:pt x="2076252" y="271645"/>
                  </a:cubicBezTo>
                  <a:cubicBezTo>
                    <a:pt x="2073495" y="274402"/>
                    <a:pt x="2069756" y="275951"/>
                    <a:pt x="2065857" y="275951"/>
                  </a:cubicBezTo>
                  <a:lnTo>
                    <a:pt x="14701" y="275951"/>
                  </a:lnTo>
                  <a:cubicBezTo>
                    <a:pt x="10802" y="275951"/>
                    <a:pt x="7063" y="274402"/>
                    <a:pt x="4306" y="271645"/>
                  </a:cubicBezTo>
                  <a:cubicBezTo>
                    <a:pt x="1549" y="268888"/>
                    <a:pt x="0" y="265149"/>
                    <a:pt x="0" y="261250"/>
                  </a:cubicBezTo>
                  <a:lnTo>
                    <a:pt x="0" y="14701"/>
                  </a:lnTo>
                  <a:cubicBezTo>
                    <a:pt x="0" y="10802"/>
                    <a:pt x="1549" y="7063"/>
                    <a:pt x="4306" y="4306"/>
                  </a:cubicBezTo>
                  <a:cubicBezTo>
                    <a:pt x="7063" y="1549"/>
                    <a:pt x="10802" y="0"/>
                    <a:pt x="14701"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5" id="5"/>
            <p:cNvSpPr txBox="true"/>
            <p:nvPr/>
          </p:nvSpPr>
          <p:spPr>
            <a:xfrm>
              <a:off x="0" y="9525"/>
              <a:ext cx="2080558" cy="266426"/>
            </a:xfrm>
            <a:prstGeom prst="rect">
              <a:avLst/>
            </a:prstGeom>
          </p:spPr>
          <p:txBody>
            <a:bodyPr anchor="ctr" rtlCol="false" tIns="50800" lIns="50800" bIns="50800" rIns="50800"/>
            <a:lstStyle/>
            <a:p>
              <a:pPr algn="ctr">
                <a:lnSpc>
                  <a:spcPts val="2880"/>
                </a:lnSpc>
              </a:pPr>
            </a:p>
          </p:txBody>
        </p:sp>
      </p:grpSp>
      <p:grpSp>
        <p:nvGrpSpPr>
          <p:cNvPr name="Group 6" id="6"/>
          <p:cNvGrpSpPr/>
          <p:nvPr/>
        </p:nvGrpSpPr>
        <p:grpSpPr>
          <a:xfrm rot="0">
            <a:off x="975430" y="3690665"/>
            <a:ext cx="7899618" cy="1047750"/>
            <a:chOff x="0" y="0"/>
            <a:chExt cx="2080558" cy="275951"/>
          </a:xfrm>
        </p:grpSpPr>
        <p:sp>
          <p:nvSpPr>
            <p:cNvPr name="Freeform 7" id="7"/>
            <p:cNvSpPr/>
            <p:nvPr/>
          </p:nvSpPr>
          <p:spPr>
            <a:xfrm flipH="false" flipV="false" rot="0">
              <a:off x="0" y="0"/>
              <a:ext cx="2080558" cy="275951"/>
            </a:xfrm>
            <a:custGeom>
              <a:avLst/>
              <a:gdLst/>
              <a:ahLst/>
              <a:cxnLst/>
              <a:rect r="r" b="b" t="t" l="l"/>
              <a:pathLst>
                <a:path h="275951" w="2080558">
                  <a:moveTo>
                    <a:pt x="14701" y="0"/>
                  </a:moveTo>
                  <a:lnTo>
                    <a:pt x="2065857" y="0"/>
                  </a:lnTo>
                  <a:cubicBezTo>
                    <a:pt x="2069756" y="0"/>
                    <a:pt x="2073495" y="1549"/>
                    <a:pt x="2076252" y="4306"/>
                  </a:cubicBezTo>
                  <a:cubicBezTo>
                    <a:pt x="2079009" y="7063"/>
                    <a:pt x="2080558" y="10802"/>
                    <a:pt x="2080558" y="14701"/>
                  </a:cubicBezTo>
                  <a:lnTo>
                    <a:pt x="2080558" y="261250"/>
                  </a:lnTo>
                  <a:cubicBezTo>
                    <a:pt x="2080558" y="265149"/>
                    <a:pt x="2079009" y="268888"/>
                    <a:pt x="2076252" y="271645"/>
                  </a:cubicBezTo>
                  <a:cubicBezTo>
                    <a:pt x="2073495" y="274402"/>
                    <a:pt x="2069756" y="275951"/>
                    <a:pt x="2065857" y="275951"/>
                  </a:cubicBezTo>
                  <a:lnTo>
                    <a:pt x="14701" y="275951"/>
                  </a:lnTo>
                  <a:cubicBezTo>
                    <a:pt x="10802" y="275951"/>
                    <a:pt x="7063" y="274402"/>
                    <a:pt x="4306" y="271645"/>
                  </a:cubicBezTo>
                  <a:cubicBezTo>
                    <a:pt x="1549" y="268888"/>
                    <a:pt x="0" y="265149"/>
                    <a:pt x="0" y="261250"/>
                  </a:cubicBezTo>
                  <a:lnTo>
                    <a:pt x="0" y="14701"/>
                  </a:lnTo>
                  <a:cubicBezTo>
                    <a:pt x="0" y="10802"/>
                    <a:pt x="1549" y="7063"/>
                    <a:pt x="4306" y="4306"/>
                  </a:cubicBezTo>
                  <a:cubicBezTo>
                    <a:pt x="7063" y="1549"/>
                    <a:pt x="10802" y="0"/>
                    <a:pt x="14701"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8" id="8"/>
            <p:cNvSpPr txBox="true"/>
            <p:nvPr/>
          </p:nvSpPr>
          <p:spPr>
            <a:xfrm>
              <a:off x="0" y="9525"/>
              <a:ext cx="2080558" cy="266426"/>
            </a:xfrm>
            <a:prstGeom prst="rect">
              <a:avLst/>
            </a:prstGeom>
          </p:spPr>
          <p:txBody>
            <a:bodyPr anchor="ctr" rtlCol="false" tIns="50800" lIns="50800" bIns="50800" rIns="50800"/>
            <a:lstStyle/>
            <a:p>
              <a:pPr algn="ctr">
                <a:lnSpc>
                  <a:spcPts val="2880"/>
                </a:lnSpc>
              </a:pPr>
            </a:p>
          </p:txBody>
        </p:sp>
      </p:grpSp>
      <p:grpSp>
        <p:nvGrpSpPr>
          <p:cNvPr name="Group 9" id="9"/>
          <p:cNvGrpSpPr/>
          <p:nvPr/>
        </p:nvGrpSpPr>
        <p:grpSpPr>
          <a:xfrm rot="0">
            <a:off x="975430" y="4905910"/>
            <a:ext cx="7899618" cy="1047750"/>
            <a:chOff x="0" y="0"/>
            <a:chExt cx="2080558" cy="275951"/>
          </a:xfrm>
        </p:grpSpPr>
        <p:sp>
          <p:nvSpPr>
            <p:cNvPr name="Freeform 10" id="10"/>
            <p:cNvSpPr/>
            <p:nvPr/>
          </p:nvSpPr>
          <p:spPr>
            <a:xfrm flipH="false" flipV="false" rot="0">
              <a:off x="0" y="0"/>
              <a:ext cx="2080558" cy="275951"/>
            </a:xfrm>
            <a:custGeom>
              <a:avLst/>
              <a:gdLst/>
              <a:ahLst/>
              <a:cxnLst/>
              <a:rect r="r" b="b" t="t" l="l"/>
              <a:pathLst>
                <a:path h="275951" w="2080558">
                  <a:moveTo>
                    <a:pt x="14701" y="0"/>
                  </a:moveTo>
                  <a:lnTo>
                    <a:pt x="2065857" y="0"/>
                  </a:lnTo>
                  <a:cubicBezTo>
                    <a:pt x="2069756" y="0"/>
                    <a:pt x="2073495" y="1549"/>
                    <a:pt x="2076252" y="4306"/>
                  </a:cubicBezTo>
                  <a:cubicBezTo>
                    <a:pt x="2079009" y="7063"/>
                    <a:pt x="2080558" y="10802"/>
                    <a:pt x="2080558" y="14701"/>
                  </a:cubicBezTo>
                  <a:lnTo>
                    <a:pt x="2080558" y="261250"/>
                  </a:lnTo>
                  <a:cubicBezTo>
                    <a:pt x="2080558" y="265149"/>
                    <a:pt x="2079009" y="268888"/>
                    <a:pt x="2076252" y="271645"/>
                  </a:cubicBezTo>
                  <a:cubicBezTo>
                    <a:pt x="2073495" y="274402"/>
                    <a:pt x="2069756" y="275951"/>
                    <a:pt x="2065857" y="275951"/>
                  </a:cubicBezTo>
                  <a:lnTo>
                    <a:pt x="14701" y="275951"/>
                  </a:lnTo>
                  <a:cubicBezTo>
                    <a:pt x="10802" y="275951"/>
                    <a:pt x="7063" y="274402"/>
                    <a:pt x="4306" y="271645"/>
                  </a:cubicBezTo>
                  <a:cubicBezTo>
                    <a:pt x="1549" y="268888"/>
                    <a:pt x="0" y="265149"/>
                    <a:pt x="0" y="261250"/>
                  </a:cubicBezTo>
                  <a:lnTo>
                    <a:pt x="0" y="14701"/>
                  </a:lnTo>
                  <a:cubicBezTo>
                    <a:pt x="0" y="10802"/>
                    <a:pt x="1549" y="7063"/>
                    <a:pt x="4306" y="4306"/>
                  </a:cubicBezTo>
                  <a:cubicBezTo>
                    <a:pt x="7063" y="1549"/>
                    <a:pt x="10802" y="0"/>
                    <a:pt x="14701"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11" id="11"/>
            <p:cNvSpPr txBox="true"/>
            <p:nvPr/>
          </p:nvSpPr>
          <p:spPr>
            <a:xfrm>
              <a:off x="0" y="9525"/>
              <a:ext cx="2080558" cy="266426"/>
            </a:xfrm>
            <a:prstGeom prst="rect">
              <a:avLst/>
            </a:prstGeom>
          </p:spPr>
          <p:txBody>
            <a:bodyPr anchor="ctr" rtlCol="false" tIns="50800" lIns="50800" bIns="50800" rIns="50800"/>
            <a:lstStyle/>
            <a:p>
              <a:pPr algn="ctr">
                <a:lnSpc>
                  <a:spcPts val="2880"/>
                </a:lnSpc>
              </a:pPr>
            </a:p>
          </p:txBody>
        </p:sp>
      </p:grpSp>
      <p:grpSp>
        <p:nvGrpSpPr>
          <p:cNvPr name="Group 12" id="12"/>
          <p:cNvGrpSpPr/>
          <p:nvPr/>
        </p:nvGrpSpPr>
        <p:grpSpPr>
          <a:xfrm rot="0">
            <a:off x="975430" y="6125110"/>
            <a:ext cx="7899618" cy="1047750"/>
            <a:chOff x="0" y="0"/>
            <a:chExt cx="2080558" cy="275951"/>
          </a:xfrm>
        </p:grpSpPr>
        <p:sp>
          <p:nvSpPr>
            <p:cNvPr name="Freeform 13" id="13"/>
            <p:cNvSpPr/>
            <p:nvPr/>
          </p:nvSpPr>
          <p:spPr>
            <a:xfrm flipH="false" flipV="false" rot="0">
              <a:off x="0" y="0"/>
              <a:ext cx="2080558" cy="275951"/>
            </a:xfrm>
            <a:custGeom>
              <a:avLst/>
              <a:gdLst/>
              <a:ahLst/>
              <a:cxnLst/>
              <a:rect r="r" b="b" t="t" l="l"/>
              <a:pathLst>
                <a:path h="275951" w="2080558">
                  <a:moveTo>
                    <a:pt x="14701" y="0"/>
                  </a:moveTo>
                  <a:lnTo>
                    <a:pt x="2065857" y="0"/>
                  </a:lnTo>
                  <a:cubicBezTo>
                    <a:pt x="2069756" y="0"/>
                    <a:pt x="2073495" y="1549"/>
                    <a:pt x="2076252" y="4306"/>
                  </a:cubicBezTo>
                  <a:cubicBezTo>
                    <a:pt x="2079009" y="7063"/>
                    <a:pt x="2080558" y="10802"/>
                    <a:pt x="2080558" y="14701"/>
                  </a:cubicBezTo>
                  <a:lnTo>
                    <a:pt x="2080558" y="261250"/>
                  </a:lnTo>
                  <a:cubicBezTo>
                    <a:pt x="2080558" y="265149"/>
                    <a:pt x="2079009" y="268888"/>
                    <a:pt x="2076252" y="271645"/>
                  </a:cubicBezTo>
                  <a:cubicBezTo>
                    <a:pt x="2073495" y="274402"/>
                    <a:pt x="2069756" y="275951"/>
                    <a:pt x="2065857" y="275951"/>
                  </a:cubicBezTo>
                  <a:lnTo>
                    <a:pt x="14701" y="275951"/>
                  </a:lnTo>
                  <a:cubicBezTo>
                    <a:pt x="10802" y="275951"/>
                    <a:pt x="7063" y="274402"/>
                    <a:pt x="4306" y="271645"/>
                  </a:cubicBezTo>
                  <a:cubicBezTo>
                    <a:pt x="1549" y="268888"/>
                    <a:pt x="0" y="265149"/>
                    <a:pt x="0" y="261250"/>
                  </a:cubicBezTo>
                  <a:lnTo>
                    <a:pt x="0" y="14701"/>
                  </a:lnTo>
                  <a:cubicBezTo>
                    <a:pt x="0" y="10802"/>
                    <a:pt x="1549" y="7063"/>
                    <a:pt x="4306" y="4306"/>
                  </a:cubicBezTo>
                  <a:cubicBezTo>
                    <a:pt x="7063" y="1549"/>
                    <a:pt x="10802" y="0"/>
                    <a:pt x="14701"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14" id="14"/>
            <p:cNvSpPr txBox="true"/>
            <p:nvPr/>
          </p:nvSpPr>
          <p:spPr>
            <a:xfrm>
              <a:off x="0" y="9525"/>
              <a:ext cx="2080558" cy="266426"/>
            </a:xfrm>
            <a:prstGeom prst="rect">
              <a:avLst/>
            </a:prstGeom>
          </p:spPr>
          <p:txBody>
            <a:bodyPr anchor="ctr" rtlCol="false" tIns="50800" lIns="50800" bIns="50800" rIns="50800"/>
            <a:lstStyle/>
            <a:p>
              <a:pPr algn="ctr">
                <a:lnSpc>
                  <a:spcPts val="2880"/>
                </a:lnSpc>
              </a:pPr>
            </a:p>
          </p:txBody>
        </p:sp>
      </p:grpSp>
      <p:grpSp>
        <p:nvGrpSpPr>
          <p:cNvPr name="Group 15" id="15"/>
          <p:cNvGrpSpPr/>
          <p:nvPr/>
        </p:nvGrpSpPr>
        <p:grpSpPr>
          <a:xfrm rot="0">
            <a:off x="200" y="9773650"/>
            <a:ext cx="18288000" cy="504000"/>
            <a:chOff x="0" y="0"/>
            <a:chExt cx="24384000" cy="672000"/>
          </a:xfrm>
        </p:grpSpPr>
        <p:sp>
          <p:nvSpPr>
            <p:cNvPr name="Freeform 16" id="16"/>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17" id="17"/>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18" id="18"/>
          <p:cNvGrpSpPr/>
          <p:nvPr/>
        </p:nvGrpSpPr>
        <p:grpSpPr>
          <a:xfrm rot="0">
            <a:off x="1306225" y="2692155"/>
            <a:ext cx="6791075" cy="666750"/>
            <a:chOff x="0" y="0"/>
            <a:chExt cx="9054767" cy="889000"/>
          </a:xfrm>
        </p:grpSpPr>
        <p:sp>
          <p:nvSpPr>
            <p:cNvPr name="TextBox 19" id="19"/>
            <p:cNvSpPr txBox="true"/>
            <p:nvPr/>
          </p:nvSpPr>
          <p:spPr>
            <a:xfrm rot="0">
              <a:off x="474391" y="0"/>
              <a:ext cx="8580376" cy="8890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Plan service works based on vehicle usage</a:t>
              </a:r>
            </a:p>
            <a:p>
              <a:pPr algn="l">
                <a:lnSpc>
                  <a:spcPts val="2639"/>
                </a:lnSpc>
              </a:pPr>
              <a:r>
                <a:rPr lang="en-US" sz="2199">
                  <a:solidFill>
                    <a:srgbClr val="1090CF"/>
                  </a:solidFill>
                  <a:latin typeface="Proxima Nova"/>
                  <a:ea typeface="Proxima Nova"/>
                  <a:cs typeface="Proxima Nova"/>
                  <a:sym typeface="Proxima Nova"/>
                </a:rPr>
                <a:t>to prevent breakdowns and malfunctioning.</a:t>
              </a:r>
            </a:p>
          </p:txBody>
        </p:sp>
        <p:grpSp>
          <p:nvGrpSpPr>
            <p:cNvPr name="Group 20" id="20"/>
            <p:cNvGrpSpPr/>
            <p:nvPr/>
          </p:nvGrpSpPr>
          <p:grpSpPr>
            <a:xfrm rot="5410475">
              <a:off x="-20498" y="78282"/>
              <a:ext cx="336158" cy="294138"/>
              <a:chOff x="0" y="0"/>
              <a:chExt cx="812800" cy="711200"/>
            </a:xfrm>
          </p:grpSpPr>
          <p:sp>
            <p:nvSpPr>
              <p:cNvPr name="Freeform 21" id="21"/>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22" id="22"/>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23" id="23"/>
          <p:cNvGrpSpPr/>
          <p:nvPr/>
        </p:nvGrpSpPr>
        <p:grpSpPr>
          <a:xfrm rot="0">
            <a:off x="1306225" y="3894283"/>
            <a:ext cx="6791075" cy="666750"/>
            <a:chOff x="0" y="0"/>
            <a:chExt cx="9054767" cy="889000"/>
          </a:xfrm>
        </p:grpSpPr>
        <p:sp>
          <p:nvSpPr>
            <p:cNvPr name="TextBox 24" id="24"/>
            <p:cNvSpPr txBox="true"/>
            <p:nvPr/>
          </p:nvSpPr>
          <p:spPr>
            <a:xfrm rot="0">
              <a:off x="474391" y="0"/>
              <a:ext cx="8580376" cy="8890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Keep all your PCVs road ready and reduce downtime costs.</a:t>
              </a:r>
              <a:r>
                <a:rPr lang="en-US" sz="2199">
                  <a:solidFill>
                    <a:srgbClr val="1090CF"/>
                  </a:solidFill>
                  <a:latin typeface="Proxima Nova"/>
                  <a:ea typeface="Proxima Nova"/>
                  <a:cs typeface="Proxima Nova"/>
                  <a:sym typeface="Proxima Nova"/>
                </a:rPr>
                <a:t> </a:t>
              </a:r>
            </a:p>
          </p:txBody>
        </p:sp>
        <p:grpSp>
          <p:nvGrpSpPr>
            <p:cNvPr name="Group 25" id="25"/>
            <p:cNvGrpSpPr/>
            <p:nvPr/>
          </p:nvGrpSpPr>
          <p:grpSpPr>
            <a:xfrm rot="5410475">
              <a:off x="-20498" y="78282"/>
              <a:ext cx="336158" cy="294138"/>
              <a:chOff x="0" y="0"/>
              <a:chExt cx="812800" cy="711200"/>
            </a:xfrm>
          </p:grpSpPr>
          <p:sp>
            <p:nvSpPr>
              <p:cNvPr name="Freeform 26" id="26"/>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27" id="27"/>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28" id="28"/>
          <p:cNvGrpSpPr/>
          <p:nvPr/>
        </p:nvGrpSpPr>
        <p:grpSpPr>
          <a:xfrm rot="0">
            <a:off x="1306225" y="5096410"/>
            <a:ext cx="6791075" cy="666750"/>
            <a:chOff x="0" y="0"/>
            <a:chExt cx="9054767" cy="889000"/>
          </a:xfrm>
        </p:grpSpPr>
        <p:sp>
          <p:nvSpPr>
            <p:cNvPr name="TextBox 29" id="29"/>
            <p:cNvSpPr txBox="true"/>
            <p:nvPr/>
          </p:nvSpPr>
          <p:spPr>
            <a:xfrm rot="0">
              <a:off x="474391" y="0"/>
              <a:ext cx="8580376" cy="8890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Monitor fuel consumption effectively to eliminate drains and idling.</a:t>
              </a:r>
              <a:r>
                <a:rPr lang="en-US" sz="2199">
                  <a:solidFill>
                    <a:srgbClr val="1090CF"/>
                  </a:solidFill>
                  <a:latin typeface="Proxima Nova"/>
                  <a:ea typeface="Proxima Nova"/>
                  <a:cs typeface="Proxima Nova"/>
                  <a:sym typeface="Proxima Nova"/>
                </a:rPr>
                <a:t> </a:t>
              </a:r>
            </a:p>
          </p:txBody>
        </p:sp>
        <p:grpSp>
          <p:nvGrpSpPr>
            <p:cNvPr name="Group 30" id="30"/>
            <p:cNvGrpSpPr/>
            <p:nvPr/>
          </p:nvGrpSpPr>
          <p:grpSpPr>
            <a:xfrm rot="5410475">
              <a:off x="-20498" y="78282"/>
              <a:ext cx="336158" cy="294138"/>
              <a:chOff x="0" y="0"/>
              <a:chExt cx="812800" cy="711200"/>
            </a:xfrm>
          </p:grpSpPr>
          <p:sp>
            <p:nvSpPr>
              <p:cNvPr name="Freeform 31" id="31"/>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32" id="32"/>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33" id="33"/>
          <p:cNvGrpSpPr/>
          <p:nvPr/>
        </p:nvGrpSpPr>
        <p:grpSpPr>
          <a:xfrm rot="0">
            <a:off x="1296700" y="6315610"/>
            <a:ext cx="6791075" cy="666750"/>
            <a:chOff x="0" y="0"/>
            <a:chExt cx="9054767" cy="889000"/>
          </a:xfrm>
        </p:grpSpPr>
        <p:sp>
          <p:nvSpPr>
            <p:cNvPr name="TextBox 34" id="34"/>
            <p:cNvSpPr txBox="true"/>
            <p:nvPr/>
          </p:nvSpPr>
          <p:spPr>
            <a:xfrm rot="0">
              <a:off x="474391" y="0"/>
              <a:ext cx="8580376" cy="8890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Get the best insurance rates and reconstruct </a:t>
              </a:r>
            </a:p>
            <a:p>
              <a:pPr algn="l">
                <a:lnSpc>
                  <a:spcPts val="2639"/>
                </a:lnSpc>
              </a:pPr>
              <a:r>
                <a:rPr lang="en-US" sz="2199">
                  <a:solidFill>
                    <a:srgbClr val="1090CF"/>
                  </a:solidFill>
                  <a:latin typeface="Proxima Nova"/>
                  <a:ea typeface="Proxima Nova"/>
                  <a:cs typeface="Proxima Nova"/>
                  <a:sym typeface="Proxima Nova"/>
                </a:rPr>
                <a:t>accidents with insurance telematics.</a:t>
              </a:r>
            </a:p>
          </p:txBody>
        </p:sp>
        <p:grpSp>
          <p:nvGrpSpPr>
            <p:cNvPr name="Group 35" id="35"/>
            <p:cNvGrpSpPr/>
            <p:nvPr/>
          </p:nvGrpSpPr>
          <p:grpSpPr>
            <a:xfrm rot="5410475">
              <a:off x="-20498" y="78282"/>
              <a:ext cx="336158" cy="294138"/>
              <a:chOff x="0" y="0"/>
              <a:chExt cx="812800" cy="711200"/>
            </a:xfrm>
          </p:grpSpPr>
          <p:sp>
            <p:nvSpPr>
              <p:cNvPr name="Freeform 36" id="36"/>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37" id="37"/>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sp>
        <p:nvSpPr>
          <p:cNvPr name="Freeform 38" id="38"/>
          <p:cNvSpPr/>
          <p:nvPr/>
        </p:nvSpPr>
        <p:spPr>
          <a:xfrm flipH="false" flipV="false" rot="0">
            <a:off x="10061200" y="1167933"/>
            <a:ext cx="9351167" cy="5224965"/>
          </a:xfrm>
          <a:custGeom>
            <a:avLst/>
            <a:gdLst/>
            <a:ahLst/>
            <a:cxnLst/>
            <a:rect r="r" b="b" t="t" l="l"/>
            <a:pathLst>
              <a:path h="5224965" w="9351167">
                <a:moveTo>
                  <a:pt x="0" y="0"/>
                </a:moveTo>
                <a:lnTo>
                  <a:pt x="9351167" y="0"/>
                </a:lnTo>
                <a:lnTo>
                  <a:pt x="9351167" y="5224965"/>
                </a:lnTo>
                <a:lnTo>
                  <a:pt x="0" y="5224965"/>
                </a:lnTo>
                <a:lnTo>
                  <a:pt x="0" y="0"/>
                </a:lnTo>
                <a:close/>
              </a:path>
            </a:pathLst>
          </a:custGeom>
          <a:blipFill>
            <a:blip r:embed="rId5"/>
            <a:stretch>
              <a:fillRect l="0" t="0" r="0" b="0"/>
            </a:stretch>
          </a:blipFill>
        </p:spPr>
      </p:sp>
      <p:sp>
        <p:nvSpPr>
          <p:cNvPr name="Freeform 39" id="39"/>
          <p:cNvSpPr/>
          <p:nvPr/>
        </p:nvSpPr>
        <p:spPr>
          <a:xfrm flipH="false" flipV="false" rot="0">
            <a:off x="7853246" y="3690665"/>
            <a:ext cx="8571871" cy="5861017"/>
          </a:xfrm>
          <a:custGeom>
            <a:avLst/>
            <a:gdLst/>
            <a:ahLst/>
            <a:cxnLst/>
            <a:rect r="r" b="b" t="t" l="l"/>
            <a:pathLst>
              <a:path h="5861017" w="8571871">
                <a:moveTo>
                  <a:pt x="0" y="0"/>
                </a:moveTo>
                <a:lnTo>
                  <a:pt x="8571871" y="0"/>
                </a:lnTo>
                <a:lnTo>
                  <a:pt x="8571871" y="5861017"/>
                </a:lnTo>
                <a:lnTo>
                  <a:pt x="0" y="5861017"/>
                </a:lnTo>
                <a:lnTo>
                  <a:pt x="0" y="0"/>
                </a:lnTo>
                <a:close/>
              </a:path>
            </a:pathLst>
          </a:custGeom>
          <a:blipFill>
            <a:blip r:embed="rId6"/>
            <a:stretch>
              <a:fillRect l="0" t="0" r="0" b="0"/>
            </a:stretch>
          </a:blipFill>
        </p:spPr>
      </p:sp>
      <p:sp>
        <p:nvSpPr>
          <p:cNvPr name="TextBox 40" id="40"/>
          <p:cNvSpPr txBox="true"/>
          <p:nvPr/>
        </p:nvSpPr>
        <p:spPr>
          <a:xfrm rot="0">
            <a:off x="945775" y="1177458"/>
            <a:ext cx="86926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Reduce fleet costs</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sp>
        <p:nvSpPr>
          <p:cNvPr name="Freeform 6" id="6"/>
          <p:cNvSpPr/>
          <p:nvPr/>
        </p:nvSpPr>
        <p:spPr>
          <a:xfrm flipH="false" flipV="false" rot="0">
            <a:off x="10111256" y="1240189"/>
            <a:ext cx="12668079" cy="6469382"/>
          </a:xfrm>
          <a:custGeom>
            <a:avLst/>
            <a:gdLst/>
            <a:ahLst/>
            <a:cxnLst/>
            <a:rect r="r" b="b" t="t" l="l"/>
            <a:pathLst>
              <a:path h="6469382" w="12668079">
                <a:moveTo>
                  <a:pt x="0" y="0"/>
                </a:moveTo>
                <a:lnTo>
                  <a:pt x="12668079" y="0"/>
                </a:lnTo>
                <a:lnTo>
                  <a:pt x="12668079" y="6469382"/>
                </a:lnTo>
                <a:lnTo>
                  <a:pt x="0" y="6469382"/>
                </a:lnTo>
                <a:lnTo>
                  <a:pt x="0" y="0"/>
                </a:lnTo>
                <a:close/>
              </a:path>
            </a:pathLst>
          </a:custGeom>
          <a:blipFill>
            <a:blip r:embed="rId5"/>
            <a:stretch>
              <a:fillRect l="0" t="0" r="0" b="0"/>
            </a:stretch>
          </a:blipFill>
        </p:spPr>
      </p:sp>
      <p:sp>
        <p:nvSpPr>
          <p:cNvPr name="Freeform 7" id="7"/>
          <p:cNvSpPr/>
          <p:nvPr/>
        </p:nvSpPr>
        <p:spPr>
          <a:xfrm flipH="false" flipV="false" rot="0">
            <a:off x="9566531" y="6061050"/>
            <a:ext cx="4292355" cy="3429668"/>
          </a:xfrm>
          <a:custGeom>
            <a:avLst/>
            <a:gdLst/>
            <a:ahLst/>
            <a:cxnLst/>
            <a:rect r="r" b="b" t="t" l="l"/>
            <a:pathLst>
              <a:path h="3429668" w="4292355">
                <a:moveTo>
                  <a:pt x="0" y="0"/>
                </a:moveTo>
                <a:lnTo>
                  <a:pt x="4292355" y="0"/>
                </a:lnTo>
                <a:lnTo>
                  <a:pt x="4292355" y="3429668"/>
                </a:lnTo>
                <a:lnTo>
                  <a:pt x="0" y="3429668"/>
                </a:lnTo>
                <a:lnTo>
                  <a:pt x="0" y="0"/>
                </a:lnTo>
                <a:close/>
              </a:path>
            </a:pathLst>
          </a:custGeom>
          <a:blipFill>
            <a:blip r:embed="rId6"/>
            <a:stretch>
              <a:fillRect l="-826" t="0" r="-3966" b="0"/>
            </a:stretch>
          </a:blipFill>
        </p:spPr>
      </p:sp>
      <p:sp>
        <p:nvSpPr>
          <p:cNvPr name="Freeform 8" id="8"/>
          <p:cNvSpPr/>
          <p:nvPr/>
        </p:nvSpPr>
        <p:spPr>
          <a:xfrm flipH="false" flipV="false" rot="0">
            <a:off x="12363188" y="4673296"/>
            <a:ext cx="5500966" cy="3756945"/>
          </a:xfrm>
          <a:custGeom>
            <a:avLst/>
            <a:gdLst/>
            <a:ahLst/>
            <a:cxnLst/>
            <a:rect r="r" b="b" t="t" l="l"/>
            <a:pathLst>
              <a:path h="3756945" w="5500966">
                <a:moveTo>
                  <a:pt x="0" y="0"/>
                </a:moveTo>
                <a:lnTo>
                  <a:pt x="5500966" y="0"/>
                </a:lnTo>
                <a:lnTo>
                  <a:pt x="5500966" y="3756945"/>
                </a:lnTo>
                <a:lnTo>
                  <a:pt x="0" y="3756945"/>
                </a:lnTo>
                <a:lnTo>
                  <a:pt x="0" y="0"/>
                </a:lnTo>
                <a:close/>
              </a:path>
            </a:pathLst>
          </a:custGeom>
          <a:blipFill>
            <a:blip r:embed="rId7"/>
            <a:stretch>
              <a:fillRect l="0" t="0" r="0" b="0"/>
            </a:stretch>
          </a:blipFill>
        </p:spPr>
      </p:sp>
      <p:sp>
        <p:nvSpPr>
          <p:cNvPr name="TextBox 9" id="9"/>
          <p:cNvSpPr txBox="true"/>
          <p:nvPr/>
        </p:nvSpPr>
        <p:spPr>
          <a:xfrm rot="0">
            <a:off x="945775" y="1177458"/>
            <a:ext cx="6929172" cy="1438275"/>
          </a:xfrm>
          <a:prstGeom prst="rect">
            <a:avLst/>
          </a:prstGeom>
        </p:spPr>
        <p:txBody>
          <a:bodyPr anchor="t" rtlCol="false" tIns="0" lIns="0" bIns="0" rIns="0">
            <a:spAutoFit/>
          </a:bodyPr>
          <a:lstStyle/>
          <a:p>
            <a:pPr algn="l">
              <a:lnSpc>
                <a:spcPts val="5759"/>
              </a:lnSpc>
            </a:pPr>
            <a:r>
              <a:rPr lang="en-US" sz="4800" b="true">
                <a:solidFill>
                  <a:srgbClr val="1A1A1A"/>
                </a:solidFill>
                <a:latin typeface="Proxima Nova Bold"/>
                <a:ea typeface="Proxima Nova Bold"/>
                <a:cs typeface="Proxima Nova Bold"/>
                <a:sym typeface="Proxima Nova Bold"/>
              </a:rPr>
              <a:t>Guarantee </a:t>
            </a:r>
          </a:p>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passenger safety</a:t>
            </a:r>
          </a:p>
        </p:txBody>
      </p:sp>
      <p:sp>
        <p:nvSpPr>
          <p:cNvPr name="TextBox 10" id="10"/>
          <p:cNvSpPr txBox="true"/>
          <p:nvPr/>
        </p:nvSpPr>
        <p:spPr>
          <a:xfrm rot="0">
            <a:off x="975430" y="3489187"/>
            <a:ext cx="3704367" cy="1000125"/>
          </a:xfrm>
          <a:prstGeom prst="rect">
            <a:avLst/>
          </a:prstGeom>
        </p:spPr>
        <p:txBody>
          <a:bodyPr anchor="t" rtlCol="false" tIns="0" lIns="0" bIns="0" rIns="0">
            <a:spAutoFit/>
          </a:bodyPr>
          <a:lstStyle/>
          <a:p>
            <a:pPr algn="l">
              <a:lnSpc>
                <a:spcPts val="2639"/>
              </a:lnSpc>
            </a:pPr>
            <a:r>
              <a:rPr lang="en-US" sz="2199">
                <a:solidFill>
                  <a:srgbClr val="1A1A1A"/>
                </a:solidFill>
                <a:latin typeface="Proxima Nova"/>
                <a:ea typeface="Proxima Nova"/>
                <a:cs typeface="Proxima Nova"/>
                <a:sym typeface="Proxima Nova"/>
              </a:rPr>
              <a:t>Receive real-time alerts </a:t>
            </a:r>
          </a:p>
          <a:p>
            <a:pPr algn="l">
              <a:lnSpc>
                <a:spcPts val="2639"/>
              </a:lnSpc>
              <a:spcBef>
                <a:spcPct val="0"/>
              </a:spcBef>
            </a:pPr>
            <a:r>
              <a:rPr lang="en-US" sz="2199">
                <a:solidFill>
                  <a:srgbClr val="1A1A1A"/>
                </a:solidFill>
                <a:latin typeface="Proxima Nova"/>
                <a:ea typeface="Proxima Nova"/>
                <a:cs typeface="Proxima Nova"/>
                <a:sym typeface="Proxima Nova"/>
              </a:rPr>
              <a:t>and analyze data for past periods.</a:t>
            </a:r>
          </a:p>
        </p:txBody>
      </p:sp>
      <p:sp>
        <p:nvSpPr>
          <p:cNvPr name="TextBox 11" id="11"/>
          <p:cNvSpPr txBox="true"/>
          <p:nvPr/>
        </p:nvSpPr>
        <p:spPr>
          <a:xfrm rot="0">
            <a:off x="975430" y="2973740"/>
            <a:ext cx="3513867" cy="485775"/>
          </a:xfrm>
          <a:prstGeom prst="rect">
            <a:avLst/>
          </a:prstGeom>
        </p:spPr>
        <p:txBody>
          <a:bodyPr anchor="t" rtlCol="false" tIns="0" lIns="0" bIns="0" rIns="0">
            <a:spAutoFit/>
          </a:bodyPr>
          <a:lstStyle/>
          <a:p>
            <a:pPr algn="l">
              <a:lnSpc>
                <a:spcPts val="3839"/>
              </a:lnSpc>
              <a:spcBef>
                <a:spcPct val="0"/>
              </a:spcBef>
            </a:pPr>
            <a:r>
              <a:rPr lang="en-US" b="true" sz="3199">
                <a:solidFill>
                  <a:srgbClr val="1090CF"/>
                </a:solidFill>
                <a:latin typeface="Proxima Nova Bold"/>
                <a:ea typeface="Proxima Nova Bold"/>
                <a:cs typeface="Proxima Nova Bold"/>
                <a:sym typeface="Proxima Nova Bold"/>
              </a:rPr>
              <a:t>1.</a:t>
            </a:r>
          </a:p>
        </p:txBody>
      </p:sp>
      <p:sp>
        <p:nvSpPr>
          <p:cNvPr name="TextBox 12" id="12"/>
          <p:cNvSpPr txBox="true"/>
          <p:nvPr/>
        </p:nvSpPr>
        <p:spPr>
          <a:xfrm rot="0">
            <a:off x="4967856" y="2973740"/>
            <a:ext cx="3513867" cy="485775"/>
          </a:xfrm>
          <a:prstGeom prst="rect">
            <a:avLst/>
          </a:prstGeom>
        </p:spPr>
        <p:txBody>
          <a:bodyPr anchor="t" rtlCol="false" tIns="0" lIns="0" bIns="0" rIns="0">
            <a:spAutoFit/>
          </a:bodyPr>
          <a:lstStyle/>
          <a:p>
            <a:pPr algn="l">
              <a:lnSpc>
                <a:spcPts val="3839"/>
              </a:lnSpc>
              <a:spcBef>
                <a:spcPct val="0"/>
              </a:spcBef>
            </a:pPr>
            <a:r>
              <a:rPr lang="en-US" b="true" sz="3199">
                <a:solidFill>
                  <a:srgbClr val="1090CF"/>
                </a:solidFill>
                <a:latin typeface="Proxima Nova Bold"/>
                <a:ea typeface="Proxima Nova Bold"/>
                <a:cs typeface="Proxima Nova Bold"/>
                <a:sym typeface="Proxima Nova Bold"/>
              </a:rPr>
              <a:t>2.</a:t>
            </a:r>
          </a:p>
        </p:txBody>
      </p:sp>
      <p:sp>
        <p:nvSpPr>
          <p:cNvPr name="TextBox 13" id="13"/>
          <p:cNvSpPr txBox="true"/>
          <p:nvPr/>
        </p:nvSpPr>
        <p:spPr>
          <a:xfrm rot="0">
            <a:off x="975430" y="4857281"/>
            <a:ext cx="3513867" cy="485775"/>
          </a:xfrm>
          <a:prstGeom prst="rect">
            <a:avLst/>
          </a:prstGeom>
        </p:spPr>
        <p:txBody>
          <a:bodyPr anchor="t" rtlCol="false" tIns="0" lIns="0" bIns="0" rIns="0">
            <a:spAutoFit/>
          </a:bodyPr>
          <a:lstStyle/>
          <a:p>
            <a:pPr algn="l">
              <a:lnSpc>
                <a:spcPts val="3839"/>
              </a:lnSpc>
              <a:spcBef>
                <a:spcPct val="0"/>
              </a:spcBef>
            </a:pPr>
            <a:r>
              <a:rPr lang="en-US" b="true" sz="3199">
                <a:solidFill>
                  <a:srgbClr val="1090CF"/>
                </a:solidFill>
                <a:latin typeface="Proxima Nova Bold"/>
                <a:ea typeface="Proxima Nova Bold"/>
                <a:cs typeface="Proxima Nova Bold"/>
                <a:sym typeface="Proxima Nova Bold"/>
              </a:rPr>
              <a:t>3.</a:t>
            </a:r>
          </a:p>
        </p:txBody>
      </p:sp>
      <p:sp>
        <p:nvSpPr>
          <p:cNvPr name="TextBox 14" id="14"/>
          <p:cNvSpPr txBox="true"/>
          <p:nvPr/>
        </p:nvSpPr>
        <p:spPr>
          <a:xfrm rot="0">
            <a:off x="975430" y="7171969"/>
            <a:ext cx="3513867" cy="485775"/>
          </a:xfrm>
          <a:prstGeom prst="rect">
            <a:avLst/>
          </a:prstGeom>
        </p:spPr>
        <p:txBody>
          <a:bodyPr anchor="t" rtlCol="false" tIns="0" lIns="0" bIns="0" rIns="0">
            <a:spAutoFit/>
          </a:bodyPr>
          <a:lstStyle/>
          <a:p>
            <a:pPr algn="l">
              <a:lnSpc>
                <a:spcPts val="3839"/>
              </a:lnSpc>
              <a:spcBef>
                <a:spcPct val="0"/>
              </a:spcBef>
            </a:pPr>
            <a:r>
              <a:rPr lang="en-US" b="true" sz="3199">
                <a:solidFill>
                  <a:srgbClr val="1090CF"/>
                </a:solidFill>
                <a:latin typeface="Proxima Nova Bold"/>
                <a:ea typeface="Proxima Nova Bold"/>
                <a:cs typeface="Proxima Nova Bold"/>
                <a:sym typeface="Proxima Nova Bold"/>
              </a:rPr>
              <a:t>5.</a:t>
            </a:r>
          </a:p>
        </p:txBody>
      </p:sp>
      <p:sp>
        <p:nvSpPr>
          <p:cNvPr name="TextBox 15" id="15"/>
          <p:cNvSpPr txBox="true"/>
          <p:nvPr/>
        </p:nvSpPr>
        <p:spPr>
          <a:xfrm rot="0">
            <a:off x="4967856" y="7171969"/>
            <a:ext cx="3513867" cy="485775"/>
          </a:xfrm>
          <a:prstGeom prst="rect">
            <a:avLst/>
          </a:prstGeom>
        </p:spPr>
        <p:txBody>
          <a:bodyPr anchor="t" rtlCol="false" tIns="0" lIns="0" bIns="0" rIns="0">
            <a:spAutoFit/>
          </a:bodyPr>
          <a:lstStyle/>
          <a:p>
            <a:pPr algn="l">
              <a:lnSpc>
                <a:spcPts val="3839"/>
              </a:lnSpc>
              <a:spcBef>
                <a:spcPct val="0"/>
              </a:spcBef>
            </a:pPr>
            <a:r>
              <a:rPr lang="en-US" b="true" sz="3199">
                <a:solidFill>
                  <a:srgbClr val="1090CF"/>
                </a:solidFill>
                <a:latin typeface="Proxima Nova Bold"/>
                <a:ea typeface="Proxima Nova Bold"/>
                <a:cs typeface="Proxima Nova Bold"/>
                <a:sym typeface="Proxima Nova Bold"/>
              </a:rPr>
              <a:t>6.</a:t>
            </a:r>
          </a:p>
        </p:txBody>
      </p:sp>
      <p:sp>
        <p:nvSpPr>
          <p:cNvPr name="TextBox 16" id="16"/>
          <p:cNvSpPr txBox="true"/>
          <p:nvPr/>
        </p:nvSpPr>
        <p:spPr>
          <a:xfrm rot="0">
            <a:off x="4967856" y="4857281"/>
            <a:ext cx="3513867" cy="485775"/>
          </a:xfrm>
          <a:prstGeom prst="rect">
            <a:avLst/>
          </a:prstGeom>
        </p:spPr>
        <p:txBody>
          <a:bodyPr anchor="t" rtlCol="false" tIns="0" lIns="0" bIns="0" rIns="0">
            <a:spAutoFit/>
          </a:bodyPr>
          <a:lstStyle/>
          <a:p>
            <a:pPr algn="l">
              <a:lnSpc>
                <a:spcPts val="3839"/>
              </a:lnSpc>
              <a:spcBef>
                <a:spcPct val="0"/>
              </a:spcBef>
            </a:pPr>
            <a:r>
              <a:rPr lang="en-US" b="true" sz="3199">
                <a:solidFill>
                  <a:srgbClr val="1090CF"/>
                </a:solidFill>
                <a:latin typeface="Proxima Nova Bold"/>
                <a:ea typeface="Proxima Nova Bold"/>
                <a:cs typeface="Proxima Nova Bold"/>
                <a:sym typeface="Proxima Nova Bold"/>
              </a:rPr>
              <a:t>4.</a:t>
            </a:r>
          </a:p>
        </p:txBody>
      </p:sp>
      <p:sp>
        <p:nvSpPr>
          <p:cNvPr name="TextBox 17" id="17"/>
          <p:cNvSpPr txBox="true"/>
          <p:nvPr/>
        </p:nvSpPr>
        <p:spPr>
          <a:xfrm rot="0">
            <a:off x="975430" y="5394300"/>
            <a:ext cx="3704367" cy="1333500"/>
          </a:xfrm>
          <a:prstGeom prst="rect">
            <a:avLst/>
          </a:prstGeom>
        </p:spPr>
        <p:txBody>
          <a:bodyPr anchor="t" rtlCol="false" tIns="0" lIns="0" bIns="0" rIns="0">
            <a:spAutoFit/>
          </a:bodyPr>
          <a:lstStyle/>
          <a:p>
            <a:pPr algn="l">
              <a:lnSpc>
                <a:spcPts val="2639"/>
              </a:lnSpc>
            </a:pPr>
            <a:r>
              <a:rPr lang="en-US" sz="2199">
                <a:solidFill>
                  <a:srgbClr val="1A1A1A"/>
                </a:solidFill>
                <a:latin typeface="Proxima Nova"/>
                <a:ea typeface="Proxima Nova"/>
                <a:cs typeface="Proxima Nova"/>
                <a:sym typeface="Proxima Nova"/>
              </a:rPr>
              <a:t>Enhance vehicle safety </a:t>
            </a:r>
          </a:p>
          <a:p>
            <a:pPr algn="l">
              <a:lnSpc>
                <a:spcPts val="2639"/>
              </a:lnSpc>
              <a:spcBef>
                <a:spcPct val="0"/>
              </a:spcBef>
            </a:pPr>
            <a:r>
              <a:rPr lang="en-US" sz="2199">
                <a:solidFill>
                  <a:srgbClr val="1A1A1A"/>
                </a:solidFill>
                <a:latin typeface="Proxima Nova"/>
                <a:ea typeface="Proxima Nova"/>
                <a:cs typeface="Proxima Nova"/>
                <a:sym typeface="Proxima Nova"/>
              </a:rPr>
              <a:t>with ADAS warnings, Ignition interlock and other additional devices.</a:t>
            </a:r>
            <a:r>
              <a:rPr lang="en-US" sz="2199">
                <a:solidFill>
                  <a:srgbClr val="1A1A1A"/>
                </a:solidFill>
                <a:latin typeface="Proxima Nova"/>
                <a:ea typeface="Proxima Nova"/>
                <a:cs typeface="Proxima Nova"/>
                <a:sym typeface="Proxima Nova"/>
              </a:rPr>
              <a:t> </a:t>
            </a:r>
          </a:p>
        </p:txBody>
      </p:sp>
      <p:sp>
        <p:nvSpPr>
          <p:cNvPr name="TextBox 18" id="18"/>
          <p:cNvSpPr txBox="true"/>
          <p:nvPr/>
        </p:nvSpPr>
        <p:spPr>
          <a:xfrm rot="0">
            <a:off x="975430" y="7709571"/>
            <a:ext cx="3704367" cy="1000125"/>
          </a:xfrm>
          <a:prstGeom prst="rect">
            <a:avLst/>
          </a:prstGeom>
        </p:spPr>
        <p:txBody>
          <a:bodyPr anchor="t" rtlCol="false" tIns="0" lIns="0" bIns="0" rIns="0">
            <a:spAutoFit/>
          </a:bodyPr>
          <a:lstStyle/>
          <a:p>
            <a:pPr algn="l">
              <a:lnSpc>
                <a:spcPts val="2639"/>
              </a:lnSpc>
            </a:pPr>
            <a:r>
              <a:rPr lang="en-US" sz="2199">
                <a:solidFill>
                  <a:srgbClr val="1A1A1A"/>
                </a:solidFill>
                <a:latin typeface="Proxima Nova"/>
                <a:ea typeface="Proxima Nova"/>
                <a:cs typeface="Proxima Nova"/>
                <a:sym typeface="Proxima Nova"/>
              </a:rPr>
              <a:t>Control situations inside </a:t>
            </a:r>
          </a:p>
          <a:p>
            <a:pPr algn="l">
              <a:lnSpc>
                <a:spcPts val="2639"/>
              </a:lnSpc>
              <a:spcBef>
                <a:spcPct val="0"/>
              </a:spcBef>
            </a:pPr>
            <a:r>
              <a:rPr lang="en-US" sz="2199">
                <a:solidFill>
                  <a:srgbClr val="1A1A1A"/>
                </a:solidFill>
                <a:latin typeface="Proxima Nova"/>
                <a:ea typeface="Proxima Nova"/>
                <a:cs typeface="Proxima Nova"/>
                <a:sym typeface="Proxima Nova"/>
              </a:rPr>
              <a:t>the bus with in-cabin monitoring.</a:t>
            </a:r>
          </a:p>
        </p:txBody>
      </p:sp>
      <p:sp>
        <p:nvSpPr>
          <p:cNvPr name="TextBox 19" id="19"/>
          <p:cNvSpPr txBox="true"/>
          <p:nvPr/>
        </p:nvSpPr>
        <p:spPr>
          <a:xfrm rot="0">
            <a:off x="4967856" y="3489187"/>
            <a:ext cx="4122425" cy="1000125"/>
          </a:xfrm>
          <a:prstGeom prst="rect">
            <a:avLst/>
          </a:prstGeom>
        </p:spPr>
        <p:txBody>
          <a:bodyPr anchor="t" rtlCol="false" tIns="0" lIns="0" bIns="0" rIns="0">
            <a:spAutoFit/>
          </a:bodyPr>
          <a:lstStyle/>
          <a:p>
            <a:pPr algn="l">
              <a:lnSpc>
                <a:spcPts val="2639"/>
              </a:lnSpc>
            </a:pPr>
            <a:r>
              <a:rPr lang="en-US" sz="2199">
                <a:solidFill>
                  <a:srgbClr val="1A1A1A"/>
                </a:solidFill>
                <a:latin typeface="Proxima Nova"/>
                <a:ea typeface="Proxima Nova"/>
                <a:cs typeface="Proxima Nova"/>
                <a:sym typeface="Proxima Nova"/>
              </a:rPr>
              <a:t>Set penalty points for drivers</a:t>
            </a:r>
          </a:p>
          <a:p>
            <a:pPr algn="l">
              <a:lnSpc>
                <a:spcPts val="2639"/>
              </a:lnSpc>
              <a:spcBef>
                <a:spcPct val="0"/>
              </a:spcBef>
            </a:pPr>
            <a:r>
              <a:rPr lang="en-US" sz="2199">
                <a:solidFill>
                  <a:srgbClr val="1A1A1A"/>
                </a:solidFill>
                <a:latin typeface="Proxima Nova"/>
                <a:ea typeface="Proxima Nova"/>
                <a:cs typeface="Proxima Nova"/>
                <a:sym typeface="Proxima Nova"/>
              </a:rPr>
              <a:t>to eliminate speeding and other violations with Eco driving report.</a:t>
            </a:r>
            <a:r>
              <a:rPr lang="en-US" sz="2199">
                <a:solidFill>
                  <a:srgbClr val="1A1A1A"/>
                </a:solidFill>
                <a:latin typeface="Proxima Nova"/>
                <a:ea typeface="Proxima Nova"/>
                <a:cs typeface="Proxima Nova"/>
                <a:sym typeface="Proxima Nova"/>
              </a:rPr>
              <a:t> </a:t>
            </a:r>
          </a:p>
        </p:txBody>
      </p:sp>
      <p:sp>
        <p:nvSpPr>
          <p:cNvPr name="TextBox 20" id="20"/>
          <p:cNvSpPr txBox="true"/>
          <p:nvPr/>
        </p:nvSpPr>
        <p:spPr>
          <a:xfrm rot="0">
            <a:off x="4967856" y="5394300"/>
            <a:ext cx="3992820" cy="1000125"/>
          </a:xfrm>
          <a:prstGeom prst="rect">
            <a:avLst/>
          </a:prstGeom>
        </p:spPr>
        <p:txBody>
          <a:bodyPr anchor="t" rtlCol="false" tIns="0" lIns="0" bIns="0" rIns="0">
            <a:spAutoFit/>
          </a:bodyPr>
          <a:lstStyle/>
          <a:p>
            <a:pPr algn="l">
              <a:lnSpc>
                <a:spcPts val="2639"/>
              </a:lnSpc>
              <a:spcBef>
                <a:spcPct val="0"/>
              </a:spcBef>
            </a:pPr>
            <a:r>
              <a:rPr lang="en-US" sz="2199">
                <a:solidFill>
                  <a:srgbClr val="1A1A1A"/>
                </a:solidFill>
                <a:latin typeface="Proxima Nova"/>
                <a:ea typeface="Proxima Nova"/>
                <a:cs typeface="Proxima Nova"/>
                <a:sym typeface="Proxima Nova"/>
              </a:rPr>
              <a:t>Transmit seat belt alarms to fleet operators and avoid injuries and fines.</a:t>
            </a:r>
          </a:p>
        </p:txBody>
      </p:sp>
      <p:sp>
        <p:nvSpPr>
          <p:cNvPr name="TextBox 21" id="21"/>
          <p:cNvSpPr txBox="true"/>
          <p:nvPr/>
        </p:nvSpPr>
        <p:spPr>
          <a:xfrm rot="0">
            <a:off x="5040925" y="7700046"/>
            <a:ext cx="4397584" cy="1000125"/>
          </a:xfrm>
          <a:prstGeom prst="rect">
            <a:avLst/>
          </a:prstGeom>
        </p:spPr>
        <p:txBody>
          <a:bodyPr anchor="t" rtlCol="false" tIns="0" lIns="0" bIns="0" rIns="0">
            <a:spAutoFit/>
          </a:bodyPr>
          <a:lstStyle/>
          <a:p>
            <a:pPr algn="l">
              <a:lnSpc>
                <a:spcPts val="2639"/>
              </a:lnSpc>
            </a:pPr>
            <a:r>
              <a:rPr lang="en-US" sz="2199">
                <a:solidFill>
                  <a:srgbClr val="1A1A1A"/>
                </a:solidFill>
                <a:latin typeface="Proxima Nova"/>
                <a:ea typeface="Proxima Nova"/>
                <a:cs typeface="Proxima Nova"/>
                <a:sym typeface="Proxima Nova"/>
              </a:rPr>
              <a:t>Monitor driver condition </a:t>
            </a:r>
          </a:p>
          <a:p>
            <a:pPr algn="l">
              <a:lnSpc>
                <a:spcPts val="2639"/>
              </a:lnSpc>
              <a:spcBef>
                <a:spcPct val="0"/>
              </a:spcBef>
            </a:pPr>
            <a:r>
              <a:rPr lang="en-US" sz="2199">
                <a:solidFill>
                  <a:srgbClr val="1A1A1A"/>
                </a:solidFill>
                <a:latin typeface="Proxima Nova"/>
                <a:ea typeface="Proxima Nova"/>
                <a:cs typeface="Proxima Nova"/>
                <a:sym typeface="Proxima Nova"/>
              </a:rPr>
              <a:t>with DMS warnings, such as fatigue, sleep, smoking, phone use.</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6" id="6"/>
          <p:cNvGrpSpPr/>
          <p:nvPr/>
        </p:nvGrpSpPr>
        <p:grpSpPr>
          <a:xfrm rot="0">
            <a:off x="945775" y="4156368"/>
            <a:ext cx="6637610" cy="430993"/>
            <a:chOff x="0" y="0"/>
            <a:chExt cx="8850147" cy="574658"/>
          </a:xfrm>
        </p:grpSpPr>
        <p:sp>
          <p:nvSpPr>
            <p:cNvPr name="TextBox 7" id="7"/>
            <p:cNvSpPr txBox="true"/>
            <p:nvPr/>
          </p:nvSpPr>
          <p:spPr>
            <a:xfrm rot="0">
              <a:off x="651139" y="65079"/>
              <a:ext cx="8199007" cy="444500"/>
            </a:xfrm>
            <a:prstGeom prst="rect">
              <a:avLst/>
            </a:prstGeom>
          </p:spPr>
          <p:txBody>
            <a:bodyPr anchor="t" rtlCol="false" tIns="0" lIns="0" bIns="0" rIns="0">
              <a:spAutoFit/>
            </a:bodyPr>
            <a:lstStyle/>
            <a:p>
              <a:pPr algn="l">
                <a:lnSpc>
                  <a:spcPts val="2639"/>
                </a:lnSpc>
                <a:spcBef>
                  <a:spcPct val="0"/>
                </a:spcBef>
              </a:pPr>
              <a:r>
                <a:rPr lang="en-US" sz="2199">
                  <a:solidFill>
                    <a:srgbClr val="1090CF"/>
                  </a:solidFill>
                  <a:latin typeface="Proxima Nova"/>
                  <a:ea typeface="Proxima Nova"/>
                  <a:cs typeface="Proxima Nova"/>
                  <a:sym typeface="Proxima Nova"/>
                </a:rPr>
                <a:t>Monitoring bus occupancy in real time.</a:t>
              </a:r>
            </a:p>
          </p:txBody>
        </p:sp>
        <p:sp>
          <p:nvSpPr>
            <p:cNvPr name="Freeform 8" id="8"/>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9" id="9"/>
          <p:cNvGrpSpPr/>
          <p:nvPr/>
        </p:nvGrpSpPr>
        <p:grpSpPr>
          <a:xfrm rot="0">
            <a:off x="945775" y="4857965"/>
            <a:ext cx="6637610" cy="666750"/>
            <a:chOff x="0" y="0"/>
            <a:chExt cx="8850147" cy="889000"/>
          </a:xfrm>
        </p:grpSpPr>
        <p:sp>
          <p:nvSpPr>
            <p:cNvPr name="TextBox 10" id="10"/>
            <p:cNvSpPr txBox="true"/>
            <p:nvPr/>
          </p:nvSpPr>
          <p:spPr>
            <a:xfrm rot="0">
              <a:off x="651139" y="0"/>
              <a:ext cx="8199007" cy="8890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Controlling the purchase of tickets and </a:t>
              </a:r>
            </a:p>
            <a:p>
              <a:pPr algn="l">
                <a:lnSpc>
                  <a:spcPts val="2639"/>
                </a:lnSpc>
                <a:spcBef>
                  <a:spcPct val="0"/>
                </a:spcBef>
              </a:pPr>
              <a:r>
                <a:rPr lang="en-US" sz="2199">
                  <a:solidFill>
                    <a:srgbClr val="1090CF"/>
                  </a:solidFill>
                  <a:latin typeface="Proxima Nova"/>
                  <a:ea typeface="Proxima Nova"/>
                  <a:cs typeface="Proxima Nova"/>
                  <a:sym typeface="Proxima Nova"/>
                </a:rPr>
                <a:t>the presence of ticket inspectors on the line.</a:t>
              </a:r>
              <a:r>
                <a:rPr lang="en-US" sz="2199">
                  <a:solidFill>
                    <a:srgbClr val="1090CF"/>
                  </a:solidFill>
                  <a:latin typeface="Proxima Nova"/>
                  <a:ea typeface="Proxima Nova"/>
                  <a:cs typeface="Proxima Nova"/>
                  <a:sym typeface="Proxima Nova"/>
                </a:rPr>
                <a:t> </a:t>
              </a:r>
            </a:p>
          </p:txBody>
        </p:sp>
        <p:sp>
          <p:nvSpPr>
            <p:cNvPr name="Freeform 11" id="11"/>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grpSp>
        <p:nvGrpSpPr>
          <p:cNvPr name="Group 12" id="12"/>
          <p:cNvGrpSpPr/>
          <p:nvPr/>
        </p:nvGrpSpPr>
        <p:grpSpPr>
          <a:xfrm rot="0">
            <a:off x="945775" y="5853014"/>
            <a:ext cx="6637610" cy="1000125"/>
            <a:chOff x="0" y="0"/>
            <a:chExt cx="8850147" cy="1333500"/>
          </a:xfrm>
        </p:grpSpPr>
        <p:sp>
          <p:nvSpPr>
            <p:cNvPr name="TextBox 13" id="13"/>
            <p:cNvSpPr txBox="true"/>
            <p:nvPr/>
          </p:nvSpPr>
          <p:spPr>
            <a:xfrm rot="0">
              <a:off x="651139" y="0"/>
              <a:ext cx="8199007" cy="1333500"/>
            </a:xfrm>
            <a:prstGeom prst="rect">
              <a:avLst/>
            </a:prstGeom>
          </p:spPr>
          <p:txBody>
            <a:bodyPr anchor="t" rtlCol="false" tIns="0" lIns="0" bIns="0" rIns="0">
              <a:spAutoFit/>
            </a:bodyPr>
            <a:lstStyle/>
            <a:p>
              <a:pPr algn="l">
                <a:lnSpc>
                  <a:spcPts val="2639"/>
                </a:lnSpc>
                <a:spcBef>
                  <a:spcPct val="0"/>
                </a:spcBef>
              </a:pPr>
              <a:r>
                <a:rPr lang="en-US" sz="2199">
                  <a:solidFill>
                    <a:srgbClr val="1090CF"/>
                  </a:solidFill>
                  <a:latin typeface="Proxima Nova"/>
                  <a:ea typeface="Proxima Nova"/>
                  <a:cs typeface="Proxima Nova"/>
                  <a:sym typeface="Proxima Nova"/>
                </a:rPr>
                <a:t>Enabling the Points of interest feature to ensure that the driver only picks up passengers at stops along the route.</a:t>
              </a:r>
            </a:p>
          </p:txBody>
        </p:sp>
        <p:sp>
          <p:nvSpPr>
            <p:cNvPr name="Freeform 14" id="14"/>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5"/>
              <a:stretch>
                <a:fillRect l="0" t="0" r="0" b="0"/>
              </a:stretch>
            </a:blipFill>
          </p:spPr>
        </p:sp>
      </p:grpSp>
      <p:sp>
        <p:nvSpPr>
          <p:cNvPr name="Freeform 15" id="15"/>
          <p:cNvSpPr/>
          <p:nvPr/>
        </p:nvSpPr>
        <p:spPr>
          <a:xfrm flipH="false" flipV="false" rot="0">
            <a:off x="7921326" y="1276343"/>
            <a:ext cx="12957618" cy="8260481"/>
          </a:xfrm>
          <a:custGeom>
            <a:avLst/>
            <a:gdLst/>
            <a:ahLst/>
            <a:cxnLst/>
            <a:rect r="r" b="b" t="t" l="l"/>
            <a:pathLst>
              <a:path h="8260481" w="12957618">
                <a:moveTo>
                  <a:pt x="0" y="0"/>
                </a:moveTo>
                <a:lnTo>
                  <a:pt x="12957618" y="0"/>
                </a:lnTo>
                <a:lnTo>
                  <a:pt x="12957618" y="8260481"/>
                </a:lnTo>
                <a:lnTo>
                  <a:pt x="0" y="8260481"/>
                </a:lnTo>
                <a:lnTo>
                  <a:pt x="0" y="0"/>
                </a:lnTo>
                <a:close/>
              </a:path>
            </a:pathLst>
          </a:custGeom>
          <a:blipFill>
            <a:blip r:embed="rId6"/>
            <a:stretch>
              <a:fillRect l="0" t="0" r="0" b="0"/>
            </a:stretch>
          </a:blipFill>
        </p:spPr>
      </p:sp>
      <p:sp>
        <p:nvSpPr>
          <p:cNvPr name="TextBox 16" id="16"/>
          <p:cNvSpPr txBox="true"/>
          <p:nvPr/>
        </p:nvSpPr>
        <p:spPr>
          <a:xfrm rot="0">
            <a:off x="945775" y="1177458"/>
            <a:ext cx="86926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Minimize revenue loss</a:t>
            </a:r>
            <a:r>
              <a:rPr lang="en-US" b="true" sz="4800">
                <a:solidFill>
                  <a:srgbClr val="1A1A1A"/>
                </a:solidFill>
                <a:latin typeface="Proxima Nova Bold"/>
                <a:ea typeface="Proxima Nova Bold"/>
                <a:cs typeface="Proxima Nova Bold"/>
                <a:sym typeface="Proxima Nova Bold"/>
              </a:rPr>
              <a:t> </a:t>
            </a:r>
          </a:p>
        </p:txBody>
      </p:sp>
      <p:sp>
        <p:nvSpPr>
          <p:cNvPr name="TextBox 17" id="17"/>
          <p:cNvSpPr txBox="true"/>
          <p:nvPr/>
        </p:nvSpPr>
        <p:spPr>
          <a:xfrm rot="0">
            <a:off x="945775" y="2284802"/>
            <a:ext cx="6791075" cy="666750"/>
          </a:xfrm>
          <a:prstGeom prst="rect">
            <a:avLst/>
          </a:prstGeom>
        </p:spPr>
        <p:txBody>
          <a:bodyPr anchor="t" rtlCol="false" tIns="0" lIns="0" bIns="0" rIns="0">
            <a:spAutoFit/>
          </a:bodyPr>
          <a:lstStyle/>
          <a:p>
            <a:pPr algn="l">
              <a:lnSpc>
                <a:spcPts val="2640"/>
              </a:lnSpc>
              <a:spcBef>
                <a:spcPct val="0"/>
              </a:spcBef>
            </a:pPr>
            <a:r>
              <a:rPr lang="en-US" sz="2200">
                <a:solidFill>
                  <a:srgbClr val="28323A"/>
                </a:solidFill>
                <a:latin typeface="Proxima Nova"/>
                <a:ea typeface="Proxima Nova"/>
                <a:cs typeface="Proxima Nova"/>
                <a:sym typeface="Proxima Nova"/>
              </a:rPr>
              <a:t>Track the movement of school, shuttle, and intercity buses along their routes using GPS tracking.</a:t>
            </a:r>
            <a:r>
              <a:rPr lang="en-US" sz="2200">
                <a:solidFill>
                  <a:srgbClr val="28323A"/>
                </a:solidFill>
                <a:latin typeface="Proxima Nova"/>
                <a:ea typeface="Proxima Nova"/>
                <a:cs typeface="Proxima Nova"/>
                <a:sym typeface="Proxima Nova"/>
              </a:rPr>
              <a:t> </a:t>
            </a:r>
          </a:p>
        </p:txBody>
      </p:sp>
      <p:sp>
        <p:nvSpPr>
          <p:cNvPr name="TextBox 18" id="18"/>
          <p:cNvSpPr txBox="true"/>
          <p:nvPr/>
        </p:nvSpPr>
        <p:spPr>
          <a:xfrm rot="0">
            <a:off x="945775" y="3537243"/>
            <a:ext cx="4912638" cy="352425"/>
          </a:xfrm>
          <a:prstGeom prst="rect">
            <a:avLst/>
          </a:prstGeom>
        </p:spPr>
        <p:txBody>
          <a:bodyPr anchor="t" rtlCol="false" tIns="0" lIns="0" bIns="0" rIns="0">
            <a:spAutoFit/>
          </a:bodyPr>
          <a:lstStyle/>
          <a:p>
            <a:pPr algn="ctr">
              <a:lnSpc>
                <a:spcPts val="2879"/>
              </a:lnSpc>
              <a:spcBef>
                <a:spcPct val="0"/>
              </a:spcBef>
            </a:pPr>
            <a:r>
              <a:rPr lang="en-US" b="true" sz="2399">
                <a:solidFill>
                  <a:srgbClr val="1A1A1A"/>
                </a:solidFill>
                <a:latin typeface="Proxima Nova Bold"/>
                <a:ea typeface="Proxima Nova Bold"/>
                <a:cs typeface="Proxima Nova Bold"/>
                <a:sym typeface="Proxima Nova Bold"/>
              </a:rPr>
              <a:t>Uplift your business with Navixy by </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8242619" y="1232721"/>
            <a:ext cx="12469626" cy="6686837"/>
          </a:xfrm>
          <a:custGeom>
            <a:avLst/>
            <a:gdLst/>
            <a:ahLst/>
            <a:cxnLst/>
            <a:rect r="r" b="b" t="t" l="l"/>
            <a:pathLst>
              <a:path h="6686837" w="12469626">
                <a:moveTo>
                  <a:pt x="0" y="0"/>
                </a:moveTo>
                <a:lnTo>
                  <a:pt x="12469625" y="0"/>
                </a:lnTo>
                <a:lnTo>
                  <a:pt x="12469625" y="6686837"/>
                </a:lnTo>
                <a:lnTo>
                  <a:pt x="0" y="6686837"/>
                </a:lnTo>
                <a:lnTo>
                  <a:pt x="0" y="0"/>
                </a:lnTo>
                <a:close/>
              </a:path>
            </a:pathLst>
          </a:custGeom>
          <a:blipFill>
            <a:blip r:embed="rId4"/>
            <a:stretch>
              <a:fillRect l="0" t="0" r="0" b="0"/>
            </a:stretch>
          </a:blipFill>
        </p:spPr>
      </p:sp>
      <p:grpSp>
        <p:nvGrpSpPr>
          <p:cNvPr name="Group 4" id="4"/>
          <p:cNvGrpSpPr/>
          <p:nvPr/>
        </p:nvGrpSpPr>
        <p:grpSpPr>
          <a:xfrm rot="0">
            <a:off x="200" y="9773650"/>
            <a:ext cx="18288000" cy="504000"/>
            <a:chOff x="0" y="0"/>
            <a:chExt cx="24384000" cy="672000"/>
          </a:xfrm>
        </p:grpSpPr>
        <p:sp>
          <p:nvSpPr>
            <p:cNvPr name="Freeform 5" id="5"/>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6" id="6"/>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5"/>
            <a:stretch>
              <a:fillRect l="0" t="0" r="0" b="0"/>
            </a:stretch>
          </a:blipFill>
        </p:spPr>
      </p:sp>
      <p:grpSp>
        <p:nvGrpSpPr>
          <p:cNvPr name="Group 7" id="7"/>
          <p:cNvGrpSpPr/>
          <p:nvPr/>
        </p:nvGrpSpPr>
        <p:grpSpPr>
          <a:xfrm rot="0">
            <a:off x="945775" y="3852239"/>
            <a:ext cx="6791075" cy="333375"/>
            <a:chOff x="0" y="0"/>
            <a:chExt cx="9054767" cy="444500"/>
          </a:xfrm>
        </p:grpSpPr>
        <p:sp>
          <p:nvSpPr>
            <p:cNvPr name="TextBox 8" id="8"/>
            <p:cNvSpPr txBox="true"/>
            <p:nvPr/>
          </p:nvSpPr>
          <p:spPr>
            <a:xfrm rot="0">
              <a:off x="474391" y="0"/>
              <a:ext cx="8580376" cy="444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Detect peak load times to optimize operations.</a:t>
              </a:r>
            </a:p>
          </p:txBody>
        </p:sp>
        <p:grpSp>
          <p:nvGrpSpPr>
            <p:cNvPr name="Group 9" id="9"/>
            <p:cNvGrpSpPr/>
            <p:nvPr/>
          </p:nvGrpSpPr>
          <p:grpSpPr>
            <a:xfrm rot="5410475">
              <a:off x="-20498" y="78282"/>
              <a:ext cx="336158" cy="294138"/>
              <a:chOff x="0" y="0"/>
              <a:chExt cx="812800" cy="711200"/>
            </a:xfrm>
          </p:grpSpPr>
          <p:sp>
            <p:nvSpPr>
              <p:cNvPr name="Freeform 10" id="10"/>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1" id="11"/>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12" id="12"/>
          <p:cNvGrpSpPr/>
          <p:nvPr/>
        </p:nvGrpSpPr>
        <p:grpSpPr>
          <a:xfrm rot="0">
            <a:off x="975430" y="4576139"/>
            <a:ext cx="6168326" cy="1333500"/>
            <a:chOff x="0" y="0"/>
            <a:chExt cx="8224435" cy="1778000"/>
          </a:xfrm>
        </p:grpSpPr>
        <p:sp>
          <p:nvSpPr>
            <p:cNvPr name="TextBox 13" id="13"/>
            <p:cNvSpPr txBox="true"/>
            <p:nvPr/>
          </p:nvSpPr>
          <p:spPr>
            <a:xfrm rot="0">
              <a:off x="430889" y="0"/>
              <a:ext cx="7793546" cy="17780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Develop effective schedules using passenger load data as well as information about </a:t>
              </a:r>
            </a:p>
            <a:p>
              <a:pPr algn="l">
                <a:lnSpc>
                  <a:spcPts val="2639"/>
                </a:lnSpc>
              </a:pPr>
              <a:r>
                <a:rPr lang="en-US" sz="2199">
                  <a:solidFill>
                    <a:srgbClr val="1090CF"/>
                  </a:solidFill>
                  <a:latin typeface="Proxima Nova"/>
                  <a:ea typeface="Proxima Nova"/>
                  <a:cs typeface="Proxima Nova"/>
                  <a:sym typeface="Proxima Nova"/>
                </a:rPr>
                <a:t>the speed of movement along the route </a:t>
              </a:r>
            </a:p>
            <a:p>
              <a:pPr algn="l">
                <a:lnSpc>
                  <a:spcPts val="2639"/>
                </a:lnSpc>
              </a:pPr>
              <a:r>
                <a:rPr lang="en-US" sz="2199">
                  <a:solidFill>
                    <a:srgbClr val="1090CF"/>
                  </a:solidFill>
                  <a:latin typeface="Proxima Nova"/>
                  <a:ea typeface="Proxima Nova"/>
                  <a:cs typeface="Proxima Nova"/>
                  <a:sym typeface="Proxima Nova"/>
                </a:rPr>
                <a:t>at different times of the day.</a:t>
              </a:r>
            </a:p>
          </p:txBody>
        </p:sp>
        <p:grpSp>
          <p:nvGrpSpPr>
            <p:cNvPr name="Group 14" id="14"/>
            <p:cNvGrpSpPr/>
            <p:nvPr/>
          </p:nvGrpSpPr>
          <p:grpSpPr>
            <a:xfrm rot="5410475">
              <a:off x="-33298" y="90829"/>
              <a:ext cx="334690" cy="267076"/>
              <a:chOff x="0" y="0"/>
              <a:chExt cx="812800" cy="648598"/>
            </a:xfrm>
          </p:grpSpPr>
          <p:sp>
            <p:nvSpPr>
              <p:cNvPr name="Freeform 15" id="15"/>
              <p:cNvSpPr/>
              <p:nvPr/>
            </p:nvSpPr>
            <p:spPr>
              <a:xfrm flipH="false" flipV="false" rot="0">
                <a:off x="0" y="0"/>
                <a:ext cx="812800" cy="648598"/>
              </a:xfrm>
              <a:custGeom>
                <a:avLst/>
                <a:gdLst/>
                <a:ahLst/>
                <a:cxnLst/>
                <a:rect r="r" b="b" t="t" l="l"/>
                <a:pathLst>
                  <a:path h="648598" w="812800">
                    <a:moveTo>
                      <a:pt x="406400" y="0"/>
                    </a:moveTo>
                    <a:lnTo>
                      <a:pt x="812800" y="648598"/>
                    </a:lnTo>
                    <a:lnTo>
                      <a:pt x="0" y="648598"/>
                    </a:lnTo>
                    <a:lnTo>
                      <a:pt x="406400" y="0"/>
                    </a:lnTo>
                    <a:close/>
                  </a:path>
                </a:pathLst>
              </a:custGeom>
              <a:solidFill>
                <a:srgbClr val="1090CF"/>
              </a:solidFill>
            </p:spPr>
          </p:sp>
          <p:sp>
            <p:nvSpPr>
              <p:cNvPr name="TextBox 16" id="16"/>
              <p:cNvSpPr txBox="true"/>
              <p:nvPr/>
            </p:nvSpPr>
            <p:spPr>
              <a:xfrm>
                <a:off x="127000" y="291610"/>
                <a:ext cx="558800" cy="310660"/>
              </a:xfrm>
              <a:prstGeom prst="rect">
                <a:avLst/>
              </a:prstGeom>
            </p:spPr>
            <p:txBody>
              <a:bodyPr anchor="ctr" rtlCol="false" tIns="56338" lIns="56338" bIns="56338" rIns="56338"/>
              <a:lstStyle/>
              <a:p>
                <a:pPr algn="ctr">
                  <a:lnSpc>
                    <a:spcPts val="2399"/>
                  </a:lnSpc>
                </a:pPr>
              </a:p>
            </p:txBody>
          </p:sp>
        </p:grpSp>
      </p:grpSp>
      <p:grpSp>
        <p:nvGrpSpPr>
          <p:cNvPr name="Group 17" id="17"/>
          <p:cNvGrpSpPr/>
          <p:nvPr/>
        </p:nvGrpSpPr>
        <p:grpSpPr>
          <a:xfrm rot="0">
            <a:off x="945775" y="6157289"/>
            <a:ext cx="6791075" cy="333375"/>
            <a:chOff x="0" y="0"/>
            <a:chExt cx="9054767" cy="444500"/>
          </a:xfrm>
        </p:grpSpPr>
        <p:sp>
          <p:nvSpPr>
            <p:cNvPr name="TextBox 18" id="18"/>
            <p:cNvSpPr txBox="true"/>
            <p:nvPr/>
          </p:nvSpPr>
          <p:spPr>
            <a:xfrm rot="0">
              <a:off x="474391" y="0"/>
              <a:ext cx="8580376" cy="444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Deploy additional buses in rush hours.</a:t>
              </a:r>
            </a:p>
          </p:txBody>
        </p:sp>
        <p:grpSp>
          <p:nvGrpSpPr>
            <p:cNvPr name="Group 19" id="19"/>
            <p:cNvGrpSpPr/>
            <p:nvPr/>
          </p:nvGrpSpPr>
          <p:grpSpPr>
            <a:xfrm rot="5410475">
              <a:off x="-20498" y="78282"/>
              <a:ext cx="336158" cy="294138"/>
              <a:chOff x="0" y="0"/>
              <a:chExt cx="812800" cy="711200"/>
            </a:xfrm>
          </p:grpSpPr>
          <p:sp>
            <p:nvSpPr>
              <p:cNvPr name="Freeform 20" id="20"/>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21" id="21"/>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sp>
        <p:nvSpPr>
          <p:cNvPr name="Freeform 22" id="22"/>
          <p:cNvSpPr/>
          <p:nvPr/>
        </p:nvSpPr>
        <p:spPr>
          <a:xfrm flipH="false" flipV="false" rot="0">
            <a:off x="6288915" y="5423864"/>
            <a:ext cx="8994159" cy="4238497"/>
          </a:xfrm>
          <a:custGeom>
            <a:avLst/>
            <a:gdLst/>
            <a:ahLst/>
            <a:cxnLst/>
            <a:rect r="r" b="b" t="t" l="l"/>
            <a:pathLst>
              <a:path h="4238497" w="8994159">
                <a:moveTo>
                  <a:pt x="0" y="0"/>
                </a:moveTo>
                <a:lnTo>
                  <a:pt x="8994160" y="0"/>
                </a:lnTo>
                <a:lnTo>
                  <a:pt x="8994160" y="4238498"/>
                </a:lnTo>
                <a:lnTo>
                  <a:pt x="0" y="4238498"/>
                </a:lnTo>
                <a:lnTo>
                  <a:pt x="0" y="0"/>
                </a:lnTo>
                <a:close/>
              </a:path>
            </a:pathLst>
          </a:custGeom>
          <a:blipFill>
            <a:blip r:embed="rId6"/>
            <a:stretch>
              <a:fillRect l="0" t="0" r="0" b="0"/>
            </a:stretch>
          </a:blipFill>
        </p:spPr>
      </p:sp>
      <p:sp>
        <p:nvSpPr>
          <p:cNvPr name="TextBox 23" id="23"/>
          <p:cNvSpPr txBox="true"/>
          <p:nvPr/>
        </p:nvSpPr>
        <p:spPr>
          <a:xfrm rot="0">
            <a:off x="945775" y="1177458"/>
            <a:ext cx="6992398" cy="14382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Develop effective schedule</a:t>
            </a:r>
            <a:r>
              <a:rPr lang="en-US" b="true" sz="4800">
                <a:solidFill>
                  <a:srgbClr val="1A1A1A"/>
                </a:solidFill>
                <a:latin typeface="Proxima Nova Bold"/>
                <a:ea typeface="Proxima Nova Bold"/>
                <a:cs typeface="Proxima Nova Bold"/>
                <a:sym typeface="Proxima Nova Bold"/>
              </a:rPr>
              <a:t> </a:t>
            </a:r>
          </a:p>
        </p:txBody>
      </p:sp>
      <p:sp>
        <p:nvSpPr>
          <p:cNvPr name="TextBox 24" id="24"/>
          <p:cNvSpPr txBox="true"/>
          <p:nvPr/>
        </p:nvSpPr>
        <p:spPr>
          <a:xfrm rot="0">
            <a:off x="975430" y="2856302"/>
            <a:ext cx="6962743" cy="666750"/>
          </a:xfrm>
          <a:prstGeom prst="rect">
            <a:avLst/>
          </a:prstGeom>
        </p:spPr>
        <p:txBody>
          <a:bodyPr anchor="t" rtlCol="false" tIns="0" lIns="0" bIns="0" rIns="0">
            <a:spAutoFit/>
          </a:bodyPr>
          <a:lstStyle/>
          <a:p>
            <a:pPr algn="l">
              <a:lnSpc>
                <a:spcPts val="2640"/>
              </a:lnSpc>
              <a:spcBef>
                <a:spcPct val="0"/>
              </a:spcBef>
            </a:pPr>
            <a:r>
              <a:rPr lang="en-US" sz="2200">
                <a:solidFill>
                  <a:srgbClr val="28323A"/>
                </a:solidFill>
                <a:latin typeface="Proxima Nova"/>
                <a:ea typeface="Proxima Nova"/>
                <a:cs typeface="Proxima Nova"/>
                <a:sym typeface="Proxima Nova"/>
              </a:rPr>
              <a:t>Manage your buses effectively to improve passengers satisfaction.</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946091" y="2194282"/>
            <a:ext cx="5259461" cy="3385594"/>
            <a:chOff x="0" y="0"/>
            <a:chExt cx="1344168" cy="865261"/>
          </a:xfrm>
        </p:grpSpPr>
        <p:sp>
          <p:nvSpPr>
            <p:cNvPr name="Freeform 4" id="4"/>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5" id="5"/>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6" id="6"/>
          <p:cNvGrpSpPr/>
          <p:nvPr/>
        </p:nvGrpSpPr>
        <p:grpSpPr>
          <a:xfrm rot="0">
            <a:off x="943424" y="5872706"/>
            <a:ext cx="5259461" cy="3385594"/>
            <a:chOff x="0" y="0"/>
            <a:chExt cx="1344168" cy="865261"/>
          </a:xfrm>
        </p:grpSpPr>
        <p:sp>
          <p:nvSpPr>
            <p:cNvPr name="Freeform 7" id="7"/>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8" id="8"/>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9" id="9"/>
          <p:cNvGrpSpPr/>
          <p:nvPr/>
        </p:nvGrpSpPr>
        <p:grpSpPr>
          <a:xfrm rot="0">
            <a:off x="6470298" y="2152139"/>
            <a:ext cx="5259461" cy="3385594"/>
            <a:chOff x="0" y="0"/>
            <a:chExt cx="1344168" cy="865261"/>
          </a:xfrm>
        </p:grpSpPr>
        <p:sp>
          <p:nvSpPr>
            <p:cNvPr name="Freeform 10" id="10"/>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1" id="11"/>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2" id="12"/>
          <p:cNvGrpSpPr/>
          <p:nvPr/>
        </p:nvGrpSpPr>
        <p:grpSpPr>
          <a:xfrm rot="0">
            <a:off x="6467631" y="5872706"/>
            <a:ext cx="5259461" cy="3385594"/>
            <a:chOff x="0" y="0"/>
            <a:chExt cx="1344168" cy="865261"/>
          </a:xfrm>
        </p:grpSpPr>
        <p:sp>
          <p:nvSpPr>
            <p:cNvPr name="Freeform 13" id="13"/>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4" id="14"/>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5" id="15"/>
          <p:cNvGrpSpPr/>
          <p:nvPr/>
        </p:nvGrpSpPr>
        <p:grpSpPr>
          <a:xfrm rot="0">
            <a:off x="11999839" y="2152139"/>
            <a:ext cx="5259461" cy="3385594"/>
            <a:chOff x="0" y="0"/>
            <a:chExt cx="1344168" cy="865261"/>
          </a:xfrm>
        </p:grpSpPr>
        <p:sp>
          <p:nvSpPr>
            <p:cNvPr name="Freeform 16" id="16"/>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7" id="17"/>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8" id="18"/>
          <p:cNvGrpSpPr/>
          <p:nvPr/>
        </p:nvGrpSpPr>
        <p:grpSpPr>
          <a:xfrm rot="0">
            <a:off x="11997172" y="5872706"/>
            <a:ext cx="5259461" cy="3385594"/>
            <a:chOff x="0" y="0"/>
            <a:chExt cx="1344168" cy="865261"/>
          </a:xfrm>
        </p:grpSpPr>
        <p:sp>
          <p:nvSpPr>
            <p:cNvPr name="Freeform 19" id="19"/>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20" id="20"/>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21" id="21"/>
          <p:cNvGrpSpPr/>
          <p:nvPr/>
        </p:nvGrpSpPr>
        <p:grpSpPr>
          <a:xfrm rot="0">
            <a:off x="200" y="9773650"/>
            <a:ext cx="18288000" cy="504000"/>
            <a:chOff x="0" y="0"/>
            <a:chExt cx="24384000" cy="672000"/>
          </a:xfrm>
        </p:grpSpPr>
        <p:sp>
          <p:nvSpPr>
            <p:cNvPr name="Freeform 22" id="22"/>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23" id="23"/>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sp>
        <p:nvSpPr>
          <p:cNvPr name="Freeform 24" id="24"/>
          <p:cNvSpPr/>
          <p:nvPr/>
        </p:nvSpPr>
        <p:spPr>
          <a:xfrm flipH="false" flipV="false" rot="0">
            <a:off x="10254853" y="2528507"/>
            <a:ext cx="966246" cy="558276"/>
          </a:xfrm>
          <a:custGeom>
            <a:avLst/>
            <a:gdLst/>
            <a:ahLst/>
            <a:cxnLst/>
            <a:rect r="r" b="b" t="t" l="l"/>
            <a:pathLst>
              <a:path h="558276" w="966246">
                <a:moveTo>
                  <a:pt x="0" y="0"/>
                </a:moveTo>
                <a:lnTo>
                  <a:pt x="966246" y="0"/>
                </a:lnTo>
                <a:lnTo>
                  <a:pt x="966246" y="558276"/>
                </a:lnTo>
                <a:lnTo>
                  <a:pt x="0" y="558276"/>
                </a:lnTo>
                <a:lnTo>
                  <a:pt x="0" y="0"/>
                </a:lnTo>
                <a:close/>
              </a:path>
            </a:pathLst>
          </a:custGeom>
          <a:blipFill>
            <a:blip r:embed="rId5"/>
            <a:stretch>
              <a:fillRect l="0" t="0" r="0" b="0"/>
            </a:stretch>
          </a:blipFill>
        </p:spPr>
      </p:sp>
      <p:sp>
        <p:nvSpPr>
          <p:cNvPr name="Freeform 25" id="25"/>
          <p:cNvSpPr/>
          <p:nvPr/>
        </p:nvSpPr>
        <p:spPr>
          <a:xfrm flipH="false" flipV="false" rot="0">
            <a:off x="16193057" y="2412684"/>
            <a:ext cx="579524" cy="700524"/>
          </a:xfrm>
          <a:custGeom>
            <a:avLst/>
            <a:gdLst/>
            <a:ahLst/>
            <a:cxnLst/>
            <a:rect r="r" b="b" t="t" l="l"/>
            <a:pathLst>
              <a:path h="700524" w="579524">
                <a:moveTo>
                  <a:pt x="0" y="0"/>
                </a:moveTo>
                <a:lnTo>
                  <a:pt x="579524" y="0"/>
                </a:lnTo>
                <a:lnTo>
                  <a:pt x="579524" y="700523"/>
                </a:lnTo>
                <a:lnTo>
                  <a:pt x="0" y="700523"/>
                </a:lnTo>
                <a:lnTo>
                  <a:pt x="0" y="0"/>
                </a:lnTo>
                <a:close/>
              </a:path>
            </a:pathLst>
          </a:custGeom>
          <a:blipFill>
            <a:blip r:embed="rId6"/>
            <a:stretch>
              <a:fillRect l="0" t="0" r="0" b="0"/>
            </a:stretch>
          </a:blipFill>
        </p:spPr>
      </p:sp>
      <p:sp>
        <p:nvSpPr>
          <p:cNvPr name="Freeform 26" id="26"/>
          <p:cNvSpPr/>
          <p:nvPr/>
        </p:nvSpPr>
        <p:spPr>
          <a:xfrm flipH="false" flipV="false" rot="0">
            <a:off x="5147163" y="6124331"/>
            <a:ext cx="614139" cy="777230"/>
          </a:xfrm>
          <a:custGeom>
            <a:avLst/>
            <a:gdLst/>
            <a:ahLst/>
            <a:cxnLst/>
            <a:rect r="r" b="b" t="t" l="l"/>
            <a:pathLst>
              <a:path h="777230" w="614139">
                <a:moveTo>
                  <a:pt x="0" y="0"/>
                </a:moveTo>
                <a:lnTo>
                  <a:pt x="614139" y="0"/>
                </a:lnTo>
                <a:lnTo>
                  <a:pt x="614139" y="777230"/>
                </a:lnTo>
                <a:lnTo>
                  <a:pt x="0" y="777230"/>
                </a:lnTo>
                <a:lnTo>
                  <a:pt x="0" y="0"/>
                </a:lnTo>
                <a:close/>
              </a:path>
            </a:pathLst>
          </a:custGeom>
          <a:blipFill>
            <a:blip r:embed="rId7"/>
            <a:stretch>
              <a:fillRect l="0" t="0" r="0" b="0"/>
            </a:stretch>
          </a:blipFill>
        </p:spPr>
      </p:sp>
      <p:sp>
        <p:nvSpPr>
          <p:cNvPr name="Freeform 27" id="27"/>
          <p:cNvSpPr/>
          <p:nvPr/>
        </p:nvSpPr>
        <p:spPr>
          <a:xfrm flipH="false" flipV="false" rot="0">
            <a:off x="10586009" y="6124331"/>
            <a:ext cx="764830" cy="756139"/>
          </a:xfrm>
          <a:custGeom>
            <a:avLst/>
            <a:gdLst/>
            <a:ahLst/>
            <a:cxnLst/>
            <a:rect r="r" b="b" t="t" l="l"/>
            <a:pathLst>
              <a:path h="756139" w="764830">
                <a:moveTo>
                  <a:pt x="0" y="0"/>
                </a:moveTo>
                <a:lnTo>
                  <a:pt x="764830" y="0"/>
                </a:lnTo>
                <a:lnTo>
                  <a:pt x="764830" y="756139"/>
                </a:lnTo>
                <a:lnTo>
                  <a:pt x="0" y="756139"/>
                </a:lnTo>
                <a:lnTo>
                  <a:pt x="0" y="0"/>
                </a:lnTo>
                <a:close/>
              </a:path>
            </a:pathLst>
          </a:custGeom>
          <a:blipFill>
            <a:blip r:embed="rId8"/>
            <a:stretch>
              <a:fillRect l="0" t="0" r="0" b="0"/>
            </a:stretch>
          </a:blipFill>
        </p:spPr>
      </p:sp>
      <p:sp>
        <p:nvSpPr>
          <p:cNvPr name="Freeform 28" id="28"/>
          <p:cNvSpPr/>
          <p:nvPr/>
        </p:nvSpPr>
        <p:spPr>
          <a:xfrm flipH="false" flipV="false" rot="0">
            <a:off x="16108592" y="6136731"/>
            <a:ext cx="764830" cy="764830"/>
          </a:xfrm>
          <a:custGeom>
            <a:avLst/>
            <a:gdLst/>
            <a:ahLst/>
            <a:cxnLst/>
            <a:rect r="r" b="b" t="t" l="l"/>
            <a:pathLst>
              <a:path h="764830" w="764830">
                <a:moveTo>
                  <a:pt x="0" y="0"/>
                </a:moveTo>
                <a:lnTo>
                  <a:pt x="764830" y="0"/>
                </a:lnTo>
                <a:lnTo>
                  <a:pt x="764830" y="764830"/>
                </a:lnTo>
                <a:lnTo>
                  <a:pt x="0" y="764830"/>
                </a:lnTo>
                <a:lnTo>
                  <a:pt x="0" y="0"/>
                </a:lnTo>
                <a:close/>
              </a:path>
            </a:pathLst>
          </a:custGeom>
          <a:blipFill>
            <a:blip r:embed="rId9"/>
            <a:stretch>
              <a:fillRect l="0" t="0" r="0" b="0"/>
            </a:stretch>
          </a:blipFill>
        </p:spPr>
      </p:sp>
      <p:sp>
        <p:nvSpPr>
          <p:cNvPr name="Freeform 29" id="29"/>
          <p:cNvSpPr/>
          <p:nvPr/>
        </p:nvSpPr>
        <p:spPr>
          <a:xfrm flipH="false" flipV="false" rot="0">
            <a:off x="4151972" y="2412684"/>
            <a:ext cx="1609330" cy="810700"/>
          </a:xfrm>
          <a:custGeom>
            <a:avLst/>
            <a:gdLst/>
            <a:ahLst/>
            <a:cxnLst/>
            <a:rect r="r" b="b" t="t" l="l"/>
            <a:pathLst>
              <a:path h="810700" w="1609330">
                <a:moveTo>
                  <a:pt x="0" y="0"/>
                </a:moveTo>
                <a:lnTo>
                  <a:pt x="1609330" y="0"/>
                </a:lnTo>
                <a:lnTo>
                  <a:pt x="1609330" y="810700"/>
                </a:lnTo>
                <a:lnTo>
                  <a:pt x="0" y="810700"/>
                </a:lnTo>
                <a:lnTo>
                  <a:pt x="0" y="0"/>
                </a:lnTo>
                <a:close/>
              </a:path>
            </a:pathLst>
          </a:custGeom>
          <a:blipFill>
            <a:blip r:embed="rId10"/>
            <a:stretch>
              <a:fillRect l="0" t="0" r="0" b="0"/>
            </a:stretch>
          </a:blipFill>
        </p:spPr>
      </p:sp>
      <p:sp>
        <p:nvSpPr>
          <p:cNvPr name="TextBox 30" id="30"/>
          <p:cNvSpPr txBox="true"/>
          <p:nvPr/>
        </p:nvSpPr>
        <p:spPr>
          <a:xfrm rot="0">
            <a:off x="945775" y="1177458"/>
            <a:ext cx="86926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More features</a:t>
            </a:r>
          </a:p>
        </p:txBody>
      </p:sp>
      <p:sp>
        <p:nvSpPr>
          <p:cNvPr name="TextBox 31" id="31"/>
          <p:cNvSpPr txBox="true"/>
          <p:nvPr/>
        </p:nvSpPr>
        <p:spPr>
          <a:xfrm rot="0">
            <a:off x="1519242" y="3313474"/>
            <a:ext cx="4046181" cy="1666494"/>
          </a:xfrm>
          <a:prstGeom prst="rect">
            <a:avLst/>
          </a:prstGeom>
        </p:spPr>
        <p:txBody>
          <a:bodyPr anchor="t" rtlCol="false" tIns="0" lIns="0" bIns="0" rIns="0">
            <a:spAutoFit/>
          </a:bodyPr>
          <a:lstStyle/>
          <a:p>
            <a:pPr algn="l">
              <a:lnSpc>
                <a:spcPts val="3311"/>
              </a:lnSpc>
            </a:pPr>
            <a:r>
              <a:rPr lang="en-US" sz="2400" b="true">
                <a:solidFill>
                  <a:srgbClr val="1D96DB"/>
                </a:solidFill>
                <a:latin typeface="Proxima Nova Bold"/>
                <a:ea typeface="Proxima Nova Bold"/>
                <a:cs typeface="Proxima Nova Bold"/>
                <a:sym typeface="Proxima Nova Bold"/>
              </a:rPr>
              <a:t>Driver ID</a:t>
            </a:r>
          </a:p>
          <a:p>
            <a:pPr algn="l">
              <a:lnSpc>
                <a:spcPts val="2483"/>
              </a:lnSpc>
              <a:spcBef>
                <a:spcPct val="0"/>
              </a:spcBef>
            </a:pPr>
            <a:r>
              <a:rPr lang="en-US" sz="1800">
                <a:solidFill>
                  <a:srgbClr val="000000"/>
                </a:solidFill>
                <a:latin typeface="Proxima Nova"/>
                <a:ea typeface="Proxima Nova"/>
                <a:cs typeface="Proxima Nova"/>
                <a:sym typeface="Proxima Nova"/>
              </a:rPr>
              <a:t>Control which driver is using the vehicle right now. Track shift change, run reports by driver and make accurate payroll calculations.</a:t>
            </a:r>
          </a:p>
        </p:txBody>
      </p:sp>
      <p:sp>
        <p:nvSpPr>
          <p:cNvPr name="TextBox 32" id="32"/>
          <p:cNvSpPr txBox="true"/>
          <p:nvPr/>
        </p:nvSpPr>
        <p:spPr>
          <a:xfrm rot="0">
            <a:off x="6973623" y="6974189"/>
            <a:ext cx="3994801" cy="1603629"/>
          </a:xfrm>
          <a:prstGeom prst="rect">
            <a:avLst/>
          </a:prstGeom>
        </p:spPr>
        <p:txBody>
          <a:bodyPr anchor="t" rtlCol="false" tIns="0" lIns="0" bIns="0" rIns="0">
            <a:spAutoFit/>
          </a:bodyPr>
          <a:lstStyle/>
          <a:p>
            <a:pPr algn="l">
              <a:lnSpc>
                <a:spcPts val="2951"/>
              </a:lnSpc>
            </a:pPr>
            <a:r>
              <a:rPr lang="en-US" sz="2399" b="true">
                <a:solidFill>
                  <a:srgbClr val="1D96DB"/>
                </a:solidFill>
                <a:latin typeface="Proxima Nova Bold"/>
                <a:ea typeface="Proxima Nova Bold"/>
                <a:cs typeface="Proxima Nova Bold"/>
                <a:sym typeface="Proxima Nova Bold"/>
              </a:rPr>
              <a:t>Comprehensive diagnostics</a:t>
            </a:r>
          </a:p>
          <a:p>
            <a:pPr algn="l">
              <a:lnSpc>
                <a:spcPts val="2483"/>
              </a:lnSpc>
              <a:spcBef>
                <a:spcPct val="0"/>
              </a:spcBef>
            </a:pPr>
            <a:r>
              <a:rPr lang="en-US" sz="1800">
                <a:solidFill>
                  <a:srgbClr val="1A1A1A"/>
                </a:solidFill>
                <a:latin typeface="Proxima Nova"/>
                <a:ea typeface="Proxima Nova"/>
                <a:cs typeface="Proxima Nova"/>
                <a:sym typeface="Proxima Nova"/>
              </a:rPr>
              <a:t>Monitor vehicle health with telemetry data, including DTC. Control oil level. Eliminate flaws before they develop into problems.</a:t>
            </a:r>
          </a:p>
        </p:txBody>
      </p:sp>
      <p:sp>
        <p:nvSpPr>
          <p:cNvPr name="TextBox 33" id="33"/>
          <p:cNvSpPr txBox="true"/>
          <p:nvPr/>
        </p:nvSpPr>
        <p:spPr>
          <a:xfrm rot="0">
            <a:off x="12598901" y="3313474"/>
            <a:ext cx="4056002" cy="1666494"/>
          </a:xfrm>
          <a:prstGeom prst="rect">
            <a:avLst/>
          </a:prstGeom>
        </p:spPr>
        <p:txBody>
          <a:bodyPr anchor="t" rtlCol="false" tIns="0" lIns="0" bIns="0" rIns="0">
            <a:spAutoFit/>
          </a:bodyPr>
          <a:lstStyle/>
          <a:p>
            <a:pPr algn="l">
              <a:lnSpc>
                <a:spcPts val="3311"/>
              </a:lnSpc>
            </a:pPr>
            <a:r>
              <a:rPr lang="en-US" sz="2399" b="true">
                <a:solidFill>
                  <a:srgbClr val="1D96DB"/>
                </a:solidFill>
                <a:latin typeface="Proxima Nova Bold"/>
                <a:ea typeface="Proxima Nova Bold"/>
                <a:cs typeface="Proxima Nova Bold"/>
                <a:sym typeface="Proxima Nova Bold"/>
              </a:rPr>
              <a:t>Business vs personal miles</a:t>
            </a:r>
          </a:p>
          <a:p>
            <a:pPr algn="l">
              <a:lnSpc>
                <a:spcPts val="2483"/>
              </a:lnSpc>
              <a:spcBef>
                <a:spcPct val="0"/>
              </a:spcBef>
            </a:pPr>
            <a:r>
              <a:rPr lang="en-US" sz="1800">
                <a:solidFill>
                  <a:srgbClr val="1A1A1A"/>
                </a:solidFill>
                <a:latin typeface="Proxima Nova"/>
                <a:ea typeface="Proxima Nova"/>
                <a:cs typeface="Proxima Nova"/>
                <a:sym typeface="Proxima Nova"/>
              </a:rPr>
              <a:t>Try Driver journal to classify trips into business and personal. Get maximum tax reimbursement and spot unauthorized trips.</a:t>
            </a:r>
          </a:p>
        </p:txBody>
      </p:sp>
      <p:sp>
        <p:nvSpPr>
          <p:cNvPr name="TextBox 34" id="34"/>
          <p:cNvSpPr txBox="true"/>
          <p:nvPr/>
        </p:nvSpPr>
        <p:spPr>
          <a:xfrm rot="0">
            <a:off x="1509421" y="6936089"/>
            <a:ext cx="4056002" cy="1352169"/>
          </a:xfrm>
          <a:prstGeom prst="rect">
            <a:avLst/>
          </a:prstGeom>
        </p:spPr>
        <p:txBody>
          <a:bodyPr anchor="t" rtlCol="false" tIns="0" lIns="0" bIns="0" rIns="0">
            <a:spAutoFit/>
          </a:bodyPr>
          <a:lstStyle/>
          <a:p>
            <a:pPr algn="l">
              <a:lnSpc>
                <a:spcPts val="3311"/>
              </a:lnSpc>
            </a:pPr>
            <a:r>
              <a:rPr lang="en-US" sz="2399" b="true">
                <a:solidFill>
                  <a:srgbClr val="1D96DB"/>
                </a:solidFill>
                <a:latin typeface="Proxima Nova Bold"/>
                <a:ea typeface="Proxima Nova Bold"/>
                <a:cs typeface="Proxima Nova Bold"/>
                <a:sym typeface="Proxima Nova Bold"/>
              </a:rPr>
              <a:t>Anti-theft protection</a:t>
            </a:r>
          </a:p>
          <a:p>
            <a:pPr algn="l">
              <a:lnSpc>
                <a:spcPts val="2483"/>
              </a:lnSpc>
              <a:spcBef>
                <a:spcPct val="0"/>
              </a:spcBef>
            </a:pPr>
            <a:r>
              <a:rPr lang="en-US" sz="1800">
                <a:solidFill>
                  <a:srgbClr val="1A1A1A"/>
                </a:solidFill>
                <a:latin typeface="Proxima Nova"/>
                <a:ea typeface="Proxima Nova"/>
                <a:cs typeface="Proxima Nova"/>
                <a:sym typeface="Proxima Nova"/>
              </a:rPr>
              <a:t>Get alerts if a vehicle leaves geofences, operates at unusual hours or is being towed. Enable remote ignition control.</a:t>
            </a:r>
          </a:p>
        </p:txBody>
      </p:sp>
      <p:sp>
        <p:nvSpPr>
          <p:cNvPr name="TextBox 35" id="35"/>
          <p:cNvSpPr txBox="true"/>
          <p:nvPr/>
        </p:nvSpPr>
        <p:spPr>
          <a:xfrm rot="0">
            <a:off x="6973623" y="3313474"/>
            <a:ext cx="4247476" cy="1666494"/>
          </a:xfrm>
          <a:prstGeom prst="rect">
            <a:avLst/>
          </a:prstGeom>
        </p:spPr>
        <p:txBody>
          <a:bodyPr anchor="t" rtlCol="false" tIns="0" lIns="0" bIns="0" rIns="0">
            <a:spAutoFit/>
          </a:bodyPr>
          <a:lstStyle/>
          <a:p>
            <a:pPr algn="l">
              <a:lnSpc>
                <a:spcPts val="3311"/>
              </a:lnSpc>
            </a:pPr>
            <a:r>
              <a:rPr lang="en-US" sz="2399" b="true">
                <a:solidFill>
                  <a:srgbClr val="1D96DB"/>
                </a:solidFill>
                <a:latin typeface="Proxima Nova Bold"/>
                <a:ea typeface="Proxima Nova Bold"/>
                <a:cs typeface="Proxima Nova Bold"/>
                <a:sym typeface="Proxima Nova Bold"/>
              </a:rPr>
              <a:t>Automatic passenger counter</a:t>
            </a:r>
          </a:p>
          <a:p>
            <a:pPr algn="l">
              <a:lnSpc>
                <a:spcPts val="2483"/>
              </a:lnSpc>
              <a:spcBef>
                <a:spcPct val="0"/>
              </a:spcBef>
            </a:pPr>
            <a:r>
              <a:rPr lang="en-US" sz="1800">
                <a:solidFill>
                  <a:srgbClr val="1A1A1A"/>
                </a:solidFill>
                <a:latin typeface="Proxima Nova"/>
                <a:ea typeface="Proxima Nova"/>
                <a:cs typeface="Proxima Nova"/>
                <a:sym typeface="Proxima Nova"/>
              </a:rPr>
              <a:t>Count passengers with photo cells, CCTV, IR and other sensors. Prevent fare dodging. Analyze stats and improve the service.</a:t>
            </a:r>
          </a:p>
        </p:txBody>
      </p:sp>
      <p:sp>
        <p:nvSpPr>
          <p:cNvPr name="TextBox 36" id="36"/>
          <p:cNvSpPr txBox="true"/>
          <p:nvPr/>
        </p:nvSpPr>
        <p:spPr>
          <a:xfrm rot="0">
            <a:off x="12617951" y="6936089"/>
            <a:ext cx="4056002" cy="1666494"/>
          </a:xfrm>
          <a:prstGeom prst="rect">
            <a:avLst/>
          </a:prstGeom>
        </p:spPr>
        <p:txBody>
          <a:bodyPr anchor="t" rtlCol="false" tIns="0" lIns="0" bIns="0" rIns="0">
            <a:spAutoFit/>
          </a:bodyPr>
          <a:lstStyle/>
          <a:p>
            <a:pPr algn="l">
              <a:lnSpc>
                <a:spcPts val="3311"/>
              </a:lnSpc>
            </a:pPr>
            <a:r>
              <a:rPr lang="en-US" sz="2399" b="true">
                <a:solidFill>
                  <a:srgbClr val="1D96DB"/>
                </a:solidFill>
                <a:latin typeface="Proxima Nova Bold"/>
                <a:ea typeface="Proxima Nova Bold"/>
                <a:cs typeface="Proxima Nova Bold"/>
                <a:sym typeface="Proxima Nova Bold"/>
              </a:rPr>
              <a:t>Compliance and safety</a:t>
            </a:r>
          </a:p>
          <a:p>
            <a:pPr algn="l">
              <a:lnSpc>
                <a:spcPts val="2483"/>
              </a:lnSpc>
            </a:pPr>
            <a:r>
              <a:rPr lang="en-US" sz="1800">
                <a:solidFill>
                  <a:srgbClr val="1A1A1A"/>
                </a:solidFill>
                <a:latin typeface="Proxima Nova"/>
                <a:ea typeface="Proxima Nova"/>
                <a:cs typeface="Proxima Nova"/>
                <a:sym typeface="Proxima Nova"/>
              </a:rPr>
              <a:t>Meet tachograph/ELD regulations. Visualize work and rest data with fog computing to prevent driver fatigue</a:t>
            </a:r>
          </a:p>
          <a:p>
            <a:pPr algn="l">
              <a:lnSpc>
                <a:spcPts val="2483"/>
              </a:lnSpc>
              <a:spcBef>
                <a:spcPct val="0"/>
              </a:spcBef>
            </a:pPr>
            <a:r>
              <a:rPr lang="en-US" sz="1800">
                <a:solidFill>
                  <a:srgbClr val="1A1A1A"/>
                </a:solidFill>
                <a:latin typeface="Proxima Nova"/>
                <a:ea typeface="Proxima Nova"/>
                <a:cs typeface="Proxima Nova"/>
                <a:sym typeface="Proxima Nova"/>
              </a:rPr>
              <a:t>and fines.</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6050" r="-12101" b="-6050"/>
            </a:stretch>
          </a:blipFill>
        </p:spPr>
      </p:sp>
      <p:sp>
        <p:nvSpPr>
          <p:cNvPr name="TextBox 3" id="3"/>
          <p:cNvSpPr txBox="true"/>
          <p:nvPr/>
        </p:nvSpPr>
        <p:spPr>
          <a:xfrm rot="0">
            <a:off x="975430" y="3392409"/>
            <a:ext cx="6054275" cy="2447925"/>
          </a:xfrm>
          <a:prstGeom prst="rect">
            <a:avLst/>
          </a:prstGeom>
        </p:spPr>
        <p:txBody>
          <a:bodyPr anchor="t" rtlCol="false" tIns="0" lIns="0" bIns="0" rIns="0">
            <a:spAutoFit/>
          </a:bodyPr>
          <a:lstStyle/>
          <a:p>
            <a:pPr algn="l">
              <a:lnSpc>
                <a:spcPts val="6479"/>
              </a:lnSpc>
            </a:pPr>
            <a:r>
              <a:rPr lang="en-US" sz="5399" b="true">
                <a:solidFill>
                  <a:srgbClr val="FEFEFE"/>
                </a:solidFill>
                <a:latin typeface="Proxima Nova Bold"/>
                <a:ea typeface="Proxima Nova Bold"/>
                <a:cs typeface="Proxima Nova Bold"/>
                <a:sym typeface="Proxima Nova Bold"/>
              </a:rPr>
              <a:t>Rentals</a:t>
            </a:r>
            <a:r>
              <a:rPr lang="en-US" sz="5399" b="true">
                <a:solidFill>
                  <a:srgbClr val="FEFEFE"/>
                </a:solidFill>
                <a:latin typeface="Proxima Nova Bold"/>
                <a:ea typeface="Proxima Nova Bold"/>
                <a:cs typeface="Proxima Nova Bold"/>
                <a:sym typeface="Proxima Nova Bold"/>
              </a:rPr>
              <a:t> </a:t>
            </a:r>
          </a:p>
          <a:p>
            <a:pPr algn="l">
              <a:lnSpc>
                <a:spcPts val="6479"/>
              </a:lnSpc>
            </a:pPr>
            <a:r>
              <a:rPr lang="en-US" sz="5399" b="true">
                <a:solidFill>
                  <a:srgbClr val="FEFEFE"/>
                </a:solidFill>
                <a:latin typeface="Proxima Nova Bold"/>
                <a:ea typeface="Proxima Nova Bold"/>
                <a:cs typeface="Proxima Nova Bold"/>
                <a:sym typeface="Proxima Nova Bold"/>
              </a:rPr>
              <a:t>and leasing</a:t>
            </a:r>
          </a:p>
          <a:p>
            <a:pPr algn="l">
              <a:lnSpc>
                <a:spcPts val="6479"/>
              </a:lnSpc>
              <a:spcBef>
                <a:spcPct val="0"/>
              </a:spcBef>
            </a:pPr>
          </a:p>
        </p:txBody>
      </p:sp>
      <p:sp>
        <p:nvSpPr>
          <p:cNvPr name="TextBox 4" id="4"/>
          <p:cNvSpPr txBox="true"/>
          <p:nvPr/>
        </p:nvSpPr>
        <p:spPr>
          <a:xfrm rot="0">
            <a:off x="975430" y="5293644"/>
            <a:ext cx="5913117" cy="1547622"/>
          </a:xfrm>
          <a:prstGeom prst="rect">
            <a:avLst/>
          </a:prstGeom>
        </p:spPr>
        <p:txBody>
          <a:bodyPr anchor="t" rtlCol="false" tIns="0" lIns="0" bIns="0" rIns="0">
            <a:spAutoFit/>
          </a:bodyPr>
          <a:lstStyle/>
          <a:p>
            <a:pPr algn="l">
              <a:lnSpc>
                <a:spcPts val="3143"/>
              </a:lnSpc>
              <a:spcBef>
                <a:spcPct val="0"/>
              </a:spcBef>
            </a:pPr>
            <a:r>
              <a:rPr lang="en-US" sz="2399">
                <a:solidFill>
                  <a:srgbClr val="FEFEFE"/>
                </a:solidFill>
                <a:latin typeface="Proxima Nova"/>
                <a:ea typeface="Proxima Nova"/>
                <a:cs typeface="Proxima Nova"/>
                <a:sym typeface="Proxima Nova"/>
              </a:rPr>
              <a:t>Track the usage, prevent unauthorized use, encourage careful driving behavior, and get evidence for insurance and dispute resolutions.</a:t>
            </a:r>
          </a:p>
        </p:txBody>
      </p:sp>
      <p:grpSp>
        <p:nvGrpSpPr>
          <p:cNvPr name="Group 5" id="5"/>
          <p:cNvGrpSpPr/>
          <p:nvPr/>
        </p:nvGrpSpPr>
        <p:grpSpPr>
          <a:xfrm rot="0">
            <a:off x="975430" y="1038225"/>
            <a:ext cx="4521246" cy="669941"/>
            <a:chOff x="0" y="0"/>
            <a:chExt cx="6028328" cy="893254"/>
          </a:xfrm>
        </p:grpSpPr>
        <p:grpSp>
          <p:nvGrpSpPr>
            <p:cNvPr name="Group 6" id="6"/>
            <p:cNvGrpSpPr/>
            <p:nvPr/>
          </p:nvGrpSpPr>
          <p:grpSpPr>
            <a:xfrm rot="0">
              <a:off x="3345760" y="0"/>
              <a:ext cx="2682568" cy="893254"/>
              <a:chOff x="0" y="0"/>
              <a:chExt cx="514015" cy="171159"/>
            </a:xfrm>
          </p:grpSpPr>
          <p:sp>
            <p:nvSpPr>
              <p:cNvPr name="Freeform 7" id="7"/>
              <p:cNvSpPr/>
              <p:nvPr/>
            </p:nvSpPr>
            <p:spPr>
              <a:xfrm flipH="false" flipV="false" rot="0">
                <a:off x="0" y="0"/>
                <a:ext cx="514015" cy="171159"/>
              </a:xfrm>
              <a:custGeom>
                <a:avLst/>
                <a:gdLst/>
                <a:ahLst/>
                <a:cxnLst/>
                <a:rect r="r" b="b" t="t" l="l"/>
                <a:pathLst>
                  <a:path h="171159" w="514015">
                    <a:moveTo>
                      <a:pt x="38480" y="0"/>
                    </a:moveTo>
                    <a:lnTo>
                      <a:pt x="475535" y="0"/>
                    </a:lnTo>
                    <a:cubicBezTo>
                      <a:pt x="485741" y="0"/>
                      <a:pt x="495528" y="4054"/>
                      <a:pt x="502745" y="11271"/>
                    </a:cubicBezTo>
                    <a:cubicBezTo>
                      <a:pt x="509961" y="18487"/>
                      <a:pt x="514015" y="28275"/>
                      <a:pt x="514015" y="38480"/>
                    </a:cubicBezTo>
                    <a:lnTo>
                      <a:pt x="514015" y="132679"/>
                    </a:lnTo>
                    <a:cubicBezTo>
                      <a:pt x="514015" y="153931"/>
                      <a:pt x="496787" y="171159"/>
                      <a:pt x="475535" y="171159"/>
                    </a:cubicBezTo>
                    <a:lnTo>
                      <a:pt x="38480" y="171159"/>
                    </a:lnTo>
                    <a:cubicBezTo>
                      <a:pt x="28275" y="171159"/>
                      <a:pt x="18487" y="167105"/>
                      <a:pt x="11271" y="159889"/>
                    </a:cubicBezTo>
                    <a:cubicBezTo>
                      <a:pt x="4054" y="152672"/>
                      <a:pt x="0" y="142885"/>
                      <a:pt x="0" y="132679"/>
                    </a:cubicBezTo>
                    <a:lnTo>
                      <a:pt x="0" y="38480"/>
                    </a:lnTo>
                    <a:cubicBezTo>
                      <a:pt x="0" y="28275"/>
                      <a:pt x="4054" y="18487"/>
                      <a:pt x="11271" y="11271"/>
                    </a:cubicBezTo>
                    <a:cubicBezTo>
                      <a:pt x="18487" y="4054"/>
                      <a:pt x="28275" y="0"/>
                      <a:pt x="38480" y="0"/>
                    </a:cubicBezTo>
                    <a:close/>
                  </a:path>
                </a:pathLst>
              </a:custGeom>
            </p:spPr>
          </p:sp>
          <p:sp>
            <p:nvSpPr>
              <p:cNvPr name="TextBox 8" id="8"/>
              <p:cNvSpPr txBox="true"/>
              <p:nvPr/>
            </p:nvSpPr>
            <p:spPr>
              <a:xfrm>
                <a:off x="0" y="-47625"/>
                <a:ext cx="514015" cy="218784"/>
              </a:xfrm>
              <a:prstGeom prst="rect">
                <a:avLst/>
              </a:prstGeom>
            </p:spPr>
            <p:txBody>
              <a:bodyPr anchor="ctr" rtlCol="false" tIns="52369" lIns="52369" bIns="52369" rIns="52369"/>
              <a:lstStyle/>
              <a:p>
                <a:pPr algn="ctr">
                  <a:lnSpc>
                    <a:spcPts val="3863"/>
                  </a:lnSpc>
                </a:pPr>
                <a:r>
                  <a:rPr lang="en-US" b="true" sz="2799">
                    <a:solidFill>
                      <a:srgbClr val="FFFFFF"/>
                    </a:solidFill>
                    <a:latin typeface="Proxima Nova Bold"/>
                    <a:ea typeface="Proxima Nova Bold"/>
                    <a:cs typeface="Proxima Nova Bold"/>
                    <a:sym typeface="Proxima Nova Bold"/>
                  </a:rPr>
                  <a:t>Industries</a:t>
                </a:r>
              </a:p>
            </p:txBody>
          </p:sp>
        </p:grpSp>
        <p:sp>
          <p:nvSpPr>
            <p:cNvPr name="Freeform 9" id="9"/>
            <p:cNvSpPr/>
            <p:nvPr/>
          </p:nvSpPr>
          <p:spPr>
            <a:xfrm flipH="false" flipV="false" rot="0">
              <a:off x="0" y="150468"/>
              <a:ext cx="2760804" cy="592318"/>
            </a:xfrm>
            <a:custGeom>
              <a:avLst/>
              <a:gdLst/>
              <a:ahLst/>
              <a:cxnLst/>
              <a:rect r="r" b="b" t="t" l="l"/>
              <a:pathLst>
                <a:path h="592318" w="2760804">
                  <a:moveTo>
                    <a:pt x="0" y="0"/>
                  </a:moveTo>
                  <a:lnTo>
                    <a:pt x="2760804" y="0"/>
                  </a:lnTo>
                  <a:lnTo>
                    <a:pt x="2760804" y="592318"/>
                  </a:lnTo>
                  <a:lnTo>
                    <a:pt x="0" y="5923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10" id="10"/>
            <p:cNvSpPr/>
            <p:nvPr/>
          </p:nvSpPr>
          <p:spPr>
            <a:xfrm flipH="true" flipV="true">
              <a:off x="3120685" y="125163"/>
              <a:ext cx="0" cy="642928"/>
            </a:xfrm>
            <a:prstGeom prst="line">
              <a:avLst/>
            </a:prstGeom>
            <a:ln cap="flat" w="50800">
              <a:solidFill>
                <a:srgbClr val="FFFFFF"/>
              </a:solidFill>
              <a:prstDash val="solid"/>
              <a:headEnd type="none" len="sm" w="sm"/>
              <a:tailEnd type="none" len="sm" w="sm"/>
            </a:ln>
          </p:spPr>
        </p:sp>
      </p:gr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7902493" y="1268410"/>
            <a:ext cx="12471529" cy="7545275"/>
          </a:xfrm>
          <a:custGeom>
            <a:avLst/>
            <a:gdLst/>
            <a:ahLst/>
            <a:cxnLst/>
            <a:rect r="r" b="b" t="t" l="l"/>
            <a:pathLst>
              <a:path h="7545275" w="12471529">
                <a:moveTo>
                  <a:pt x="0" y="0"/>
                </a:moveTo>
                <a:lnTo>
                  <a:pt x="12471528" y="0"/>
                </a:lnTo>
                <a:lnTo>
                  <a:pt x="12471528" y="7545275"/>
                </a:lnTo>
                <a:lnTo>
                  <a:pt x="0" y="7545275"/>
                </a:lnTo>
                <a:lnTo>
                  <a:pt x="0" y="0"/>
                </a:lnTo>
                <a:close/>
              </a:path>
            </a:pathLst>
          </a:custGeom>
          <a:blipFill>
            <a:blip r:embed="rId4"/>
            <a:stretch>
              <a:fillRect l="0" t="0" r="0" b="0"/>
            </a:stretch>
          </a:blipFill>
        </p:spPr>
      </p:sp>
      <p:sp>
        <p:nvSpPr>
          <p:cNvPr name="Freeform 4" id="4"/>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5"/>
            <a:stretch>
              <a:fillRect l="0" t="0" r="0" b="0"/>
            </a:stretch>
          </a:blipFill>
        </p:spPr>
      </p:sp>
      <p:grpSp>
        <p:nvGrpSpPr>
          <p:cNvPr name="Group 5" id="5"/>
          <p:cNvGrpSpPr/>
          <p:nvPr/>
        </p:nvGrpSpPr>
        <p:grpSpPr>
          <a:xfrm rot="0">
            <a:off x="200" y="9783000"/>
            <a:ext cx="18288000" cy="504000"/>
            <a:chOff x="0" y="0"/>
            <a:chExt cx="24384000" cy="672000"/>
          </a:xfrm>
        </p:grpSpPr>
        <p:grpSp>
          <p:nvGrpSpPr>
            <p:cNvPr name="Group 6" id="6"/>
            <p:cNvGrpSpPr/>
            <p:nvPr/>
          </p:nvGrpSpPr>
          <p:grpSpPr>
            <a:xfrm rot="0">
              <a:off x="0" y="0"/>
              <a:ext cx="24384000" cy="672000"/>
              <a:chOff x="0" y="0"/>
              <a:chExt cx="24384000" cy="672000"/>
            </a:xfrm>
          </p:grpSpPr>
          <p:sp>
            <p:nvSpPr>
              <p:cNvPr name="Freeform 7" id="7"/>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8" id="8"/>
            <p:cNvSpPr/>
            <p:nvPr/>
          </p:nvSpPr>
          <p:spPr>
            <a:xfrm flipH="false" flipV="false" rot="0">
              <a:off x="22264565" y="149869"/>
              <a:ext cx="1554040" cy="347333"/>
            </a:xfrm>
            <a:custGeom>
              <a:avLst/>
              <a:gdLst/>
              <a:ahLst/>
              <a:cxnLst/>
              <a:rect r="r" b="b" t="t" l="l"/>
              <a:pathLst>
                <a:path h="347333" w="1554040">
                  <a:moveTo>
                    <a:pt x="0" y="0"/>
                  </a:moveTo>
                  <a:lnTo>
                    <a:pt x="1554040" y="0"/>
                  </a:lnTo>
                  <a:lnTo>
                    <a:pt x="1554040" y="347334"/>
                  </a:lnTo>
                  <a:lnTo>
                    <a:pt x="0" y="347334"/>
                  </a:lnTo>
                  <a:lnTo>
                    <a:pt x="0" y="0"/>
                  </a:lnTo>
                  <a:close/>
                </a:path>
              </a:pathLst>
            </a:custGeom>
            <a:blipFill>
              <a:blip r:embed="rId5"/>
              <a:stretch>
                <a:fillRect l="0" t="0" r="0" b="0"/>
              </a:stretch>
            </a:blipFill>
          </p:spPr>
        </p:sp>
      </p:grpSp>
      <p:sp>
        <p:nvSpPr>
          <p:cNvPr name="Freeform 9" id="9"/>
          <p:cNvSpPr/>
          <p:nvPr/>
        </p:nvSpPr>
        <p:spPr>
          <a:xfrm flipH="false" flipV="false" rot="0">
            <a:off x="7203666" y="7741660"/>
            <a:ext cx="3900319" cy="1259158"/>
          </a:xfrm>
          <a:custGeom>
            <a:avLst/>
            <a:gdLst/>
            <a:ahLst/>
            <a:cxnLst/>
            <a:rect r="r" b="b" t="t" l="l"/>
            <a:pathLst>
              <a:path h="1259158" w="3900319">
                <a:moveTo>
                  <a:pt x="0" y="0"/>
                </a:moveTo>
                <a:lnTo>
                  <a:pt x="3900318" y="0"/>
                </a:lnTo>
                <a:lnTo>
                  <a:pt x="3900318" y="1259158"/>
                </a:lnTo>
                <a:lnTo>
                  <a:pt x="0" y="1259158"/>
                </a:lnTo>
                <a:lnTo>
                  <a:pt x="0" y="0"/>
                </a:lnTo>
                <a:close/>
              </a:path>
            </a:pathLst>
          </a:custGeom>
          <a:blipFill>
            <a:blip r:embed="rId6"/>
            <a:stretch>
              <a:fillRect l="0" t="0" r="0" b="0"/>
            </a:stretch>
          </a:blipFill>
        </p:spPr>
      </p:sp>
      <p:grpSp>
        <p:nvGrpSpPr>
          <p:cNvPr name="Group 10" id="10"/>
          <p:cNvGrpSpPr/>
          <p:nvPr/>
        </p:nvGrpSpPr>
        <p:grpSpPr>
          <a:xfrm rot="0">
            <a:off x="975430" y="4214131"/>
            <a:ext cx="6486792" cy="2746479"/>
            <a:chOff x="0" y="0"/>
            <a:chExt cx="1708455" cy="723352"/>
          </a:xfrm>
        </p:grpSpPr>
        <p:sp>
          <p:nvSpPr>
            <p:cNvPr name="Freeform 11" id="11"/>
            <p:cNvSpPr/>
            <p:nvPr/>
          </p:nvSpPr>
          <p:spPr>
            <a:xfrm flipH="false" flipV="false" rot="0">
              <a:off x="0" y="0"/>
              <a:ext cx="1708455" cy="723352"/>
            </a:xfrm>
            <a:custGeom>
              <a:avLst/>
              <a:gdLst/>
              <a:ahLst/>
              <a:cxnLst/>
              <a:rect r="r" b="b" t="t" l="l"/>
              <a:pathLst>
                <a:path h="723352" w="1708455">
                  <a:moveTo>
                    <a:pt x="17902" y="0"/>
                  </a:moveTo>
                  <a:lnTo>
                    <a:pt x="1690553" y="0"/>
                  </a:lnTo>
                  <a:cubicBezTo>
                    <a:pt x="1695301" y="0"/>
                    <a:pt x="1699855" y="1886"/>
                    <a:pt x="1703212" y="5243"/>
                  </a:cubicBezTo>
                  <a:cubicBezTo>
                    <a:pt x="1706569" y="8601"/>
                    <a:pt x="1708455" y="13154"/>
                    <a:pt x="1708455" y="17902"/>
                  </a:cubicBezTo>
                  <a:lnTo>
                    <a:pt x="1708455" y="705450"/>
                  </a:lnTo>
                  <a:cubicBezTo>
                    <a:pt x="1708455" y="710198"/>
                    <a:pt x="1706569" y="714752"/>
                    <a:pt x="1703212" y="718109"/>
                  </a:cubicBezTo>
                  <a:cubicBezTo>
                    <a:pt x="1699855" y="721466"/>
                    <a:pt x="1695301" y="723352"/>
                    <a:pt x="1690553" y="723352"/>
                  </a:cubicBezTo>
                  <a:lnTo>
                    <a:pt x="17902" y="723352"/>
                  </a:lnTo>
                  <a:cubicBezTo>
                    <a:pt x="13154" y="723352"/>
                    <a:pt x="8601" y="721466"/>
                    <a:pt x="5243" y="718109"/>
                  </a:cubicBezTo>
                  <a:cubicBezTo>
                    <a:pt x="1886" y="714752"/>
                    <a:pt x="0" y="710198"/>
                    <a:pt x="0" y="705450"/>
                  </a:cubicBezTo>
                  <a:lnTo>
                    <a:pt x="0" y="17902"/>
                  </a:lnTo>
                  <a:cubicBezTo>
                    <a:pt x="0" y="13154"/>
                    <a:pt x="1886" y="8601"/>
                    <a:pt x="5243" y="5243"/>
                  </a:cubicBezTo>
                  <a:cubicBezTo>
                    <a:pt x="8601" y="1886"/>
                    <a:pt x="13154" y="0"/>
                    <a:pt x="17902" y="0"/>
                  </a:cubicBezTo>
                  <a:close/>
                </a:path>
              </a:pathLst>
            </a:custGeom>
            <a:solidFill>
              <a:srgbClr val="F1F6FF"/>
            </a:solidFill>
          </p:spPr>
        </p:sp>
        <p:sp>
          <p:nvSpPr>
            <p:cNvPr name="TextBox 12" id="12"/>
            <p:cNvSpPr txBox="true"/>
            <p:nvPr/>
          </p:nvSpPr>
          <p:spPr>
            <a:xfrm>
              <a:off x="0" y="9525"/>
              <a:ext cx="1708455" cy="713827"/>
            </a:xfrm>
            <a:prstGeom prst="rect">
              <a:avLst/>
            </a:prstGeom>
          </p:spPr>
          <p:txBody>
            <a:bodyPr anchor="ctr" rtlCol="false" tIns="50800" lIns="50800" bIns="50800" rIns="50800"/>
            <a:lstStyle/>
            <a:p>
              <a:pPr algn="ctr">
                <a:lnSpc>
                  <a:spcPts val="2880"/>
                </a:lnSpc>
              </a:pPr>
            </a:p>
          </p:txBody>
        </p:sp>
      </p:grpSp>
      <p:grpSp>
        <p:nvGrpSpPr>
          <p:cNvPr name="Group 13" id="13"/>
          <p:cNvGrpSpPr/>
          <p:nvPr/>
        </p:nvGrpSpPr>
        <p:grpSpPr>
          <a:xfrm rot="0">
            <a:off x="1264883" y="4575026"/>
            <a:ext cx="6637610" cy="430993"/>
            <a:chOff x="0" y="0"/>
            <a:chExt cx="8850147" cy="574658"/>
          </a:xfrm>
        </p:grpSpPr>
        <p:sp>
          <p:nvSpPr>
            <p:cNvPr name="TextBox 14" id="14"/>
            <p:cNvSpPr txBox="true"/>
            <p:nvPr/>
          </p:nvSpPr>
          <p:spPr>
            <a:xfrm rot="0">
              <a:off x="651139" y="65079"/>
              <a:ext cx="8199007" cy="444500"/>
            </a:xfrm>
            <a:prstGeom prst="rect">
              <a:avLst/>
            </a:prstGeom>
          </p:spPr>
          <p:txBody>
            <a:bodyPr anchor="t" rtlCol="false" tIns="0" lIns="0" bIns="0" rIns="0">
              <a:spAutoFit/>
            </a:bodyPr>
            <a:lstStyle/>
            <a:p>
              <a:pPr algn="l">
                <a:lnSpc>
                  <a:spcPts val="2639"/>
                </a:lnSpc>
                <a:spcBef>
                  <a:spcPct val="0"/>
                </a:spcBef>
              </a:pPr>
              <a:r>
                <a:rPr lang="en-US" sz="2199">
                  <a:solidFill>
                    <a:srgbClr val="1090CF"/>
                  </a:solidFill>
                  <a:latin typeface="Proxima Nova"/>
                  <a:ea typeface="Proxima Nova"/>
                  <a:cs typeface="Proxima Nova"/>
                  <a:sym typeface="Proxima Nova"/>
                </a:rPr>
                <a:t>GPS asset tracking</a:t>
              </a:r>
            </a:p>
          </p:txBody>
        </p:sp>
        <p:sp>
          <p:nvSpPr>
            <p:cNvPr name="Freeform 15" id="15"/>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7"/>
              <a:stretch>
                <a:fillRect l="0" t="0" r="0" b="0"/>
              </a:stretch>
            </a:blipFill>
          </p:spPr>
        </p:sp>
      </p:grpSp>
      <p:grpSp>
        <p:nvGrpSpPr>
          <p:cNvPr name="Group 16" id="16"/>
          <p:cNvGrpSpPr/>
          <p:nvPr/>
        </p:nvGrpSpPr>
        <p:grpSpPr>
          <a:xfrm rot="0">
            <a:off x="1264883" y="5355390"/>
            <a:ext cx="6637610" cy="430993"/>
            <a:chOff x="0" y="0"/>
            <a:chExt cx="8850147" cy="574658"/>
          </a:xfrm>
        </p:grpSpPr>
        <p:sp>
          <p:nvSpPr>
            <p:cNvPr name="TextBox 17" id="17"/>
            <p:cNvSpPr txBox="true"/>
            <p:nvPr/>
          </p:nvSpPr>
          <p:spPr>
            <a:xfrm rot="0">
              <a:off x="651139" y="65079"/>
              <a:ext cx="8199007" cy="444500"/>
            </a:xfrm>
            <a:prstGeom prst="rect">
              <a:avLst/>
            </a:prstGeom>
          </p:spPr>
          <p:txBody>
            <a:bodyPr anchor="t" rtlCol="false" tIns="0" lIns="0" bIns="0" rIns="0">
              <a:spAutoFit/>
            </a:bodyPr>
            <a:lstStyle/>
            <a:p>
              <a:pPr algn="l">
                <a:lnSpc>
                  <a:spcPts val="2639"/>
                </a:lnSpc>
                <a:spcBef>
                  <a:spcPct val="0"/>
                </a:spcBef>
              </a:pPr>
              <a:r>
                <a:rPr lang="en-US" sz="2199">
                  <a:solidFill>
                    <a:srgbClr val="1090CF"/>
                  </a:solidFill>
                  <a:latin typeface="Proxima Nova"/>
                  <a:ea typeface="Proxima Nova"/>
                  <a:cs typeface="Proxima Nova"/>
                  <a:sym typeface="Proxima Nova"/>
                </a:rPr>
                <a:t>Customizable event alerts</a:t>
              </a:r>
            </a:p>
          </p:txBody>
        </p:sp>
        <p:sp>
          <p:nvSpPr>
            <p:cNvPr name="Freeform 18" id="18"/>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7"/>
              <a:stretch>
                <a:fillRect l="0" t="0" r="0" b="0"/>
              </a:stretch>
            </a:blipFill>
          </p:spPr>
        </p:sp>
      </p:grpSp>
      <p:grpSp>
        <p:nvGrpSpPr>
          <p:cNvPr name="Group 19" id="19"/>
          <p:cNvGrpSpPr/>
          <p:nvPr/>
        </p:nvGrpSpPr>
        <p:grpSpPr>
          <a:xfrm rot="0">
            <a:off x="1264883" y="6135753"/>
            <a:ext cx="6637610" cy="430993"/>
            <a:chOff x="0" y="0"/>
            <a:chExt cx="8850147" cy="574658"/>
          </a:xfrm>
        </p:grpSpPr>
        <p:sp>
          <p:nvSpPr>
            <p:cNvPr name="TextBox 20" id="20"/>
            <p:cNvSpPr txBox="true"/>
            <p:nvPr/>
          </p:nvSpPr>
          <p:spPr>
            <a:xfrm rot="0">
              <a:off x="651139" y="65079"/>
              <a:ext cx="8199007" cy="444500"/>
            </a:xfrm>
            <a:prstGeom prst="rect">
              <a:avLst/>
            </a:prstGeom>
          </p:spPr>
          <p:txBody>
            <a:bodyPr anchor="t" rtlCol="false" tIns="0" lIns="0" bIns="0" rIns="0">
              <a:spAutoFit/>
            </a:bodyPr>
            <a:lstStyle/>
            <a:p>
              <a:pPr algn="l">
                <a:lnSpc>
                  <a:spcPts val="2639"/>
                </a:lnSpc>
                <a:spcBef>
                  <a:spcPct val="0"/>
                </a:spcBef>
              </a:pPr>
              <a:r>
                <a:rPr lang="en-US" sz="2199">
                  <a:solidFill>
                    <a:srgbClr val="1090CF"/>
                  </a:solidFill>
                  <a:latin typeface="Proxima Nova"/>
                  <a:ea typeface="Proxima Nova"/>
                  <a:cs typeface="Proxima Nova"/>
                  <a:sym typeface="Proxima Nova"/>
                </a:rPr>
                <a:t>Prevent unauthorized use and theft.</a:t>
              </a:r>
            </a:p>
          </p:txBody>
        </p:sp>
        <p:sp>
          <p:nvSpPr>
            <p:cNvPr name="Freeform 21" id="21"/>
            <p:cNvSpPr/>
            <p:nvPr/>
          </p:nvSpPr>
          <p:spPr>
            <a:xfrm flipH="false" flipV="false" rot="0">
              <a:off x="0" y="0"/>
              <a:ext cx="574658" cy="574658"/>
            </a:xfrm>
            <a:custGeom>
              <a:avLst/>
              <a:gdLst/>
              <a:ahLst/>
              <a:cxnLst/>
              <a:rect r="r" b="b" t="t" l="l"/>
              <a:pathLst>
                <a:path h="574658" w="574658">
                  <a:moveTo>
                    <a:pt x="0" y="0"/>
                  </a:moveTo>
                  <a:lnTo>
                    <a:pt x="574658" y="0"/>
                  </a:lnTo>
                  <a:lnTo>
                    <a:pt x="574658" y="574658"/>
                  </a:lnTo>
                  <a:lnTo>
                    <a:pt x="0" y="574658"/>
                  </a:lnTo>
                  <a:lnTo>
                    <a:pt x="0" y="0"/>
                  </a:lnTo>
                  <a:close/>
                </a:path>
              </a:pathLst>
            </a:custGeom>
            <a:blipFill>
              <a:blip r:embed="rId7"/>
              <a:stretch>
                <a:fillRect l="0" t="0" r="0" b="0"/>
              </a:stretch>
            </a:blipFill>
          </p:spPr>
        </p:sp>
      </p:grpSp>
      <p:sp>
        <p:nvSpPr>
          <p:cNvPr name="TextBox 22" id="22"/>
          <p:cNvSpPr txBox="true"/>
          <p:nvPr/>
        </p:nvSpPr>
        <p:spPr>
          <a:xfrm rot="0">
            <a:off x="945775" y="1177458"/>
            <a:ext cx="7275824" cy="1438275"/>
          </a:xfrm>
          <a:prstGeom prst="rect">
            <a:avLst/>
          </a:prstGeom>
        </p:spPr>
        <p:txBody>
          <a:bodyPr anchor="t" rtlCol="false" tIns="0" lIns="0" bIns="0" rIns="0">
            <a:spAutoFit/>
          </a:bodyPr>
          <a:lstStyle/>
          <a:p>
            <a:pPr algn="l">
              <a:lnSpc>
                <a:spcPts val="5759"/>
              </a:lnSpc>
            </a:pPr>
            <a:r>
              <a:rPr lang="en-US" sz="4800" b="true">
                <a:solidFill>
                  <a:srgbClr val="1A1A1A"/>
                </a:solidFill>
                <a:latin typeface="Proxima Nova Bold"/>
                <a:ea typeface="Proxima Nova Bold"/>
                <a:cs typeface="Proxima Nova Bold"/>
                <a:sym typeface="Proxima Nova Bold"/>
              </a:rPr>
              <a:t>Track a vehicle </a:t>
            </a:r>
          </a:p>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in real-time</a:t>
            </a:r>
            <a:r>
              <a:rPr lang="en-US" b="true" sz="4800">
                <a:solidFill>
                  <a:srgbClr val="1A1A1A"/>
                </a:solidFill>
                <a:latin typeface="Proxima Nova Bold"/>
                <a:ea typeface="Proxima Nova Bold"/>
                <a:cs typeface="Proxima Nova Bold"/>
                <a:sym typeface="Proxima Nova Bold"/>
              </a:rPr>
              <a:t> </a:t>
            </a:r>
          </a:p>
        </p:txBody>
      </p:sp>
      <p:sp>
        <p:nvSpPr>
          <p:cNvPr name="TextBox 23" id="23"/>
          <p:cNvSpPr txBox="true"/>
          <p:nvPr/>
        </p:nvSpPr>
        <p:spPr>
          <a:xfrm rot="0">
            <a:off x="975430" y="2856302"/>
            <a:ext cx="6791075" cy="1000125"/>
          </a:xfrm>
          <a:prstGeom prst="rect">
            <a:avLst/>
          </a:prstGeom>
        </p:spPr>
        <p:txBody>
          <a:bodyPr anchor="t" rtlCol="false" tIns="0" lIns="0" bIns="0" rIns="0">
            <a:spAutoFit/>
          </a:bodyPr>
          <a:lstStyle/>
          <a:p>
            <a:pPr algn="l">
              <a:lnSpc>
                <a:spcPts val="2640"/>
              </a:lnSpc>
            </a:pPr>
            <a:r>
              <a:rPr lang="en-US" sz="2200">
                <a:solidFill>
                  <a:srgbClr val="28323A"/>
                </a:solidFill>
                <a:latin typeface="Proxima Nova"/>
                <a:ea typeface="Proxima Nova"/>
                <a:cs typeface="Proxima Nova"/>
                <a:sym typeface="Proxima Nova"/>
              </a:rPr>
              <a:t>Monitor more than just vehicle locations—track key parameters, ensure proper usage, and stay on top </a:t>
            </a:r>
          </a:p>
          <a:p>
            <a:pPr algn="l">
              <a:lnSpc>
                <a:spcPts val="2640"/>
              </a:lnSpc>
              <a:spcBef>
                <a:spcPct val="0"/>
              </a:spcBef>
            </a:pPr>
            <a:r>
              <a:rPr lang="en-US" sz="2200">
                <a:solidFill>
                  <a:srgbClr val="28323A"/>
                </a:solidFill>
                <a:latin typeface="Proxima Nova"/>
                <a:ea typeface="Proxima Nova"/>
                <a:cs typeface="Proxima Nova"/>
                <a:sym typeface="Proxima Nova"/>
              </a:rPr>
              <a:t>of leasing agreement compliance.</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13517758" y="2891241"/>
            <a:ext cx="2913899" cy="2631583"/>
          </a:xfrm>
          <a:custGeom>
            <a:avLst/>
            <a:gdLst/>
            <a:ahLst/>
            <a:cxnLst/>
            <a:rect r="r" b="b" t="t" l="l"/>
            <a:pathLst>
              <a:path h="2631583" w="2913899">
                <a:moveTo>
                  <a:pt x="0" y="0"/>
                </a:moveTo>
                <a:lnTo>
                  <a:pt x="2913899" y="0"/>
                </a:lnTo>
                <a:lnTo>
                  <a:pt x="2913899" y="2631583"/>
                </a:lnTo>
                <a:lnTo>
                  <a:pt x="0" y="2631583"/>
                </a:lnTo>
                <a:lnTo>
                  <a:pt x="0" y="0"/>
                </a:lnTo>
                <a:close/>
              </a:path>
            </a:pathLst>
          </a:custGeom>
          <a:blipFill>
            <a:blip r:embed="rId4"/>
            <a:stretch>
              <a:fillRect l="0" t="0" r="0" b="0"/>
            </a:stretch>
          </a:blipFill>
        </p:spPr>
      </p:sp>
      <p:sp>
        <p:nvSpPr>
          <p:cNvPr name="Freeform 4" id="4"/>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5"/>
            <a:stretch>
              <a:fillRect l="0" t="0" r="0" b="0"/>
            </a:stretch>
          </a:blipFill>
        </p:spPr>
      </p:sp>
      <p:grpSp>
        <p:nvGrpSpPr>
          <p:cNvPr name="Group 5" id="5"/>
          <p:cNvGrpSpPr/>
          <p:nvPr/>
        </p:nvGrpSpPr>
        <p:grpSpPr>
          <a:xfrm rot="0">
            <a:off x="200" y="9783000"/>
            <a:ext cx="18288000" cy="504000"/>
            <a:chOff x="0" y="0"/>
            <a:chExt cx="24384000" cy="672000"/>
          </a:xfrm>
        </p:grpSpPr>
        <p:grpSp>
          <p:nvGrpSpPr>
            <p:cNvPr name="Group 6" id="6"/>
            <p:cNvGrpSpPr/>
            <p:nvPr/>
          </p:nvGrpSpPr>
          <p:grpSpPr>
            <a:xfrm rot="0">
              <a:off x="0" y="0"/>
              <a:ext cx="24384000" cy="672000"/>
              <a:chOff x="0" y="0"/>
              <a:chExt cx="24384000" cy="672000"/>
            </a:xfrm>
          </p:grpSpPr>
          <p:sp>
            <p:nvSpPr>
              <p:cNvPr name="Freeform 7" id="7"/>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8" id="8"/>
            <p:cNvSpPr/>
            <p:nvPr/>
          </p:nvSpPr>
          <p:spPr>
            <a:xfrm flipH="false" flipV="false" rot="0">
              <a:off x="22264565" y="149869"/>
              <a:ext cx="1554040" cy="347333"/>
            </a:xfrm>
            <a:custGeom>
              <a:avLst/>
              <a:gdLst/>
              <a:ahLst/>
              <a:cxnLst/>
              <a:rect r="r" b="b" t="t" l="l"/>
              <a:pathLst>
                <a:path h="347333" w="1554040">
                  <a:moveTo>
                    <a:pt x="0" y="0"/>
                  </a:moveTo>
                  <a:lnTo>
                    <a:pt x="1554040" y="0"/>
                  </a:lnTo>
                  <a:lnTo>
                    <a:pt x="1554040" y="347334"/>
                  </a:lnTo>
                  <a:lnTo>
                    <a:pt x="0" y="347334"/>
                  </a:lnTo>
                  <a:lnTo>
                    <a:pt x="0" y="0"/>
                  </a:lnTo>
                  <a:close/>
                </a:path>
              </a:pathLst>
            </a:custGeom>
            <a:blipFill>
              <a:blip r:embed="rId5"/>
              <a:stretch>
                <a:fillRect l="0" t="0" r="0" b="0"/>
              </a:stretch>
            </a:blipFill>
          </p:spPr>
        </p:sp>
      </p:grpSp>
      <p:grpSp>
        <p:nvGrpSpPr>
          <p:cNvPr name="Group 9" id="9"/>
          <p:cNvGrpSpPr/>
          <p:nvPr/>
        </p:nvGrpSpPr>
        <p:grpSpPr>
          <a:xfrm rot="0">
            <a:off x="945775" y="4079114"/>
            <a:ext cx="6791075" cy="3217325"/>
            <a:chOff x="0" y="0"/>
            <a:chExt cx="1735605" cy="822256"/>
          </a:xfrm>
        </p:grpSpPr>
        <p:sp>
          <p:nvSpPr>
            <p:cNvPr name="Freeform 10" id="10"/>
            <p:cNvSpPr/>
            <p:nvPr/>
          </p:nvSpPr>
          <p:spPr>
            <a:xfrm flipH="false" flipV="false" rot="0">
              <a:off x="0" y="0"/>
              <a:ext cx="1735605" cy="822256"/>
            </a:xfrm>
            <a:custGeom>
              <a:avLst/>
              <a:gdLst/>
              <a:ahLst/>
              <a:cxnLst/>
              <a:rect r="r" b="b" t="t" l="l"/>
              <a:pathLst>
                <a:path h="822256" w="1735605">
                  <a:moveTo>
                    <a:pt x="13680" y="0"/>
                  </a:moveTo>
                  <a:lnTo>
                    <a:pt x="1721924" y="0"/>
                  </a:lnTo>
                  <a:cubicBezTo>
                    <a:pt x="1729480" y="0"/>
                    <a:pt x="1735605" y="6125"/>
                    <a:pt x="1735605" y="13680"/>
                  </a:cubicBezTo>
                  <a:lnTo>
                    <a:pt x="1735605" y="808576"/>
                  </a:lnTo>
                  <a:cubicBezTo>
                    <a:pt x="1735605" y="812204"/>
                    <a:pt x="1734163" y="815684"/>
                    <a:pt x="1731598" y="818249"/>
                  </a:cubicBezTo>
                  <a:cubicBezTo>
                    <a:pt x="1729032" y="820815"/>
                    <a:pt x="1725553" y="822256"/>
                    <a:pt x="1721924" y="822256"/>
                  </a:cubicBezTo>
                  <a:lnTo>
                    <a:pt x="13680" y="822256"/>
                  </a:lnTo>
                  <a:cubicBezTo>
                    <a:pt x="6125" y="822256"/>
                    <a:pt x="0" y="816131"/>
                    <a:pt x="0" y="808576"/>
                  </a:cubicBezTo>
                  <a:lnTo>
                    <a:pt x="0" y="13680"/>
                  </a:lnTo>
                  <a:cubicBezTo>
                    <a:pt x="0" y="6125"/>
                    <a:pt x="6125" y="0"/>
                    <a:pt x="13680" y="0"/>
                  </a:cubicBezTo>
                  <a:close/>
                </a:path>
              </a:pathLst>
            </a:custGeom>
            <a:solidFill>
              <a:srgbClr val="F1F6FF"/>
            </a:solidFill>
          </p:spPr>
        </p:sp>
        <p:sp>
          <p:nvSpPr>
            <p:cNvPr name="TextBox 11" id="11"/>
            <p:cNvSpPr txBox="true"/>
            <p:nvPr/>
          </p:nvSpPr>
          <p:spPr>
            <a:xfrm>
              <a:off x="0" y="-38100"/>
              <a:ext cx="1735605" cy="860356"/>
            </a:xfrm>
            <a:prstGeom prst="rect">
              <a:avLst/>
            </a:prstGeom>
          </p:spPr>
          <p:txBody>
            <a:bodyPr anchor="ctr" rtlCol="false" tIns="52351" lIns="52351" bIns="52351" rIns="52351"/>
            <a:lstStyle/>
            <a:p>
              <a:pPr algn="ctr">
                <a:lnSpc>
                  <a:spcPts val="3406"/>
                </a:lnSpc>
              </a:pPr>
            </a:p>
          </p:txBody>
        </p:sp>
      </p:grpSp>
      <p:grpSp>
        <p:nvGrpSpPr>
          <p:cNvPr name="Group 12" id="12"/>
          <p:cNvGrpSpPr/>
          <p:nvPr/>
        </p:nvGrpSpPr>
        <p:grpSpPr>
          <a:xfrm rot="0">
            <a:off x="1296941" y="4519919"/>
            <a:ext cx="6176244" cy="333375"/>
            <a:chOff x="0" y="0"/>
            <a:chExt cx="8234992" cy="444500"/>
          </a:xfrm>
        </p:grpSpPr>
        <p:sp>
          <p:nvSpPr>
            <p:cNvPr name="TextBox 13" id="13"/>
            <p:cNvSpPr txBox="true"/>
            <p:nvPr/>
          </p:nvSpPr>
          <p:spPr>
            <a:xfrm rot="0">
              <a:off x="431442" y="0"/>
              <a:ext cx="7803550" cy="444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Entry into or exit from a geozone</a:t>
              </a:r>
            </a:p>
          </p:txBody>
        </p:sp>
        <p:grpSp>
          <p:nvGrpSpPr>
            <p:cNvPr name="Group 14" id="14"/>
            <p:cNvGrpSpPr/>
            <p:nvPr/>
          </p:nvGrpSpPr>
          <p:grpSpPr>
            <a:xfrm rot="5410475">
              <a:off x="-33860" y="91643"/>
              <a:ext cx="336158" cy="267416"/>
              <a:chOff x="0" y="0"/>
              <a:chExt cx="812800" cy="646587"/>
            </a:xfrm>
          </p:grpSpPr>
          <p:sp>
            <p:nvSpPr>
              <p:cNvPr name="Freeform 15" id="15"/>
              <p:cNvSpPr/>
              <p:nvPr/>
            </p:nvSpPr>
            <p:spPr>
              <a:xfrm flipH="false" flipV="false" rot="0">
                <a:off x="0" y="0"/>
                <a:ext cx="812800" cy="646587"/>
              </a:xfrm>
              <a:custGeom>
                <a:avLst/>
                <a:gdLst/>
                <a:ahLst/>
                <a:cxnLst/>
                <a:rect r="r" b="b" t="t" l="l"/>
                <a:pathLst>
                  <a:path h="646587" w="812800">
                    <a:moveTo>
                      <a:pt x="406400" y="0"/>
                    </a:moveTo>
                    <a:lnTo>
                      <a:pt x="812800" y="646587"/>
                    </a:lnTo>
                    <a:lnTo>
                      <a:pt x="0" y="646587"/>
                    </a:lnTo>
                    <a:lnTo>
                      <a:pt x="406400" y="0"/>
                    </a:lnTo>
                    <a:close/>
                  </a:path>
                </a:pathLst>
              </a:custGeom>
              <a:solidFill>
                <a:srgbClr val="1090CF"/>
              </a:solidFill>
            </p:spPr>
          </p:sp>
          <p:sp>
            <p:nvSpPr>
              <p:cNvPr name="TextBox 16" id="16"/>
              <p:cNvSpPr txBox="true"/>
              <p:nvPr/>
            </p:nvSpPr>
            <p:spPr>
              <a:xfrm>
                <a:off x="127000" y="290676"/>
                <a:ext cx="558800" cy="309726"/>
              </a:xfrm>
              <a:prstGeom prst="rect">
                <a:avLst/>
              </a:prstGeom>
            </p:spPr>
            <p:txBody>
              <a:bodyPr anchor="ctr" rtlCol="false" tIns="56338" lIns="56338" bIns="56338" rIns="56338"/>
              <a:lstStyle/>
              <a:p>
                <a:pPr algn="ctr">
                  <a:lnSpc>
                    <a:spcPts val="2399"/>
                  </a:lnSpc>
                </a:pPr>
              </a:p>
            </p:txBody>
          </p:sp>
        </p:grpSp>
      </p:grpSp>
      <p:grpSp>
        <p:nvGrpSpPr>
          <p:cNvPr name="Group 17" id="17"/>
          <p:cNvGrpSpPr/>
          <p:nvPr/>
        </p:nvGrpSpPr>
        <p:grpSpPr>
          <a:xfrm rot="0">
            <a:off x="1296941" y="5166363"/>
            <a:ext cx="6176244" cy="333375"/>
            <a:chOff x="0" y="0"/>
            <a:chExt cx="8234992" cy="444500"/>
          </a:xfrm>
        </p:grpSpPr>
        <p:sp>
          <p:nvSpPr>
            <p:cNvPr name="TextBox 18" id="18"/>
            <p:cNvSpPr txBox="true"/>
            <p:nvPr/>
          </p:nvSpPr>
          <p:spPr>
            <a:xfrm rot="0">
              <a:off x="431442" y="0"/>
              <a:ext cx="7803550" cy="444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Towing detection</a:t>
              </a:r>
            </a:p>
          </p:txBody>
        </p:sp>
        <p:grpSp>
          <p:nvGrpSpPr>
            <p:cNvPr name="Group 19" id="19"/>
            <p:cNvGrpSpPr/>
            <p:nvPr/>
          </p:nvGrpSpPr>
          <p:grpSpPr>
            <a:xfrm rot="5410475">
              <a:off x="-33860" y="91643"/>
              <a:ext cx="336158" cy="267416"/>
              <a:chOff x="0" y="0"/>
              <a:chExt cx="812800" cy="646587"/>
            </a:xfrm>
          </p:grpSpPr>
          <p:sp>
            <p:nvSpPr>
              <p:cNvPr name="Freeform 20" id="20"/>
              <p:cNvSpPr/>
              <p:nvPr/>
            </p:nvSpPr>
            <p:spPr>
              <a:xfrm flipH="false" flipV="false" rot="0">
                <a:off x="0" y="0"/>
                <a:ext cx="812800" cy="646587"/>
              </a:xfrm>
              <a:custGeom>
                <a:avLst/>
                <a:gdLst/>
                <a:ahLst/>
                <a:cxnLst/>
                <a:rect r="r" b="b" t="t" l="l"/>
                <a:pathLst>
                  <a:path h="646587" w="812800">
                    <a:moveTo>
                      <a:pt x="406400" y="0"/>
                    </a:moveTo>
                    <a:lnTo>
                      <a:pt x="812800" y="646587"/>
                    </a:lnTo>
                    <a:lnTo>
                      <a:pt x="0" y="646587"/>
                    </a:lnTo>
                    <a:lnTo>
                      <a:pt x="406400" y="0"/>
                    </a:lnTo>
                    <a:close/>
                  </a:path>
                </a:pathLst>
              </a:custGeom>
              <a:solidFill>
                <a:srgbClr val="1090CF"/>
              </a:solidFill>
            </p:spPr>
          </p:sp>
          <p:sp>
            <p:nvSpPr>
              <p:cNvPr name="TextBox 21" id="21"/>
              <p:cNvSpPr txBox="true"/>
              <p:nvPr/>
            </p:nvSpPr>
            <p:spPr>
              <a:xfrm>
                <a:off x="127000" y="290676"/>
                <a:ext cx="558800" cy="309726"/>
              </a:xfrm>
              <a:prstGeom prst="rect">
                <a:avLst/>
              </a:prstGeom>
            </p:spPr>
            <p:txBody>
              <a:bodyPr anchor="ctr" rtlCol="false" tIns="56338" lIns="56338" bIns="56338" rIns="56338"/>
              <a:lstStyle/>
              <a:p>
                <a:pPr algn="ctr">
                  <a:lnSpc>
                    <a:spcPts val="2399"/>
                  </a:lnSpc>
                </a:pPr>
              </a:p>
            </p:txBody>
          </p:sp>
        </p:grpSp>
      </p:grpSp>
      <p:grpSp>
        <p:nvGrpSpPr>
          <p:cNvPr name="Group 22" id="22"/>
          <p:cNvGrpSpPr/>
          <p:nvPr/>
        </p:nvGrpSpPr>
        <p:grpSpPr>
          <a:xfrm rot="0">
            <a:off x="1296941" y="5812807"/>
            <a:ext cx="6176244" cy="333375"/>
            <a:chOff x="0" y="0"/>
            <a:chExt cx="8234992" cy="444500"/>
          </a:xfrm>
        </p:grpSpPr>
        <p:sp>
          <p:nvSpPr>
            <p:cNvPr name="TextBox 23" id="23"/>
            <p:cNvSpPr txBox="true"/>
            <p:nvPr/>
          </p:nvSpPr>
          <p:spPr>
            <a:xfrm rot="0">
              <a:off x="431442" y="0"/>
              <a:ext cx="7803550" cy="444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Removal or disconnection of the GPS tracker</a:t>
              </a:r>
            </a:p>
          </p:txBody>
        </p:sp>
        <p:grpSp>
          <p:nvGrpSpPr>
            <p:cNvPr name="Group 24" id="24"/>
            <p:cNvGrpSpPr/>
            <p:nvPr/>
          </p:nvGrpSpPr>
          <p:grpSpPr>
            <a:xfrm rot="5410475">
              <a:off x="-33860" y="91643"/>
              <a:ext cx="336158" cy="267416"/>
              <a:chOff x="0" y="0"/>
              <a:chExt cx="812800" cy="646587"/>
            </a:xfrm>
          </p:grpSpPr>
          <p:sp>
            <p:nvSpPr>
              <p:cNvPr name="Freeform 25" id="25"/>
              <p:cNvSpPr/>
              <p:nvPr/>
            </p:nvSpPr>
            <p:spPr>
              <a:xfrm flipH="false" flipV="false" rot="0">
                <a:off x="0" y="0"/>
                <a:ext cx="812800" cy="646587"/>
              </a:xfrm>
              <a:custGeom>
                <a:avLst/>
                <a:gdLst/>
                <a:ahLst/>
                <a:cxnLst/>
                <a:rect r="r" b="b" t="t" l="l"/>
                <a:pathLst>
                  <a:path h="646587" w="812800">
                    <a:moveTo>
                      <a:pt x="406400" y="0"/>
                    </a:moveTo>
                    <a:lnTo>
                      <a:pt x="812800" y="646587"/>
                    </a:lnTo>
                    <a:lnTo>
                      <a:pt x="0" y="646587"/>
                    </a:lnTo>
                    <a:lnTo>
                      <a:pt x="406400" y="0"/>
                    </a:lnTo>
                    <a:close/>
                  </a:path>
                </a:pathLst>
              </a:custGeom>
              <a:solidFill>
                <a:srgbClr val="1090CF"/>
              </a:solidFill>
            </p:spPr>
          </p:sp>
          <p:sp>
            <p:nvSpPr>
              <p:cNvPr name="TextBox 26" id="26"/>
              <p:cNvSpPr txBox="true"/>
              <p:nvPr/>
            </p:nvSpPr>
            <p:spPr>
              <a:xfrm>
                <a:off x="127000" y="290676"/>
                <a:ext cx="558800" cy="309726"/>
              </a:xfrm>
              <a:prstGeom prst="rect">
                <a:avLst/>
              </a:prstGeom>
            </p:spPr>
            <p:txBody>
              <a:bodyPr anchor="ctr" rtlCol="false" tIns="56338" lIns="56338" bIns="56338" rIns="56338"/>
              <a:lstStyle/>
              <a:p>
                <a:pPr algn="ctr">
                  <a:lnSpc>
                    <a:spcPts val="2399"/>
                  </a:lnSpc>
                </a:pPr>
              </a:p>
            </p:txBody>
          </p:sp>
        </p:grpSp>
      </p:grpSp>
      <p:grpSp>
        <p:nvGrpSpPr>
          <p:cNvPr name="Group 27" id="27"/>
          <p:cNvGrpSpPr/>
          <p:nvPr/>
        </p:nvGrpSpPr>
        <p:grpSpPr>
          <a:xfrm rot="0">
            <a:off x="1269971" y="6460507"/>
            <a:ext cx="6176244" cy="333375"/>
            <a:chOff x="0" y="0"/>
            <a:chExt cx="8234992" cy="444500"/>
          </a:xfrm>
        </p:grpSpPr>
        <p:sp>
          <p:nvSpPr>
            <p:cNvPr name="TextBox 28" id="28"/>
            <p:cNvSpPr txBox="true"/>
            <p:nvPr/>
          </p:nvSpPr>
          <p:spPr>
            <a:xfrm rot="0">
              <a:off x="431442" y="0"/>
              <a:ext cx="7803550" cy="444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Extended vehicle idling</a:t>
              </a:r>
            </a:p>
          </p:txBody>
        </p:sp>
        <p:grpSp>
          <p:nvGrpSpPr>
            <p:cNvPr name="Group 29" id="29"/>
            <p:cNvGrpSpPr/>
            <p:nvPr/>
          </p:nvGrpSpPr>
          <p:grpSpPr>
            <a:xfrm rot="5410475">
              <a:off x="-33860" y="91643"/>
              <a:ext cx="336158" cy="267416"/>
              <a:chOff x="0" y="0"/>
              <a:chExt cx="812800" cy="646587"/>
            </a:xfrm>
          </p:grpSpPr>
          <p:sp>
            <p:nvSpPr>
              <p:cNvPr name="Freeform 30" id="30"/>
              <p:cNvSpPr/>
              <p:nvPr/>
            </p:nvSpPr>
            <p:spPr>
              <a:xfrm flipH="false" flipV="false" rot="0">
                <a:off x="0" y="0"/>
                <a:ext cx="812800" cy="646587"/>
              </a:xfrm>
              <a:custGeom>
                <a:avLst/>
                <a:gdLst/>
                <a:ahLst/>
                <a:cxnLst/>
                <a:rect r="r" b="b" t="t" l="l"/>
                <a:pathLst>
                  <a:path h="646587" w="812800">
                    <a:moveTo>
                      <a:pt x="406400" y="0"/>
                    </a:moveTo>
                    <a:lnTo>
                      <a:pt x="812800" y="646587"/>
                    </a:lnTo>
                    <a:lnTo>
                      <a:pt x="0" y="646587"/>
                    </a:lnTo>
                    <a:lnTo>
                      <a:pt x="406400" y="0"/>
                    </a:lnTo>
                    <a:close/>
                  </a:path>
                </a:pathLst>
              </a:custGeom>
              <a:solidFill>
                <a:srgbClr val="1090CF"/>
              </a:solidFill>
            </p:spPr>
          </p:sp>
          <p:sp>
            <p:nvSpPr>
              <p:cNvPr name="TextBox 31" id="31"/>
              <p:cNvSpPr txBox="true"/>
              <p:nvPr/>
            </p:nvSpPr>
            <p:spPr>
              <a:xfrm>
                <a:off x="127000" y="290676"/>
                <a:ext cx="558800" cy="309726"/>
              </a:xfrm>
              <a:prstGeom prst="rect">
                <a:avLst/>
              </a:prstGeom>
            </p:spPr>
            <p:txBody>
              <a:bodyPr anchor="ctr" rtlCol="false" tIns="56338" lIns="56338" bIns="56338" rIns="56338"/>
              <a:lstStyle/>
              <a:p>
                <a:pPr algn="ctr">
                  <a:lnSpc>
                    <a:spcPts val="2399"/>
                  </a:lnSpc>
                </a:pPr>
              </a:p>
            </p:txBody>
          </p:sp>
        </p:grpSp>
      </p:grpSp>
      <p:sp>
        <p:nvSpPr>
          <p:cNvPr name="Freeform 32" id="32"/>
          <p:cNvSpPr/>
          <p:nvPr/>
        </p:nvSpPr>
        <p:spPr>
          <a:xfrm flipH="false" flipV="false" rot="0">
            <a:off x="9144000" y="3695348"/>
            <a:ext cx="8496898" cy="4234919"/>
          </a:xfrm>
          <a:custGeom>
            <a:avLst/>
            <a:gdLst/>
            <a:ahLst/>
            <a:cxnLst/>
            <a:rect r="r" b="b" t="t" l="l"/>
            <a:pathLst>
              <a:path h="4234919" w="8496898">
                <a:moveTo>
                  <a:pt x="0" y="0"/>
                </a:moveTo>
                <a:lnTo>
                  <a:pt x="8496898" y="0"/>
                </a:lnTo>
                <a:lnTo>
                  <a:pt x="8496898" y="4234919"/>
                </a:lnTo>
                <a:lnTo>
                  <a:pt x="0" y="4234919"/>
                </a:lnTo>
                <a:lnTo>
                  <a:pt x="0" y="0"/>
                </a:lnTo>
                <a:close/>
              </a:path>
            </a:pathLst>
          </a:custGeom>
          <a:blipFill>
            <a:blip r:embed="rId6"/>
            <a:stretch>
              <a:fillRect l="0" t="0" r="0" b="0"/>
            </a:stretch>
          </a:blipFill>
        </p:spPr>
      </p:sp>
      <p:sp>
        <p:nvSpPr>
          <p:cNvPr name="TextBox 33" id="33"/>
          <p:cNvSpPr txBox="true"/>
          <p:nvPr/>
        </p:nvSpPr>
        <p:spPr>
          <a:xfrm rot="0">
            <a:off x="945775" y="1177458"/>
            <a:ext cx="7275824" cy="1438275"/>
          </a:xfrm>
          <a:prstGeom prst="rect">
            <a:avLst/>
          </a:prstGeom>
        </p:spPr>
        <p:txBody>
          <a:bodyPr anchor="t" rtlCol="false" tIns="0" lIns="0" bIns="0" rIns="0">
            <a:spAutoFit/>
          </a:bodyPr>
          <a:lstStyle/>
          <a:p>
            <a:pPr algn="l">
              <a:lnSpc>
                <a:spcPts val="5759"/>
              </a:lnSpc>
            </a:pPr>
            <a:r>
              <a:rPr lang="en-US" sz="4800" b="true">
                <a:solidFill>
                  <a:srgbClr val="1A1A1A"/>
                </a:solidFill>
                <a:latin typeface="Proxima Nova Bold"/>
                <a:ea typeface="Proxima Nova Bold"/>
                <a:cs typeface="Proxima Nova Bold"/>
                <a:sym typeface="Proxima Nova Bold"/>
              </a:rPr>
              <a:t>Stay alert </a:t>
            </a:r>
          </a:p>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to potential risks</a:t>
            </a:r>
          </a:p>
        </p:txBody>
      </p:sp>
      <p:sp>
        <p:nvSpPr>
          <p:cNvPr name="TextBox 34" id="34"/>
          <p:cNvSpPr txBox="true"/>
          <p:nvPr/>
        </p:nvSpPr>
        <p:spPr>
          <a:xfrm rot="0">
            <a:off x="975430" y="2856302"/>
            <a:ext cx="6791075" cy="666750"/>
          </a:xfrm>
          <a:prstGeom prst="rect">
            <a:avLst/>
          </a:prstGeom>
        </p:spPr>
        <p:txBody>
          <a:bodyPr anchor="t" rtlCol="false" tIns="0" lIns="0" bIns="0" rIns="0">
            <a:spAutoFit/>
          </a:bodyPr>
          <a:lstStyle/>
          <a:p>
            <a:pPr algn="l">
              <a:lnSpc>
                <a:spcPts val="2640"/>
              </a:lnSpc>
            </a:pPr>
            <a:r>
              <a:rPr lang="en-US" sz="2200">
                <a:solidFill>
                  <a:srgbClr val="28323A"/>
                </a:solidFill>
                <a:latin typeface="Proxima Nova"/>
                <a:ea typeface="Proxima Nova"/>
                <a:cs typeface="Proxima Nova"/>
                <a:sym typeface="Proxima Nova"/>
              </a:rPr>
              <a:t>Respond instantly when managing leased assets </a:t>
            </a:r>
          </a:p>
          <a:p>
            <a:pPr algn="l">
              <a:lnSpc>
                <a:spcPts val="2640"/>
              </a:lnSpc>
              <a:spcBef>
                <a:spcPct val="0"/>
              </a:spcBef>
            </a:pPr>
            <a:r>
              <a:rPr lang="en-US" sz="2200">
                <a:solidFill>
                  <a:srgbClr val="28323A"/>
                </a:solidFill>
                <a:latin typeface="Proxima Nova"/>
                <a:ea typeface="Proxima Nova"/>
                <a:cs typeface="Proxima Nova"/>
                <a:sym typeface="Proxima Nova"/>
              </a:rPr>
              <a:t>by automating monitoring with key triggers:</a:t>
            </a:r>
          </a:p>
        </p:txBody>
      </p:sp>
      <p:sp>
        <p:nvSpPr>
          <p:cNvPr name="TextBox 35" id="35"/>
          <p:cNvSpPr txBox="true"/>
          <p:nvPr/>
        </p:nvSpPr>
        <p:spPr>
          <a:xfrm rot="0">
            <a:off x="945775" y="7697824"/>
            <a:ext cx="6791075" cy="666750"/>
          </a:xfrm>
          <a:prstGeom prst="rect">
            <a:avLst/>
          </a:prstGeom>
        </p:spPr>
        <p:txBody>
          <a:bodyPr anchor="t" rtlCol="false" tIns="0" lIns="0" bIns="0" rIns="0">
            <a:spAutoFit/>
          </a:bodyPr>
          <a:lstStyle/>
          <a:p>
            <a:pPr algn="l">
              <a:lnSpc>
                <a:spcPts val="2640"/>
              </a:lnSpc>
              <a:spcBef>
                <a:spcPct val="0"/>
              </a:spcBef>
            </a:pPr>
            <a:r>
              <a:rPr lang="en-US" sz="2200">
                <a:solidFill>
                  <a:srgbClr val="28323A"/>
                </a:solidFill>
                <a:latin typeface="Proxima Nova"/>
                <a:ea typeface="Proxima Nova"/>
                <a:cs typeface="Proxima Nova"/>
                <a:sym typeface="Proxima Nova"/>
              </a:rPr>
              <a:t>Remotely disable the vehicle's engine using the web interface or mobile app.</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4" id="4"/>
          <p:cNvGrpSpPr/>
          <p:nvPr/>
        </p:nvGrpSpPr>
        <p:grpSpPr>
          <a:xfrm rot="0">
            <a:off x="200" y="9783000"/>
            <a:ext cx="18288000" cy="504000"/>
            <a:chOff x="0" y="0"/>
            <a:chExt cx="24384000" cy="672000"/>
          </a:xfrm>
        </p:grpSpPr>
        <p:grpSp>
          <p:nvGrpSpPr>
            <p:cNvPr name="Group 5" id="5"/>
            <p:cNvGrpSpPr/>
            <p:nvPr/>
          </p:nvGrpSpPr>
          <p:grpSpPr>
            <a:xfrm rot="0">
              <a:off x="0" y="0"/>
              <a:ext cx="24384000" cy="672000"/>
              <a:chOff x="0" y="0"/>
              <a:chExt cx="24384000" cy="672000"/>
            </a:xfrm>
          </p:grpSpPr>
          <p:sp>
            <p:nvSpPr>
              <p:cNvPr name="Freeform 6" id="6"/>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7" id="7"/>
            <p:cNvSpPr/>
            <p:nvPr/>
          </p:nvSpPr>
          <p:spPr>
            <a:xfrm flipH="false" flipV="false" rot="0">
              <a:off x="22264565" y="149869"/>
              <a:ext cx="1554040" cy="347333"/>
            </a:xfrm>
            <a:custGeom>
              <a:avLst/>
              <a:gdLst/>
              <a:ahLst/>
              <a:cxnLst/>
              <a:rect r="r" b="b" t="t" l="l"/>
              <a:pathLst>
                <a:path h="347333" w="1554040">
                  <a:moveTo>
                    <a:pt x="0" y="0"/>
                  </a:moveTo>
                  <a:lnTo>
                    <a:pt x="1554040" y="0"/>
                  </a:lnTo>
                  <a:lnTo>
                    <a:pt x="1554040" y="347334"/>
                  </a:lnTo>
                  <a:lnTo>
                    <a:pt x="0" y="347334"/>
                  </a:lnTo>
                  <a:lnTo>
                    <a:pt x="0" y="0"/>
                  </a:lnTo>
                  <a:close/>
                </a:path>
              </a:pathLst>
            </a:custGeom>
            <a:blipFill>
              <a:blip r:embed="rId4"/>
              <a:stretch>
                <a:fillRect l="0" t="0" r="0" b="0"/>
              </a:stretch>
            </a:blipFill>
          </p:spPr>
        </p:sp>
      </p:grpSp>
      <p:sp>
        <p:nvSpPr>
          <p:cNvPr name="Freeform 8" id="8"/>
          <p:cNvSpPr/>
          <p:nvPr/>
        </p:nvSpPr>
        <p:spPr>
          <a:xfrm flipH="false" flipV="false" rot="0">
            <a:off x="7827426" y="1271046"/>
            <a:ext cx="11385032" cy="6361387"/>
          </a:xfrm>
          <a:custGeom>
            <a:avLst/>
            <a:gdLst/>
            <a:ahLst/>
            <a:cxnLst/>
            <a:rect r="r" b="b" t="t" l="l"/>
            <a:pathLst>
              <a:path h="6361387" w="11385032">
                <a:moveTo>
                  <a:pt x="0" y="0"/>
                </a:moveTo>
                <a:lnTo>
                  <a:pt x="11385032" y="0"/>
                </a:lnTo>
                <a:lnTo>
                  <a:pt x="11385032" y="6361387"/>
                </a:lnTo>
                <a:lnTo>
                  <a:pt x="0" y="6361387"/>
                </a:lnTo>
                <a:lnTo>
                  <a:pt x="0" y="0"/>
                </a:lnTo>
                <a:close/>
              </a:path>
            </a:pathLst>
          </a:custGeom>
          <a:blipFill>
            <a:blip r:embed="rId5"/>
            <a:stretch>
              <a:fillRect l="0" t="0" r="0" b="0"/>
            </a:stretch>
          </a:blipFill>
        </p:spPr>
      </p:sp>
      <p:sp>
        <p:nvSpPr>
          <p:cNvPr name="Freeform 9" id="9"/>
          <p:cNvSpPr/>
          <p:nvPr/>
        </p:nvSpPr>
        <p:spPr>
          <a:xfrm flipH="false" flipV="false" rot="0">
            <a:off x="11493179" y="5646640"/>
            <a:ext cx="5513985" cy="3611660"/>
          </a:xfrm>
          <a:custGeom>
            <a:avLst/>
            <a:gdLst/>
            <a:ahLst/>
            <a:cxnLst/>
            <a:rect r="r" b="b" t="t" l="l"/>
            <a:pathLst>
              <a:path h="3611660" w="5513985">
                <a:moveTo>
                  <a:pt x="0" y="0"/>
                </a:moveTo>
                <a:lnTo>
                  <a:pt x="5513985" y="0"/>
                </a:lnTo>
                <a:lnTo>
                  <a:pt x="5513985" y="3611660"/>
                </a:lnTo>
                <a:lnTo>
                  <a:pt x="0" y="3611660"/>
                </a:lnTo>
                <a:lnTo>
                  <a:pt x="0" y="0"/>
                </a:lnTo>
                <a:close/>
              </a:path>
            </a:pathLst>
          </a:custGeom>
          <a:blipFill>
            <a:blip r:embed="rId6"/>
            <a:stretch>
              <a:fillRect l="0" t="0" r="0" b="0"/>
            </a:stretch>
          </a:blipFill>
        </p:spPr>
      </p:sp>
      <p:sp>
        <p:nvSpPr>
          <p:cNvPr name="TextBox 10" id="10"/>
          <p:cNvSpPr txBox="true"/>
          <p:nvPr/>
        </p:nvSpPr>
        <p:spPr>
          <a:xfrm rot="0">
            <a:off x="945775" y="1177458"/>
            <a:ext cx="86926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Ensure proper use</a:t>
            </a:r>
            <a:r>
              <a:rPr lang="en-US" b="true" sz="4800">
                <a:solidFill>
                  <a:srgbClr val="1A1A1A"/>
                </a:solidFill>
                <a:latin typeface="Proxima Nova Bold"/>
                <a:ea typeface="Proxima Nova Bold"/>
                <a:cs typeface="Proxima Nova Bold"/>
                <a:sym typeface="Proxima Nova Bold"/>
              </a:rPr>
              <a:t> </a:t>
            </a:r>
          </a:p>
        </p:txBody>
      </p:sp>
      <p:sp>
        <p:nvSpPr>
          <p:cNvPr name="TextBox 11" id="11"/>
          <p:cNvSpPr txBox="true"/>
          <p:nvPr/>
        </p:nvSpPr>
        <p:spPr>
          <a:xfrm rot="0">
            <a:off x="975430" y="2284802"/>
            <a:ext cx="6662851" cy="5334000"/>
          </a:xfrm>
          <a:prstGeom prst="rect">
            <a:avLst/>
          </a:prstGeom>
        </p:spPr>
        <p:txBody>
          <a:bodyPr anchor="t" rtlCol="false" tIns="0" lIns="0" bIns="0" rIns="0">
            <a:spAutoFit/>
          </a:bodyPr>
          <a:lstStyle/>
          <a:p>
            <a:pPr algn="l">
              <a:lnSpc>
                <a:spcPts val="2640"/>
              </a:lnSpc>
            </a:pPr>
            <a:r>
              <a:rPr lang="en-US" sz="2200">
                <a:solidFill>
                  <a:srgbClr val="28323A"/>
                </a:solidFill>
                <a:latin typeface="Proxima Nova"/>
                <a:ea typeface="Proxima Nova"/>
                <a:cs typeface="Proxima Nova"/>
                <a:sym typeface="Proxima Nova"/>
              </a:rPr>
              <a:t>Improper asset use can significantly reduce</a:t>
            </a:r>
          </a:p>
          <a:p>
            <a:pPr algn="l">
              <a:lnSpc>
                <a:spcPts val="2640"/>
              </a:lnSpc>
            </a:pPr>
            <a:r>
              <a:rPr lang="en-US" sz="2200">
                <a:solidFill>
                  <a:srgbClr val="28323A"/>
                </a:solidFill>
                <a:latin typeface="Proxima Nova"/>
                <a:ea typeface="Proxima Nova"/>
                <a:cs typeface="Proxima Nova"/>
                <a:sym typeface="Proxima Nova"/>
              </a:rPr>
              <a:t>its lifespan. Navixy offers a set of features to enhance vehicle management</a:t>
            </a:r>
            <a:r>
              <a:rPr lang="en-US" sz="2200">
                <a:solidFill>
                  <a:srgbClr val="28323A"/>
                </a:solidFill>
                <a:latin typeface="Proxima Nova"/>
                <a:ea typeface="Proxima Nova"/>
                <a:cs typeface="Proxima Nova"/>
                <a:sym typeface="Proxima Nova"/>
              </a:rPr>
              <a:t>.</a:t>
            </a:r>
          </a:p>
          <a:p>
            <a:pPr algn="l">
              <a:lnSpc>
                <a:spcPts val="2640"/>
              </a:lnSpc>
            </a:pPr>
          </a:p>
          <a:p>
            <a:pPr algn="l">
              <a:lnSpc>
                <a:spcPts val="2640"/>
              </a:lnSpc>
            </a:pPr>
            <a:r>
              <a:rPr lang="en-US" sz="2200" b="true">
                <a:solidFill>
                  <a:srgbClr val="1090CF"/>
                </a:solidFill>
                <a:latin typeface="Proxima Nova Bold"/>
                <a:ea typeface="Proxima Nova Bold"/>
                <a:cs typeface="Proxima Nova Bold"/>
                <a:sym typeface="Proxima Nova Bold"/>
              </a:rPr>
              <a:t>Monitor the condition of vehicles and equipment </a:t>
            </a:r>
            <a:r>
              <a:rPr lang="en-US" sz="2200">
                <a:solidFill>
                  <a:srgbClr val="28323A"/>
                </a:solidFill>
                <a:latin typeface="Proxima Nova"/>
                <a:ea typeface="Proxima Nova"/>
                <a:cs typeface="Proxima Nova"/>
                <a:sym typeface="Proxima Nova"/>
              </a:rPr>
              <a:t>with CAN data and automated reports on engine hours and load.</a:t>
            </a:r>
          </a:p>
          <a:p>
            <a:pPr algn="l">
              <a:lnSpc>
                <a:spcPts val="2640"/>
              </a:lnSpc>
            </a:pPr>
          </a:p>
          <a:p>
            <a:pPr algn="l">
              <a:lnSpc>
                <a:spcPts val="2640"/>
              </a:lnSpc>
            </a:pPr>
            <a:r>
              <a:rPr lang="en-US" sz="2200" b="true">
                <a:solidFill>
                  <a:srgbClr val="1090CF"/>
                </a:solidFill>
                <a:latin typeface="Proxima Nova Bold"/>
                <a:ea typeface="Proxima Nova Bold"/>
                <a:cs typeface="Proxima Nova Bold"/>
                <a:sym typeface="Proxima Nova Bold"/>
              </a:rPr>
              <a:t>Simplify warranty and repair planning</a:t>
            </a:r>
            <a:r>
              <a:rPr lang="en-US" sz="2200">
                <a:solidFill>
                  <a:srgbClr val="28323A"/>
                </a:solidFill>
                <a:latin typeface="Proxima Nova"/>
                <a:ea typeface="Proxima Nova"/>
                <a:cs typeface="Proxima Nova"/>
                <a:sym typeface="Proxima Nova"/>
              </a:rPr>
              <a:t> </a:t>
            </a:r>
          </a:p>
          <a:p>
            <a:pPr algn="l">
              <a:lnSpc>
                <a:spcPts val="2640"/>
              </a:lnSpc>
            </a:pPr>
            <a:r>
              <a:rPr lang="en-US" sz="2200">
                <a:solidFill>
                  <a:srgbClr val="28323A"/>
                </a:solidFill>
                <a:latin typeface="Proxima Nova"/>
                <a:ea typeface="Proxima Nova"/>
                <a:cs typeface="Proxima Nova"/>
                <a:sym typeface="Proxima Nova"/>
              </a:rPr>
              <a:t>with the Maintenance features. </a:t>
            </a:r>
          </a:p>
          <a:p>
            <a:pPr algn="l">
              <a:lnSpc>
                <a:spcPts val="2640"/>
              </a:lnSpc>
            </a:pPr>
          </a:p>
          <a:p>
            <a:pPr algn="l">
              <a:lnSpc>
                <a:spcPts val="2640"/>
              </a:lnSpc>
            </a:pPr>
            <a:r>
              <a:rPr lang="en-US" sz="2200" b="true">
                <a:solidFill>
                  <a:srgbClr val="1090CF"/>
                </a:solidFill>
                <a:latin typeface="Proxima Nova Bold"/>
                <a:ea typeface="Proxima Nova Bold"/>
                <a:cs typeface="Proxima Nova Bold"/>
                <a:sym typeface="Proxima Nova Bold"/>
              </a:rPr>
              <a:t>Track completed work</a:t>
            </a:r>
            <a:r>
              <a:rPr lang="en-US" sz="2200">
                <a:solidFill>
                  <a:srgbClr val="28323A"/>
                </a:solidFill>
                <a:latin typeface="Proxima Nova"/>
                <a:ea typeface="Proxima Nova"/>
                <a:cs typeface="Proxima Nova"/>
                <a:sym typeface="Proxima Nova"/>
              </a:rPr>
              <a:t> and receive timely reminders about upcoming service or repairs to keep everything running smoothly.</a:t>
            </a:r>
          </a:p>
          <a:p>
            <a:pPr algn="l">
              <a:lnSpc>
                <a:spcPts val="2640"/>
              </a:lnSpc>
            </a:pPr>
          </a:p>
          <a:p>
            <a:pPr algn="l">
              <a:lnSpc>
                <a:spcPts val="2640"/>
              </a:lnSpc>
              <a:spcBef>
                <a:spcPct val="0"/>
              </a:spcBef>
            </a:pP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6" id="6"/>
          <p:cNvGrpSpPr/>
          <p:nvPr/>
        </p:nvGrpSpPr>
        <p:grpSpPr>
          <a:xfrm rot="0">
            <a:off x="946091" y="2194282"/>
            <a:ext cx="5259461" cy="3385594"/>
            <a:chOff x="0" y="0"/>
            <a:chExt cx="1344168" cy="865261"/>
          </a:xfrm>
        </p:grpSpPr>
        <p:sp>
          <p:nvSpPr>
            <p:cNvPr name="Freeform 7" id="7"/>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8" id="8"/>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9" id="9"/>
          <p:cNvGrpSpPr/>
          <p:nvPr/>
        </p:nvGrpSpPr>
        <p:grpSpPr>
          <a:xfrm rot="0">
            <a:off x="943424" y="5872706"/>
            <a:ext cx="5259461" cy="3385594"/>
            <a:chOff x="0" y="0"/>
            <a:chExt cx="1344168" cy="865261"/>
          </a:xfrm>
        </p:grpSpPr>
        <p:sp>
          <p:nvSpPr>
            <p:cNvPr name="Freeform 10" id="10"/>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1" id="11"/>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2" id="12"/>
          <p:cNvGrpSpPr/>
          <p:nvPr/>
        </p:nvGrpSpPr>
        <p:grpSpPr>
          <a:xfrm rot="0">
            <a:off x="6470298" y="2152139"/>
            <a:ext cx="5259461" cy="3385594"/>
            <a:chOff x="0" y="0"/>
            <a:chExt cx="1344168" cy="865261"/>
          </a:xfrm>
        </p:grpSpPr>
        <p:sp>
          <p:nvSpPr>
            <p:cNvPr name="Freeform 13" id="13"/>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4" id="14"/>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5" id="15"/>
          <p:cNvGrpSpPr/>
          <p:nvPr/>
        </p:nvGrpSpPr>
        <p:grpSpPr>
          <a:xfrm rot="0">
            <a:off x="6467631" y="5872706"/>
            <a:ext cx="5259461" cy="3385594"/>
            <a:chOff x="0" y="0"/>
            <a:chExt cx="1344168" cy="865261"/>
          </a:xfrm>
        </p:grpSpPr>
        <p:sp>
          <p:nvSpPr>
            <p:cNvPr name="Freeform 16" id="16"/>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7" id="17"/>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8" id="18"/>
          <p:cNvGrpSpPr/>
          <p:nvPr/>
        </p:nvGrpSpPr>
        <p:grpSpPr>
          <a:xfrm rot="0">
            <a:off x="11999839" y="2152139"/>
            <a:ext cx="5259461" cy="3385594"/>
            <a:chOff x="0" y="0"/>
            <a:chExt cx="1344168" cy="865261"/>
          </a:xfrm>
        </p:grpSpPr>
        <p:sp>
          <p:nvSpPr>
            <p:cNvPr name="Freeform 19" id="19"/>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20" id="20"/>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21" id="21"/>
          <p:cNvGrpSpPr/>
          <p:nvPr/>
        </p:nvGrpSpPr>
        <p:grpSpPr>
          <a:xfrm rot="0">
            <a:off x="11997172" y="5872706"/>
            <a:ext cx="5259461" cy="3385594"/>
            <a:chOff x="0" y="0"/>
            <a:chExt cx="1344168" cy="865261"/>
          </a:xfrm>
        </p:grpSpPr>
        <p:sp>
          <p:nvSpPr>
            <p:cNvPr name="Freeform 22" id="22"/>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23" id="23"/>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sp>
        <p:nvSpPr>
          <p:cNvPr name="Freeform 24" id="24"/>
          <p:cNvSpPr/>
          <p:nvPr/>
        </p:nvSpPr>
        <p:spPr>
          <a:xfrm flipH="false" flipV="false" rot="0">
            <a:off x="15520691" y="2584692"/>
            <a:ext cx="1354492" cy="521222"/>
          </a:xfrm>
          <a:custGeom>
            <a:avLst/>
            <a:gdLst/>
            <a:ahLst/>
            <a:cxnLst/>
            <a:rect r="r" b="b" t="t" l="l"/>
            <a:pathLst>
              <a:path h="521222" w="1354492">
                <a:moveTo>
                  <a:pt x="0" y="0"/>
                </a:moveTo>
                <a:lnTo>
                  <a:pt x="1354491" y="0"/>
                </a:lnTo>
                <a:lnTo>
                  <a:pt x="1354491" y="521222"/>
                </a:lnTo>
                <a:lnTo>
                  <a:pt x="0" y="521222"/>
                </a:lnTo>
                <a:lnTo>
                  <a:pt x="0" y="0"/>
                </a:lnTo>
                <a:close/>
              </a:path>
            </a:pathLst>
          </a:custGeom>
          <a:blipFill>
            <a:blip r:embed="rId5"/>
            <a:stretch>
              <a:fillRect l="0" t="0" r="0" b="0"/>
            </a:stretch>
          </a:blipFill>
        </p:spPr>
      </p:sp>
      <p:sp>
        <p:nvSpPr>
          <p:cNvPr name="Freeform 25" id="25"/>
          <p:cNvSpPr/>
          <p:nvPr/>
        </p:nvSpPr>
        <p:spPr>
          <a:xfrm flipH="false" flipV="false" rot="0">
            <a:off x="5175139" y="2423375"/>
            <a:ext cx="685559" cy="682539"/>
          </a:xfrm>
          <a:custGeom>
            <a:avLst/>
            <a:gdLst/>
            <a:ahLst/>
            <a:cxnLst/>
            <a:rect r="r" b="b" t="t" l="l"/>
            <a:pathLst>
              <a:path h="682539" w="685559">
                <a:moveTo>
                  <a:pt x="0" y="0"/>
                </a:moveTo>
                <a:lnTo>
                  <a:pt x="685559" y="0"/>
                </a:lnTo>
                <a:lnTo>
                  <a:pt x="685559" y="682539"/>
                </a:lnTo>
                <a:lnTo>
                  <a:pt x="0" y="682539"/>
                </a:lnTo>
                <a:lnTo>
                  <a:pt x="0" y="0"/>
                </a:lnTo>
                <a:close/>
              </a:path>
            </a:pathLst>
          </a:custGeom>
          <a:blipFill>
            <a:blip r:embed="rId6"/>
            <a:stretch>
              <a:fillRect l="0" t="0" r="0" b="0"/>
            </a:stretch>
          </a:blipFill>
        </p:spPr>
      </p:sp>
      <p:sp>
        <p:nvSpPr>
          <p:cNvPr name="Freeform 26" id="26"/>
          <p:cNvSpPr/>
          <p:nvPr/>
        </p:nvSpPr>
        <p:spPr>
          <a:xfrm flipH="false" flipV="false" rot="0">
            <a:off x="10745999" y="6155330"/>
            <a:ext cx="657578" cy="664153"/>
          </a:xfrm>
          <a:custGeom>
            <a:avLst/>
            <a:gdLst/>
            <a:ahLst/>
            <a:cxnLst/>
            <a:rect r="r" b="b" t="t" l="l"/>
            <a:pathLst>
              <a:path h="664153" w="657578">
                <a:moveTo>
                  <a:pt x="0" y="0"/>
                </a:moveTo>
                <a:lnTo>
                  <a:pt x="657577" y="0"/>
                </a:lnTo>
                <a:lnTo>
                  <a:pt x="657577" y="664154"/>
                </a:lnTo>
                <a:lnTo>
                  <a:pt x="0" y="664154"/>
                </a:lnTo>
                <a:lnTo>
                  <a:pt x="0" y="0"/>
                </a:lnTo>
                <a:close/>
              </a:path>
            </a:pathLst>
          </a:custGeom>
          <a:blipFill>
            <a:blip r:embed="rId7"/>
            <a:stretch>
              <a:fillRect l="0" t="0" r="0" b="0"/>
            </a:stretch>
          </a:blipFill>
        </p:spPr>
      </p:sp>
      <p:sp>
        <p:nvSpPr>
          <p:cNvPr name="Freeform 27" id="27"/>
          <p:cNvSpPr/>
          <p:nvPr/>
        </p:nvSpPr>
        <p:spPr>
          <a:xfrm flipH="false" flipV="false" rot="0">
            <a:off x="10889786" y="2496362"/>
            <a:ext cx="504266" cy="609552"/>
          </a:xfrm>
          <a:custGeom>
            <a:avLst/>
            <a:gdLst/>
            <a:ahLst/>
            <a:cxnLst/>
            <a:rect r="r" b="b" t="t" l="l"/>
            <a:pathLst>
              <a:path h="609552" w="504266">
                <a:moveTo>
                  <a:pt x="0" y="0"/>
                </a:moveTo>
                <a:lnTo>
                  <a:pt x="504265" y="0"/>
                </a:lnTo>
                <a:lnTo>
                  <a:pt x="504265" y="609552"/>
                </a:lnTo>
                <a:lnTo>
                  <a:pt x="0" y="609552"/>
                </a:lnTo>
                <a:lnTo>
                  <a:pt x="0" y="0"/>
                </a:lnTo>
                <a:close/>
              </a:path>
            </a:pathLst>
          </a:custGeom>
          <a:blipFill>
            <a:blip r:embed="rId8"/>
            <a:stretch>
              <a:fillRect l="0" t="0" r="0" b="0"/>
            </a:stretch>
          </a:blipFill>
        </p:spPr>
      </p:sp>
      <p:grpSp>
        <p:nvGrpSpPr>
          <p:cNvPr name="Group 28" id="28"/>
          <p:cNvGrpSpPr/>
          <p:nvPr/>
        </p:nvGrpSpPr>
        <p:grpSpPr>
          <a:xfrm rot="0">
            <a:off x="200" y="9783000"/>
            <a:ext cx="18288000" cy="504000"/>
            <a:chOff x="0" y="0"/>
            <a:chExt cx="24384000" cy="672000"/>
          </a:xfrm>
        </p:grpSpPr>
        <p:grpSp>
          <p:nvGrpSpPr>
            <p:cNvPr name="Group 29" id="29"/>
            <p:cNvGrpSpPr/>
            <p:nvPr/>
          </p:nvGrpSpPr>
          <p:grpSpPr>
            <a:xfrm rot="0">
              <a:off x="0" y="0"/>
              <a:ext cx="24384000" cy="672000"/>
              <a:chOff x="0" y="0"/>
              <a:chExt cx="24384000" cy="672000"/>
            </a:xfrm>
          </p:grpSpPr>
          <p:sp>
            <p:nvSpPr>
              <p:cNvPr name="Freeform 30" id="30"/>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31" id="31"/>
            <p:cNvSpPr/>
            <p:nvPr/>
          </p:nvSpPr>
          <p:spPr>
            <a:xfrm flipH="false" flipV="false" rot="0">
              <a:off x="22264565" y="149869"/>
              <a:ext cx="1554040" cy="347333"/>
            </a:xfrm>
            <a:custGeom>
              <a:avLst/>
              <a:gdLst/>
              <a:ahLst/>
              <a:cxnLst/>
              <a:rect r="r" b="b" t="t" l="l"/>
              <a:pathLst>
                <a:path h="347333" w="1554040">
                  <a:moveTo>
                    <a:pt x="0" y="0"/>
                  </a:moveTo>
                  <a:lnTo>
                    <a:pt x="1554040" y="0"/>
                  </a:lnTo>
                  <a:lnTo>
                    <a:pt x="1554040" y="347334"/>
                  </a:lnTo>
                  <a:lnTo>
                    <a:pt x="0" y="347334"/>
                  </a:lnTo>
                  <a:lnTo>
                    <a:pt x="0" y="0"/>
                  </a:lnTo>
                  <a:close/>
                </a:path>
              </a:pathLst>
            </a:custGeom>
            <a:blipFill>
              <a:blip r:embed="rId4"/>
              <a:stretch>
                <a:fillRect l="0" t="0" r="0" b="0"/>
              </a:stretch>
            </a:blipFill>
          </p:spPr>
        </p:sp>
      </p:grpSp>
      <p:sp>
        <p:nvSpPr>
          <p:cNvPr name="Freeform 32" id="32"/>
          <p:cNvSpPr/>
          <p:nvPr/>
        </p:nvSpPr>
        <p:spPr>
          <a:xfrm flipH="false" flipV="false" rot="0">
            <a:off x="5268038" y="6104761"/>
            <a:ext cx="615761" cy="714723"/>
          </a:xfrm>
          <a:custGeom>
            <a:avLst/>
            <a:gdLst/>
            <a:ahLst/>
            <a:cxnLst/>
            <a:rect r="r" b="b" t="t" l="l"/>
            <a:pathLst>
              <a:path h="714723" w="615761">
                <a:moveTo>
                  <a:pt x="0" y="0"/>
                </a:moveTo>
                <a:lnTo>
                  <a:pt x="615761" y="0"/>
                </a:lnTo>
                <a:lnTo>
                  <a:pt x="615761" y="714723"/>
                </a:lnTo>
                <a:lnTo>
                  <a:pt x="0" y="714723"/>
                </a:lnTo>
                <a:lnTo>
                  <a:pt x="0" y="0"/>
                </a:lnTo>
                <a:close/>
              </a:path>
            </a:pathLst>
          </a:custGeom>
          <a:blipFill>
            <a:blip r:embed="rId9"/>
            <a:stretch>
              <a:fillRect l="0" t="0" r="0" b="0"/>
            </a:stretch>
          </a:blipFill>
        </p:spPr>
      </p:sp>
      <p:sp>
        <p:nvSpPr>
          <p:cNvPr name="Freeform 33" id="33"/>
          <p:cNvSpPr/>
          <p:nvPr/>
        </p:nvSpPr>
        <p:spPr>
          <a:xfrm flipH="false" flipV="false" rot="0">
            <a:off x="16112961" y="6155330"/>
            <a:ext cx="762221" cy="706520"/>
          </a:xfrm>
          <a:custGeom>
            <a:avLst/>
            <a:gdLst/>
            <a:ahLst/>
            <a:cxnLst/>
            <a:rect r="r" b="b" t="t" l="l"/>
            <a:pathLst>
              <a:path h="706520" w="762221">
                <a:moveTo>
                  <a:pt x="0" y="0"/>
                </a:moveTo>
                <a:lnTo>
                  <a:pt x="762221" y="0"/>
                </a:lnTo>
                <a:lnTo>
                  <a:pt x="762221" y="706521"/>
                </a:lnTo>
                <a:lnTo>
                  <a:pt x="0" y="706521"/>
                </a:lnTo>
                <a:lnTo>
                  <a:pt x="0" y="0"/>
                </a:lnTo>
                <a:close/>
              </a:path>
            </a:pathLst>
          </a:custGeom>
          <a:blipFill>
            <a:blip r:embed="rId10"/>
            <a:stretch>
              <a:fillRect l="0" t="0" r="0" b="0"/>
            </a:stretch>
          </a:blipFill>
        </p:spPr>
      </p:sp>
      <p:sp>
        <p:nvSpPr>
          <p:cNvPr name="TextBox 34" id="34"/>
          <p:cNvSpPr txBox="true"/>
          <p:nvPr/>
        </p:nvSpPr>
        <p:spPr>
          <a:xfrm rot="0">
            <a:off x="945775" y="1177458"/>
            <a:ext cx="86926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More features</a:t>
            </a:r>
          </a:p>
        </p:txBody>
      </p:sp>
      <p:grpSp>
        <p:nvGrpSpPr>
          <p:cNvPr name="Group 35" id="35"/>
          <p:cNvGrpSpPr/>
          <p:nvPr/>
        </p:nvGrpSpPr>
        <p:grpSpPr>
          <a:xfrm rot="0">
            <a:off x="1509421" y="2721539"/>
            <a:ext cx="4251881" cy="2448136"/>
            <a:chOff x="0" y="0"/>
            <a:chExt cx="5669175" cy="3264181"/>
          </a:xfrm>
        </p:grpSpPr>
        <p:sp>
          <p:nvSpPr>
            <p:cNvPr name="TextBox 36" id="36"/>
            <p:cNvSpPr txBox="true"/>
            <p:nvPr/>
          </p:nvSpPr>
          <p:spPr>
            <a:xfrm rot="0">
              <a:off x="0" y="1194970"/>
              <a:ext cx="5669175" cy="2069211"/>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Make sure the vehicles get returned</a:t>
              </a:r>
            </a:p>
            <a:p>
              <a:pPr algn="l">
                <a:lnSpc>
                  <a:spcPts val="2483"/>
                </a:lnSpc>
              </a:pPr>
              <a:r>
                <a:rPr lang="en-US" sz="1800">
                  <a:solidFill>
                    <a:srgbClr val="000000"/>
                  </a:solidFill>
                  <a:latin typeface="Proxima Nova"/>
                  <a:ea typeface="Proxima Nova"/>
                  <a:cs typeface="Proxima Nova"/>
                  <a:sym typeface="Proxima Nova"/>
                </a:rPr>
                <a:t>with the agreed-upon fuel level. Get alerts</a:t>
              </a:r>
            </a:p>
            <a:p>
              <a:pPr algn="l">
                <a:lnSpc>
                  <a:spcPts val="2483"/>
                </a:lnSpc>
                <a:spcBef>
                  <a:spcPct val="0"/>
                </a:spcBef>
              </a:pPr>
              <a:r>
                <a:rPr lang="en-US" sz="1800">
                  <a:solidFill>
                    <a:srgbClr val="000000"/>
                  </a:solidFill>
                  <a:latin typeface="Proxima Nova"/>
                  <a:ea typeface="Proxima Nova"/>
                  <a:cs typeface="Proxima Nova"/>
                  <a:sym typeface="Proxima Nova"/>
                </a:rPr>
                <a:t>on vehicle health and maintenance schedules to ensure timely repairs, reducing downtime.</a:t>
              </a:r>
            </a:p>
          </p:txBody>
        </p:sp>
        <p:sp>
          <p:nvSpPr>
            <p:cNvPr name="TextBox 37" id="37"/>
            <p:cNvSpPr txBox="true"/>
            <p:nvPr/>
          </p:nvSpPr>
          <p:spPr>
            <a:xfrm rot="0">
              <a:off x="0" y="-38100"/>
              <a:ext cx="3416242" cy="1082548"/>
            </a:xfrm>
            <a:prstGeom prst="rect">
              <a:avLst/>
            </a:prstGeom>
          </p:spPr>
          <p:txBody>
            <a:bodyPr anchor="t" rtlCol="false" tIns="0" lIns="0" bIns="0" rIns="0">
              <a:spAutoFit/>
            </a:bodyPr>
            <a:lstStyle/>
            <a:p>
              <a:pPr algn="l">
                <a:lnSpc>
                  <a:spcPts val="3311"/>
                </a:lnSpc>
              </a:pPr>
              <a:r>
                <a:rPr lang="en-US" sz="2400" b="true">
                  <a:solidFill>
                    <a:srgbClr val="1D96DB"/>
                  </a:solidFill>
                  <a:latin typeface="Proxima Nova Bold"/>
                  <a:ea typeface="Proxima Nova Bold"/>
                  <a:cs typeface="Proxima Nova Bold"/>
                  <a:sym typeface="Proxima Nova Bold"/>
                </a:rPr>
                <a:t>Vehicle use </a:t>
              </a:r>
            </a:p>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and maintenance</a:t>
              </a:r>
            </a:p>
          </p:txBody>
        </p:sp>
      </p:grpSp>
      <p:grpSp>
        <p:nvGrpSpPr>
          <p:cNvPr name="Group 38" id="38"/>
          <p:cNvGrpSpPr/>
          <p:nvPr/>
        </p:nvGrpSpPr>
        <p:grpSpPr>
          <a:xfrm rot="0">
            <a:off x="6969218" y="2721539"/>
            <a:ext cx="4105570" cy="2448136"/>
            <a:chOff x="0" y="0"/>
            <a:chExt cx="5474093" cy="3264181"/>
          </a:xfrm>
        </p:grpSpPr>
        <p:sp>
          <p:nvSpPr>
            <p:cNvPr name="TextBox 39" id="39"/>
            <p:cNvSpPr txBox="true"/>
            <p:nvPr/>
          </p:nvSpPr>
          <p:spPr>
            <a:xfrm rot="0">
              <a:off x="0" y="1194970"/>
              <a:ext cx="5474093" cy="2069211"/>
            </a:xfrm>
            <a:prstGeom prst="rect">
              <a:avLst/>
            </a:prstGeom>
          </p:spPr>
          <p:txBody>
            <a:bodyPr anchor="t" rtlCol="false" tIns="0" lIns="0" bIns="0" rIns="0">
              <a:spAutoFit/>
            </a:bodyPr>
            <a:lstStyle/>
            <a:p>
              <a:pPr algn="l">
                <a:lnSpc>
                  <a:spcPts val="2483"/>
                </a:lnSpc>
                <a:spcBef>
                  <a:spcPct val="0"/>
                </a:spcBef>
              </a:pPr>
              <a:r>
                <a:rPr lang="en-US" sz="1800">
                  <a:solidFill>
                    <a:srgbClr val="000000"/>
                  </a:solidFill>
                  <a:latin typeface="Proxima Nova"/>
                  <a:ea typeface="Proxima Nova"/>
                  <a:cs typeface="Proxima Nova"/>
                  <a:sym typeface="Proxima Nova"/>
                </a:rPr>
                <a:t>Encourage drivers to use vehicles more carefully. Track harsh driving and speeding incidents and set up penalties or incentives based on the driving patterns.</a:t>
              </a:r>
            </a:p>
          </p:txBody>
        </p:sp>
        <p:sp>
          <p:nvSpPr>
            <p:cNvPr name="TextBox 40" id="40"/>
            <p:cNvSpPr txBox="true"/>
            <p:nvPr/>
          </p:nvSpPr>
          <p:spPr>
            <a:xfrm rot="0">
              <a:off x="0" y="-38100"/>
              <a:ext cx="2981359" cy="1082548"/>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Careful driving behavior</a:t>
              </a:r>
            </a:p>
          </p:txBody>
        </p:sp>
      </p:grpSp>
      <p:grpSp>
        <p:nvGrpSpPr>
          <p:cNvPr name="Group 41" id="41"/>
          <p:cNvGrpSpPr/>
          <p:nvPr/>
        </p:nvGrpSpPr>
        <p:grpSpPr>
          <a:xfrm rot="0">
            <a:off x="1509421" y="6609858"/>
            <a:ext cx="4251881" cy="1400386"/>
            <a:chOff x="0" y="0"/>
            <a:chExt cx="5669175" cy="1867181"/>
          </a:xfrm>
        </p:grpSpPr>
        <p:sp>
          <p:nvSpPr>
            <p:cNvPr name="TextBox 42" id="42"/>
            <p:cNvSpPr txBox="true"/>
            <p:nvPr/>
          </p:nvSpPr>
          <p:spPr>
            <a:xfrm rot="0">
              <a:off x="0" y="636170"/>
              <a:ext cx="5669175" cy="1231011"/>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Recover assets quickly in the event</a:t>
              </a:r>
            </a:p>
            <a:p>
              <a:pPr algn="l">
                <a:lnSpc>
                  <a:spcPts val="2483"/>
                </a:lnSpc>
              </a:pPr>
              <a:r>
                <a:rPr lang="en-US" sz="1800">
                  <a:solidFill>
                    <a:srgbClr val="000000"/>
                  </a:solidFill>
                  <a:latin typeface="Proxima Nova"/>
                  <a:ea typeface="Proxima Nova"/>
                  <a:cs typeface="Proxima Nova"/>
                  <a:sym typeface="Proxima Nova"/>
                </a:rPr>
                <a:t>of non-returned or stolen vehicles with</a:t>
              </a:r>
            </a:p>
            <a:p>
              <a:pPr algn="l">
                <a:lnSpc>
                  <a:spcPts val="2483"/>
                </a:lnSpc>
                <a:spcBef>
                  <a:spcPct val="0"/>
                </a:spcBef>
              </a:pPr>
              <a:r>
                <a:rPr lang="en-US" sz="1800">
                  <a:solidFill>
                    <a:srgbClr val="000000"/>
                  </a:solidFill>
                  <a:latin typeface="Proxima Nova"/>
                  <a:ea typeface="Proxima Nova"/>
                  <a:cs typeface="Proxima Nova"/>
                  <a:sym typeface="Proxima Nova"/>
                </a:rPr>
                <a:t>the help of the tracking feature.</a:t>
              </a:r>
            </a:p>
          </p:txBody>
        </p:sp>
        <p:sp>
          <p:nvSpPr>
            <p:cNvPr name="TextBox 43" id="43"/>
            <p:cNvSpPr txBox="true"/>
            <p:nvPr/>
          </p:nvSpPr>
          <p:spPr>
            <a:xfrm rot="0">
              <a:off x="0" y="-38100"/>
              <a:ext cx="3087606" cy="523748"/>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Vehicle recovery</a:t>
              </a:r>
            </a:p>
          </p:txBody>
        </p:sp>
      </p:grpSp>
      <p:grpSp>
        <p:nvGrpSpPr>
          <p:cNvPr name="Group 44" id="44"/>
          <p:cNvGrpSpPr/>
          <p:nvPr/>
        </p:nvGrpSpPr>
        <p:grpSpPr>
          <a:xfrm rot="0">
            <a:off x="7027884" y="6609858"/>
            <a:ext cx="4251881" cy="1819486"/>
            <a:chOff x="0" y="0"/>
            <a:chExt cx="5669175" cy="2425981"/>
          </a:xfrm>
        </p:grpSpPr>
        <p:sp>
          <p:nvSpPr>
            <p:cNvPr name="TextBox 45" id="45"/>
            <p:cNvSpPr txBox="true"/>
            <p:nvPr/>
          </p:nvSpPr>
          <p:spPr>
            <a:xfrm rot="0">
              <a:off x="0" y="1194970"/>
              <a:ext cx="5669175" cy="1231011"/>
            </a:xfrm>
            <a:prstGeom prst="rect">
              <a:avLst/>
            </a:prstGeom>
          </p:spPr>
          <p:txBody>
            <a:bodyPr anchor="t" rtlCol="false" tIns="0" lIns="0" bIns="0" rIns="0">
              <a:spAutoFit/>
            </a:bodyPr>
            <a:lstStyle/>
            <a:p>
              <a:pPr algn="l">
                <a:lnSpc>
                  <a:spcPts val="2483"/>
                </a:lnSpc>
                <a:spcBef>
                  <a:spcPct val="0"/>
                </a:spcBef>
              </a:pPr>
              <a:r>
                <a:rPr lang="en-US" sz="1800">
                  <a:solidFill>
                    <a:srgbClr val="000000"/>
                  </a:solidFill>
                  <a:latin typeface="Proxima Nova"/>
                  <a:ea typeface="Proxima Nova"/>
                  <a:cs typeface="Proxima Nova"/>
                  <a:sym typeface="Proxima Nova"/>
                </a:rPr>
                <a:t>Use telematics data to reduce insurance premiums by demonstrating safe usage patterns.</a:t>
              </a:r>
            </a:p>
          </p:txBody>
        </p:sp>
        <p:sp>
          <p:nvSpPr>
            <p:cNvPr name="TextBox 46" id="46"/>
            <p:cNvSpPr txBox="true"/>
            <p:nvPr/>
          </p:nvSpPr>
          <p:spPr>
            <a:xfrm rot="0">
              <a:off x="0" y="-38100"/>
              <a:ext cx="3087606" cy="1082548"/>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Insurance optimization</a:t>
              </a:r>
            </a:p>
          </p:txBody>
        </p:sp>
      </p:grpSp>
      <p:grpSp>
        <p:nvGrpSpPr>
          <p:cNvPr name="Group 47" id="47"/>
          <p:cNvGrpSpPr/>
          <p:nvPr/>
        </p:nvGrpSpPr>
        <p:grpSpPr>
          <a:xfrm rot="0">
            <a:off x="12446743" y="6609858"/>
            <a:ext cx="4251881" cy="2343361"/>
            <a:chOff x="0" y="0"/>
            <a:chExt cx="5669175" cy="3124481"/>
          </a:xfrm>
        </p:grpSpPr>
        <p:sp>
          <p:nvSpPr>
            <p:cNvPr name="TextBox 48" id="48"/>
            <p:cNvSpPr txBox="true"/>
            <p:nvPr/>
          </p:nvSpPr>
          <p:spPr>
            <a:xfrm rot="0">
              <a:off x="0" y="636170"/>
              <a:ext cx="5669175" cy="2488311"/>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Automatically track mileage to ensure </a:t>
              </a:r>
            </a:p>
            <a:p>
              <a:pPr algn="l">
                <a:lnSpc>
                  <a:spcPts val="2483"/>
                </a:lnSpc>
                <a:spcBef>
                  <a:spcPct val="0"/>
                </a:spcBef>
              </a:pPr>
              <a:r>
                <a:rPr lang="en-US" sz="1800">
                  <a:solidFill>
                    <a:srgbClr val="000000"/>
                  </a:solidFill>
                  <a:latin typeface="Proxima Nova"/>
                  <a:ea typeface="Proxima Nova"/>
                  <a:cs typeface="Proxima Nova"/>
                  <a:sym typeface="Proxima Nova"/>
                </a:rPr>
                <a:t>it stays within the contractual limits, avoiding extra charges. Monitor compliance with rental agreement terms, such as returning vehicles to designated areas.</a:t>
              </a:r>
            </a:p>
          </p:txBody>
        </p:sp>
        <p:sp>
          <p:nvSpPr>
            <p:cNvPr name="TextBox 49" id="49"/>
            <p:cNvSpPr txBox="true"/>
            <p:nvPr/>
          </p:nvSpPr>
          <p:spPr>
            <a:xfrm rot="0">
              <a:off x="0" y="-38100"/>
              <a:ext cx="3087606" cy="523748"/>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Compliance</a:t>
              </a:r>
            </a:p>
          </p:txBody>
        </p:sp>
      </p:grpSp>
      <p:grpSp>
        <p:nvGrpSpPr>
          <p:cNvPr name="Group 50" id="50"/>
          <p:cNvGrpSpPr/>
          <p:nvPr/>
        </p:nvGrpSpPr>
        <p:grpSpPr>
          <a:xfrm rot="0">
            <a:off x="12503629" y="2721539"/>
            <a:ext cx="4251881" cy="1819486"/>
            <a:chOff x="0" y="0"/>
            <a:chExt cx="5669175" cy="2425981"/>
          </a:xfrm>
        </p:grpSpPr>
        <p:sp>
          <p:nvSpPr>
            <p:cNvPr name="TextBox 51" id="51"/>
            <p:cNvSpPr txBox="true"/>
            <p:nvPr/>
          </p:nvSpPr>
          <p:spPr>
            <a:xfrm rot="0">
              <a:off x="0" y="1194970"/>
              <a:ext cx="5669175" cy="1231011"/>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Get notified of crashes and accidents. Quickly react to ensure help </a:t>
              </a:r>
            </a:p>
            <a:p>
              <a:pPr algn="l">
                <a:lnSpc>
                  <a:spcPts val="2483"/>
                </a:lnSpc>
                <a:spcBef>
                  <a:spcPct val="0"/>
                </a:spcBef>
              </a:pPr>
              <a:r>
                <a:rPr lang="en-US" sz="1800">
                  <a:solidFill>
                    <a:srgbClr val="000000"/>
                  </a:solidFill>
                  <a:latin typeface="Proxima Nova"/>
                  <a:ea typeface="Proxima Nova"/>
                  <a:cs typeface="Proxima Nova"/>
                  <a:sym typeface="Proxima Nova"/>
                </a:rPr>
                <a:t>and evacuation.</a:t>
              </a:r>
            </a:p>
          </p:txBody>
        </p:sp>
        <p:sp>
          <p:nvSpPr>
            <p:cNvPr name="TextBox 52" id="52"/>
            <p:cNvSpPr txBox="true"/>
            <p:nvPr/>
          </p:nvSpPr>
          <p:spPr>
            <a:xfrm rot="0">
              <a:off x="0" y="-38100"/>
              <a:ext cx="2831031" cy="1082548"/>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Crash detection</a:t>
              </a:r>
            </a:p>
          </p:txBody>
        </p:sp>
      </p:gr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6248" t="-7313" r="-8378" b="-7313"/>
            </a:stretch>
          </a:blipFill>
        </p:spPr>
      </p:sp>
      <p:sp>
        <p:nvSpPr>
          <p:cNvPr name="AutoShape 3" id="3"/>
          <p:cNvSpPr/>
          <p:nvPr/>
        </p:nvSpPr>
        <p:spPr>
          <a:xfrm>
            <a:off x="7946772" y="1564946"/>
            <a:ext cx="19050" cy="2060239"/>
          </a:xfrm>
          <a:prstGeom prst="line">
            <a:avLst/>
          </a:prstGeom>
          <a:ln cap="flat" w="57150">
            <a:solidFill>
              <a:srgbClr val="1090CF"/>
            </a:solidFill>
            <a:prstDash val="solid"/>
            <a:headEnd type="none" len="sm" w="sm"/>
            <a:tailEnd type="none" len="sm" w="sm"/>
          </a:ln>
        </p:spPr>
      </p:sp>
      <p:sp>
        <p:nvSpPr>
          <p:cNvPr name="TextBox 4" id="4"/>
          <p:cNvSpPr txBox="true"/>
          <p:nvPr/>
        </p:nvSpPr>
        <p:spPr>
          <a:xfrm rot="0">
            <a:off x="975430" y="3392409"/>
            <a:ext cx="6054275" cy="1628775"/>
          </a:xfrm>
          <a:prstGeom prst="rect">
            <a:avLst/>
          </a:prstGeom>
        </p:spPr>
        <p:txBody>
          <a:bodyPr anchor="t" rtlCol="false" tIns="0" lIns="0" bIns="0" rIns="0">
            <a:spAutoFit/>
          </a:bodyPr>
          <a:lstStyle/>
          <a:p>
            <a:pPr algn="l">
              <a:lnSpc>
                <a:spcPts val="6479"/>
              </a:lnSpc>
            </a:pPr>
            <a:r>
              <a:rPr lang="en-US" sz="5399" b="true">
                <a:solidFill>
                  <a:srgbClr val="FEFEFE"/>
                </a:solidFill>
                <a:latin typeface="Proxima Nova Bold"/>
                <a:ea typeface="Proxima Nova Bold"/>
                <a:cs typeface="Proxima Nova Bold"/>
                <a:sym typeface="Proxima Nova Bold"/>
              </a:rPr>
              <a:t>Transportation </a:t>
            </a:r>
          </a:p>
          <a:p>
            <a:pPr algn="l">
              <a:lnSpc>
                <a:spcPts val="6479"/>
              </a:lnSpc>
              <a:spcBef>
                <a:spcPct val="0"/>
              </a:spcBef>
            </a:pPr>
            <a:r>
              <a:rPr lang="en-US" b="true" sz="5399">
                <a:solidFill>
                  <a:srgbClr val="FEFEFE"/>
                </a:solidFill>
                <a:latin typeface="Proxima Nova Bold"/>
                <a:ea typeface="Proxima Nova Bold"/>
                <a:cs typeface="Proxima Nova Bold"/>
                <a:sym typeface="Proxima Nova Bold"/>
              </a:rPr>
              <a:t>and logistics</a:t>
            </a:r>
          </a:p>
        </p:txBody>
      </p:sp>
      <p:sp>
        <p:nvSpPr>
          <p:cNvPr name="TextBox 5" id="5"/>
          <p:cNvSpPr txBox="true"/>
          <p:nvPr/>
        </p:nvSpPr>
        <p:spPr>
          <a:xfrm rot="0">
            <a:off x="975430" y="5293644"/>
            <a:ext cx="5913117" cy="1938147"/>
          </a:xfrm>
          <a:prstGeom prst="rect">
            <a:avLst/>
          </a:prstGeom>
        </p:spPr>
        <p:txBody>
          <a:bodyPr anchor="t" rtlCol="false" tIns="0" lIns="0" bIns="0" rIns="0">
            <a:spAutoFit/>
          </a:bodyPr>
          <a:lstStyle/>
          <a:p>
            <a:pPr algn="l">
              <a:lnSpc>
                <a:spcPts val="3143"/>
              </a:lnSpc>
              <a:spcBef>
                <a:spcPct val="0"/>
              </a:spcBef>
            </a:pPr>
            <a:r>
              <a:rPr lang="en-US" sz="2399">
                <a:solidFill>
                  <a:srgbClr val="FEFEFE"/>
                </a:solidFill>
                <a:latin typeface="Proxima Nova"/>
                <a:ea typeface="Proxima Nova"/>
                <a:cs typeface="Proxima Nova"/>
                <a:sym typeface="Proxima Nova"/>
              </a:rPr>
              <a:t>Provide fast product delivery and build smart supply chains. Reduce transportation costs and improve delivery operations with digital monitoring, optimized route planning, and accurate delivery time predictions.</a:t>
            </a:r>
          </a:p>
        </p:txBody>
      </p:sp>
      <p:grpSp>
        <p:nvGrpSpPr>
          <p:cNvPr name="Group 6" id="6"/>
          <p:cNvGrpSpPr/>
          <p:nvPr/>
        </p:nvGrpSpPr>
        <p:grpSpPr>
          <a:xfrm rot="0">
            <a:off x="975430" y="1038225"/>
            <a:ext cx="4521246" cy="669941"/>
            <a:chOff x="0" y="0"/>
            <a:chExt cx="6028328" cy="893254"/>
          </a:xfrm>
        </p:grpSpPr>
        <p:grpSp>
          <p:nvGrpSpPr>
            <p:cNvPr name="Group 7" id="7"/>
            <p:cNvGrpSpPr/>
            <p:nvPr/>
          </p:nvGrpSpPr>
          <p:grpSpPr>
            <a:xfrm rot="0">
              <a:off x="3345760" y="0"/>
              <a:ext cx="2682568" cy="893254"/>
              <a:chOff x="0" y="0"/>
              <a:chExt cx="514015" cy="171159"/>
            </a:xfrm>
          </p:grpSpPr>
          <p:sp>
            <p:nvSpPr>
              <p:cNvPr name="Freeform 8" id="8"/>
              <p:cNvSpPr/>
              <p:nvPr/>
            </p:nvSpPr>
            <p:spPr>
              <a:xfrm flipH="false" flipV="false" rot="0">
                <a:off x="0" y="0"/>
                <a:ext cx="514015" cy="171159"/>
              </a:xfrm>
              <a:custGeom>
                <a:avLst/>
                <a:gdLst/>
                <a:ahLst/>
                <a:cxnLst/>
                <a:rect r="r" b="b" t="t" l="l"/>
                <a:pathLst>
                  <a:path h="171159" w="514015">
                    <a:moveTo>
                      <a:pt x="38480" y="0"/>
                    </a:moveTo>
                    <a:lnTo>
                      <a:pt x="475535" y="0"/>
                    </a:lnTo>
                    <a:cubicBezTo>
                      <a:pt x="485741" y="0"/>
                      <a:pt x="495528" y="4054"/>
                      <a:pt x="502745" y="11271"/>
                    </a:cubicBezTo>
                    <a:cubicBezTo>
                      <a:pt x="509961" y="18487"/>
                      <a:pt x="514015" y="28275"/>
                      <a:pt x="514015" y="38480"/>
                    </a:cubicBezTo>
                    <a:lnTo>
                      <a:pt x="514015" y="132679"/>
                    </a:lnTo>
                    <a:cubicBezTo>
                      <a:pt x="514015" y="153931"/>
                      <a:pt x="496787" y="171159"/>
                      <a:pt x="475535" y="171159"/>
                    </a:cubicBezTo>
                    <a:lnTo>
                      <a:pt x="38480" y="171159"/>
                    </a:lnTo>
                    <a:cubicBezTo>
                      <a:pt x="28275" y="171159"/>
                      <a:pt x="18487" y="167105"/>
                      <a:pt x="11271" y="159889"/>
                    </a:cubicBezTo>
                    <a:cubicBezTo>
                      <a:pt x="4054" y="152672"/>
                      <a:pt x="0" y="142885"/>
                      <a:pt x="0" y="132679"/>
                    </a:cubicBezTo>
                    <a:lnTo>
                      <a:pt x="0" y="38480"/>
                    </a:lnTo>
                    <a:cubicBezTo>
                      <a:pt x="0" y="28275"/>
                      <a:pt x="4054" y="18487"/>
                      <a:pt x="11271" y="11271"/>
                    </a:cubicBezTo>
                    <a:cubicBezTo>
                      <a:pt x="18487" y="4054"/>
                      <a:pt x="28275" y="0"/>
                      <a:pt x="38480" y="0"/>
                    </a:cubicBezTo>
                    <a:close/>
                  </a:path>
                </a:pathLst>
              </a:custGeom>
            </p:spPr>
          </p:sp>
          <p:sp>
            <p:nvSpPr>
              <p:cNvPr name="TextBox 9" id="9"/>
              <p:cNvSpPr txBox="true"/>
              <p:nvPr/>
            </p:nvSpPr>
            <p:spPr>
              <a:xfrm>
                <a:off x="0" y="-47625"/>
                <a:ext cx="514015" cy="218784"/>
              </a:xfrm>
              <a:prstGeom prst="rect">
                <a:avLst/>
              </a:prstGeom>
            </p:spPr>
            <p:txBody>
              <a:bodyPr anchor="ctr" rtlCol="false" tIns="52369" lIns="52369" bIns="52369" rIns="52369"/>
              <a:lstStyle/>
              <a:p>
                <a:pPr algn="ctr">
                  <a:lnSpc>
                    <a:spcPts val="3863"/>
                  </a:lnSpc>
                </a:pPr>
                <a:r>
                  <a:rPr lang="en-US" b="true" sz="2799">
                    <a:solidFill>
                      <a:srgbClr val="FFFFFF"/>
                    </a:solidFill>
                    <a:latin typeface="Proxima Nova Bold"/>
                    <a:ea typeface="Proxima Nova Bold"/>
                    <a:cs typeface="Proxima Nova Bold"/>
                    <a:sym typeface="Proxima Nova Bold"/>
                  </a:rPr>
                  <a:t>Industries</a:t>
                </a:r>
              </a:p>
            </p:txBody>
          </p:sp>
        </p:grpSp>
        <p:sp>
          <p:nvSpPr>
            <p:cNvPr name="Freeform 10" id="10"/>
            <p:cNvSpPr/>
            <p:nvPr/>
          </p:nvSpPr>
          <p:spPr>
            <a:xfrm flipH="false" flipV="false" rot="0">
              <a:off x="0" y="150468"/>
              <a:ext cx="2760804" cy="592318"/>
            </a:xfrm>
            <a:custGeom>
              <a:avLst/>
              <a:gdLst/>
              <a:ahLst/>
              <a:cxnLst/>
              <a:rect r="r" b="b" t="t" l="l"/>
              <a:pathLst>
                <a:path h="592318" w="2760804">
                  <a:moveTo>
                    <a:pt x="0" y="0"/>
                  </a:moveTo>
                  <a:lnTo>
                    <a:pt x="2760804" y="0"/>
                  </a:lnTo>
                  <a:lnTo>
                    <a:pt x="2760804" y="592318"/>
                  </a:lnTo>
                  <a:lnTo>
                    <a:pt x="0" y="5923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11" id="11"/>
            <p:cNvSpPr/>
            <p:nvPr/>
          </p:nvSpPr>
          <p:spPr>
            <a:xfrm flipH="true" flipV="true">
              <a:off x="3120685" y="125163"/>
              <a:ext cx="0" cy="642928"/>
            </a:xfrm>
            <a:prstGeom prst="line">
              <a:avLst/>
            </a:prstGeom>
            <a:ln cap="flat" w="50800">
              <a:solidFill>
                <a:srgbClr val="FFFFFF"/>
              </a:solidFill>
              <a:prstDash val="solid"/>
              <a:headEnd type="none" len="sm" w="sm"/>
              <a:tailEnd type="none" len="sm" w="sm"/>
            </a:ln>
          </p:spPr>
        </p:sp>
      </p:gr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83000"/>
            <a:ext cx="18288000" cy="504000"/>
            <a:chOff x="0" y="0"/>
            <a:chExt cx="24384000" cy="672000"/>
          </a:xfrm>
        </p:grpSpPr>
        <p:grpSp>
          <p:nvGrpSpPr>
            <p:cNvPr name="Group 4" id="4"/>
            <p:cNvGrpSpPr/>
            <p:nvPr/>
          </p:nvGrpSpPr>
          <p:grpSpPr>
            <a:xfrm rot="0">
              <a:off x="0" y="0"/>
              <a:ext cx="24384000" cy="672000"/>
              <a:chOff x="0" y="0"/>
              <a:chExt cx="24384000" cy="672000"/>
            </a:xfrm>
          </p:grpSpPr>
          <p:sp>
            <p:nvSpPr>
              <p:cNvPr name="Freeform 5" id="5"/>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6" id="6"/>
            <p:cNvSpPr/>
            <p:nvPr/>
          </p:nvSpPr>
          <p:spPr>
            <a:xfrm flipH="false" flipV="false" rot="0">
              <a:off x="22264565" y="149869"/>
              <a:ext cx="1554040" cy="347333"/>
            </a:xfrm>
            <a:custGeom>
              <a:avLst/>
              <a:gdLst/>
              <a:ahLst/>
              <a:cxnLst/>
              <a:rect r="r" b="b" t="t" l="l"/>
              <a:pathLst>
                <a:path h="347333" w="1554040">
                  <a:moveTo>
                    <a:pt x="0" y="0"/>
                  </a:moveTo>
                  <a:lnTo>
                    <a:pt x="1554040" y="0"/>
                  </a:lnTo>
                  <a:lnTo>
                    <a:pt x="1554040" y="347334"/>
                  </a:lnTo>
                  <a:lnTo>
                    <a:pt x="0" y="347334"/>
                  </a:lnTo>
                  <a:lnTo>
                    <a:pt x="0" y="0"/>
                  </a:lnTo>
                  <a:close/>
                </a:path>
              </a:pathLst>
            </a:custGeom>
            <a:blipFill>
              <a:blip r:embed="rId4"/>
              <a:stretch>
                <a:fillRect l="0" t="0" r="0" b="0"/>
              </a:stretch>
            </a:blipFill>
          </p:spPr>
        </p:sp>
      </p:grpSp>
      <p:grpSp>
        <p:nvGrpSpPr>
          <p:cNvPr name="Group 7" id="7"/>
          <p:cNvGrpSpPr/>
          <p:nvPr/>
        </p:nvGrpSpPr>
        <p:grpSpPr>
          <a:xfrm rot="0">
            <a:off x="400" y="9783000"/>
            <a:ext cx="18288000" cy="504000"/>
            <a:chOff x="0" y="0"/>
            <a:chExt cx="24384000" cy="672000"/>
          </a:xfrm>
        </p:grpSpPr>
        <p:grpSp>
          <p:nvGrpSpPr>
            <p:cNvPr name="Group 8" id="8"/>
            <p:cNvGrpSpPr/>
            <p:nvPr/>
          </p:nvGrpSpPr>
          <p:grpSpPr>
            <a:xfrm rot="0">
              <a:off x="0" y="0"/>
              <a:ext cx="24384000" cy="672000"/>
              <a:chOff x="0" y="0"/>
              <a:chExt cx="24384000" cy="672000"/>
            </a:xfrm>
          </p:grpSpPr>
          <p:sp>
            <p:nvSpPr>
              <p:cNvPr name="Freeform 9" id="9"/>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10" id="10"/>
            <p:cNvSpPr/>
            <p:nvPr/>
          </p:nvSpPr>
          <p:spPr>
            <a:xfrm flipH="false" flipV="false" rot="0">
              <a:off x="22264565" y="149869"/>
              <a:ext cx="1554040" cy="347333"/>
            </a:xfrm>
            <a:custGeom>
              <a:avLst/>
              <a:gdLst/>
              <a:ahLst/>
              <a:cxnLst/>
              <a:rect r="r" b="b" t="t" l="l"/>
              <a:pathLst>
                <a:path h="347333" w="1554040">
                  <a:moveTo>
                    <a:pt x="0" y="0"/>
                  </a:moveTo>
                  <a:lnTo>
                    <a:pt x="1554040" y="0"/>
                  </a:lnTo>
                  <a:lnTo>
                    <a:pt x="1554040" y="347334"/>
                  </a:lnTo>
                  <a:lnTo>
                    <a:pt x="0" y="347334"/>
                  </a:lnTo>
                  <a:lnTo>
                    <a:pt x="0" y="0"/>
                  </a:lnTo>
                  <a:close/>
                </a:path>
              </a:pathLst>
            </a:custGeom>
            <a:blipFill>
              <a:blip r:embed="rId4"/>
              <a:stretch>
                <a:fillRect l="0" t="0" r="0" b="0"/>
              </a:stretch>
            </a:blipFill>
          </p:spPr>
        </p:sp>
      </p:grpSp>
      <p:sp>
        <p:nvSpPr>
          <p:cNvPr name="Freeform 11" id="11"/>
          <p:cNvSpPr/>
          <p:nvPr/>
        </p:nvSpPr>
        <p:spPr>
          <a:xfrm flipH="false" flipV="false" rot="0">
            <a:off x="8831129" y="1891833"/>
            <a:ext cx="10447913" cy="6989979"/>
          </a:xfrm>
          <a:custGeom>
            <a:avLst/>
            <a:gdLst/>
            <a:ahLst/>
            <a:cxnLst/>
            <a:rect r="r" b="b" t="t" l="l"/>
            <a:pathLst>
              <a:path h="6989979" w="10447913">
                <a:moveTo>
                  <a:pt x="0" y="0"/>
                </a:moveTo>
                <a:lnTo>
                  <a:pt x="10447913" y="0"/>
                </a:lnTo>
                <a:lnTo>
                  <a:pt x="10447913" y="6989979"/>
                </a:lnTo>
                <a:lnTo>
                  <a:pt x="0" y="6989979"/>
                </a:lnTo>
                <a:lnTo>
                  <a:pt x="0" y="0"/>
                </a:lnTo>
                <a:close/>
              </a:path>
            </a:pathLst>
          </a:custGeom>
          <a:blipFill>
            <a:blip r:embed="rId5"/>
            <a:stretch>
              <a:fillRect l="0" t="0" r="-1368" b="0"/>
            </a:stretch>
          </a:blipFill>
        </p:spPr>
      </p:sp>
      <p:sp>
        <p:nvSpPr>
          <p:cNvPr name="TextBox 12" id="12"/>
          <p:cNvSpPr txBox="true"/>
          <p:nvPr/>
        </p:nvSpPr>
        <p:spPr>
          <a:xfrm rot="0">
            <a:off x="945775" y="1177458"/>
            <a:ext cx="7477320" cy="14382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Reduce delivery times and enhance customer service</a:t>
            </a:r>
          </a:p>
        </p:txBody>
      </p:sp>
      <p:sp>
        <p:nvSpPr>
          <p:cNvPr name="TextBox 13" id="13"/>
          <p:cNvSpPr txBox="true"/>
          <p:nvPr/>
        </p:nvSpPr>
        <p:spPr>
          <a:xfrm rot="0">
            <a:off x="945775" y="3354135"/>
            <a:ext cx="3564112" cy="1666875"/>
          </a:xfrm>
          <a:prstGeom prst="rect">
            <a:avLst/>
          </a:prstGeom>
        </p:spPr>
        <p:txBody>
          <a:bodyPr anchor="t" rtlCol="false" tIns="0" lIns="0" bIns="0" rIns="0">
            <a:spAutoFit/>
          </a:bodyPr>
          <a:lstStyle/>
          <a:p>
            <a:pPr algn="l">
              <a:lnSpc>
                <a:spcPts val="2639"/>
              </a:lnSpc>
              <a:spcBef>
                <a:spcPct val="0"/>
              </a:spcBef>
            </a:pPr>
            <a:r>
              <a:rPr lang="en-US" sz="2199">
                <a:solidFill>
                  <a:srgbClr val="1A1A1A"/>
                </a:solidFill>
                <a:latin typeface="Proxima Nova"/>
                <a:ea typeface="Proxima Nova"/>
                <a:cs typeface="Proxima Nova"/>
                <a:sym typeface="Proxima Nova"/>
              </a:rPr>
              <a:t>Accurately predict delivery times and ensure on-time shipments to your customers with advanced route planning.</a:t>
            </a:r>
          </a:p>
        </p:txBody>
      </p:sp>
      <p:sp>
        <p:nvSpPr>
          <p:cNvPr name="TextBox 14" id="14"/>
          <p:cNvSpPr txBox="true"/>
          <p:nvPr/>
        </p:nvSpPr>
        <p:spPr>
          <a:xfrm rot="0">
            <a:off x="945775" y="2838688"/>
            <a:ext cx="3513867" cy="485775"/>
          </a:xfrm>
          <a:prstGeom prst="rect">
            <a:avLst/>
          </a:prstGeom>
        </p:spPr>
        <p:txBody>
          <a:bodyPr anchor="t" rtlCol="false" tIns="0" lIns="0" bIns="0" rIns="0">
            <a:spAutoFit/>
          </a:bodyPr>
          <a:lstStyle/>
          <a:p>
            <a:pPr algn="l">
              <a:lnSpc>
                <a:spcPts val="3839"/>
              </a:lnSpc>
              <a:spcBef>
                <a:spcPct val="0"/>
              </a:spcBef>
            </a:pPr>
            <a:r>
              <a:rPr lang="en-US" b="true" sz="3199">
                <a:solidFill>
                  <a:srgbClr val="1090CF"/>
                </a:solidFill>
                <a:latin typeface="Proxima Nova Bold"/>
                <a:ea typeface="Proxima Nova Bold"/>
                <a:cs typeface="Proxima Nova Bold"/>
                <a:sym typeface="Proxima Nova Bold"/>
              </a:rPr>
              <a:t>1.</a:t>
            </a:r>
          </a:p>
        </p:txBody>
      </p:sp>
      <p:sp>
        <p:nvSpPr>
          <p:cNvPr name="TextBox 15" id="15"/>
          <p:cNvSpPr txBox="true"/>
          <p:nvPr/>
        </p:nvSpPr>
        <p:spPr>
          <a:xfrm rot="0">
            <a:off x="4970327" y="2838688"/>
            <a:ext cx="3513867" cy="485775"/>
          </a:xfrm>
          <a:prstGeom prst="rect">
            <a:avLst/>
          </a:prstGeom>
        </p:spPr>
        <p:txBody>
          <a:bodyPr anchor="t" rtlCol="false" tIns="0" lIns="0" bIns="0" rIns="0">
            <a:spAutoFit/>
          </a:bodyPr>
          <a:lstStyle/>
          <a:p>
            <a:pPr algn="l">
              <a:lnSpc>
                <a:spcPts val="3839"/>
              </a:lnSpc>
              <a:spcBef>
                <a:spcPct val="0"/>
              </a:spcBef>
            </a:pPr>
            <a:r>
              <a:rPr lang="en-US" b="true" sz="3199">
                <a:solidFill>
                  <a:srgbClr val="1090CF"/>
                </a:solidFill>
                <a:latin typeface="Proxima Nova Bold"/>
                <a:ea typeface="Proxima Nova Bold"/>
                <a:cs typeface="Proxima Nova Bold"/>
                <a:sym typeface="Proxima Nova Bold"/>
              </a:rPr>
              <a:t>2.</a:t>
            </a:r>
          </a:p>
        </p:txBody>
      </p:sp>
      <p:sp>
        <p:nvSpPr>
          <p:cNvPr name="TextBox 16" id="16"/>
          <p:cNvSpPr txBox="true"/>
          <p:nvPr/>
        </p:nvSpPr>
        <p:spPr>
          <a:xfrm rot="0">
            <a:off x="945775" y="5776183"/>
            <a:ext cx="3513867" cy="485775"/>
          </a:xfrm>
          <a:prstGeom prst="rect">
            <a:avLst/>
          </a:prstGeom>
        </p:spPr>
        <p:txBody>
          <a:bodyPr anchor="t" rtlCol="false" tIns="0" lIns="0" bIns="0" rIns="0">
            <a:spAutoFit/>
          </a:bodyPr>
          <a:lstStyle/>
          <a:p>
            <a:pPr algn="l">
              <a:lnSpc>
                <a:spcPts val="3839"/>
              </a:lnSpc>
              <a:spcBef>
                <a:spcPct val="0"/>
              </a:spcBef>
            </a:pPr>
            <a:r>
              <a:rPr lang="en-US" b="true" sz="3199">
                <a:solidFill>
                  <a:srgbClr val="1090CF"/>
                </a:solidFill>
                <a:latin typeface="Proxima Nova Bold"/>
                <a:ea typeface="Proxima Nova Bold"/>
                <a:cs typeface="Proxima Nova Bold"/>
                <a:sym typeface="Proxima Nova Bold"/>
              </a:rPr>
              <a:t>3.</a:t>
            </a:r>
          </a:p>
        </p:txBody>
      </p:sp>
      <p:sp>
        <p:nvSpPr>
          <p:cNvPr name="TextBox 17" id="17"/>
          <p:cNvSpPr txBox="true"/>
          <p:nvPr/>
        </p:nvSpPr>
        <p:spPr>
          <a:xfrm rot="0">
            <a:off x="4970327" y="5776183"/>
            <a:ext cx="3513867" cy="485775"/>
          </a:xfrm>
          <a:prstGeom prst="rect">
            <a:avLst/>
          </a:prstGeom>
        </p:spPr>
        <p:txBody>
          <a:bodyPr anchor="t" rtlCol="false" tIns="0" lIns="0" bIns="0" rIns="0">
            <a:spAutoFit/>
          </a:bodyPr>
          <a:lstStyle/>
          <a:p>
            <a:pPr algn="l">
              <a:lnSpc>
                <a:spcPts val="3839"/>
              </a:lnSpc>
              <a:spcBef>
                <a:spcPct val="0"/>
              </a:spcBef>
            </a:pPr>
            <a:r>
              <a:rPr lang="en-US" b="true" sz="3199">
                <a:solidFill>
                  <a:srgbClr val="1090CF"/>
                </a:solidFill>
                <a:latin typeface="Proxima Nova Bold"/>
                <a:ea typeface="Proxima Nova Bold"/>
                <a:cs typeface="Proxima Nova Bold"/>
                <a:sym typeface="Proxima Nova Bold"/>
              </a:rPr>
              <a:t>4.</a:t>
            </a:r>
          </a:p>
        </p:txBody>
      </p:sp>
      <p:sp>
        <p:nvSpPr>
          <p:cNvPr name="TextBox 18" id="18"/>
          <p:cNvSpPr txBox="true"/>
          <p:nvPr/>
        </p:nvSpPr>
        <p:spPr>
          <a:xfrm rot="0">
            <a:off x="945775" y="6313202"/>
            <a:ext cx="3597106" cy="2000250"/>
          </a:xfrm>
          <a:prstGeom prst="rect">
            <a:avLst/>
          </a:prstGeom>
        </p:spPr>
        <p:txBody>
          <a:bodyPr anchor="t" rtlCol="false" tIns="0" lIns="0" bIns="0" rIns="0">
            <a:spAutoFit/>
          </a:bodyPr>
          <a:lstStyle/>
          <a:p>
            <a:pPr algn="l">
              <a:lnSpc>
                <a:spcPts val="2639"/>
              </a:lnSpc>
              <a:spcBef>
                <a:spcPct val="0"/>
              </a:spcBef>
            </a:pPr>
            <a:r>
              <a:rPr lang="en-US" sz="2199">
                <a:solidFill>
                  <a:srgbClr val="1A1A1A"/>
                </a:solidFill>
                <a:latin typeface="Proxima Nova"/>
                <a:ea typeface="Proxima Nova"/>
                <a:cs typeface="Proxima Nova"/>
                <a:sym typeface="Proxima Nova"/>
              </a:rPr>
              <a:t>Stay in control by monitoring driver performance, responding swiftly to schedule changes, and proactively addressing potential delays.</a:t>
            </a:r>
          </a:p>
        </p:txBody>
      </p:sp>
      <p:sp>
        <p:nvSpPr>
          <p:cNvPr name="TextBox 19" id="19"/>
          <p:cNvSpPr txBox="true"/>
          <p:nvPr/>
        </p:nvSpPr>
        <p:spPr>
          <a:xfrm rot="0">
            <a:off x="4970327" y="6313202"/>
            <a:ext cx="3672241" cy="1666875"/>
          </a:xfrm>
          <a:prstGeom prst="rect">
            <a:avLst/>
          </a:prstGeom>
        </p:spPr>
        <p:txBody>
          <a:bodyPr anchor="t" rtlCol="false" tIns="0" lIns="0" bIns="0" rIns="0">
            <a:spAutoFit/>
          </a:bodyPr>
          <a:lstStyle/>
          <a:p>
            <a:pPr algn="l">
              <a:lnSpc>
                <a:spcPts val="2639"/>
              </a:lnSpc>
              <a:spcBef>
                <a:spcPct val="0"/>
              </a:spcBef>
            </a:pPr>
            <a:r>
              <a:rPr lang="en-US" sz="2199">
                <a:solidFill>
                  <a:srgbClr val="1A1A1A"/>
                </a:solidFill>
                <a:latin typeface="Proxima Nova"/>
                <a:ea typeface="Proxima Nova"/>
                <a:cs typeface="Proxima Nova"/>
                <a:sym typeface="Proxima Nova"/>
              </a:rPr>
              <a:t>Receive instant notifications about route deviations, personal trips, or unexpected events, enabling you to act quickly.</a:t>
            </a:r>
          </a:p>
        </p:txBody>
      </p:sp>
      <p:sp>
        <p:nvSpPr>
          <p:cNvPr name="TextBox 20" id="20"/>
          <p:cNvSpPr txBox="true"/>
          <p:nvPr/>
        </p:nvSpPr>
        <p:spPr>
          <a:xfrm rot="0">
            <a:off x="4970327" y="3354135"/>
            <a:ext cx="3672241" cy="2000250"/>
          </a:xfrm>
          <a:prstGeom prst="rect">
            <a:avLst/>
          </a:prstGeom>
        </p:spPr>
        <p:txBody>
          <a:bodyPr anchor="t" rtlCol="false" tIns="0" lIns="0" bIns="0" rIns="0">
            <a:spAutoFit/>
          </a:bodyPr>
          <a:lstStyle/>
          <a:p>
            <a:pPr algn="l">
              <a:lnSpc>
                <a:spcPts val="2639"/>
              </a:lnSpc>
              <a:spcBef>
                <a:spcPct val="0"/>
              </a:spcBef>
            </a:pPr>
            <a:r>
              <a:rPr lang="en-US" sz="2199">
                <a:solidFill>
                  <a:srgbClr val="1A1A1A"/>
                </a:solidFill>
                <a:latin typeface="Proxima Nova"/>
                <a:ea typeface="Proxima Nova"/>
                <a:cs typeface="Proxima Nova"/>
                <a:sym typeface="Proxima Nova"/>
              </a:rPr>
              <a:t>Reduce costly production delays using precise GPS tracking.</a:t>
            </a:r>
            <a:r>
              <a:rPr lang="en-US" sz="2199">
                <a:solidFill>
                  <a:srgbClr val="1A1A1A"/>
                </a:solidFill>
                <a:latin typeface="Proxima Nova"/>
                <a:ea typeface="Proxima Nova"/>
                <a:cs typeface="Proxima Nova"/>
                <a:sym typeface="Proxima Nova"/>
              </a:rPr>
              <a:t> </a:t>
            </a:r>
            <a:r>
              <a:rPr lang="en-US" sz="2199">
                <a:solidFill>
                  <a:srgbClr val="1A1A1A"/>
                </a:solidFill>
                <a:latin typeface="Proxima Nova"/>
                <a:ea typeface="Proxima Nova"/>
                <a:cs typeface="Proxima Nova"/>
                <a:sym typeface="Proxima Nova"/>
              </a:rPr>
              <a:t>Strengthen customer loyalty sharing vehicle location with Geo links.</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83000"/>
            <a:ext cx="18288000" cy="504000"/>
            <a:chOff x="0" y="0"/>
            <a:chExt cx="24384000" cy="672000"/>
          </a:xfrm>
        </p:grpSpPr>
        <p:grpSp>
          <p:nvGrpSpPr>
            <p:cNvPr name="Group 4" id="4"/>
            <p:cNvGrpSpPr/>
            <p:nvPr/>
          </p:nvGrpSpPr>
          <p:grpSpPr>
            <a:xfrm rot="0">
              <a:off x="0" y="0"/>
              <a:ext cx="24384000" cy="672000"/>
              <a:chOff x="0" y="0"/>
              <a:chExt cx="24384000" cy="672000"/>
            </a:xfrm>
          </p:grpSpPr>
          <p:sp>
            <p:nvSpPr>
              <p:cNvPr name="Freeform 5" id="5"/>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6" id="6"/>
            <p:cNvSpPr/>
            <p:nvPr/>
          </p:nvSpPr>
          <p:spPr>
            <a:xfrm flipH="false" flipV="false" rot="0">
              <a:off x="22264565" y="149869"/>
              <a:ext cx="1554040" cy="347333"/>
            </a:xfrm>
            <a:custGeom>
              <a:avLst/>
              <a:gdLst/>
              <a:ahLst/>
              <a:cxnLst/>
              <a:rect r="r" b="b" t="t" l="l"/>
              <a:pathLst>
                <a:path h="347333" w="1554040">
                  <a:moveTo>
                    <a:pt x="0" y="0"/>
                  </a:moveTo>
                  <a:lnTo>
                    <a:pt x="1554040" y="0"/>
                  </a:lnTo>
                  <a:lnTo>
                    <a:pt x="1554040" y="347334"/>
                  </a:lnTo>
                  <a:lnTo>
                    <a:pt x="0" y="347334"/>
                  </a:lnTo>
                  <a:lnTo>
                    <a:pt x="0" y="0"/>
                  </a:lnTo>
                  <a:close/>
                </a:path>
              </a:pathLst>
            </a:custGeom>
            <a:blipFill>
              <a:blip r:embed="rId4"/>
              <a:stretch>
                <a:fillRect l="0" t="0" r="0" b="0"/>
              </a:stretch>
            </a:blipFill>
          </p:spPr>
        </p:sp>
      </p:grpSp>
      <p:sp>
        <p:nvSpPr>
          <p:cNvPr name="TextBox 7" id="7"/>
          <p:cNvSpPr txBox="true"/>
          <p:nvPr/>
        </p:nvSpPr>
        <p:spPr>
          <a:xfrm rot="0">
            <a:off x="945775" y="2351636"/>
            <a:ext cx="6662851" cy="3333750"/>
          </a:xfrm>
          <a:prstGeom prst="rect">
            <a:avLst/>
          </a:prstGeom>
        </p:spPr>
        <p:txBody>
          <a:bodyPr anchor="t" rtlCol="false" tIns="0" lIns="0" bIns="0" rIns="0">
            <a:spAutoFit/>
          </a:bodyPr>
          <a:lstStyle/>
          <a:p>
            <a:pPr algn="l">
              <a:lnSpc>
                <a:spcPts val="2640"/>
              </a:lnSpc>
            </a:pPr>
            <a:r>
              <a:rPr lang="en-US" sz="2200">
                <a:solidFill>
                  <a:srgbClr val="28323A"/>
                </a:solidFill>
                <a:latin typeface="Proxima Nova"/>
                <a:ea typeface="Proxima Nova"/>
                <a:cs typeface="Proxima Nova"/>
                <a:sym typeface="Proxima Nova"/>
              </a:rPr>
              <a:t>Stay</a:t>
            </a:r>
            <a:r>
              <a:rPr lang="en-US" sz="2200" b="true">
                <a:solidFill>
                  <a:srgbClr val="1D96DB"/>
                </a:solidFill>
                <a:latin typeface="Proxima Nova Bold"/>
                <a:ea typeface="Proxima Nova Bold"/>
                <a:cs typeface="Proxima Nova Bold"/>
                <a:sym typeface="Proxima Nova Bold"/>
              </a:rPr>
              <a:t> updated on telemetry sensors</a:t>
            </a:r>
            <a:r>
              <a:rPr lang="en-US" sz="2200">
                <a:solidFill>
                  <a:srgbClr val="28323A"/>
                </a:solidFill>
                <a:latin typeface="Proxima Nova"/>
                <a:ea typeface="Proxima Nova"/>
                <a:cs typeface="Proxima Nova"/>
                <a:sym typeface="Proxima Nova"/>
              </a:rPr>
              <a:t> readings </a:t>
            </a:r>
          </a:p>
          <a:p>
            <a:pPr algn="l">
              <a:lnSpc>
                <a:spcPts val="2640"/>
              </a:lnSpc>
            </a:pPr>
            <a:r>
              <a:rPr lang="en-US" sz="2200">
                <a:solidFill>
                  <a:srgbClr val="28323A"/>
                </a:solidFill>
                <a:latin typeface="Proxima Nova"/>
                <a:ea typeface="Proxima Nova"/>
                <a:cs typeface="Proxima Nova"/>
                <a:sym typeface="Proxima Nova"/>
              </a:rPr>
              <a:t>and upcoming fleet maintenance works. Enable alerts </a:t>
            </a:r>
          </a:p>
          <a:p>
            <a:pPr algn="l">
              <a:lnSpc>
                <a:spcPts val="2640"/>
              </a:lnSpc>
            </a:pPr>
            <a:r>
              <a:rPr lang="en-US" sz="2200">
                <a:solidFill>
                  <a:srgbClr val="28323A"/>
                </a:solidFill>
                <a:latin typeface="Proxima Nova"/>
                <a:ea typeface="Proxima Nova"/>
                <a:cs typeface="Proxima Nova"/>
                <a:sym typeface="Proxima Nova"/>
              </a:rPr>
              <a:t>by email, SMS, push or sound alarms.</a:t>
            </a:r>
          </a:p>
          <a:p>
            <a:pPr algn="l">
              <a:lnSpc>
                <a:spcPts val="2640"/>
              </a:lnSpc>
            </a:pPr>
          </a:p>
          <a:p>
            <a:pPr algn="l">
              <a:lnSpc>
                <a:spcPts val="2640"/>
              </a:lnSpc>
            </a:pPr>
            <a:r>
              <a:rPr lang="en-US" sz="2200">
                <a:solidFill>
                  <a:srgbClr val="28323A"/>
                </a:solidFill>
                <a:latin typeface="Proxima Nova"/>
                <a:ea typeface="Proxima Nova"/>
                <a:cs typeface="Proxima Nova"/>
                <a:sym typeface="Proxima Nova"/>
              </a:rPr>
              <a:t>Ensure your </a:t>
            </a:r>
            <a:r>
              <a:rPr lang="en-US" sz="2200" b="true">
                <a:solidFill>
                  <a:srgbClr val="1090CF"/>
                </a:solidFill>
                <a:latin typeface="Proxima Nova Bold"/>
                <a:ea typeface="Proxima Nova Bold"/>
                <a:cs typeface="Proxima Nova Bold"/>
                <a:sym typeface="Proxima Nova Bold"/>
              </a:rPr>
              <a:t>fleet's technical reliability </a:t>
            </a:r>
            <a:r>
              <a:rPr lang="en-US" sz="2200">
                <a:solidFill>
                  <a:srgbClr val="28323A"/>
                </a:solidFill>
                <a:latin typeface="Proxima Nova"/>
                <a:ea typeface="Proxima Nova"/>
                <a:cs typeface="Proxima Nova"/>
                <a:sym typeface="Proxima Nova"/>
              </a:rPr>
              <a:t>with reminders about upcoming maintenance, expiring insurance policies, and detected vehicle malfunctions. </a:t>
            </a:r>
          </a:p>
          <a:p>
            <a:pPr algn="l">
              <a:lnSpc>
                <a:spcPts val="2640"/>
              </a:lnSpc>
            </a:pPr>
          </a:p>
          <a:p>
            <a:pPr algn="l">
              <a:lnSpc>
                <a:spcPts val="2640"/>
              </a:lnSpc>
            </a:pPr>
          </a:p>
          <a:p>
            <a:pPr algn="l">
              <a:lnSpc>
                <a:spcPts val="2640"/>
              </a:lnSpc>
              <a:spcBef>
                <a:spcPct val="0"/>
              </a:spcBef>
            </a:pPr>
          </a:p>
        </p:txBody>
      </p:sp>
      <p:sp>
        <p:nvSpPr>
          <p:cNvPr name="Freeform 8" id="8"/>
          <p:cNvSpPr/>
          <p:nvPr/>
        </p:nvSpPr>
        <p:spPr>
          <a:xfrm flipH="false" flipV="false" rot="0">
            <a:off x="8270495" y="1823732"/>
            <a:ext cx="9082094" cy="6629929"/>
          </a:xfrm>
          <a:custGeom>
            <a:avLst/>
            <a:gdLst/>
            <a:ahLst/>
            <a:cxnLst/>
            <a:rect r="r" b="b" t="t" l="l"/>
            <a:pathLst>
              <a:path h="6629929" w="9082094">
                <a:moveTo>
                  <a:pt x="0" y="0"/>
                </a:moveTo>
                <a:lnTo>
                  <a:pt x="9082094" y="0"/>
                </a:lnTo>
                <a:lnTo>
                  <a:pt x="9082094" y="6629928"/>
                </a:lnTo>
                <a:lnTo>
                  <a:pt x="0" y="6629928"/>
                </a:lnTo>
                <a:lnTo>
                  <a:pt x="0" y="0"/>
                </a:lnTo>
                <a:close/>
              </a:path>
            </a:pathLst>
          </a:custGeom>
          <a:blipFill>
            <a:blip r:embed="rId5"/>
            <a:stretch>
              <a:fillRect l="0" t="0" r="0" b="0"/>
            </a:stretch>
          </a:blipFill>
        </p:spPr>
      </p:sp>
      <p:sp>
        <p:nvSpPr>
          <p:cNvPr name="Freeform 9" id="9"/>
          <p:cNvSpPr/>
          <p:nvPr/>
        </p:nvSpPr>
        <p:spPr>
          <a:xfrm flipH="false" flipV="false" rot="0">
            <a:off x="8966032" y="2375299"/>
            <a:ext cx="7767057" cy="5474873"/>
          </a:xfrm>
          <a:custGeom>
            <a:avLst/>
            <a:gdLst/>
            <a:ahLst/>
            <a:cxnLst/>
            <a:rect r="r" b="b" t="t" l="l"/>
            <a:pathLst>
              <a:path h="5474873" w="7767057">
                <a:moveTo>
                  <a:pt x="0" y="0"/>
                </a:moveTo>
                <a:lnTo>
                  <a:pt x="7767058" y="0"/>
                </a:lnTo>
                <a:lnTo>
                  <a:pt x="7767058" y="5474872"/>
                </a:lnTo>
                <a:lnTo>
                  <a:pt x="0" y="5474872"/>
                </a:lnTo>
                <a:lnTo>
                  <a:pt x="0" y="0"/>
                </a:lnTo>
                <a:close/>
              </a:path>
            </a:pathLst>
          </a:custGeom>
          <a:blipFill>
            <a:blip r:embed="rId6"/>
            <a:stretch>
              <a:fillRect l="-1078" t="0" r="-47481" b="0"/>
            </a:stretch>
          </a:blipFill>
        </p:spPr>
      </p:sp>
      <p:sp>
        <p:nvSpPr>
          <p:cNvPr name="Freeform 10" id="10"/>
          <p:cNvSpPr/>
          <p:nvPr/>
        </p:nvSpPr>
        <p:spPr>
          <a:xfrm flipH="false" flipV="false" rot="0">
            <a:off x="769002" y="5138696"/>
            <a:ext cx="5895410" cy="3986162"/>
          </a:xfrm>
          <a:custGeom>
            <a:avLst/>
            <a:gdLst/>
            <a:ahLst/>
            <a:cxnLst/>
            <a:rect r="r" b="b" t="t" l="l"/>
            <a:pathLst>
              <a:path h="3986162" w="5895410">
                <a:moveTo>
                  <a:pt x="0" y="0"/>
                </a:moveTo>
                <a:lnTo>
                  <a:pt x="5895409" y="0"/>
                </a:lnTo>
                <a:lnTo>
                  <a:pt x="5895409" y="3986163"/>
                </a:lnTo>
                <a:lnTo>
                  <a:pt x="0" y="3986163"/>
                </a:lnTo>
                <a:lnTo>
                  <a:pt x="0" y="0"/>
                </a:lnTo>
                <a:close/>
              </a:path>
            </a:pathLst>
          </a:custGeom>
          <a:blipFill>
            <a:blip r:embed="rId7"/>
            <a:stretch>
              <a:fillRect l="0" t="0" r="0" b="0"/>
            </a:stretch>
          </a:blipFill>
        </p:spPr>
      </p:sp>
      <p:sp>
        <p:nvSpPr>
          <p:cNvPr name="Freeform 11" id="11"/>
          <p:cNvSpPr/>
          <p:nvPr/>
        </p:nvSpPr>
        <p:spPr>
          <a:xfrm flipH="false" flipV="false" rot="0">
            <a:off x="6970115" y="6342611"/>
            <a:ext cx="6042971" cy="2782248"/>
          </a:xfrm>
          <a:custGeom>
            <a:avLst/>
            <a:gdLst/>
            <a:ahLst/>
            <a:cxnLst/>
            <a:rect r="r" b="b" t="t" l="l"/>
            <a:pathLst>
              <a:path h="2782248" w="6042971">
                <a:moveTo>
                  <a:pt x="0" y="0"/>
                </a:moveTo>
                <a:lnTo>
                  <a:pt x="6042971" y="0"/>
                </a:lnTo>
                <a:lnTo>
                  <a:pt x="6042971" y="2782248"/>
                </a:lnTo>
                <a:lnTo>
                  <a:pt x="0" y="2782248"/>
                </a:lnTo>
                <a:lnTo>
                  <a:pt x="0" y="0"/>
                </a:lnTo>
                <a:close/>
              </a:path>
            </a:pathLst>
          </a:custGeom>
          <a:blipFill>
            <a:blip r:embed="rId8"/>
            <a:stretch>
              <a:fillRect l="0" t="0" r="0" b="0"/>
            </a:stretch>
          </a:blipFill>
        </p:spPr>
      </p:sp>
      <p:sp>
        <p:nvSpPr>
          <p:cNvPr name="TextBox 12" id="12"/>
          <p:cNvSpPr txBox="true"/>
          <p:nvPr/>
        </p:nvSpPr>
        <p:spPr>
          <a:xfrm rot="0">
            <a:off x="945775" y="1177458"/>
            <a:ext cx="86926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Keep fleet in top shape</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1602844" y="5886517"/>
            <a:ext cx="7610721" cy="1560682"/>
            <a:chOff x="0" y="0"/>
            <a:chExt cx="2004470" cy="411044"/>
          </a:xfrm>
        </p:grpSpPr>
        <p:sp>
          <p:nvSpPr>
            <p:cNvPr name="Freeform 4" id="4"/>
            <p:cNvSpPr/>
            <p:nvPr/>
          </p:nvSpPr>
          <p:spPr>
            <a:xfrm flipH="false" flipV="false" rot="0">
              <a:off x="0" y="0"/>
              <a:ext cx="2004470" cy="411044"/>
            </a:xfrm>
            <a:custGeom>
              <a:avLst/>
              <a:gdLst/>
              <a:ahLst/>
              <a:cxnLst/>
              <a:rect r="r" b="b" t="t" l="l"/>
              <a:pathLst>
                <a:path h="411044" w="2004470">
                  <a:moveTo>
                    <a:pt x="15259" y="0"/>
                  </a:moveTo>
                  <a:lnTo>
                    <a:pt x="1989211" y="0"/>
                  </a:lnTo>
                  <a:cubicBezTo>
                    <a:pt x="1997638" y="0"/>
                    <a:pt x="2004470" y="6831"/>
                    <a:pt x="2004470" y="15259"/>
                  </a:cubicBezTo>
                  <a:lnTo>
                    <a:pt x="2004470" y="395785"/>
                  </a:lnTo>
                  <a:cubicBezTo>
                    <a:pt x="2004470" y="399832"/>
                    <a:pt x="2002862" y="403713"/>
                    <a:pt x="2000001" y="406575"/>
                  </a:cubicBezTo>
                  <a:cubicBezTo>
                    <a:pt x="1997139" y="409436"/>
                    <a:pt x="1993258" y="411044"/>
                    <a:pt x="1989211" y="411044"/>
                  </a:cubicBezTo>
                  <a:lnTo>
                    <a:pt x="15259" y="411044"/>
                  </a:lnTo>
                  <a:cubicBezTo>
                    <a:pt x="6831" y="411044"/>
                    <a:pt x="0" y="404212"/>
                    <a:pt x="0" y="395785"/>
                  </a:cubicBezTo>
                  <a:lnTo>
                    <a:pt x="0" y="15259"/>
                  </a:lnTo>
                  <a:cubicBezTo>
                    <a:pt x="0" y="11212"/>
                    <a:pt x="1608" y="7331"/>
                    <a:pt x="4469" y="4469"/>
                  </a:cubicBezTo>
                  <a:cubicBezTo>
                    <a:pt x="7331" y="1608"/>
                    <a:pt x="11212" y="0"/>
                    <a:pt x="15259"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5" id="5"/>
            <p:cNvSpPr txBox="true"/>
            <p:nvPr/>
          </p:nvSpPr>
          <p:spPr>
            <a:xfrm>
              <a:off x="0" y="9525"/>
              <a:ext cx="2004470" cy="401519"/>
            </a:xfrm>
            <a:prstGeom prst="rect">
              <a:avLst/>
            </a:prstGeom>
          </p:spPr>
          <p:txBody>
            <a:bodyPr anchor="ctr" rtlCol="false" tIns="50800" lIns="50800" bIns="50800" rIns="50800"/>
            <a:lstStyle/>
            <a:p>
              <a:pPr algn="ctr">
                <a:lnSpc>
                  <a:spcPts val="2880"/>
                </a:lnSpc>
              </a:pPr>
            </a:p>
          </p:txBody>
        </p:sp>
      </p:grpSp>
      <p:sp>
        <p:nvSpPr>
          <p:cNvPr name="TextBox 6" id="6"/>
          <p:cNvSpPr txBox="true"/>
          <p:nvPr/>
        </p:nvSpPr>
        <p:spPr>
          <a:xfrm rot="0">
            <a:off x="1961350" y="6117580"/>
            <a:ext cx="647124" cy="366589"/>
          </a:xfrm>
          <a:prstGeom prst="rect">
            <a:avLst/>
          </a:prstGeom>
        </p:spPr>
        <p:txBody>
          <a:bodyPr anchor="t" rtlCol="false" tIns="0" lIns="0" bIns="0" rIns="0">
            <a:spAutoFit/>
          </a:bodyPr>
          <a:lstStyle/>
          <a:p>
            <a:pPr algn="ctr">
              <a:lnSpc>
                <a:spcPts val="3015"/>
              </a:lnSpc>
              <a:spcBef>
                <a:spcPct val="0"/>
              </a:spcBef>
            </a:pPr>
            <a:r>
              <a:rPr lang="en-US" b="true" sz="2185">
                <a:solidFill>
                  <a:srgbClr val="1D96DB"/>
                </a:solidFill>
                <a:latin typeface="Proxima Nova Bold"/>
                <a:ea typeface="Proxima Nova Bold"/>
                <a:cs typeface="Proxima Nova Bold"/>
                <a:sym typeface="Proxima Nova Bold"/>
              </a:rPr>
              <a:t>up to</a:t>
            </a:r>
          </a:p>
        </p:txBody>
      </p:sp>
      <p:sp>
        <p:nvSpPr>
          <p:cNvPr name="TextBox 7" id="7"/>
          <p:cNvSpPr txBox="true"/>
          <p:nvPr/>
        </p:nvSpPr>
        <p:spPr>
          <a:xfrm rot="0">
            <a:off x="3610714" y="6367549"/>
            <a:ext cx="3902852" cy="749808"/>
          </a:xfrm>
          <a:prstGeom prst="rect">
            <a:avLst/>
          </a:prstGeom>
        </p:spPr>
        <p:txBody>
          <a:bodyPr anchor="t" rtlCol="false" tIns="0" lIns="0" bIns="0" rIns="0">
            <a:spAutoFit/>
          </a:bodyPr>
          <a:lstStyle/>
          <a:p>
            <a:pPr algn="l">
              <a:lnSpc>
                <a:spcPts val="3036"/>
              </a:lnSpc>
            </a:pPr>
            <a:r>
              <a:rPr lang="en-US" sz="2200">
                <a:solidFill>
                  <a:srgbClr val="1A1A1A"/>
                </a:solidFill>
                <a:latin typeface="Proxima Nova"/>
                <a:ea typeface="Proxima Nova"/>
                <a:cs typeface="Proxima Nova"/>
                <a:sym typeface="Proxima Nova"/>
              </a:rPr>
              <a:t>reduce fuel expenses thanks </a:t>
            </a:r>
          </a:p>
          <a:p>
            <a:pPr algn="l">
              <a:lnSpc>
                <a:spcPts val="3036"/>
              </a:lnSpc>
              <a:spcBef>
                <a:spcPct val="0"/>
              </a:spcBef>
            </a:pPr>
            <a:r>
              <a:rPr lang="en-US" sz="2200">
                <a:solidFill>
                  <a:srgbClr val="1A1A1A"/>
                </a:solidFill>
                <a:latin typeface="Proxima Nova"/>
                <a:ea typeface="Proxima Nova"/>
                <a:cs typeface="Proxima Nova"/>
                <a:sym typeface="Proxima Nova"/>
              </a:rPr>
              <a:t>to monitoring system*. </a:t>
            </a:r>
          </a:p>
        </p:txBody>
      </p:sp>
      <p:sp>
        <p:nvSpPr>
          <p:cNvPr name="TextBox 8" id="8"/>
          <p:cNvSpPr txBox="true"/>
          <p:nvPr/>
        </p:nvSpPr>
        <p:spPr>
          <a:xfrm rot="0">
            <a:off x="1928264" y="7569140"/>
            <a:ext cx="7440981" cy="234696"/>
          </a:xfrm>
          <a:prstGeom prst="rect">
            <a:avLst/>
          </a:prstGeom>
        </p:spPr>
        <p:txBody>
          <a:bodyPr anchor="t" rtlCol="false" tIns="0" lIns="0" bIns="0" rIns="0">
            <a:spAutoFit/>
          </a:bodyPr>
          <a:lstStyle/>
          <a:p>
            <a:pPr algn="l">
              <a:lnSpc>
                <a:spcPts val="1931"/>
              </a:lnSpc>
              <a:spcBef>
                <a:spcPct val="0"/>
              </a:spcBef>
            </a:pPr>
            <a:r>
              <a:rPr lang="en-US" sz="1399">
                <a:solidFill>
                  <a:srgbClr val="808B9B"/>
                </a:solidFill>
                <a:latin typeface="Proxima Nova"/>
                <a:ea typeface="Proxima Nova"/>
                <a:cs typeface="Proxima Nova"/>
                <a:sym typeface="Proxima Nova"/>
              </a:rPr>
              <a:t>Based on our customers experience.</a:t>
            </a:r>
          </a:p>
        </p:txBody>
      </p:sp>
      <p:sp>
        <p:nvSpPr>
          <p:cNvPr name="TextBox 9" id="9"/>
          <p:cNvSpPr txBox="true"/>
          <p:nvPr/>
        </p:nvSpPr>
        <p:spPr>
          <a:xfrm rot="0">
            <a:off x="1966290" y="6281824"/>
            <a:ext cx="1487945" cy="976457"/>
          </a:xfrm>
          <a:prstGeom prst="rect">
            <a:avLst/>
          </a:prstGeom>
        </p:spPr>
        <p:txBody>
          <a:bodyPr anchor="t" rtlCol="false" tIns="0" lIns="0" bIns="0" rIns="0">
            <a:spAutoFit/>
          </a:bodyPr>
          <a:lstStyle/>
          <a:p>
            <a:pPr algn="ctr">
              <a:lnSpc>
                <a:spcPts val="7815"/>
              </a:lnSpc>
              <a:spcBef>
                <a:spcPct val="0"/>
              </a:spcBef>
            </a:pPr>
            <a:r>
              <a:rPr lang="en-US" b="true" sz="5965">
                <a:solidFill>
                  <a:srgbClr val="1090CF"/>
                </a:solidFill>
                <a:latin typeface="Proxima Nova Bold"/>
                <a:ea typeface="Proxima Nova Bold"/>
                <a:cs typeface="Proxima Nova Bold"/>
                <a:sym typeface="Proxima Nova Bold"/>
              </a:rPr>
              <a:t>3</a:t>
            </a:r>
            <a:r>
              <a:rPr lang="en-US" b="true" sz="5965">
                <a:solidFill>
                  <a:srgbClr val="1090CF"/>
                </a:solidFill>
                <a:latin typeface="Proxima Nova Bold"/>
                <a:ea typeface="Proxima Nova Bold"/>
                <a:cs typeface="Proxima Nova Bold"/>
                <a:sym typeface="Proxima Nova Bold"/>
              </a:rPr>
              <a:t>0%</a:t>
            </a:r>
          </a:p>
        </p:txBody>
      </p:sp>
      <p:grpSp>
        <p:nvGrpSpPr>
          <p:cNvPr name="Group 10" id="10"/>
          <p:cNvGrpSpPr/>
          <p:nvPr/>
        </p:nvGrpSpPr>
        <p:grpSpPr>
          <a:xfrm rot="0">
            <a:off x="200" y="9783000"/>
            <a:ext cx="18288000" cy="504000"/>
            <a:chOff x="0" y="0"/>
            <a:chExt cx="24384000" cy="672000"/>
          </a:xfrm>
        </p:grpSpPr>
        <p:grpSp>
          <p:nvGrpSpPr>
            <p:cNvPr name="Group 11" id="11"/>
            <p:cNvGrpSpPr/>
            <p:nvPr/>
          </p:nvGrpSpPr>
          <p:grpSpPr>
            <a:xfrm rot="0">
              <a:off x="0" y="0"/>
              <a:ext cx="24384000" cy="672000"/>
              <a:chOff x="0" y="0"/>
              <a:chExt cx="24384000" cy="672000"/>
            </a:xfrm>
          </p:grpSpPr>
          <p:sp>
            <p:nvSpPr>
              <p:cNvPr name="Freeform 12" id="12"/>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13" id="13"/>
            <p:cNvSpPr/>
            <p:nvPr/>
          </p:nvSpPr>
          <p:spPr>
            <a:xfrm flipH="false" flipV="false" rot="0">
              <a:off x="22264565" y="149869"/>
              <a:ext cx="1554040" cy="347333"/>
            </a:xfrm>
            <a:custGeom>
              <a:avLst/>
              <a:gdLst/>
              <a:ahLst/>
              <a:cxnLst/>
              <a:rect r="r" b="b" t="t" l="l"/>
              <a:pathLst>
                <a:path h="347333" w="1554040">
                  <a:moveTo>
                    <a:pt x="0" y="0"/>
                  </a:moveTo>
                  <a:lnTo>
                    <a:pt x="1554040" y="0"/>
                  </a:lnTo>
                  <a:lnTo>
                    <a:pt x="1554040" y="347334"/>
                  </a:lnTo>
                  <a:lnTo>
                    <a:pt x="0" y="347334"/>
                  </a:lnTo>
                  <a:lnTo>
                    <a:pt x="0" y="0"/>
                  </a:lnTo>
                  <a:close/>
                </a:path>
              </a:pathLst>
            </a:custGeom>
            <a:blipFill>
              <a:blip r:embed="rId4"/>
              <a:stretch>
                <a:fillRect l="0" t="0" r="0" b="0"/>
              </a:stretch>
            </a:blipFill>
          </p:spPr>
        </p:sp>
      </p:grpSp>
      <p:sp>
        <p:nvSpPr>
          <p:cNvPr name="TextBox 14" id="14"/>
          <p:cNvSpPr txBox="true"/>
          <p:nvPr/>
        </p:nvSpPr>
        <p:spPr>
          <a:xfrm rot="0">
            <a:off x="975430" y="2284802"/>
            <a:ext cx="6325567" cy="3333750"/>
          </a:xfrm>
          <a:prstGeom prst="rect">
            <a:avLst/>
          </a:prstGeom>
        </p:spPr>
        <p:txBody>
          <a:bodyPr anchor="t" rtlCol="false" tIns="0" lIns="0" bIns="0" rIns="0">
            <a:spAutoFit/>
          </a:bodyPr>
          <a:lstStyle/>
          <a:p>
            <a:pPr algn="l">
              <a:lnSpc>
                <a:spcPts val="2640"/>
              </a:lnSpc>
            </a:pPr>
            <a:r>
              <a:rPr lang="en-US" sz="2200" b="true">
                <a:solidFill>
                  <a:srgbClr val="1D96DB"/>
                </a:solidFill>
                <a:latin typeface="Proxima Nova Bold"/>
                <a:ea typeface="Proxima Nova Bold"/>
                <a:cs typeface="Proxima Nova Bold"/>
                <a:sym typeface="Proxima Nova Bold"/>
              </a:rPr>
              <a:t>Track exact mileage,</a:t>
            </a:r>
            <a:r>
              <a:rPr lang="en-US" sz="2200">
                <a:solidFill>
                  <a:srgbClr val="28323A"/>
                </a:solidFill>
                <a:latin typeface="Proxima Nova"/>
                <a:ea typeface="Proxima Nova"/>
                <a:cs typeface="Proxima Nova"/>
                <a:sym typeface="Proxima Nova"/>
              </a:rPr>
              <a:t> vehicle load, refueling volume, and fuel consumption to eliminate frauds.</a:t>
            </a:r>
          </a:p>
          <a:p>
            <a:pPr algn="l">
              <a:lnSpc>
                <a:spcPts val="2640"/>
              </a:lnSpc>
            </a:pPr>
          </a:p>
          <a:p>
            <a:pPr algn="l">
              <a:lnSpc>
                <a:spcPts val="2640"/>
              </a:lnSpc>
            </a:pPr>
            <a:r>
              <a:rPr lang="en-US" sz="2200" b="true">
                <a:solidFill>
                  <a:srgbClr val="1D96DB"/>
                </a:solidFill>
                <a:latin typeface="Proxima Nova Bold"/>
                <a:ea typeface="Proxima Nova Bold"/>
                <a:cs typeface="Proxima Nova Bold"/>
                <a:sym typeface="Proxima Nova Bold"/>
              </a:rPr>
              <a:t>Detect fuel frauds</a:t>
            </a:r>
            <a:r>
              <a:rPr lang="en-US" sz="2200">
                <a:solidFill>
                  <a:srgbClr val="28323A"/>
                </a:solidFill>
                <a:latin typeface="Proxima Nova"/>
                <a:ea typeface="Proxima Nova"/>
                <a:cs typeface="Proxima Nova"/>
                <a:sym typeface="Proxima Nova"/>
              </a:rPr>
              <a:t> on the spot with timely notifications. Browse through fuel reports to identify drains and analyze losses.</a:t>
            </a:r>
          </a:p>
          <a:p>
            <a:pPr algn="l">
              <a:lnSpc>
                <a:spcPts val="2640"/>
              </a:lnSpc>
            </a:pPr>
          </a:p>
          <a:p>
            <a:pPr algn="l">
              <a:lnSpc>
                <a:spcPts val="2640"/>
              </a:lnSpc>
            </a:pPr>
            <a:r>
              <a:rPr lang="en-US" sz="2200" b="true">
                <a:solidFill>
                  <a:srgbClr val="1D96DB"/>
                </a:solidFill>
                <a:latin typeface="Proxima Nova Bold"/>
                <a:ea typeface="Proxima Nova Bold"/>
                <a:cs typeface="Proxima Nova Bold"/>
                <a:sym typeface="Proxima Nova Bold"/>
              </a:rPr>
              <a:t>Optimize the route</a:t>
            </a:r>
            <a:r>
              <a:rPr lang="en-US" sz="2200">
                <a:solidFill>
                  <a:srgbClr val="28323A"/>
                </a:solidFill>
                <a:latin typeface="Proxima Nova"/>
                <a:ea typeface="Proxima Nova"/>
                <a:cs typeface="Proxima Nova"/>
                <a:sym typeface="Proxima Nova"/>
              </a:rPr>
              <a:t> on the move to avoid traffic jams, incidents on the road.</a:t>
            </a:r>
          </a:p>
          <a:p>
            <a:pPr algn="l">
              <a:lnSpc>
                <a:spcPts val="2640"/>
              </a:lnSpc>
              <a:spcBef>
                <a:spcPct val="0"/>
              </a:spcBef>
            </a:pPr>
          </a:p>
        </p:txBody>
      </p:sp>
      <p:sp>
        <p:nvSpPr>
          <p:cNvPr name="TextBox 15" id="15"/>
          <p:cNvSpPr txBox="true"/>
          <p:nvPr/>
        </p:nvSpPr>
        <p:spPr>
          <a:xfrm rot="0">
            <a:off x="945775" y="1177458"/>
            <a:ext cx="86926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Cut the fuel costs</a:t>
            </a:r>
          </a:p>
        </p:txBody>
      </p:sp>
      <p:sp>
        <p:nvSpPr>
          <p:cNvPr name="Freeform 16" id="16"/>
          <p:cNvSpPr/>
          <p:nvPr/>
        </p:nvSpPr>
        <p:spPr>
          <a:xfrm flipH="false" flipV="false" rot="0">
            <a:off x="7670044" y="1443279"/>
            <a:ext cx="11746733" cy="7400442"/>
          </a:xfrm>
          <a:custGeom>
            <a:avLst/>
            <a:gdLst/>
            <a:ahLst/>
            <a:cxnLst/>
            <a:rect r="r" b="b" t="t" l="l"/>
            <a:pathLst>
              <a:path h="7400442" w="11746733">
                <a:moveTo>
                  <a:pt x="0" y="0"/>
                </a:moveTo>
                <a:lnTo>
                  <a:pt x="11746734" y="0"/>
                </a:lnTo>
                <a:lnTo>
                  <a:pt x="11746734" y="7400442"/>
                </a:lnTo>
                <a:lnTo>
                  <a:pt x="0" y="7400442"/>
                </a:lnTo>
                <a:lnTo>
                  <a:pt x="0" y="0"/>
                </a:lnTo>
                <a:close/>
              </a:path>
            </a:pathLst>
          </a:custGeom>
          <a:blipFill>
            <a:blip r:embed="rId5"/>
            <a:stretch>
              <a:fillRect l="0" t="0" r="0" b="0"/>
            </a:stretch>
          </a:blipFill>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4" id="4"/>
          <p:cNvGrpSpPr/>
          <p:nvPr/>
        </p:nvGrpSpPr>
        <p:grpSpPr>
          <a:xfrm rot="0">
            <a:off x="200" y="9783000"/>
            <a:ext cx="18288000" cy="504000"/>
            <a:chOff x="0" y="0"/>
            <a:chExt cx="24384000" cy="672000"/>
          </a:xfrm>
        </p:grpSpPr>
        <p:grpSp>
          <p:nvGrpSpPr>
            <p:cNvPr name="Group 5" id="5"/>
            <p:cNvGrpSpPr/>
            <p:nvPr/>
          </p:nvGrpSpPr>
          <p:grpSpPr>
            <a:xfrm rot="0">
              <a:off x="0" y="0"/>
              <a:ext cx="24384000" cy="672000"/>
              <a:chOff x="0" y="0"/>
              <a:chExt cx="24384000" cy="672000"/>
            </a:xfrm>
          </p:grpSpPr>
          <p:sp>
            <p:nvSpPr>
              <p:cNvPr name="Freeform 6" id="6"/>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7" id="7"/>
            <p:cNvSpPr/>
            <p:nvPr/>
          </p:nvSpPr>
          <p:spPr>
            <a:xfrm flipH="false" flipV="false" rot="0">
              <a:off x="22264565" y="149869"/>
              <a:ext cx="1554040" cy="347333"/>
            </a:xfrm>
            <a:custGeom>
              <a:avLst/>
              <a:gdLst/>
              <a:ahLst/>
              <a:cxnLst/>
              <a:rect r="r" b="b" t="t" l="l"/>
              <a:pathLst>
                <a:path h="347333" w="1554040">
                  <a:moveTo>
                    <a:pt x="0" y="0"/>
                  </a:moveTo>
                  <a:lnTo>
                    <a:pt x="1554040" y="0"/>
                  </a:lnTo>
                  <a:lnTo>
                    <a:pt x="1554040" y="347334"/>
                  </a:lnTo>
                  <a:lnTo>
                    <a:pt x="0" y="347334"/>
                  </a:lnTo>
                  <a:lnTo>
                    <a:pt x="0" y="0"/>
                  </a:lnTo>
                  <a:close/>
                </a:path>
              </a:pathLst>
            </a:custGeom>
            <a:blipFill>
              <a:blip r:embed="rId4"/>
              <a:stretch>
                <a:fillRect l="0" t="0" r="0" b="0"/>
              </a:stretch>
            </a:blipFill>
          </p:spPr>
        </p:sp>
      </p:grpSp>
      <p:sp>
        <p:nvSpPr>
          <p:cNvPr name="Freeform 8" id="8"/>
          <p:cNvSpPr/>
          <p:nvPr/>
        </p:nvSpPr>
        <p:spPr>
          <a:xfrm flipH="false" flipV="false" rot="0">
            <a:off x="8989330" y="1360282"/>
            <a:ext cx="8172848" cy="6242012"/>
          </a:xfrm>
          <a:custGeom>
            <a:avLst/>
            <a:gdLst/>
            <a:ahLst/>
            <a:cxnLst/>
            <a:rect r="r" b="b" t="t" l="l"/>
            <a:pathLst>
              <a:path h="6242012" w="8172848">
                <a:moveTo>
                  <a:pt x="0" y="0"/>
                </a:moveTo>
                <a:lnTo>
                  <a:pt x="8172847" y="0"/>
                </a:lnTo>
                <a:lnTo>
                  <a:pt x="8172847" y="6242012"/>
                </a:lnTo>
                <a:lnTo>
                  <a:pt x="0" y="6242012"/>
                </a:lnTo>
                <a:lnTo>
                  <a:pt x="0" y="0"/>
                </a:lnTo>
                <a:close/>
              </a:path>
            </a:pathLst>
          </a:custGeom>
          <a:blipFill>
            <a:blip r:embed="rId5"/>
            <a:stretch>
              <a:fillRect l="0" t="0" r="0" b="0"/>
            </a:stretch>
          </a:blipFill>
        </p:spPr>
      </p:sp>
      <p:sp>
        <p:nvSpPr>
          <p:cNvPr name="TextBox 9" id="9"/>
          <p:cNvSpPr txBox="true"/>
          <p:nvPr/>
        </p:nvSpPr>
        <p:spPr>
          <a:xfrm rot="0">
            <a:off x="945775" y="1177458"/>
            <a:ext cx="6317491" cy="14382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Minimize accidents and insurance costs</a:t>
            </a:r>
          </a:p>
        </p:txBody>
      </p:sp>
      <p:sp>
        <p:nvSpPr>
          <p:cNvPr name="TextBox 10" id="10"/>
          <p:cNvSpPr txBox="true"/>
          <p:nvPr/>
        </p:nvSpPr>
        <p:spPr>
          <a:xfrm rot="0">
            <a:off x="975430" y="2856302"/>
            <a:ext cx="6599884" cy="4000500"/>
          </a:xfrm>
          <a:prstGeom prst="rect">
            <a:avLst/>
          </a:prstGeom>
        </p:spPr>
        <p:txBody>
          <a:bodyPr anchor="t" rtlCol="false" tIns="0" lIns="0" bIns="0" rIns="0">
            <a:spAutoFit/>
          </a:bodyPr>
          <a:lstStyle/>
          <a:p>
            <a:pPr algn="l">
              <a:lnSpc>
                <a:spcPts val="2640"/>
              </a:lnSpc>
            </a:pPr>
            <a:r>
              <a:rPr lang="en-US" sz="2200" b="true">
                <a:solidFill>
                  <a:srgbClr val="1090CF"/>
                </a:solidFill>
                <a:latin typeface="Proxima Nova Bold"/>
                <a:ea typeface="Proxima Nova Bold"/>
                <a:cs typeface="Proxima Nova Bold"/>
                <a:sym typeface="Proxima Nova Bold"/>
              </a:rPr>
              <a:t>Analyze Eco driving reports</a:t>
            </a:r>
            <a:r>
              <a:rPr lang="en-US" sz="2200">
                <a:solidFill>
                  <a:srgbClr val="28323A"/>
                </a:solidFill>
                <a:latin typeface="Proxima Nova"/>
                <a:ea typeface="Proxima Nova"/>
                <a:cs typeface="Proxima Nova"/>
                <a:sym typeface="Proxima Nova"/>
              </a:rPr>
              <a:t> to promote safe behind-the-wheel behavior and refine drivers’ discipline.</a:t>
            </a:r>
            <a:r>
              <a:rPr lang="en-US" sz="2200">
                <a:solidFill>
                  <a:srgbClr val="28323A"/>
                </a:solidFill>
                <a:latin typeface="Proxima Nova"/>
                <a:ea typeface="Proxima Nova"/>
                <a:cs typeface="Proxima Nova"/>
                <a:sym typeface="Proxima Nova"/>
              </a:rPr>
              <a:t> </a:t>
            </a:r>
          </a:p>
          <a:p>
            <a:pPr algn="l">
              <a:lnSpc>
                <a:spcPts val="2640"/>
              </a:lnSpc>
            </a:pPr>
          </a:p>
          <a:p>
            <a:pPr algn="l">
              <a:lnSpc>
                <a:spcPts val="2640"/>
              </a:lnSpc>
            </a:pPr>
            <a:r>
              <a:rPr lang="en-US" sz="2200">
                <a:solidFill>
                  <a:srgbClr val="28323A"/>
                </a:solidFill>
                <a:latin typeface="Proxima Nova"/>
                <a:ea typeface="Proxima Nova"/>
                <a:cs typeface="Proxima Nova"/>
                <a:sym typeface="Proxima Nova"/>
              </a:rPr>
              <a:t>Benefit from </a:t>
            </a:r>
            <a:r>
              <a:rPr lang="en-US" sz="2200" b="true">
                <a:solidFill>
                  <a:srgbClr val="1090CF"/>
                </a:solidFill>
                <a:latin typeface="Proxima Nova Bold"/>
                <a:ea typeface="Proxima Nova Bold"/>
                <a:cs typeface="Proxima Nova Bold"/>
                <a:sym typeface="Proxima Nova Bold"/>
              </a:rPr>
              <a:t>usage-based insurance </a:t>
            </a:r>
            <a:r>
              <a:rPr lang="en-US" sz="2200">
                <a:solidFill>
                  <a:srgbClr val="28323A"/>
                </a:solidFill>
                <a:latin typeface="Proxima Nova"/>
                <a:ea typeface="Proxima Nova"/>
                <a:cs typeface="Proxima Nova"/>
                <a:sym typeface="Proxima Nova"/>
              </a:rPr>
              <a:t>and reconstruct road accidents effectively.</a:t>
            </a:r>
          </a:p>
          <a:p>
            <a:pPr algn="l">
              <a:lnSpc>
                <a:spcPts val="2640"/>
              </a:lnSpc>
            </a:pPr>
            <a:r>
              <a:rPr lang="en-US" sz="2200">
                <a:solidFill>
                  <a:srgbClr val="28323A"/>
                </a:solidFill>
                <a:latin typeface="Proxima Nova"/>
                <a:ea typeface="Proxima Nova"/>
                <a:cs typeface="Proxima Nova"/>
                <a:sym typeface="Proxima Nova"/>
              </a:rPr>
              <a:t> </a:t>
            </a:r>
          </a:p>
          <a:p>
            <a:pPr algn="l">
              <a:lnSpc>
                <a:spcPts val="2640"/>
              </a:lnSpc>
            </a:pPr>
            <a:r>
              <a:rPr lang="en-US" sz="2200">
                <a:solidFill>
                  <a:srgbClr val="28323A"/>
                </a:solidFill>
                <a:latin typeface="Proxima Nova"/>
                <a:ea typeface="Proxima Nova"/>
                <a:cs typeface="Proxima Nova"/>
                <a:sym typeface="Proxima Nova"/>
              </a:rPr>
              <a:t>Adopt </a:t>
            </a:r>
            <a:r>
              <a:rPr lang="en-US" sz="2200" b="true">
                <a:solidFill>
                  <a:srgbClr val="1090CF"/>
                </a:solidFill>
                <a:latin typeface="Proxima Nova Bold"/>
                <a:ea typeface="Proxima Nova Bold"/>
                <a:cs typeface="Proxima Nova Bold"/>
                <a:sym typeface="Proxima Nova Bold"/>
              </a:rPr>
              <a:t>video telematics features,</a:t>
            </a:r>
            <a:r>
              <a:rPr lang="en-US" sz="2200">
                <a:solidFill>
                  <a:srgbClr val="28323A"/>
                </a:solidFill>
                <a:latin typeface="Proxima Nova"/>
                <a:ea typeface="Proxima Nova"/>
                <a:cs typeface="Proxima Nova"/>
                <a:sym typeface="Proxima Nova"/>
              </a:rPr>
              <a:t> such as ADAS</a:t>
            </a:r>
          </a:p>
          <a:p>
            <a:pPr algn="l">
              <a:lnSpc>
                <a:spcPts val="2640"/>
              </a:lnSpc>
            </a:pPr>
            <a:r>
              <a:rPr lang="en-US" sz="2200">
                <a:solidFill>
                  <a:srgbClr val="28323A"/>
                </a:solidFill>
                <a:latin typeface="Proxima Nova"/>
                <a:ea typeface="Proxima Nova"/>
                <a:cs typeface="Proxima Nova"/>
                <a:sym typeface="Proxima Nova"/>
              </a:rPr>
              <a:t>and DMS warnings, to reduce traffic violations, fatigue driving and hazardous situations. Prevent collisions and damages with sound warnings and alerts.</a:t>
            </a:r>
          </a:p>
          <a:p>
            <a:pPr algn="l">
              <a:lnSpc>
                <a:spcPts val="2640"/>
              </a:lnSpc>
            </a:pPr>
          </a:p>
          <a:p>
            <a:pPr algn="l">
              <a:lnSpc>
                <a:spcPts val="2640"/>
              </a:lnSpc>
              <a:spcBef>
                <a:spcPct val="0"/>
              </a:spcBef>
            </a:pPr>
          </a:p>
        </p:txBody>
      </p:sp>
      <p:sp>
        <p:nvSpPr>
          <p:cNvPr name="Freeform 11" id="11"/>
          <p:cNvSpPr/>
          <p:nvPr/>
        </p:nvSpPr>
        <p:spPr>
          <a:xfrm flipH="false" flipV="false" rot="0">
            <a:off x="7728050" y="5534682"/>
            <a:ext cx="6847441" cy="3571071"/>
          </a:xfrm>
          <a:custGeom>
            <a:avLst/>
            <a:gdLst/>
            <a:ahLst/>
            <a:cxnLst/>
            <a:rect r="r" b="b" t="t" l="l"/>
            <a:pathLst>
              <a:path h="3571071" w="6847441">
                <a:moveTo>
                  <a:pt x="0" y="0"/>
                </a:moveTo>
                <a:lnTo>
                  <a:pt x="6847441" y="0"/>
                </a:lnTo>
                <a:lnTo>
                  <a:pt x="6847441" y="3571070"/>
                </a:lnTo>
                <a:lnTo>
                  <a:pt x="0" y="3571070"/>
                </a:lnTo>
                <a:lnTo>
                  <a:pt x="0" y="0"/>
                </a:lnTo>
                <a:close/>
              </a:path>
            </a:pathLst>
          </a:custGeom>
          <a:blipFill>
            <a:blip r:embed="rId6"/>
            <a:stretch>
              <a:fillRect l="0" t="0" r="0" b="0"/>
            </a:stretch>
          </a:blipFill>
        </p:spPr>
      </p:sp>
      <p:sp>
        <p:nvSpPr>
          <p:cNvPr name="Freeform 12" id="12"/>
          <p:cNvSpPr/>
          <p:nvPr/>
        </p:nvSpPr>
        <p:spPr>
          <a:xfrm flipH="false" flipV="false" rot="0">
            <a:off x="14306095" y="1181248"/>
            <a:ext cx="3098580" cy="1000329"/>
          </a:xfrm>
          <a:custGeom>
            <a:avLst/>
            <a:gdLst/>
            <a:ahLst/>
            <a:cxnLst/>
            <a:rect r="r" b="b" t="t" l="l"/>
            <a:pathLst>
              <a:path h="1000329" w="3098580">
                <a:moveTo>
                  <a:pt x="0" y="0"/>
                </a:moveTo>
                <a:lnTo>
                  <a:pt x="3098580" y="0"/>
                </a:lnTo>
                <a:lnTo>
                  <a:pt x="3098580" y="1000328"/>
                </a:lnTo>
                <a:lnTo>
                  <a:pt x="0" y="1000328"/>
                </a:lnTo>
                <a:lnTo>
                  <a:pt x="0" y="0"/>
                </a:lnTo>
                <a:close/>
              </a:path>
            </a:pathLst>
          </a:custGeom>
          <a:blipFill>
            <a:blip r:embed="rId7"/>
            <a:stretch>
              <a:fillRect l="0" t="0" r="0" b="0"/>
            </a:stretch>
          </a:blipFill>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6" id="6"/>
          <p:cNvGrpSpPr/>
          <p:nvPr/>
        </p:nvGrpSpPr>
        <p:grpSpPr>
          <a:xfrm rot="0">
            <a:off x="975430" y="3234537"/>
            <a:ext cx="7899618" cy="1408085"/>
            <a:chOff x="0" y="0"/>
            <a:chExt cx="2080558" cy="370854"/>
          </a:xfrm>
        </p:grpSpPr>
        <p:sp>
          <p:nvSpPr>
            <p:cNvPr name="Freeform 7" id="7"/>
            <p:cNvSpPr/>
            <p:nvPr/>
          </p:nvSpPr>
          <p:spPr>
            <a:xfrm flipH="false" flipV="false" rot="0">
              <a:off x="0" y="0"/>
              <a:ext cx="2080558" cy="370854"/>
            </a:xfrm>
            <a:custGeom>
              <a:avLst/>
              <a:gdLst/>
              <a:ahLst/>
              <a:cxnLst/>
              <a:rect r="r" b="b" t="t" l="l"/>
              <a:pathLst>
                <a:path h="370854" w="2080558">
                  <a:moveTo>
                    <a:pt x="14701" y="0"/>
                  </a:moveTo>
                  <a:lnTo>
                    <a:pt x="2065857" y="0"/>
                  </a:lnTo>
                  <a:cubicBezTo>
                    <a:pt x="2069756" y="0"/>
                    <a:pt x="2073495" y="1549"/>
                    <a:pt x="2076252" y="4306"/>
                  </a:cubicBezTo>
                  <a:cubicBezTo>
                    <a:pt x="2079009" y="7063"/>
                    <a:pt x="2080558" y="10802"/>
                    <a:pt x="2080558" y="14701"/>
                  </a:cubicBezTo>
                  <a:lnTo>
                    <a:pt x="2080558" y="356153"/>
                  </a:lnTo>
                  <a:cubicBezTo>
                    <a:pt x="2080558" y="360052"/>
                    <a:pt x="2079009" y="363791"/>
                    <a:pt x="2076252" y="366548"/>
                  </a:cubicBezTo>
                  <a:cubicBezTo>
                    <a:pt x="2073495" y="369305"/>
                    <a:pt x="2069756" y="370854"/>
                    <a:pt x="2065857" y="370854"/>
                  </a:cubicBezTo>
                  <a:lnTo>
                    <a:pt x="14701" y="370854"/>
                  </a:lnTo>
                  <a:cubicBezTo>
                    <a:pt x="10802" y="370854"/>
                    <a:pt x="7063" y="369305"/>
                    <a:pt x="4306" y="366548"/>
                  </a:cubicBezTo>
                  <a:cubicBezTo>
                    <a:pt x="1549" y="363791"/>
                    <a:pt x="0" y="360052"/>
                    <a:pt x="0" y="356153"/>
                  </a:cubicBezTo>
                  <a:lnTo>
                    <a:pt x="0" y="14701"/>
                  </a:lnTo>
                  <a:cubicBezTo>
                    <a:pt x="0" y="10802"/>
                    <a:pt x="1549" y="7063"/>
                    <a:pt x="4306" y="4306"/>
                  </a:cubicBezTo>
                  <a:cubicBezTo>
                    <a:pt x="7063" y="1549"/>
                    <a:pt x="10802" y="0"/>
                    <a:pt x="14701"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8" id="8"/>
            <p:cNvSpPr txBox="true"/>
            <p:nvPr/>
          </p:nvSpPr>
          <p:spPr>
            <a:xfrm>
              <a:off x="0" y="9525"/>
              <a:ext cx="2080558" cy="361329"/>
            </a:xfrm>
            <a:prstGeom prst="rect">
              <a:avLst/>
            </a:prstGeom>
          </p:spPr>
          <p:txBody>
            <a:bodyPr anchor="ctr" rtlCol="false" tIns="50800" lIns="50800" bIns="50800" rIns="50800"/>
            <a:lstStyle/>
            <a:p>
              <a:pPr algn="ctr">
                <a:lnSpc>
                  <a:spcPts val="2880"/>
                </a:lnSpc>
              </a:pPr>
            </a:p>
          </p:txBody>
        </p:sp>
      </p:grpSp>
      <p:grpSp>
        <p:nvGrpSpPr>
          <p:cNvPr name="Group 9" id="9"/>
          <p:cNvGrpSpPr/>
          <p:nvPr/>
        </p:nvGrpSpPr>
        <p:grpSpPr>
          <a:xfrm rot="0">
            <a:off x="975430" y="4804547"/>
            <a:ext cx="7899618" cy="1047750"/>
            <a:chOff x="0" y="0"/>
            <a:chExt cx="2080558" cy="275951"/>
          </a:xfrm>
        </p:grpSpPr>
        <p:sp>
          <p:nvSpPr>
            <p:cNvPr name="Freeform 10" id="10"/>
            <p:cNvSpPr/>
            <p:nvPr/>
          </p:nvSpPr>
          <p:spPr>
            <a:xfrm flipH="false" flipV="false" rot="0">
              <a:off x="0" y="0"/>
              <a:ext cx="2080558" cy="275951"/>
            </a:xfrm>
            <a:custGeom>
              <a:avLst/>
              <a:gdLst/>
              <a:ahLst/>
              <a:cxnLst/>
              <a:rect r="r" b="b" t="t" l="l"/>
              <a:pathLst>
                <a:path h="275951" w="2080558">
                  <a:moveTo>
                    <a:pt x="14701" y="0"/>
                  </a:moveTo>
                  <a:lnTo>
                    <a:pt x="2065857" y="0"/>
                  </a:lnTo>
                  <a:cubicBezTo>
                    <a:pt x="2069756" y="0"/>
                    <a:pt x="2073495" y="1549"/>
                    <a:pt x="2076252" y="4306"/>
                  </a:cubicBezTo>
                  <a:cubicBezTo>
                    <a:pt x="2079009" y="7063"/>
                    <a:pt x="2080558" y="10802"/>
                    <a:pt x="2080558" y="14701"/>
                  </a:cubicBezTo>
                  <a:lnTo>
                    <a:pt x="2080558" y="261250"/>
                  </a:lnTo>
                  <a:cubicBezTo>
                    <a:pt x="2080558" y="265149"/>
                    <a:pt x="2079009" y="268888"/>
                    <a:pt x="2076252" y="271645"/>
                  </a:cubicBezTo>
                  <a:cubicBezTo>
                    <a:pt x="2073495" y="274402"/>
                    <a:pt x="2069756" y="275951"/>
                    <a:pt x="2065857" y="275951"/>
                  </a:cubicBezTo>
                  <a:lnTo>
                    <a:pt x="14701" y="275951"/>
                  </a:lnTo>
                  <a:cubicBezTo>
                    <a:pt x="10802" y="275951"/>
                    <a:pt x="7063" y="274402"/>
                    <a:pt x="4306" y="271645"/>
                  </a:cubicBezTo>
                  <a:cubicBezTo>
                    <a:pt x="1549" y="268888"/>
                    <a:pt x="0" y="265149"/>
                    <a:pt x="0" y="261250"/>
                  </a:cubicBezTo>
                  <a:lnTo>
                    <a:pt x="0" y="14701"/>
                  </a:lnTo>
                  <a:cubicBezTo>
                    <a:pt x="0" y="10802"/>
                    <a:pt x="1549" y="7063"/>
                    <a:pt x="4306" y="4306"/>
                  </a:cubicBezTo>
                  <a:cubicBezTo>
                    <a:pt x="7063" y="1549"/>
                    <a:pt x="10802" y="0"/>
                    <a:pt x="14701"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11" id="11"/>
            <p:cNvSpPr txBox="true"/>
            <p:nvPr/>
          </p:nvSpPr>
          <p:spPr>
            <a:xfrm>
              <a:off x="0" y="9525"/>
              <a:ext cx="2080558" cy="266426"/>
            </a:xfrm>
            <a:prstGeom prst="rect">
              <a:avLst/>
            </a:prstGeom>
          </p:spPr>
          <p:txBody>
            <a:bodyPr anchor="ctr" rtlCol="false" tIns="50800" lIns="50800" bIns="50800" rIns="50800"/>
            <a:lstStyle/>
            <a:p>
              <a:pPr algn="ctr">
                <a:lnSpc>
                  <a:spcPts val="2880"/>
                </a:lnSpc>
              </a:pPr>
            </a:p>
          </p:txBody>
        </p:sp>
      </p:grpSp>
      <p:grpSp>
        <p:nvGrpSpPr>
          <p:cNvPr name="Group 12" id="12"/>
          <p:cNvGrpSpPr/>
          <p:nvPr/>
        </p:nvGrpSpPr>
        <p:grpSpPr>
          <a:xfrm rot="0">
            <a:off x="975430" y="6042797"/>
            <a:ext cx="7899618" cy="1365193"/>
            <a:chOff x="0" y="0"/>
            <a:chExt cx="2080558" cy="359557"/>
          </a:xfrm>
        </p:grpSpPr>
        <p:sp>
          <p:nvSpPr>
            <p:cNvPr name="Freeform 13" id="13"/>
            <p:cNvSpPr/>
            <p:nvPr/>
          </p:nvSpPr>
          <p:spPr>
            <a:xfrm flipH="false" flipV="false" rot="0">
              <a:off x="0" y="0"/>
              <a:ext cx="2080558" cy="359557"/>
            </a:xfrm>
            <a:custGeom>
              <a:avLst/>
              <a:gdLst/>
              <a:ahLst/>
              <a:cxnLst/>
              <a:rect r="r" b="b" t="t" l="l"/>
              <a:pathLst>
                <a:path h="359557" w="2080558">
                  <a:moveTo>
                    <a:pt x="14701" y="0"/>
                  </a:moveTo>
                  <a:lnTo>
                    <a:pt x="2065857" y="0"/>
                  </a:lnTo>
                  <a:cubicBezTo>
                    <a:pt x="2069756" y="0"/>
                    <a:pt x="2073495" y="1549"/>
                    <a:pt x="2076252" y="4306"/>
                  </a:cubicBezTo>
                  <a:cubicBezTo>
                    <a:pt x="2079009" y="7063"/>
                    <a:pt x="2080558" y="10802"/>
                    <a:pt x="2080558" y="14701"/>
                  </a:cubicBezTo>
                  <a:lnTo>
                    <a:pt x="2080558" y="344856"/>
                  </a:lnTo>
                  <a:cubicBezTo>
                    <a:pt x="2080558" y="348755"/>
                    <a:pt x="2079009" y="352494"/>
                    <a:pt x="2076252" y="355251"/>
                  </a:cubicBezTo>
                  <a:cubicBezTo>
                    <a:pt x="2073495" y="358008"/>
                    <a:pt x="2069756" y="359557"/>
                    <a:pt x="2065857" y="359557"/>
                  </a:cubicBezTo>
                  <a:lnTo>
                    <a:pt x="14701" y="359557"/>
                  </a:lnTo>
                  <a:cubicBezTo>
                    <a:pt x="10802" y="359557"/>
                    <a:pt x="7063" y="358008"/>
                    <a:pt x="4306" y="355251"/>
                  </a:cubicBezTo>
                  <a:cubicBezTo>
                    <a:pt x="1549" y="352494"/>
                    <a:pt x="0" y="348755"/>
                    <a:pt x="0" y="344856"/>
                  </a:cubicBezTo>
                  <a:lnTo>
                    <a:pt x="0" y="14701"/>
                  </a:lnTo>
                  <a:cubicBezTo>
                    <a:pt x="0" y="10802"/>
                    <a:pt x="1549" y="7063"/>
                    <a:pt x="4306" y="4306"/>
                  </a:cubicBezTo>
                  <a:cubicBezTo>
                    <a:pt x="7063" y="1549"/>
                    <a:pt x="10802" y="0"/>
                    <a:pt x="14701"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14" id="14"/>
            <p:cNvSpPr txBox="true"/>
            <p:nvPr/>
          </p:nvSpPr>
          <p:spPr>
            <a:xfrm>
              <a:off x="0" y="9525"/>
              <a:ext cx="2080558" cy="350032"/>
            </a:xfrm>
            <a:prstGeom prst="rect">
              <a:avLst/>
            </a:prstGeom>
          </p:spPr>
          <p:txBody>
            <a:bodyPr anchor="ctr" rtlCol="false" tIns="50800" lIns="50800" bIns="50800" rIns="50800"/>
            <a:lstStyle/>
            <a:p>
              <a:pPr algn="ctr">
                <a:lnSpc>
                  <a:spcPts val="2880"/>
                </a:lnSpc>
              </a:pPr>
            </a:p>
          </p:txBody>
        </p:sp>
      </p:grpSp>
      <p:grpSp>
        <p:nvGrpSpPr>
          <p:cNvPr name="Group 15" id="15"/>
          <p:cNvGrpSpPr/>
          <p:nvPr/>
        </p:nvGrpSpPr>
        <p:grpSpPr>
          <a:xfrm rot="5410475">
            <a:off x="1290851" y="3457540"/>
            <a:ext cx="252118" cy="220604"/>
            <a:chOff x="0" y="0"/>
            <a:chExt cx="812800" cy="711200"/>
          </a:xfrm>
        </p:grpSpPr>
        <p:sp>
          <p:nvSpPr>
            <p:cNvPr name="Freeform 16" id="16"/>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7" id="17"/>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nvGrpSpPr>
          <p:cNvPr name="Group 18" id="18"/>
          <p:cNvGrpSpPr/>
          <p:nvPr/>
        </p:nvGrpSpPr>
        <p:grpSpPr>
          <a:xfrm rot="0">
            <a:off x="1306225" y="5008164"/>
            <a:ext cx="6791075" cy="666750"/>
            <a:chOff x="0" y="0"/>
            <a:chExt cx="9054767" cy="889000"/>
          </a:xfrm>
        </p:grpSpPr>
        <p:sp>
          <p:nvSpPr>
            <p:cNvPr name="TextBox 19" id="19"/>
            <p:cNvSpPr txBox="true"/>
            <p:nvPr/>
          </p:nvSpPr>
          <p:spPr>
            <a:xfrm rot="0">
              <a:off x="474391" y="0"/>
              <a:ext cx="8580376" cy="889000"/>
            </a:xfrm>
            <a:prstGeom prst="rect">
              <a:avLst/>
            </a:prstGeom>
          </p:spPr>
          <p:txBody>
            <a:bodyPr anchor="t" rtlCol="false" tIns="0" lIns="0" bIns="0" rIns="0">
              <a:spAutoFit/>
            </a:bodyPr>
            <a:lstStyle/>
            <a:p>
              <a:pPr algn="l">
                <a:lnSpc>
                  <a:spcPts val="2639"/>
                </a:lnSpc>
              </a:pPr>
              <a:r>
                <a:rPr lang="en-US" sz="2199" b="true">
                  <a:solidFill>
                    <a:srgbClr val="1090CF"/>
                  </a:solidFill>
                  <a:latin typeface="Proxima Nova Bold"/>
                  <a:ea typeface="Proxima Nova Bold"/>
                  <a:cs typeface="Proxima Nova Bold"/>
                  <a:sym typeface="Proxima Nova Bold"/>
                </a:rPr>
                <a:t>Geofencing</a:t>
              </a:r>
              <a:r>
                <a:rPr lang="en-US" sz="2199">
                  <a:solidFill>
                    <a:srgbClr val="1090CF"/>
                  </a:solidFill>
                  <a:latin typeface="Proxima Nova"/>
                  <a:ea typeface="Proxima Nova"/>
                  <a:cs typeface="Proxima Nova"/>
                  <a:sym typeface="Proxima Nova"/>
                </a:rPr>
                <a:t>: Plan routes to avoid high-risk areas</a:t>
              </a:r>
            </a:p>
            <a:p>
              <a:pPr algn="l">
                <a:lnSpc>
                  <a:spcPts val="2639"/>
                </a:lnSpc>
              </a:pPr>
              <a:r>
                <a:rPr lang="en-US" sz="2199">
                  <a:solidFill>
                    <a:srgbClr val="1090CF"/>
                  </a:solidFill>
                  <a:latin typeface="Proxima Nova"/>
                  <a:ea typeface="Proxima Nova"/>
                  <a:cs typeface="Proxima Nova"/>
                  <a:sym typeface="Proxima Nova"/>
                </a:rPr>
                <a:t>and ensure safer transportation.</a:t>
              </a:r>
            </a:p>
          </p:txBody>
        </p:sp>
        <p:grpSp>
          <p:nvGrpSpPr>
            <p:cNvPr name="Group 20" id="20"/>
            <p:cNvGrpSpPr/>
            <p:nvPr/>
          </p:nvGrpSpPr>
          <p:grpSpPr>
            <a:xfrm rot="5410475">
              <a:off x="-20498" y="78282"/>
              <a:ext cx="336158" cy="294138"/>
              <a:chOff x="0" y="0"/>
              <a:chExt cx="812800" cy="711200"/>
            </a:xfrm>
          </p:grpSpPr>
          <p:sp>
            <p:nvSpPr>
              <p:cNvPr name="Freeform 21" id="21"/>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22" id="22"/>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23" id="23"/>
          <p:cNvGrpSpPr/>
          <p:nvPr/>
        </p:nvGrpSpPr>
        <p:grpSpPr>
          <a:xfrm rot="5410475">
            <a:off x="1290851" y="6265800"/>
            <a:ext cx="252118" cy="220604"/>
            <a:chOff x="0" y="0"/>
            <a:chExt cx="812800" cy="711200"/>
          </a:xfrm>
        </p:grpSpPr>
        <p:sp>
          <p:nvSpPr>
            <p:cNvPr name="Freeform 24" id="24"/>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25" id="25"/>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nvGrpSpPr>
          <p:cNvPr name="Group 26" id="26"/>
          <p:cNvGrpSpPr/>
          <p:nvPr/>
        </p:nvGrpSpPr>
        <p:grpSpPr>
          <a:xfrm rot="0">
            <a:off x="8230650" y="1848811"/>
            <a:ext cx="9461375" cy="6906804"/>
            <a:chOff x="0" y="0"/>
            <a:chExt cx="12615166" cy="9209071"/>
          </a:xfrm>
        </p:grpSpPr>
        <p:sp>
          <p:nvSpPr>
            <p:cNvPr name="Freeform 27" id="27"/>
            <p:cNvSpPr/>
            <p:nvPr/>
          </p:nvSpPr>
          <p:spPr>
            <a:xfrm flipH="false" flipV="false" rot="0">
              <a:off x="0" y="0"/>
              <a:ext cx="12615166" cy="9209071"/>
            </a:xfrm>
            <a:custGeom>
              <a:avLst/>
              <a:gdLst/>
              <a:ahLst/>
              <a:cxnLst/>
              <a:rect r="r" b="b" t="t" l="l"/>
              <a:pathLst>
                <a:path h="9209071" w="12615166">
                  <a:moveTo>
                    <a:pt x="0" y="0"/>
                  </a:moveTo>
                  <a:lnTo>
                    <a:pt x="12615166" y="0"/>
                  </a:lnTo>
                  <a:lnTo>
                    <a:pt x="12615166" y="9209071"/>
                  </a:lnTo>
                  <a:lnTo>
                    <a:pt x="0" y="9209071"/>
                  </a:lnTo>
                  <a:lnTo>
                    <a:pt x="0" y="0"/>
                  </a:lnTo>
                  <a:close/>
                </a:path>
              </a:pathLst>
            </a:custGeom>
            <a:blipFill>
              <a:blip r:embed="rId5"/>
              <a:stretch>
                <a:fillRect l="0" t="0" r="0" b="0"/>
              </a:stretch>
            </a:blipFill>
          </p:spPr>
        </p:sp>
        <p:sp>
          <p:nvSpPr>
            <p:cNvPr name="Freeform 28" id="28"/>
            <p:cNvSpPr/>
            <p:nvPr/>
          </p:nvSpPr>
          <p:spPr>
            <a:xfrm flipH="false" flipV="false" rot="0">
              <a:off x="876403" y="787629"/>
              <a:ext cx="10938237" cy="7564590"/>
            </a:xfrm>
            <a:custGeom>
              <a:avLst/>
              <a:gdLst/>
              <a:ahLst/>
              <a:cxnLst/>
              <a:rect r="r" b="b" t="t" l="l"/>
              <a:pathLst>
                <a:path h="7564590" w="10938237">
                  <a:moveTo>
                    <a:pt x="0" y="0"/>
                  </a:moveTo>
                  <a:lnTo>
                    <a:pt x="10938237" y="0"/>
                  </a:lnTo>
                  <a:lnTo>
                    <a:pt x="10938237" y="7564591"/>
                  </a:lnTo>
                  <a:lnTo>
                    <a:pt x="0" y="7564591"/>
                  </a:lnTo>
                  <a:lnTo>
                    <a:pt x="0" y="0"/>
                  </a:lnTo>
                  <a:close/>
                </a:path>
              </a:pathLst>
            </a:custGeom>
            <a:blipFill>
              <a:blip r:embed="rId6"/>
              <a:stretch>
                <a:fillRect l="-22132" t="0" r="0" b="0"/>
              </a:stretch>
            </a:blipFill>
          </p:spPr>
        </p:sp>
        <p:sp>
          <p:nvSpPr>
            <p:cNvPr name="Freeform 29" id="29"/>
            <p:cNvSpPr/>
            <p:nvPr/>
          </p:nvSpPr>
          <p:spPr>
            <a:xfrm flipH="false" flipV="false" rot="0">
              <a:off x="660043" y="644912"/>
              <a:ext cx="1560209" cy="1560209"/>
            </a:xfrm>
            <a:custGeom>
              <a:avLst/>
              <a:gdLst/>
              <a:ahLst/>
              <a:cxnLst/>
              <a:rect r="r" b="b" t="t" l="l"/>
              <a:pathLst>
                <a:path h="1560209" w="1560209">
                  <a:moveTo>
                    <a:pt x="0" y="0"/>
                  </a:moveTo>
                  <a:lnTo>
                    <a:pt x="1560209" y="0"/>
                  </a:lnTo>
                  <a:lnTo>
                    <a:pt x="1560209" y="1560209"/>
                  </a:lnTo>
                  <a:lnTo>
                    <a:pt x="0" y="1560209"/>
                  </a:lnTo>
                  <a:lnTo>
                    <a:pt x="0" y="0"/>
                  </a:lnTo>
                  <a:close/>
                </a:path>
              </a:pathLst>
            </a:custGeom>
            <a:blipFill>
              <a:blip r:embed="rId7"/>
              <a:stretch>
                <a:fillRect l="0" t="0" r="0" b="0"/>
              </a:stretch>
            </a:blipFill>
          </p:spPr>
        </p:sp>
      </p:grpSp>
      <p:sp>
        <p:nvSpPr>
          <p:cNvPr name="TextBox 30" id="30"/>
          <p:cNvSpPr txBox="true"/>
          <p:nvPr/>
        </p:nvSpPr>
        <p:spPr>
          <a:xfrm rot="0">
            <a:off x="945775" y="1177458"/>
            <a:ext cx="6317491"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Prevent thefts</a:t>
            </a:r>
            <a:r>
              <a:rPr lang="en-US" b="true" sz="4800">
                <a:solidFill>
                  <a:srgbClr val="1A1A1A"/>
                </a:solidFill>
                <a:latin typeface="Proxima Nova Bold"/>
                <a:ea typeface="Proxima Nova Bold"/>
                <a:cs typeface="Proxima Nova Bold"/>
                <a:sym typeface="Proxima Nova Bold"/>
              </a:rPr>
              <a:t> </a:t>
            </a:r>
          </a:p>
        </p:txBody>
      </p:sp>
      <p:sp>
        <p:nvSpPr>
          <p:cNvPr name="TextBox 31" id="31"/>
          <p:cNvSpPr txBox="true"/>
          <p:nvPr/>
        </p:nvSpPr>
        <p:spPr>
          <a:xfrm rot="0">
            <a:off x="975430" y="2284802"/>
            <a:ext cx="6325567" cy="666750"/>
          </a:xfrm>
          <a:prstGeom prst="rect">
            <a:avLst/>
          </a:prstGeom>
        </p:spPr>
        <p:txBody>
          <a:bodyPr anchor="t" rtlCol="false" tIns="0" lIns="0" bIns="0" rIns="0">
            <a:spAutoFit/>
          </a:bodyPr>
          <a:lstStyle/>
          <a:p>
            <a:pPr algn="l">
              <a:lnSpc>
                <a:spcPts val="2640"/>
              </a:lnSpc>
              <a:spcBef>
                <a:spcPct val="0"/>
              </a:spcBef>
            </a:pPr>
            <a:r>
              <a:rPr lang="en-US" sz="2200">
                <a:solidFill>
                  <a:srgbClr val="28323A"/>
                </a:solidFill>
                <a:latin typeface="Proxima Nova"/>
                <a:ea typeface="Proxima Nova"/>
                <a:cs typeface="Proxima Nova"/>
                <a:sym typeface="Proxima Nova"/>
              </a:rPr>
              <a:t>Ensure the safety of your vehicles and transported goods with advanced security features:</a:t>
            </a:r>
          </a:p>
        </p:txBody>
      </p:sp>
      <p:sp>
        <p:nvSpPr>
          <p:cNvPr name="TextBox 32" id="32"/>
          <p:cNvSpPr txBox="true"/>
          <p:nvPr/>
        </p:nvSpPr>
        <p:spPr>
          <a:xfrm rot="0">
            <a:off x="1662018" y="3425037"/>
            <a:ext cx="6435282" cy="1000125"/>
          </a:xfrm>
          <a:prstGeom prst="rect">
            <a:avLst/>
          </a:prstGeom>
        </p:spPr>
        <p:txBody>
          <a:bodyPr anchor="t" rtlCol="false" tIns="0" lIns="0" bIns="0" rIns="0">
            <a:spAutoFit/>
          </a:bodyPr>
          <a:lstStyle/>
          <a:p>
            <a:pPr algn="l">
              <a:lnSpc>
                <a:spcPts val="2639"/>
              </a:lnSpc>
            </a:pPr>
            <a:r>
              <a:rPr lang="en-US" sz="2199" b="true">
                <a:solidFill>
                  <a:srgbClr val="1090CF"/>
                </a:solidFill>
                <a:latin typeface="Proxima Nova Bold"/>
                <a:ea typeface="Proxima Nova Bold"/>
                <a:cs typeface="Proxima Nova Bold"/>
                <a:sym typeface="Proxima Nova Bold"/>
              </a:rPr>
              <a:t>Real-time monitoring</a:t>
            </a:r>
            <a:r>
              <a:rPr lang="en-US" sz="2199">
                <a:solidFill>
                  <a:srgbClr val="1090CF"/>
                </a:solidFill>
                <a:latin typeface="Proxima Nova"/>
                <a:ea typeface="Proxima Nova"/>
                <a:cs typeface="Proxima Nova"/>
                <a:sym typeface="Proxima Nova"/>
              </a:rPr>
              <a:t>: Stay informed with instant alerts triggered by light sensors, padlocks, </a:t>
            </a:r>
          </a:p>
          <a:p>
            <a:pPr algn="l">
              <a:lnSpc>
                <a:spcPts val="2639"/>
              </a:lnSpc>
            </a:pPr>
            <a:r>
              <a:rPr lang="en-US" sz="2199">
                <a:solidFill>
                  <a:srgbClr val="1090CF"/>
                </a:solidFill>
                <a:latin typeface="Proxima Nova"/>
                <a:ea typeface="Proxima Nova"/>
                <a:cs typeface="Proxima Nova"/>
                <a:sym typeface="Proxima Nova"/>
              </a:rPr>
              <a:t>and security cameras.</a:t>
            </a:r>
          </a:p>
        </p:txBody>
      </p:sp>
      <p:sp>
        <p:nvSpPr>
          <p:cNvPr name="TextBox 33" id="33"/>
          <p:cNvSpPr txBox="true"/>
          <p:nvPr/>
        </p:nvSpPr>
        <p:spPr>
          <a:xfrm rot="0">
            <a:off x="1662018" y="6233297"/>
            <a:ext cx="6435282" cy="1000125"/>
          </a:xfrm>
          <a:prstGeom prst="rect">
            <a:avLst/>
          </a:prstGeom>
        </p:spPr>
        <p:txBody>
          <a:bodyPr anchor="t" rtlCol="false" tIns="0" lIns="0" bIns="0" rIns="0">
            <a:spAutoFit/>
          </a:bodyPr>
          <a:lstStyle/>
          <a:p>
            <a:pPr algn="l">
              <a:lnSpc>
                <a:spcPts val="2639"/>
              </a:lnSpc>
            </a:pPr>
            <a:r>
              <a:rPr lang="en-US" sz="2199" b="true">
                <a:solidFill>
                  <a:srgbClr val="1090CF"/>
                </a:solidFill>
                <a:latin typeface="Proxima Nova Bold"/>
                <a:ea typeface="Proxima Nova Bold"/>
                <a:cs typeface="Proxima Nova Bold"/>
                <a:sym typeface="Proxima Nova Bold"/>
              </a:rPr>
              <a:t>Remote engine blocking</a:t>
            </a:r>
            <a:r>
              <a:rPr lang="en-US" sz="2199">
                <a:solidFill>
                  <a:srgbClr val="1090CF"/>
                </a:solidFill>
                <a:latin typeface="Proxima Nova"/>
                <a:ea typeface="Proxima Nova"/>
                <a:cs typeface="Proxima Nova"/>
                <a:sym typeface="Proxima Nova"/>
              </a:rPr>
              <a:t>: Respond quickly</a:t>
            </a:r>
          </a:p>
          <a:p>
            <a:pPr algn="l">
              <a:lnSpc>
                <a:spcPts val="2639"/>
              </a:lnSpc>
            </a:pPr>
            <a:r>
              <a:rPr lang="en-US" sz="2199">
                <a:solidFill>
                  <a:srgbClr val="1090CF"/>
                </a:solidFill>
                <a:latin typeface="Proxima Nova"/>
                <a:ea typeface="Proxima Nova"/>
                <a:cs typeface="Proxima Nova"/>
                <a:sym typeface="Proxima Nova"/>
              </a:rPr>
              <a:t>to emergencies by remotely disabling the engine</a:t>
            </a:r>
          </a:p>
          <a:p>
            <a:pPr algn="l">
              <a:lnSpc>
                <a:spcPts val="2639"/>
              </a:lnSpc>
            </a:pPr>
            <a:r>
              <a:rPr lang="en-US" sz="2199">
                <a:solidFill>
                  <a:srgbClr val="1090CF"/>
                </a:solidFill>
                <a:latin typeface="Proxima Nova"/>
                <a:ea typeface="Proxima Nova"/>
                <a:cs typeface="Proxima Nova"/>
                <a:sym typeface="Proxima Nova"/>
              </a:rPr>
              <a:t>to prevent theft.</a:t>
            </a:r>
          </a:p>
        </p:txBody>
      </p:sp>
      <p:grpSp>
        <p:nvGrpSpPr>
          <p:cNvPr name="Group 34" id="34"/>
          <p:cNvGrpSpPr/>
          <p:nvPr/>
        </p:nvGrpSpPr>
        <p:grpSpPr>
          <a:xfrm rot="0">
            <a:off x="200" y="9783000"/>
            <a:ext cx="18288000" cy="504000"/>
            <a:chOff x="0" y="0"/>
            <a:chExt cx="24384000" cy="672000"/>
          </a:xfrm>
        </p:grpSpPr>
        <p:grpSp>
          <p:nvGrpSpPr>
            <p:cNvPr name="Group 35" id="35"/>
            <p:cNvGrpSpPr/>
            <p:nvPr/>
          </p:nvGrpSpPr>
          <p:grpSpPr>
            <a:xfrm rot="0">
              <a:off x="0" y="0"/>
              <a:ext cx="24384000" cy="672000"/>
              <a:chOff x="0" y="0"/>
              <a:chExt cx="24384000" cy="672000"/>
            </a:xfrm>
          </p:grpSpPr>
          <p:sp>
            <p:nvSpPr>
              <p:cNvPr name="Freeform 36" id="36"/>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37" id="37"/>
            <p:cNvSpPr/>
            <p:nvPr/>
          </p:nvSpPr>
          <p:spPr>
            <a:xfrm flipH="false" flipV="false" rot="0">
              <a:off x="22264565" y="149869"/>
              <a:ext cx="1554040" cy="347333"/>
            </a:xfrm>
            <a:custGeom>
              <a:avLst/>
              <a:gdLst/>
              <a:ahLst/>
              <a:cxnLst/>
              <a:rect r="r" b="b" t="t" l="l"/>
              <a:pathLst>
                <a:path h="347333" w="1554040">
                  <a:moveTo>
                    <a:pt x="0" y="0"/>
                  </a:moveTo>
                  <a:lnTo>
                    <a:pt x="1554040" y="0"/>
                  </a:lnTo>
                  <a:lnTo>
                    <a:pt x="1554040" y="347334"/>
                  </a:lnTo>
                  <a:lnTo>
                    <a:pt x="0" y="347334"/>
                  </a:lnTo>
                  <a:lnTo>
                    <a:pt x="0" y="0"/>
                  </a:lnTo>
                  <a:close/>
                </a:path>
              </a:pathLst>
            </a:custGeom>
            <a:blipFill>
              <a:blip r:embed="rId4"/>
              <a:stretch>
                <a:fillRect l="0" t="0" r="0" b="0"/>
              </a:stretch>
            </a:blipFill>
          </p:spPr>
        </p:sp>
      </p:gr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946091" y="2194282"/>
            <a:ext cx="5259461" cy="3385594"/>
            <a:chOff x="0" y="0"/>
            <a:chExt cx="1344168" cy="865261"/>
          </a:xfrm>
        </p:grpSpPr>
        <p:sp>
          <p:nvSpPr>
            <p:cNvPr name="Freeform 4" id="4"/>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5" id="5"/>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6" id="6"/>
          <p:cNvGrpSpPr/>
          <p:nvPr/>
        </p:nvGrpSpPr>
        <p:grpSpPr>
          <a:xfrm rot="0">
            <a:off x="943424" y="5872706"/>
            <a:ext cx="5259461" cy="3385594"/>
            <a:chOff x="0" y="0"/>
            <a:chExt cx="1344168" cy="865261"/>
          </a:xfrm>
        </p:grpSpPr>
        <p:sp>
          <p:nvSpPr>
            <p:cNvPr name="Freeform 7" id="7"/>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8" id="8"/>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9" id="9"/>
          <p:cNvGrpSpPr/>
          <p:nvPr/>
        </p:nvGrpSpPr>
        <p:grpSpPr>
          <a:xfrm rot="0">
            <a:off x="6470298" y="2152139"/>
            <a:ext cx="5259461" cy="3385594"/>
            <a:chOff x="0" y="0"/>
            <a:chExt cx="1344168" cy="865261"/>
          </a:xfrm>
        </p:grpSpPr>
        <p:sp>
          <p:nvSpPr>
            <p:cNvPr name="Freeform 10" id="10"/>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1" id="11"/>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2" id="12"/>
          <p:cNvGrpSpPr/>
          <p:nvPr/>
        </p:nvGrpSpPr>
        <p:grpSpPr>
          <a:xfrm rot="0">
            <a:off x="6467631" y="5872706"/>
            <a:ext cx="5259461" cy="3385594"/>
            <a:chOff x="0" y="0"/>
            <a:chExt cx="1344168" cy="865261"/>
          </a:xfrm>
        </p:grpSpPr>
        <p:sp>
          <p:nvSpPr>
            <p:cNvPr name="Freeform 13" id="13"/>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4" id="14"/>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5" id="15"/>
          <p:cNvGrpSpPr/>
          <p:nvPr/>
        </p:nvGrpSpPr>
        <p:grpSpPr>
          <a:xfrm rot="0">
            <a:off x="11999839" y="2152139"/>
            <a:ext cx="5259461" cy="3385594"/>
            <a:chOff x="0" y="0"/>
            <a:chExt cx="1344168" cy="865261"/>
          </a:xfrm>
        </p:grpSpPr>
        <p:sp>
          <p:nvSpPr>
            <p:cNvPr name="Freeform 16" id="16"/>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7" id="17"/>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8" id="18"/>
          <p:cNvGrpSpPr/>
          <p:nvPr/>
        </p:nvGrpSpPr>
        <p:grpSpPr>
          <a:xfrm rot="0">
            <a:off x="11997172" y="5872706"/>
            <a:ext cx="5259461" cy="3385594"/>
            <a:chOff x="0" y="0"/>
            <a:chExt cx="1344168" cy="865261"/>
          </a:xfrm>
        </p:grpSpPr>
        <p:sp>
          <p:nvSpPr>
            <p:cNvPr name="Freeform 19" id="19"/>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20" id="20"/>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21" id="21"/>
          <p:cNvGrpSpPr/>
          <p:nvPr/>
        </p:nvGrpSpPr>
        <p:grpSpPr>
          <a:xfrm rot="0">
            <a:off x="200" y="9783000"/>
            <a:ext cx="18288000" cy="504000"/>
            <a:chOff x="0" y="0"/>
            <a:chExt cx="24384000" cy="672000"/>
          </a:xfrm>
        </p:grpSpPr>
        <p:grpSp>
          <p:nvGrpSpPr>
            <p:cNvPr name="Group 22" id="22"/>
            <p:cNvGrpSpPr/>
            <p:nvPr/>
          </p:nvGrpSpPr>
          <p:grpSpPr>
            <a:xfrm rot="0">
              <a:off x="0" y="0"/>
              <a:ext cx="24384000" cy="672000"/>
              <a:chOff x="0" y="0"/>
              <a:chExt cx="24384000" cy="672000"/>
            </a:xfrm>
          </p:grpSpPr>
          <p:sp>
            <p:nvSpPr>
              <p:cNvPr name="Freeform 23" id="23"/>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24" id="24"/>
            <p:cNvSpPr/>
            <p:nvPr/>
          </p:nvSpPr>
          <p:spPr>
            <a:xfrm flipH="false" flipV="false" rot="0">
              <a:off x="22264565" y="149869"/>
              <a:ext cx="1554040" cy="347333"/>
            </a:xfrm>
            <a:custGeom>
              <a:avLst/>
              <a:gdLst/>
              <a:ahLst/>
              <a:cxnLst/>
              <a:rect r="r" b="b" t="t" l="l"/>
              <a:pathLst>
                <a:path h="347333" w="1554040">
                  <a:moveTo>
                    <a:pt x="0" y="0"/>
                  </a:moveTo>
                  <a:lnTo>
                    <a:pt x="1554040" y="0"/>
                  </a:lnTo>
                  <a:lnTo>
                    <a:pt x="1554040" y="347334"/>
                  </a:lnTo>
                  <a:lnTo>
                    <a:pt x="0" y="347334"/>
                  </a:lnTo>
                  <a:lnTo>
                    <a:pt x="0" y="0"/>
                  </a:lnTo>
                  <a:close/>
                </a:path>
              </a:pathLst>
            </a:custGeom>
            <a:blipFill>
              <a:blip r:embed="rId4"/>
              <a:stretch>
                <a:fillRect l="0" t="0" r="0" b="0"/>
              </a:stretch>
            </a:blipFill>
          </p:spPr>
        </p:sp>
      </p:grpSp>
      <p:sp>
        <p:nvSpPr>
          <p:cNvPr name="Freeform 25" id="25"/>
          <p:cNvSpPr/>
          <p:nvPr/>
        </p:nvSpPr>
        <p:spPr>
          <a:xfrm flipH="false" flipV="false" rot="0">
            <a:off x="5067772" y="2545696"/>
            <a:ext cx="693530" cy="728498"/>
          </a:xfrm>
          <a:custGeom>
            <a:avLst/>
            <a:gdLst/>
            <a:ahLst/>
            <a:cxnLst/>
            <a:rect r="r" b="b" t="t" l="l"/>
            <a:pathLst>
              <a:path h="728498" w="693530">
                <a:moveTo>
                  <a:pt x="0" y="0"/>
                </a:moveTo>
                <a:lnTo>
                  <a:pt x="693530" y="0"/>
                </a:lnTo>
                <a:lnTo>
                  <a:pt x="693530" y="728498"/>
                </a:lnTo>
                <a:lnTo>
                  <a:pt x="0" y="728498"/>
                </a:lnTo>
                <a:lnTo>
                  <a:pt x="0" y="0"/>
                </a:lnTo>
                <a:close/>
              </a:path>
            </a:pathLst>
          </a:custGeom>
          <a:blipFill>
            <a:blip r:embed="rId5"/>
            <a:stretch>
              <a:fillRect l="0" t="0" r="0" b="0"/>
            </a:stretch>
          </a:blipFill>
        </p:spPr>
      </p:sp>
      <p:sp>
        <p:nvSpPr>
          <p:cNvPr name="TextBox 26" id="26"/>
          <p:cNvSpPr txBox="true"/>
          <p:nvPr/>
        </p:nvSpPr>
        <p:spPr>
          <a:xfrm rot="0">
            <a:off x="6969218" y="2683439"/>
            <a:ext cx="3955425" cy="4023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Plan fastest routes</a:t>
            </a:r>
          </a:p>
        </p:txBody>
      </p:sp>
      <p:sp>
        <p:nvSpPr>
          <p:cNvPr name="Freeform 27" id="27"/>
          <p:cNvSpPr/>
          <p:nvPr/>
        </p:nvSpPr>
        <p:spPr>
          <a:xfrm flipH="false" flipV="false" rot="0">
            <a:off x="10449256" y="2505731"/>
            <a:ext cx="820985" cy="580044"/>
          </a:xfrm>
          <a:custGeom>
            <a:avLst/>
            <a:gdLst/>
            <a:ahLst/>
            <a:cxnLst/>
            <a:rect r="r" b="b" t="t" l="l"/>
            <a:pathLst>
              <a:path h="580044" w="820985">
                <a:moveTo>
                  <a:pt x="0" y="0"/>
                </a:moveTo>
                <a:lnTo>
                  <a:pt x="820985" y="0"/>
                </a:lnTo>
                <a:lnTo>
                  <a:pt x="820985" y="580044"/>
                </a:lnTo>
                <a:lnTo>
                  <a:pt x="0" y="580044"/>
                </a:lnTo>
                <a:lnTo>
                  <a:pt x="0" y="0"/>
                </a:lnTo>
                <a:close/>
              </a:path>
            </a:pathLst>
          </a:custGeom>
          <a:blipFill>
            <a:blip r:embed="rId6"/>
            <a:stretch>
              <a:fillRect l="0" t="0" r="0" b="0"/>
            </a:stretch>
          </a:blipFill>
        </p:spPr>
      </p:sp>
      <p:sp>
        <p:nvSpPr>
          <p:cNvPr name="Freeform 28" id="28"/>
          <p:cNvSpPr/>
          <p:nvPr/>
        </p:nvSpPr>
        <p:spPr>
          <a:xfrm flipH="false" flipV="false" rot="0">
            <a:off x="5067772" y="6126482"/>
            <a:ext cx="834083" cy="824867"/>
          </a:xfrm>
          <a:custGeom>
            <a:avLst/>
            <a:gdLst/>
            <a:ahLst/>
            <a:cxnLst/>
            <a:rect r="r" b="b" t="t" l="l"/>
            <a:pathLst>
              <a:path h="824867" w="834083">
                <a:moveTo>
                  <a:pt x="0" y="0"/>
                </a:moveTo>
                <a:lnTo>
                  <a:pt x="834084" y="0"/>
                </a:lnTo>
                <a:lnTo>
                  <a:pt x="834084" y="824867"/>
                </a:lnTo>
                <a:lnTo>
                  <a:pt x="0" y="824867"/>
                </a:lnTo>
                <a:lnTo>
                  <a:pt x="0" y="0"/>
                </a:lnTo>
                <a:close/>
              </a:path>
            </a:pathLst>
          </a:custGeom>
          <a:blipFill>
            <a:blip r:embed="rId7"/>
            <a:stretch>
              <a:fillRect l="0" t="0" r="0" b="0"/>
            </a:stretch>
          </a:blipFill>
        </p:spPr>
      </p:sp>
      <p:sp>
        <p:nvSpPr>
          <p:cNvPr name="Freeform 29" id="29"/>
          <p:cNvSpPr/>
          <p:nvPr/>
        </p:nvSpPr>
        <p:spPr>
          <a:xfrm flipH="false" flipV="false" rot="0">
            <a:off x="10688106" y="6145532"/>
            <a:ext cx="708996" cy="732464"/>
          </a:xfrm>
          <a:custGeom>
            <a:avLst/>
            <a:gdLst/>
            <a:ahLst/>
            <a:cxnLst/>
            <a:rect r="r" b="b" t="t" l="l"/>
            <a:pathLst>
              <a:path h="732464" w="708996">
                <a:moveTo>
                  <a:pt x="0" y="0"/>
                </a:moveTo>
                <a:lnTo>
                  <a:pt x="708995" y="0"/>
                </a:lnTo>
                <a:lnTo>
                  <a:pt x="708995" y="732464"/>
                </a:lnTo>
                <a:lnTo>
                  <a:pt x="0" y="732464"/>
                </a:lnTo>
                <a:lnTo>
                  <a:pt x="0" y="0"/>
                </a:lnTo>
                <a:close/>
              </a:path>
            </a:pathLst>
          </a:custGeom>
          <a:blipFill>
            <a:blip r:embed="rId8"/>
            <a:stretch>
              <a:fillRect l="0" t="0" r="0" b="0"/>
            </a:stretch>
          </a:blipFill>
        </p:spPr>
      </p:sp>
      <p:sp>
        <p:nvSpPr>
          <p:cNvPr name="Freeform 30" id="30"/>
          <p:cNvSpPr/>
          <p:nvPr/>
        </p:nvSpPr>
        <p:spPr>
          <a:xfrm flipH="false" flipV="false" rot="0">
            <a:off x="15973697" y="2458942"/>
            <a:ext cx="819913" cy="673622"/>
          </a:xfrm>
          <a:custGeom>
            <a:avLst/>
            <a:gdLst/>
            <a:ahLst/>
            <a:cxnLst/>
            <a:rect r="r" b="b" t="t" l="l"/>
            <a:pathLst>
              <a:path h="673622" w="819913">
                <a:moveTo>
                  <a:pt x="0" y="0"/>
                </a:moveTo>
                <a:lnTo>
                  <a:pt x="819913" y="0"/>
                </a:lnTo>
                <a:lnTo>
                  <a:pt x="819913" y="673622"/>
                </a:lnTo>
                <a:lnTo>
                  <a:pt x="0" y="673622"/>
                </a:lnTo>
                <a:lnTo>
                  <a:pt x="0" y="0"/>
                </a:lnTo>
                <a:close/>
              </a:path>
            </a:pathLst>
          </a:custGeom>
          <a:blipFill>
            <a:blip r:embed="rId9"/>
            <a:stretch>
              <a:fillRect l="0" t="0" r="0" b="0"/>
            </a:stretch>
          </a:blipFill>
        </p:spPr>
      </p:sp>
      <p:sp>
        <p:nvSpPr>
          <p:cNvPr name="Freeform 31" id="31"/>
          <p:cNvSpPr/>
          <p:nvPr/>
        </p:nvSpPr>
        <p:spPr>
          <a:xfrm flipH="false" flipV="false" rot="0">
            <a:off x="15844744" y="6235747"/>
            <a:ext cx="910766" cy="715602"/>
          </a:xfrm>
          <a:custGeom>
            <a:avLst/>
            <a:gdLst/>
            <a:ahLst/>
            <a:cxnLst/>
            <a:rect r="r" b="b" t="t" l="l"/>
            <a:pathLst>
              <a:path h="715602" w="910766">
                <a:moveTo>
                  <a:pt x="0" y="0"/>
                </a:moveTo>
                <a:lnTo>
                  <a:pt x="910766" y="0"/>
                </a:lnTo>
                <a:lnTo>
                  <a:pt x="910766" y="715602"/>
                </a:lnTo>
                <a:lnTo>
                  <a:pt x="0" y="715602"/>
                </a:lnTo>
                <a:lnTo>
                  <a:pt x="0" y="0"/>
                </a:lnTo>
                <a:close/>
              </a:path>
            </a:pathLst>
          </a:custGeom>
          <a:blipFill>
            <a:blip r:embed="rId10"/>
            <a:stretch>
              <a:fillRect l="0" t="0" r="0" b="0"/>
            </a:stretch>
          </a:blipFill>
        </p:spPr>
      </p:sp>
      <p:sp>
        <p:nvSpPr>
          <p:cNvPr name="TextBox 32" id="32"/>
          <p:cNvSpPr txBox="true"/>
          <p:nvPr/>
        </p:nvSpPr>
        <p:spPr>
          <a:xfrm rot="0">
            <a:off x="945775" y="1177458"/>
            <a:ext cx="86926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More features</a:t>
            </a:r>
          </a:p>
        </p:txBody>
      </p:sp>
      <p:sp>
        <p:nvSpPr>
          <p:cNvPr name="TextBox 33" id="33"/>
          <p:cNvSpPr txBox="true"/>
          <p:nvPr/>
        </p:nvSpPr>
        <p:spPr>
          <a:xfrm rot="0">
            <a:off x="1509421" y="3610623"/>
            <a:ext cx="4251881" cy="1559052"/>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Use Driver Journal to calculate business mileage for any time periods. Check locations, time and odometer values </a:t>
            </a:r>
          </a:p>
          <a:p>
            <a:pPr algn="l">
              <a:lnSpc>
                <a:spcPts val="2483"/>
              </a:lnSpc>
            </a:pPr>
            <a:r>
              <a:rPr lang="en-US" sz="1800">
                <a:solidFill>
                  <a:srgbClr val="000000"/>
                </a:solidFill>
                <a:latin typeface="Proxima Nova"/>
                <a:ea typeface="Proxima Nova"/>
                <a:cs typeface="Proxima Nova"/>
                <a:sym typeface="Proxima Nova"/>
              </a:rPr>
              <a:t>to effortlessly sort trips into business</a:t>
            </a:r>
          </a:p>
          <a:p>
            <a:pPr algn="l">
              <a:lnSpc>
                <a:spcPts val="2483"/>
              </a:lnSpc>
              <a:spcBef>
                <a:spcPct val="0"/>
              </a:spcBef>
            </a:pPr>
            <a:r>
              <a:rPr lang="en-US" sz="1800">
                <a:solidFill>
                  <a:srgbClr val="000000"/>
                </a:solidFill>
                <a:latin typeface="Proxima Nova"/>
                <a:ea typeface="Proxima Nova"/>
                <a:cs typeface="Proxima Nova"/>
                <a:sym typeface="Proxima Nova"/>
              </a:rPr>
              <a:t>or private.</a:t>
            </a:r>
          </a:p>
        </p:txBody>
      </p:sp>
      <p:sp>
        <p:nvSpPr>
          <p:cNvPr name="TextBox 34" id="34"/>
          <p:cNvSpPr txBox="true"/>
          <p:nvPr/>
        </p:nvSpPr>
        <p:spPr>
          <a:xfrm rot="0">
            <a:off x="1509421" y="2683439"/>
            <a:ext cx="3379727" cy="8214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Maximize tax refunds with auto logs</a:t>
            </a:r>
          </a:p>
        </p:txBody>
      </p:sp>
      <p:sp>
        <p:nvSpPr>
          <p:cNvPr name="TextBox 35" id="35"/>
          <p:cNvSpPr txBox="true"/>
          <p:nvPr/>
        </p:nvSpPr>
        <p:spPr>
          <a:xfrm rot="0">
            <a:off x="6969218" y="3666800"/>
            <a:ext cx="4251881" cy="1244727"/>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Experience smart route optimization </a:t>
            </a:r>
          </a:p>
          <a:p>
            <a:pPr algn="l">
              <a:lnSpc>
                <a:spcPts val="2483"/>
              </a:lnSpc>
              <a:spcBef>
                <a:spcPct val="0"/>
              </a:spcBef>
            </a:pPr>
            <a:r>
              <a:rPr lang="en-US" sz="1800">
                <a:solidFill>
                  <a:srgbClr val="000000"/>
                </a:solidFill>
                <a:latin typeface="Proxima Nova"/>
                <a:ea typeface="Proxima Nova"/>
                <a:cs typeface="Proxima Nova"/>
                <a:sym typeface="Proxima Nova"/>
              </a:rPr>
              <a:t>to reach all clients faster and guarantee delivery without delays. The best routes will be planned automatically on a click.</a:t>
            </a:r>
          </a:p>
        </p:txBody>
      </p:sp>
      <p:sp>
        <p:nvSpPr>
          <p:cNvPr name="TextBox 36" id="36"/>
          <p:cNvSpPr txBox="true"/>
          <p:nvPr/>
        </p:nvSpPr>
        <p:spPr>
          <a:xfrm rot="0">
            <a:off x="1509421" y="7421769"/>
            <a:ext cx="4251881" cy="1559052"/>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Comply with tachograph and ELD regulation policy. Monitor shift duration </a:t>
            </a:r>
          </a:p>
          <a:p>
            <a:pPr algn="l">
              <a:lnSpc>
                <a:spcPts val="2483"/>
              </a:lnSpc>
              <a:spcBef>
                <a:spcPct val="0"/>
              </a:spcBef>
            </a:pPr>
            <a:r>
              <a:rPr lang="en-US" sz="1800">
                <a:solidFill>
                  <a:srgbClr val="000000"/>
                </a:solidFill>
                <a:latin typeface="Proxima Nova"/>
                <a:ea typeface="Proxima Nova"/>
                <a:cs typeface="Proxima Nova"/>
                <a:sym typeface="Proxima Nova"/>
              </a:rPr>
              <a:t>for each driver in real time and enable remote ddd-files download at required intervals.</a:t>
            </a:r>
          </a:p>
        </p:txBody>
      </p:sp>
      <p:sp>
        <p:nvSpPr>
          <p:cNvPr name="TextBox 37" id="37"/>
          <p:cNvSpPr txBox="true"/>
          <p:nvPr/>
        </p:nvSpPr>
        <p:spPr>
          <a:xfrm rot="0">
            <a:off x="1509421" y="6473664"/>
            <a:ext cx="2755795" cy="8214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Control work and rest hours</a:t>
            </a:r>
          </a:p>
        </p:txBody>
      </p:sp>
      <p:sp>
        <p:nvSpPr>
          <p:cNvPr name="TextBox 38" id="38"/>
          <p:cNvSpPr txBox="true"/>
          <p:nvPr/>
        </p:nvSpPr>
        <p:spPr>
          <a:xfrm rot="0">
            <a:off x="7018359" y="7421769"/>
            <a:ext cx="4251881" cy="1559052"/>
          </a:xfrm>
          <a:prstGeom prst="rect">
            <a:avLst/>
          </a:prstGeom>
        </p:spPr>
        <p:txBody>
          <a:bodyPr anchor="t" rtlCol="false" tIns="0" lIns="0" bIns="0" rIns="0">
            <a:spAutoFit/>
          </a:bodyPr>
          <a:lstStyle/>
          <a:p>
            <a:pPr algn="l">
              <a:lnSpc>
                <a:spcPts val="2483"/>
              </a:lnSpc>
              <a:spcBef>
                <a:spcPct val="0"/>
              </a:spcBef>
            </a:pPr>
            <a:r>
              <a:rPr lang="en-US" sz="1800">
                <a:solidFill>
                  <a:srgbClr val="000000"/>
                </a:solidFill>
                <a:latin typeface="Proxima Nova"/>
                <a:ea typeface="Proxima Nova"/>
                <a:cs typeface="Proxima Nova"/>
                <a:sym typeface="Proxima Nova"/>
              </a:rPr>
              <a:t>Monitor axle load to avoid excessive wear-and-tear and fines for overloading. Make sure drivers aren’t using corporate vehicles for transportation of their own goods.</a:t>
            </a:r>
          </a:p>
        </p:txBody>
      </p:sp>
      <p:sp>
        <p:nvSpPr>
          <p:cNvPr name="TextBox 39" id="39"/>
          <p:cNvSpPr txBox="true"/>
          <p:nvPr/>
        </p:nvSpPr>
        <p:spPr>
          <a:xfrm rot="0">
            <a:off x="7018359" y="6473664"/>
            <a:ext cx="2620105" cy="8214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Prevent extra cargo</a:t>
            </a:r>
          </a:p>
        </p:txBody>
      </p:sp>
      <p:sp>
        <p:nvSpPr>
          <p:cNvPr name="TextBox 40" id="40"/>
          <p:cNvSpPr txBox="true"/>
          <p:nvPr/>
        </p:nvSpPr>
        <p:spPr>
          <a:xfrm rot="0">
            <a:off x="12446743" y="7421769"/>
            <a:ext cx="4114630" cy="1559052"/>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Apply driver ID to know who’s driving </a:t>
            </a:r>
          </a:p>
          <a:p>
            <a:pPr algn="l">
              <a:lnSpc>
                <a:spcPts val="2483"/>
              </a:lnSpc>
            </a:pPr>
            <a:r>
              <a:rPr lang="en-US" sz="1800">
                <a:solidFill>
                  <a:srgbClr val="000000"/>
                </a:solidFill>
                <a:latin typeface="Proxima Nova"/>
                <a:ea typeface="Proxima Nova"/>
                <a:cs typeface="Proxima Nova"/>
                <a:sym typeface="Proxima Nova"/>
              </a:rPr>
              <a:t>the truck now and when a new shift </a:t>
            </a:r>
          </a:p>
          <a:p>
            <a:pPr algn="l">
              <a:lnSpc>
                <a:spcPts val="2483"/>
              </a:lnSpc>
              <a:spcBef>
                <a:spcPct val="0"/>
              </a:spcBef>
            </a:pPr>
            <a:r>
              <a:rPr lang="en-US" sz="1800">
                <a:solidFill>
                  <a:srgbClr val="000000"/>
                </a:solidFill>
                <a:latin typeface="Proxima Nova"/>
                <a:ea typeface="Proxima Nova"/>
                <a:cs typeface="Proxima Nova"/>
                <a:sym typeface="Proxima Nova"/>
              </a:rPr>
              <a:t>has started. Enjoy personalized metrics and protect your fleet against unauthorized use.</a:t>
            </a:r>
          </a:p>
        </p:txBody>
      </p:sp>
      <p:sp>
        <p:nvSpPr>
          <p:cNvPr name="TextBox 41" id="41"/>
          <p:cNvSpPr txBox="true"/>
          <p:nvPr/>
        </p:nvSpPr>
        <p:spPr>
          <a:xfrm rot="0">
            <a:off x="12446743" y="6473664"/>
            <a:ext cx="2180160" cy="8214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Driver Identification</a:t>
            </a:r>
          </a:p>
        </p:txBody>
      </p:sp>
      <p:sp>
        <p:nvSpPr>
          <p:cNvPr name="TextBox 42" id="42"/>
          <p:cNvSpPr txBox="true"/>
          <p:nvPr/>
        </p:nvSpPr>
        <p:spPr>
          <a:xfrm rot="0">
            <a:off x="12503629" y="3626619"/>
            <a:ext cx="4251881" cy="1559052"/>
          </a:xfrm>
          <a:prstGeom prst="rect">
            <a:avLst/>
          </a:prstGeom>
        </p:spPr>
        <p:txBody>
          <a:bodyPr anchor="t" rtlCol="false" tIns="0" lIns="0" bIns="0" rIns="0">
            <a:spAutoFit/>
          </a:bodyPr>
          <a:lstStyle/>
          <a:p>
            <a:pPr algn="l">
              <a:lnSpc>
                <a:spcPts val="2483"/>
              </a:lnSpc>
              <a:spcBef>
                <a:spcPct val="0"/>
              </a:spcBef>
            </a:pPr>
            <a:r>
              <a:rPr lang="en-US" sz="1800">
                <a:solidFill>
                  <a:srgbClr val="000000"/>
                </a:solidFill>
                <a:latin typeface="Proxima Nova"/>
                <a:ea typeface="Proxima Nova"/>
                <a:cs typeface="Proxima Nova"/>
                <a:sym typeface="Proxima Nova"/>
              </a:rPr>
              <a:t>Enable temperature, humidity and fall detection sensors to receive alerts if the values are out of range. Prove that goods quality was not affected during transportation.</a:t>
            </a:r>
          </a:p>
        </p:txBody>
      </p:sp>
      <p:sp>
        <p:nvSpPr>
          <p:cNvPr name="TextBox 43" id="43"/>
          <p:cNvSpPr txBox="true"/>
          <p:nvPr/>
        </p:nvSpPr>
        <p:spPr>
          <a:xfrm rot="0">
            <a:off x="12503629" y="2683439"/>
            <a:ext cx="3149945" cy="8214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Cargo quality guaranteed</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8486" t="-7313" r="-6140" b="-7313"/>
            </a:stretch>
          </a:blipFill>
        </p:spPr>
      </p:sp>
      <p:sp>
        <p:nvSpPr>
          <p:cNvPr name="TextBox 3" id="3"/>
          <p:cNvSpPr txBox="true"/>
          <p:nvPr/>
        </p:nvSpPr>
        <p:spPr>
          <a:xfrm rot="0">
            <a:off x="975430" y="3392409"/>
            <a:ext cx="6054275" cy="809625"/>
          </a:xfrm>
          <a:prstGeom prst="rect">
            <a:avLst/>
          </a:prstGeom>
        </p:spPr>
        <p:txBody>
          <a:bodyPr anchor="t" rtlCol="false" tIns="0" lIns="0" bIns="0" rIns="0">
            <a:spAutoFit/>
          </a:bodyPr>
          <a:lstStyle/>
          <a:p>
            <a:pPr algn="l">
              <a:lnSpc>
                <a:spcPts val="6479"/>
              </a:lnSpc>
              <a:spcBef>
                <a:spcPct val="0"/>
              </a:spcBef>
            </a:pPr>
            <a:r>
              <a:rPr lang="en-US" b="true" sz="5399">
                <a:solidFill>
                  <a:srgbClr val="FEFEFE"/>
                </a:solidFill>
                <a:latin typeface="Proxima Nova Bold"/>
                <a:ea typeface="Proxima Nova Bold"/>
                <a:cs typeface="Proxima Nova Bold"/>
                <a:sym typeface="Proxima Nova Bold"/>
              </a:rPr>
              <a:t>Mining</a:t>
            </a:r>
          </a:p>
        </p:txBody>
      </p:sp>
      <p:sp>
        <p:nvSpPr>
          <p:cNvPr name="TextBox 4" id="4"/>
          <p:cNvSpPr txBox="true"/>
          <p:nvPr/>
        </p:nvSpPr>
        <p:spPr>
          <a:xfrm rot="0">
            <a:off x="945775" y="4482661"/>
            <a:ext cx="5913117" cy="1157097"/>
          </a:xfrm>
          <a:prstGeom prst="rect">
            <a:avLst/>
          </a:prstGeom>
        </p:spPr>
        <p:txBody>
          <a:bodyPr anchor="t" rtlCol="false" tIns="0" lIns="0" bIns="0" rIns="0">
            <a:spAutoFit/>
          </a:bodyPr>
          <a:lstStyle/>
          <a:p>
            <a:pPr algn="l">
              <a:lnSpc>
                <a:spcPts val="3143"/>
              </a:lnSpc>
              <a:spcBef>
                <a:spcPct val="0"/>
              </a:spcBef>
            </a:pPr>
            <a:r>
              <a:rPr lang="en-US" sz="2399">
                <a:solidFill>
                  <a:srgbClr val="FEFEFE"/>
                </a:solidFill>
                <a:latin typeface="Proxima Nova"/>
                <a:ea typeface="Proxima Nova"/>
                <a:cs typeface="Proxima Nova"/>
                <a:sym typeface="Proxima Nova"/>
              </a:rPr>
              <a:t>Protect fleet and valuable assets from frauds, downtimes and accidents. Monitor fuel level in real time along the route.</a:t>
            </a:r>
          </a:p>
        </p:txBody>
      </p:sp>
      <p:grpSp>
        <p:nvGrpSpPr>
          <p:cNvPr name="Group 5" id="5"/>
          <p:cNvGrpSpPr/>
          <p:nvPr/>
        </p:nvGrpSpPr>
        <p:grpSpPr>
          <a:xfrm rot="0">
            <a:off x="975430" y="1038225"/>
            <a:ext cx="4521246" cy="669941"/>
            <a:chOff x="0" y="0"/>
            <a:chExt cx="6028328" cy="893254"/>
          </a:xfrm>
        </p:grpSpPr>
        <p:grpSp>
          <p:nvGrpSpPr>
            <p:cNvPr name="Group 6" id="6"/>
            <p:cNvGrpSpPr/>
            <p:nvPr/>
          </p:nvGrpSpPr>
          <p:grpSpPr>
            <a:xfrm rot="0">
              <a:off x="3345760" y="0"/>
              <a:ext cx="2682568" cy="893254"/>
              <a:chOff x="0" y="0"/>
              <a:chExt cx="514015" cy="171159"/>
            </a:xfrm>
          </p:grpSpPr>
          <p:sp>
            <p:nvSpPr>
              <p:cNvPr name="Freeform 7" id="7"/>
              <p:cNvSpPr/>
              <p:nvPr/>
            </p:nvSpPr>
            <p:spPr>
              <a:xfrm flipH="false" flipV="false" rot="0">
                <a:off x="0" y="0"/>
                <a:ext cx="514015" cy="171159"/>
              </a:xfrm>
              <a:custGeom>
                <a:avLst/>
                <a:gdLst/>
                <a:ahLst/>
                <a:cxnLst/>
                <a:rect r="r" b="b" t="t" l="l"/>
                <a:pathLst>
                  <a:path h="171159" w="514015">
                    <a:moveTo>
                      <a:pt x="38480" y="0"/>
                    </a:moveTo>
                    <a:lnTo>
                      <a:pt x="475535" y="0"/>
                    </a:lnTo>
                    <a:cubicBezTo>
                      <a:pt x="485741" y="0"/>
                      <a:pt x="495528" y="4054"/>
                      <a:pt x="502745" y="11271"/>
                    </a:cubicBezTo>
                    <a:cubicBezTo>
                      <a:pt x="509961" y="18487"/>
                      <a:pt x="514015" y="28275"/>
                      <a:pt x="514015" y="38480"/>
                    </a:cubicBezTo>
                    <a:lnTo>
                      <a:pt x="514015" y="132679"/>
                    </a:lnTo>
                    <a:cubicBezTo>
                      <a:pt x="514015" y="153931"/>
                      <a:pt x="496787" y="171159"/>
                      <a:pt x="475535" y="171159"/>
                    </a:cubicBezTo>
                    <a:lnTo>
                      <a:pt x="38480" y="171159"/>
                    </a:lnTo>
                    <a:cubicBezTo>
                      <a:pt x="28275" y="171159"/>
                      <a:pt x="18487" y="167105"/>
                      <a:pt x="11271" y="159889"/>
                    </a:cubicBezTo>
                    <a:cubicBezTo>
                      <a:pt x="4054" y="152672"/>
                      <a:pt x="0" y="142885"/>
                      <a:pt x="0" y="132679"/>
                    </a:cubicBezTo>
                    <a:lnTo>
                      <a:pt x="0" y="38480"/>
                    </a:lnTo>
                    <a:cubicBezTo>
                      <a:pt x="0" y="28275"/>
                      <a:pt x="4054" y="18487"/>
                      <a:pt x="11271" y="11271"/>
                    </a:cubicBezTo>
                    <a:cubicBezTo>
                      <a:pt x="18487" y="4054"/>
                      <a:pt x="28275" y="0"/>
                      <a:pt x="38480" y="0"/>
                    </a:cubicBezTo>
                    <a:close/>
                  </a:path>
                </a:pathLst>
              </a:custGeom>
            </p:spPr>
          </p:sp>
          <p:sp>
            <p:nvSpPr>
              <p:cNvPr name="TextBox 8" id="8"/>
              <p:cNvSpPr txBox="true"/>
              <p:nvPr/>
            </p:nvSpPr>
            <p:spPr>
              <a:xfrm>
                <a:off x="0" y="-47625"/>
                <a:ext cx="514015" cy="218784"/>
              </a:xfrm>
              <a:prstGeom prst="rect">
                <a:avLst/>
              </a:prstGeom>
            </p:spPr>
            <p:txBody>
              <a:bodyPr anchor="ctr" rtlCol="false" tIns="52369" lIns="52369" bIns="52369" rIns="52369"/>
              <a:lstStyle/>
              <a:p>
                <a:pPr algn="ctr">
                  <a:lnSpc>
                    <a:spcPts val="3863"/>
                  </a:lnSpc>
                </a:pPr>
                <a:r>
                  <a:rPr lang="en-US" b="true" sz="2799">
                    <a:solidFill>
                      <a:srgbClr val="FFFFFF"/>
                    </a:solidFill>
                    <a:latin typeface="Proxima Nova Bold"/>
                    <a:ea typeface="Proxima Nova Bold"/>
                    <a:cs typeface="Proxima Nova Bold"/>
                    <a:sym typeface="Proxima Nova Bold"/>
                  </a:rPr>
                  <a:t>Industries</a:t>
                </a:r>
              </a:p>
            </p:txBody>
          </p:sp>
        </p:grpSp>
        <p:sp>
          <p:nvSpPr>
            <p:cNvPr name="Freeform 9" id="9"/>
            <p:cNvSpPr/>
            <p:nvPr/>
          </p:nvSpPr>
          <p:spPr>
            <a:xfrm flipH="false" flipV="false" rot="0">
              <a:off x="0" y="150468"/>
              <a:ext cx="2760804" cy="592318"/>
            </a:xfrm>
            <a:custGeom>
              <a:avLst/>
              <a:gdLst/>
              <a:ahLst/>
              <a:cxnLst/>
              <a:rect r="r" b="b" t="t" l="l"/>
              <a:pathLst>
                <a:path h="592318" w="2760804">
                  <a:moveTo>
                    <a:pt x="0" y="0"/>
                  </a:moveTo>
                  <a:lnTo>
                    <a:pt x="2760804" y="0"/>
                  </a:lnTo>
                  <a:lnTo>
                    <a:pt x="2760804" y="592318"/>
                  </a:lnTo>
                  <a:lnTo>
                    <a:pt x="0" y="5923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10" id="10"/>
            <p:cNvSpPr/>
            <p:nvPr/>
          </p:nvSpPr>
          <p:spPr>
            <a:xfrm flipH="true" flipV="true">
              <a:off x="3120685" y="125163"/>
              <a:ext cx="0" cy="642928"/>
            </a:xfrm>
            <a:prstGeom prst="line">
              <a:avLst/>
            </a:prstGeom>
            <a:ln cap="flat" w="50800">
              <a:solidFill>
                <a:srgbClr val="FFFFFF"/>
              </a:solidFill>
              <a:prstDash val="solid"/>
              <a:headEnd type="none" len="sm" w="sm"/>
              <a:tailEnd type="none" len="sm" w="sm"/>
            </a:ln>
          </p:spPr>
        </p:sp>
      </p:gr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sp>
        <p:nvSpPr>
          <p:cNvPr name="Freeform 6" id="6"/>
          <p:cNvSpPr/>
          <p:nvPr/>
        </p:nvSpPr>
        <p:spPr>
          <a:xfrm flipH="false" flipV="false" rot="0">
            <a:off x="2384795" y="1759174"/>
            <a:ext cx="2983535" cy="2833744"/>
          </a:xfrm>
          <a:custGeom>
            <a:avLst/>
            <a:gdLst/>
            <a:ahLst/>
            <a:cxnLst/>
            <a:rect r="r" b="b" t="t" l="l"/>
            <a:pathLst>
              <a:path h="2833744" w="2983535">
                <a:moveTo>
                  <a:pt x="0" y="0"/>
                </a:moveTo>
                <a:lnTo>
                  <a:pt x="2983535" y="0"/>
                </a:lnTo>
                <a:lnTo>
                  <a:pt x="2983535" y="2833744"/>
                </a:lnTo>
                <a:lnTo>
                  <a:pt x="0" y="2833744"/>
                </a:lnTo>
                <a:lnTo>
                  <a:pt x="0" y="0"/>
                </a:lnTo>
                <a:close/>
              </a:path>
            </a:pathLst>
          </a:custGeom>
          <a:blipFill>
            <a:blip r:embed="rId5"/>
            <a:stretch>
              <a:fillRect l="0" t="0" r="0" b="0"/>
            </a:stretch>
          </a:blipFill>
        </p:spPr>
      </p:sp>
      <p:sp>
        <p:nvSpPr>
          <p:cNvPr name="Freeform 7" id="7"/>
          <p:cNvSpPr/>
          <p:nvPr/>
        </p:nvSpPr>
        <p:spPr>
          <a:xfrm flipH="false" flipV="false" rot="0">
            <a:off x="7746262" y="1779859"/>
            <a:ext cx="2983535" cy="2833744"/>
          </a:xfrm>
          <a:custGeom>
            <a:avLst/>
            <a:gdLst/>
            <a:ahLst/>
            <a:cxnLst/>
            <a:rect r="r" b="b" t="t" l="l"/>
            <a:pathLst>
              <a:path h="2833744" w="2983535">
                <a:moveTo>
                  <a:pt x="0" y="0"/>
                </a:moveTo>
                <a:lnTo>
                  <a:pt x="2983535" y="0"/>
                </a:lnTo>
                <a:lnTo>
                  <a:pt x="2983535" y="2833744"/>
                </a:lnTo>
                <a:lnTo>
                  <a:pt x="0" y="2833744"/>
                </a:lnTo>
                <a:lnTo>
                  <a:pt x="0" y="0"/>
                </a:lnTo>
                <a:close/>
              </a:path>
            </a:pathLst>
          </a:custGeom>
          <a:blipFill>
            <a:blip r:embed="rId6"/>
            <a:stretch>
              <a:fillRect l="-419" t="0" r="-419" b="-1"/>
            </a:stretch>
          </a:blipFill>
        </p:spPr>
      </p:sp>
      <p:sp>
        <p:nvSpPr>
          <p:cNvPr name="Freeform 8" id="8"/>
          <p:cNvSpPr/>
          <p:nvPr/>
        </p:nvSpPr>
        <p:spPr>
          <a:xfrm flipH="false" flipV="false" rot="0">
            <a:off x="13107799" y="1759174"/>
            <a:ext cx="2972947" cy="2823688"/>
          </a:xfrm>
          <a:custGeom>
            <a:avLst/>
            <a:gdLst/>
            <a:ahLst/>
            <a:cxnLst/>
            <a:rect r="r" b="b" t="t" l="l"/>
            <a:pathLst>
              <a:path h="2823688" w="2972947">
                <a:moveTo>
                  <a:pt x="0" y="0"/>
                </a:moveTo>
                <a:lnTo>
                  <a:pt x="2972947" y="0"/>
                </a:lnTo>
                <a:lnTo>
                  <a:pt x="2972947" y="2823688"/>
                </a:lnTo>
                <a:lnTo>
                  <a:pt x="0" y="2823688"/>
                </a:lnTo>
                <a:lnTo>
                  <a:pt x="0" y="0"/>
                </a:lnTo>
                <a:close/>
              </a:path>
            </a:pathLst>
          </a:custGeom>
          <a:blipFill>
            <a:blip r:embed="rId7"/>
            <a:stretch>
              <a:fillRect l="-419" t="0" r="-419" b="-1"/>
            </a:stretch>
          </a:blipFill>
        </p:spPr>
      </p:sp>
      <p:sp>
        <p:nvSpPr>
          <p:cNvPr name="TextBox 9" id="9"/>
          <p:cNvSpPr txBox="true"/>
          <p:nvPr/>
        </p:nvSpPr>
        <p:spPr>
          <a:xfrm rot="0">
            <a:off x="12526407" y="4986415"/>
            <a:ext cx="4640112" cy="485775"/>
          </a:xfrm>
          <a:prstGeom prst="rect">
            <a:avLst/>
          </a:prstGeom>
        </p:spPr>
        <p:txBody>
          <a:bodyPr anchor="t" rtlCol="false" tIns="0" lIns="0" bIns="0" rIns="0">
            <a:spAutoFit/>
          </a:bodyPr>
          <a:lstStyle/>
          <a:p>
            <a:pPr algn="l">
              <a:lnSpc>
                <a:spcPts val="3840"/>
              </a:lnSpc>
            </a:pPr>
            <a:r>
              <a:rPr lang="en-US" b="true" sz="3200">
                <a:solidFill>
                  <a:srgbClr val="1A1A1A"/>
                </a:solidFill>
                <a:latin typeface="Proxima Nova Bold"/>
                <a:ea typeface="Proxima Nova Bold"/>
                <a:cs typeface="Proxima Nova Bold"/>
                <a:sym typeface="Proxima Nova Bold"/>
              </a:rPr>
              <a:t>Eliminate downtime</a:t>
            </a:r>
          </a:p>
        </p:txBody>
      </p:sp>
      <p:sp>
        <p:nvSpPr>
          <p:cNvPr name="TextBox 10" id="10"/>
          <p:cNvSpPr txBox="true"/>
          <p:nvPr/>
        </p:nvSpPr>
        <p:spPr>
          <a:xfrm rot="0">
            <a:off x="1335934" y="5638872"/>
            <a:ext cx="4537950" cy="3797808"/>
          </a:xfrm>
          <a:prstGeom prst="rect">
            <a:avLst/>
          </a:prstGeom>
        </p:spPr>
        <p:txBody>
          <a:bodyPr anchor="t" rtlCol="false" tIns="0" lIns="0" bIns="0" rIns="0">
            <a:spAutoFit/>
          </a:bodyPr>
          <a:lstStyle/>
          <a:p>
            <a:pPr algn="l">
              <a:lnSpc>
                <a:spcPts val="3035"/>
              </a:lnSpc>
            </a:pPr>
            <a:r>
              <a:rPr lang="en-US" sz="2199">
                <a:solidFill>
                  <a:srgbClr val="1A1A1A"/>
                </a:solidFill>
                <a:latin typeface="Proxima Nova"/>
                <a:ea typeface="Proxima Nova"/>
                <a:cs typeface="Proxima Nova"/>
                <a:sym typeface="Proxima Nova"/>
              </a:rPr>
              <a:t>Enable instant alerts for fuel level changes. Minimize losses with </a:t>
            </a:r>
          </a:p>
          <a:p>
            <a:pPr algn="l">
              <a:lnSpc>
                <a:spcPts val="3035"/>
              </a:lnSpc>
            </a:pPr>
            <a:r>
              <a:rPr lang="en-US" sz="2199">
                <a:solidFill>
                  <a:srgbClr val="1A1A1A"/>
                </a:solidFill>
                <a:latin typeface="Proxima Nova"/>
                <a:ea typeface="Proxima Nova"/>
                <a:cs typeface="Proxima Nova"/>
                <a:sym typeface="Proxima Nova"/>
              </a:rPr>
              <a:t>an immediate response and the most accurate telemetry and GPS data.</a:t>
            </a:r>
          </a:p>
          <a:p>
            <a:pPr algn="l">
              <a:lnSpc>
                <a:spcPts val="3035"/>
              </a:lnSpc>
            </a:pPr>
            <a:r>
              <a:rPr lang="en-US" sz="2199">
                <a:solidFill>
                  <a:srgbClr val="1A1A1A"/>
                </a:solidFill>
                <a:latin typeface="Proxima Nova"/>
                <a:ea typeface="Proxima Nova"/>
                <a:cs typeface="Proxima Nova"/>
                <a:sym typeface="Proxima Nova"/>
              </a:rPr>
              <a:t>Use benchmark reports to analyze complete fuel consumption </a:t>
            </a:r>
          </a:p>
          <a:p>
            <a:pPr algn="l">
              <a:lnSpc>
                <a:spcPts val="3035"/>
              </a:lnSpc>
            </a:pPr>
            <a:r>
              <a:rPr lang="en-US" sz="2199">
                <a:solidFill>
                  <a:srgbClr val="1A1A1A"/>
                </a:solidFill>
                <a:latin typeface="Proxima Nova"/>
                <a:ea typeface="Proxima Nova"/>
                <a:cs typeface="Proxima Nova"/>
                <a:sym typeface="Proxima Nova"/>
              </a:rPr>
              <a:t>per driver. Make data-driven decisions to optimize business processes.</a:t>
            </a:r>
          </a:p>
          <a:p>
            <a:pPr algn="l">
              <a:lnSpc>
                <a:spcPts val="3035"/>
              </a:lnSpc>
            </a:pPr>
          </a:p>
        </p:txBody>
      </p:sp>
      <p:sp>
        <p:nvSpPr>
          <p:cNvPr name="TextBox 11" id="11"/>
          <p:cNvSpPr txBox="true"/>
          <p:nvPr/>
        </p:nvSpPr>
        <p:spPr>
          <a:xfrm rot="0">
            <a:off x="1335934" y="4986415"/>
            <a:ext cx="4370595" cy="485775"/>
          </a:xfrm>
          <a:prstGeom prst="rect">
            <a:avLst/>
          </a:prstGeom>
        </p:spPr>
        <p:txBody>
          <a:bodyPr anchor="t" rtlCol="false" tIns="0" lIns="0" bIns="0" rIns="0">
            <a:spAutoFit/>
          </a:bodyPr>
          <a:lstStyle/>
          <a:p>
            <a:pPr algn="l">
              <a:lnSpc>
                <a:spcPts val="3840"/>
              </a:lnSpc>
            </a:pPr>
            <a:r>
              <a:rPr lang="en-US" b="true" sz="3200">
                <a:solidFill>
                  <a:srgbClr val="1A1A1A"/>
                </a:solidFill>
                <a:latin typeface="Proxima Nova Bold"/>
                <a:ea typeface="Proxima Nova Bold"/>
                <a:cs typeface="Proxima Nova Bold"/>
                <a:sym typeface="Proxima Nova Bold"/>
              </a:rPr>
              <a:t>Prevent fuel theft</a:t>
            </a:r>
          </a:p>
        </p:txBody>
      </p:sp>
      <p:sp>
        <p:nvSpPr>
          <p:cNvPr name="TextBox 12" id="12"/>
          <p:cNvSpPr txBox="true"/>
          <p:nvPr/>
        </p:nvSpPr>
        <p:spPr>
          <a:xfrm rot="0">
            <a:off x="6917973" y="4966028"/>
            <a:ext cx="4640112" cy="485775"/>
          </a:xfrm>
          <a:prstGeom prst="rect">
            <a:avLst/>
          </a:prstGeom>
        </p:spPr>
        <p:txBody>
          <a:bodyPr anchor="t" rtlCol="false" tIns="0" lIns="0" bIns="0" rIns="0">
            <a:spAutoFit/>
          </a:bodyPr>
          <a:lstStyle/>
          <a:p>
            <a:pPr algn="l">
              <a:lnSpc>
                <a:spcPts val="3840"/>
              </a:lnSpc>
            </a:pPr>
            <a:r>
              <a:rPr lang="en-US" b="true" sz="3200">
                <a:solidFill>
                  <a:srgbClr val="1A1A1A"/>
                </a:solidFill>
                <a:latin typeface="Proxima Nova Bold"/>
                <a:ea typeface="Proxima Nova Bold"/>
                <a:cs typeface="Proxima Nova Bold"/>
                <a:sym typeface="Proxima Nova Bold"/>
              </a:rPr>
              <a:t>Cut maintenance costs</a:t>
            </a:r>
          </a:p>
        </p:txBody>
      </p:sp>
      <p:sp>
        <p:nvSpPr>
          <p:cNvPr name="TextBox 13" id="13"/>
          <p:cNvSpPr txBox="true"/>
          <p:nvPr/>
        </p:nvSpPr>
        <p:spPr>
          <a:xfrm rot="0">
            <a:off x="6917973" y="5618485"/>
            <a:ext cx="4640112" cy="3416808"/>
          </a:xfrm>
          <a:prstGeom prst="rect">
            <a:avLst/>
          </a:prstGeom>
        </p:spPr>
        <p:txBody>
          <a:bodyPr anchor="t" rtlCol="false" tIns="0" lIns="0" bIns="0" rIns="0">
            <a:spAutoFit/>
          </a:bodyPr>
          <a:lstStyle/>
          <a:p>
            <a:pPr algn="l">
              <a:lnSpc>
                <a:spcPts val="3035"/>
              </a:lnSpc>
            </a:pPr>
            <a:r>
              <a:rPr lang="en-US" sz="2199">
                <a:solidFill>
                  <a:srgbClr val="1A1A1A"/>
                </a:solidFill>
                <a:latin typeface="Proxima Nova"/>
                <a:ea typeface="Proxima Nova"/>
                <a:cs typeface="Proxima Nova"/>
                <a:sym typeface="Proxima Nova"/>
              </a:rPr>
              <a:t>Effortlessly add new service tasks based on DTC error codes and tanker truck usage, including mileage </a:t>
            </a:r>
          </a:p>
          <a:p>
            <a:pPr algn="l">
              <a:lnSpc>
                <a:spcPts val="3035"/>
              </a:lnSpc>
            </a:pPr>
            <a:r>
              <a:rPr lang="en-US" sz="2199">
                <a:solidFill>
                  <a:srgbClr val="1A1A1A"/>
                </a:solidFill>
                <a:latin typeface="Proxima Nova"/>
                <a:ea typeface="Proxima Nova"/>
                <a:cs typeface="Proxima Nova"/>
                <a:sym typeface="Proxima Nova"/>
              </a:rPr>
              <a:t>and engine hours. Anticipate potential damages with timely alarms and notifications. Set maintenance reminders and assign recurring tasks.</a:t>
            </a:r>
          </a:p>
          <a:p>
            <a:pPr algn="l">
              <a:lnSpc>
                <a:spcPts val="3035"/>
              </a:lnSpc>
            </a:pPr>
          </a:p>
          <a:p>
            <a:pPr algn="l">
              <a:lnSpc>
                <a:spcPts val="3035"/>
              </a:lnSpc>
            </a:pPr>
          </a:p>
        </p:txBody>
      </p:sp>
      <p:sp>
        <p:nvSpPr>
          <p:cNvPr name="TextBox 14" id="14"/>
          <p:cNvSpPr txBox="true"/>
          <p:nvPr/>
        </p:nvSpPr>
        <p:spPr>
          <a:xfrm rot="0">
            <a:off x="12526407" y="5638872"/>
            <a:ext cx="4640112" cy="3797808"/>
          </a:xfrm>
          <a:prstGeom prst="rect">
            <a:avLst/>
          </a:prstGeom>
        </p:spPr>
        <p:txBody>
          <a:bodyPr anchor="t" rtlCol="false" tIns="0" lIns="0" bIns="0" rIns="0">
            <a:spAutoFit/>
          </a:bodyPr>
          <a:lstStyle/>
          <a:p>
            <a:pPr algn="l">
              <a:lnSpc>
                <a:spcPts val="3035"/>
              </a:lnSpc>
            </a:pPr>
            <a:r>
              <a:rPr lang="en-US" sz="2199">
                <a:solidFill>
                  <a:srgbClr val="1A1A1A"/>
                </a:solidFill>
                <a:latin typeface="Proxima Nova"/>
                <a:ea typeface="Proxima Nova"/>
                <a:cs typeface="Proxima Nova"/>
                <a:sym typeface="Proxima Nova"/>
              </a:rPr>
              <a:t>Control pre-trip inspection (PTI) results in real time to prevent penalties or unexpected breakdowns. Implement smart, stable communication to send and receive urgent updates and notifications. Monitor in real time and analyze data through reports.</a:t>
            </a:r>
          </a:p>
          <a:p>
            <a:pPr algn="l">
              <a:lnSpc>
                <a:spcPts val="3035"/>
              </a:lnSpc>
            </a:pPr>
          </a:p>
          <a:p>
            <a:pPr algn="l">
              <a:lnSpc>
                <a:spcPts val="3035"/>
              </a:lnSpc>
            </a:pPr>
          </a:p>
        </p:txBody>
      </p:sp>
      <p:sp>
        <p:nvSpPr>
          <p:cNvPr name="TextBox 15" id="15"/>
          <p:cNvSpPr txBox="true"/>
          <p:nvPr/>
        </p:nvSpPr>
        <p:spPr>
          <a:xfrm rot="0">
            <a:off x="945775" y="1177458"/>
            <a:ext cx="7477320"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Significant advantages</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4" id="4"/>
          <p:cNvGrpSpPr/>
          <p:nvPr/>
        </p:nvGrpSpPr>
        <p:grpSpPr>
          <a:xfrm rot="0">
            <a:off x="200" y="9783000"/>
            <a:ext cx="18288000" cy="504000"/>
            <a:chOff x="0" y="0"/>
            <a:chExt cx="24384000" cy="672000"/>
          </a:xfrm>
        </p:grpSpPr>
        <p:grpSp>
          <p:nvGrpSpPr>
            <p:cNvPr name="Group 5" id="5"/>
            <p:cNvGrpSpPr/>
            <p:nvPr/>
          </p:nvGrpSpPr>
          <p:grpSpPr>
            <a:xfrm rot="0">
              <a:off x="0" y="0"/>
              <a:ext cx="24384000" cy="672000"/>
              <a:chOff x="0" y="0"/>
              <a:chExt cx="24384000" cy="672000"/>
            </a:xfrm>
          </p:grpSpPr>
          <p:sp>
            <p:nvSpPr>
              <p:cNvPr name="Freeform 6" id="6"/>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7" id="7"/>
            <p:cNvSpPr/>
            <p:nvPr/>
          </p:nvSpPr>
          <p:spPr>
            <a:xfrm flipH="false" flipV="false" rot="0">
              <a:off x="22264565" y="149869"/>
              <a:ext cx="1554040" cy="347333"/>
            </a:xfrm>
            <a:custGeom>
              <a:avLst/>
              <a:gdLst/>
              <a:ahLst/>
              <a:cxnLst/>
              <a:rect r="r" b="b" t="t" l="l"/>
              <a:pathLst>
                <a:path h="347333" w="1554040">
                  <a:moveTo>
                    <a:pt x="0" y="0"/>
                  </a:moveTo>
                  <a:lnTo>
                    <a:pt x="1554040" y="0"/>
                  </a:lnTo>
                  <a:lnTo>
                    <a:pt x="1554040" y="347334"/>
                  </a:lnTo>
                  <a:lnTo>
                    <a:pt x="0" y="347334"/>
                  </a:lnTo>
                  <a:lnTo>
                    <a:pt x="0" y="0"/>
                  </a:lnTo>
                  <a:close/>
                </a:path>
              </a:pathLst>
            </a:custGeom>
            <a:blipFill>
              <a:blip r:embed="rId4"/>
              <a:stretch>
                <a:fillRect l="0" t="0" r="0" b="0"/>
              </a:stretch>
            </a:blipFill>
          </p:spPr>
        </p:sp>
      </p:grpSp>
      <p:sp>
        <p:nvSpPr>
          <p:cNvPr name="Freeform 8" id="8"/>
          <p:cNvSpPr/>
          <p:nvPr/>
        </p:nvSpPr>
        <p:spPr>
          <a:xfrm flipH="false" flipV="false" rot="0">
            <a:off x="8551055" y="1419866"/>
            <a:ext cx="10490768" cy="6320688"/>
          </a:xfrm>
          <a:custGeom>
            <a:avLst/>
            <a:gdLst/>
            <a:ahLst/>
            <a:cxnLst/>
            <a:rect r="r" b="b" t="t" l="l"/>
            <a:pathLst>
              <a:path h="6320688" w="10490768">
                <a:moveTo>
                  <a:pt x="0" y="0"/>
                </a:moveTo>
                <a:lnTo>
                  <a:pt x="10490769" y="0"/>
                </a:lnTo>
                <a:lnTo>
                  <a:pt x="10490769" y="6320688"/>
                </a:lnTo>
                <a:lnTo>
                  <a:pt x="0" y="6320688"/>
                </a:lnTo>
                <a:lnTo>
                  <a:pt x="0" y="0"/>
                </a:lnTo>
                <a:close/>
              </a:path>
            </a:pathLst>
          </a:custGeom>
          <a:blipFill>
            <a:blip r:embed="rId5"/>
            <a:stretch>
              <a:fillRect l="0" t="0" r="0" b="0"/>
            </a:stretch>
          </a:blipFill>
        </p:spPr>
      </p:sp>
      <p:sp>
        <p:nvSpPr>
          <p:cNvPr name="Freeform 9" id="9"/>
          <p:cNvSpPr/>
          <p:nvPr/>
        </p:nvSpPr>
        <p:spPr>
          <a:xfrm flipH="false" flipV="false" rot="0">
            <a:off x="7960679" y="6283884"/>
            <a:ext cx="7193433" cy="2913340"/>
          </a:xfrm>
          <a:custGeom>
            <a:avLst/>
            <a:gdLst/>
            <a:ahLst/>
            <a:cxnLst/>
            <a:rect r="r" b="b" t="t" l="l"/>
            <a:pathLst>
              <a:path h="2913340" w="7193433">
                <a:moveTo>
                  <a:pt x="0" y="0"/>
                </a:moveTo>
                <a:lnTo>
                  <a:pt x="7193433" y="0"/>
                </a:lnTo>
                <a:lnTo>
                  <a:pt x="7193433" y="2913340"/>
                </a:lnTo>
                <a:lnTo>
                  <a:pt x="0" y="2913340"/>
                </a:lnTo>
                <a:lnTo>
                  <a:pt x="0" y="0"/>
                </a:lnTo>
                <a:close/>
              </a:path>
            </a:pathLst>
          </a:custGeom>
          <a:blipFill>
            <a:blip r:embed="rId6"/>
            <a:stretch>
              <a:fillRect l="0" t="0" r="0" b="0"/>
            </a:stretch>
          </a:blipFill>
        </p:spPr>
      </p:sp>
      <p:sp>
        <p:nvSpPr>
          <p:cNvPr name="TextBox 10" id="10"/>
          <p:cNvSpPr txBox="true"/>
          <p:nvPr/>
        </p:nvSpPr>
        <p:spPr>
          <a:xfrm rot="0">
            <a:off x="945775" y="1177458"/>
            <a:ext cx="6895017" cy="14382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Instant access to fleet and equipment data</a:t>
            </a:r>
          </a:p>
        </p:txBody>
      </p:sp>
      <p:sp>
        <p:nvSpPr>
          <p:cNvPr name="TextBox 11" id="11"/>
          <p:cNvSpPr txBox="true"/>
          <p:nvPr/>
        </p:nvSpPr>
        <p:spPr>
          <a:xfrm rot="0">
            <a:off x="945775" y="3645729"/>
            <a:ext cx="7014904" cy="3667125"/>
          </a:xfrm>
          <a:prstGeom prst="rect">
            <a:avLst/>
          </a:prstGeom>
        </p:spPr>
        <p:txBody>
          <a:bodyPr anchor="t" rtlCol="false" tIns="0" lIns="0" bIns="0" rIns="0">
            <a:spAutoFit/>
          </a:bodyPr>
          <a:lstStyle/>
          <a:p>
            <a:pPr algn="l">
              <a:lnSpc>
                <a:spcPts val="2640"/>
              </a:lnSpc>
            </a:pPr>
            <a:r>
              <a:rPr lang="en-US" sz="2200" b="true">
                <a:solidFill>
                  <a:srgbClr val="1090CF"/>
                </a:solidFill>
                <a:latin typeface="Proxima Nova Bold"/>
                <a:ea typeface="Proxima Nova Bold"/>
                <a:cs typeface="Proxima Nova Bold"/>
                <a:sym typeface="Proxima Nova Bold"/>
              </a:rPr>
              <a:t>Plan routes and stop locations</a:t>
            </a:r>
            <a:r>
              <a:rPr lang="en-US" sz="2200">
                <a:solidFill>
                  <a:srgbClr val="28323A"/>
                </a:solidFill>
                <a:latin typeface="Proxima Nova"/>
                <a:ea typeface="Proxima Nova"/>
                <a:cs typeface="Proxima Nova"/>
                <a:sym typeface="Proxima Nova"/>
              </a:rPr>
              <a:t> effortlessly. Prevent unauthorized vehicle use and unapproved downtime.</a:t>
            </a:r>
          </a:p>
          <a:p>
            <a:pPr algn="l">
              <a:lnSpc>
                <a:spcPts val="2640"/>
              </a:lnSpc>
            </a:pPr>
          </a:p>
          <a:p>
            <a:pPr algn="l">
              <a:lnSpc>
                <a:spcPts val="2640"/>
              </a:lnSpc>
            </a:pPr>
            <a:r>
              <a:rPr lang="en-US" sz="2200" b="true">
                <a:solidFill>
                  <a:srgbClr val="1090CF"/>
                </a:solidFill>
                <a:latin typeface="Proxima Nova Bold"/>
                <a:ea typeface="Proxima Nova Bold"/>
                <a:cs typeface="Proxima Nova Bold"/>
                <a:sym typeface="Proxima Nova Bold"/>
              </a:rPr>
              <a:t>Track the number of trips</a:t>
            </a:r>
            <a:r>
              <a:rPr lang="en-US" sz="2200">
                <a:solidFill>
                  <a:srgbClr val="28323A"/>
                </a:solidFill>
                <a:latin typeface="Proxima Nova"/>
                <a:ea typeface="Proxima Nova"/>
                <a:cs typeface="Proxima Nova"/>
                <a:sym typeface="Proxima Nova"/>
              </a:rPr>
              <a:t>, mileage, and operating</a:t>
            </a:r>
          </a:p>
          <a:p>
            <a:pPr algn="l">
              <a:lnSpc>
                <a:spcPts val="2640"/>
              </a:lnSpc>
            </a:pPr>
            <a:r>
              <a:rPr lang="en-US" sz="2200">
                <a:solidFill>
                  <a:srgbClr val="28323A"/>
                </a:solidFill>
                <a:latin typeface="Proxima Nova"/>
                <a:ea typeface="Proxima Nova"/>
                <a:cs typeface="Proxima Nova"/>
                <a:sym typeface="Proxima Nova"/>
              </a:rPr>
              <a:t>hours for vehicles and specialized equipment. </a:t>
            </a:r>
          </a:p>
          <a:p>
            <a:pPr algn="l">
              <a:lnSpc>
                <a:spcPts val="2640"/>
              </a:lnSpc>
            </a:pPr>
          </a:p>
          <a:p>
            <a:pPr algn="l">
              <a:lnSpc>
                <a:spcPts val="2640"/>
              </a:lnSpc>
            </a:pPr>
            <a:r>
              <a:rPr lang="en-US" sz="2200" b="true">
                <a:solidFill>
                  <a:srgbClr val="1090CF"/>
                </a:solidFill>
                <a:latin typeface="Proxima Nova Bold"/>
                <a:ea typeface="Proxima Nova Bold"/>
                <a:cs typeface="Proxima Nova Bold"/>
                <a:sym typeface="Proxima Nova Bold"/>
              </a:rPr>
              <a:t>Keep tabs on engine hours </a:t>
            </a:r>
            <a:r>
              <a:rPr lang="en-US" sz="2200">
                <a:solidFill>
                  <a:srgbClr val="28323A"/>
                </a:solidFill>
                <a:latin typeface="Proxima Nova"/>
                <a:ea typeface="Proxima Nova"/>
                <a:cs typeface="Proxima Nova"/>
                <a:sym typeface="Proxima Nova"/>
              </a:rPr>
              <a:t>for precise reporting.</a:t>
            </a:r>
          </a:p>
          <a:p>
            <a:pPr algn="l">
              <a:lnSpc>
                <a:spcPts val="2640"/>
              </a:lnSpc>
            </a:pPr>
            <a:r>
              <a:rPr lang="en-US" sz="2200">
                <a:solidFill>
                  <a:srgbClr val="28323A"/>
                </a:solidFill>
                <a:latin typeface="Proxima Nova"/>
                <a:ea typeface="Proxima Nova"/>
                <a:cs typeface="Proxima Nova"/>
                <a:sym typeface="Proxima Nova"/>
              </a:rPr>
              <a:t>Monitor the performance of individual machinery components. Track the drilling rotation speed, control excavator bucket operations, and more.</a:t>
            </a:r>
          </a:p>
          <a:p>
            <a:pPr algn="l">
              <a:lnSpc>
                <a:spcPts val="2640"/>
              </a:lnSpc>
              <a:spcBef>
                <a:spcPct val="0"/>
              </a:spcBef>
            </a:pP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sp>
        <p:nvSpPr>
          <p:cNvPr name="Freeform 4" id="4"/>
          <p:cNvSpPr/>
          <p:nvPr/>
        </p:nvSpPr>
        <p:spPr>
          <a:xfrm flipH="false" flipV="false" rot="0">
            <a:off x="8530255" y="1063819"/>
            <a:ext cx="4251803" cy="7307733"/>
          </a:xfrm>
          <a:custGeom>
            <a:avLst/>
            <a:gdLst/>
            <a:ahLst/>
            <a:cxnLst/>
            <a:rect r="r" b="b" t="t" l="l"/>
            <a:pathLst>
              <a:path h="7307733" w="4251803">
                <a:moveTo>
                  <a:pt x="0" y="0"/>
                </a:moveTo>
                <a:lnTo>
                  <a:pt x="4251803" y="0"/>
                </a:lnTo>
                <a:lnTo>
                  <a:pt x="4251803" y="7307733"/>
                </a:lnTo>
                <a:lnTo>
                  <a:pt x="0" y="7307733"/>
                </a:lnTo>
                <a:lnTo>
                  <a:pt x="0" y="0"/>
                </a:lnTo>
                <a:close/>
              </a:path>
            </a:pathLst>
          </a:custGeom>
          <a:blipFill>
            <a:blip r:embed="rId5"/>
            <a:stretch>
              <a:fillRect l="0" t="-1475" r="0" b="-598"/>
            </a:stretch>
          </a:blipFill>
        </p:spPr>
      </p:sp>
      <p:sp>
        <p:nvSpPr>
          <p:cNvPr name="Freeform 5" id="5"/>
          <p:cNvSpPr/>
          <p:nvPr/>
        </p:nvSpPr>
        <p:spPr>
          <a:xfrm flipH="false" flipV="false" rot="0">
            <a:off x="11072548" y="1697864"/>
            <a:ext cx="3921976" cy="7560436"/>
          </a:xfrm>
          <a:custGeom>
            <a:avLst/>
            <a:gdLst/>
            <a:ahLst/>
            <a:cxnLst/>
            <a:rect r="r" b="b" t="t" l="l"/>
            <a:pathLst>
              <a:path h="7560436" w="3921976">
                <a:moveTo>
                  <a:pt x="0" y="0"/>
                </a:moveTo>
                <a:lnTo>
                  <a:pt x="3921976" y="0"/>
                </a:lnTo>
                <a:lnTo>
                  <a:pt x="3921976" y="7560436"/>
                </a:lnTo>
                <a:lnTo>
                  <a:pt x="0" y="7560436"/>
                </a:lnTo>
                <a:lnTo>
                  <a:pt x="0" y="0"/>
                </a:lnTo>
                <a:close/>
              </a:path>
            </a:pathLst>
          </a:custGeom>
          <a:blipFill>
            <a:blip r:embed="rId6"/>
            <a:stretch>
              <a:fillRect l="0" t="0" r="0" b="0"/>
            </a:stretch>
          </a:blipFill>
        </p:spPr>
      </p:sp>
      <p:sp>
        <p:nvSpPr>
          <p:cNvPr name="Freeform 6" id="6"/>
          <p:cNvSpPr/>
          <p:nvPr/>
        </p:nvSpPr>
        <p:spPr>
          <a:xfrm flipH="false" flipV="false" rot="0">
            <a:off x="13677408" y="4764335"/>
            <a:ext cx="3867926" cy="5741766"/>
          </a:xfrm>
          <a:custGeom>
            <a:avLst/>
            <a:gdLst/>
            <a:ahLst/>
            <a:cxnLst/>
            <a:rect r="r" b="b" t="t" l="l"/>
            <a:pathLst>
              <a:path h="5741766" w="3867926">
                <a:moveTo>
                  <a:pt x="0" y="0"/>
                </a:moveTo>
                <a:lnTo>
                  <a:pt x="3867926" y="0"/>
                </a:lnTo>
                <a:lnTo>
                  <a:pt x="3867926" y="5741766"/>
                </a:lnTo>
                <a:lnTo>
                  <a:pt x="0" y="5741766"/>
                </a:lnTo>
                <a:lnTo>
                  <a:pt x="0" y="0"/>
                </a:lnTo>
                <a:close/>
              </a:path>
            </a:pathLst>
          </a:custGeom>
          <a:blipFill>
            <a:blip r:embed="rId7"/>
            <a:stretch>
              <a:fillRect l="0" t="0" r="0" b="0"/>
            </a:stretch>
          </a:blipFill>
        </p:spPr>
      </p:sp>
      <p:grpSp>
        <p:nvGrpSpPr>
          <p:cNvPr name="Group 7" id="7"/>
          <p:cNvGrpSpPr/>
          <p:nvPr/>
        </p:nvGrpSpPr>
        <p:grpSpPr>
          <a:xfrm rot="0">
            <a:off x="200" y="9783000"/>
            <a:ext cx="18288000" cy="504000"/>
            <a:chOff x="0" y="0"/>
            <a:chExt cx="24384000" cy="672000"/>
          </a:xfrm>
        </p:grpSpPr>
        <p:grpSp>
          <p:nvGrpSpPr>
            <p:cNvPr name="Group 8" id="8"/>
            <p:cNvGrpSpPr/>
            <p:nvPr/>
          </p:nvGrpSpPr>
          <p:grpSpPr>
            <a:xfrm rot="0">
              <a:off x="0" y="0"/>
              <a:ext cx="24384000" cy="672000"/>
              <a:chOff x="0" y="0"/>
              <a:chExt cx="24384000" cy="672000"/>
            </a:xfrm>
          </p:grpSpPr>
          <p:sp>
            <p:nvSpPr>
              <p:cNvPr name="Freeform 9" id="9"/>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10" id="10"/>
            <p:cNvSpPr/>
            <p:nvPr/>
          </p:nvSpPr>
          <p:spPr>
            <a:xfrm flipH="false" flipV="false" rot="0">
              <a:off x="22264565" y="149869"/>
              <a:ext cx="1554040" cy="347333"/>
            </a:xfrm>
            <a:custGeom>
              <a:avLst/>
              <a:gdLst/>
              <a:ahLst/>
              <a:cxnLst/>
              <a:rect r="r" b="b" t="t" l="l"/>
              <a:pathLst>
                <a:path h="347333" w="1554040">
                  <a:moveTo>
                    <a:pt x="0" y="0"/>
                  </a:moveTo>
                  <a:lnTo>
                    <a:pt x="1554040" y="0"/>
                  </a:lnTo>
                  <a:lnTo>
                    <a:pt x="1554040" y="347334"/>
                  </a:lnTo>
                  <a:lnTo>
                    <a:pt x="0" y="347334"/>
                  </a:lnTo>
                  <a:lnTo>
                    <a:pt x="0" y="0"/>
                  </a:lnTo>
                  <a:close/>
                </a:path>
              </a:pathLst>
            </a:custGeom>
            <a:blipFill>
              <a:blip r:embed="rId4"/>
              <a:stretch>
                <a:fillRect l="0" t="0" r="0" b="0"/>
              </a:stretch>
            </a:blipFill>
          </p:spPr>
        </p:sp>
      </p:grpSp>
      <p:sp>
        <p:nvSpPr>
          <p:cNvPr name="Freeform 11" id="11"/>
          <p:cNvSpPr/>
          <p:nvPr/>
        </p:nvSpPr>
        <p:spPr>
          <a:xfrm flipH="false" flipV="false" rot="0">
            <a:off x="5906027" y="6798903"/>
            <a:ext cx="1311008" cy="1311008"/>
          </a:xfrm>
          <a:custGeom>
            <a:avLst/>
            <a:gdLst/>
            <a:ahLst/>
            <a:cxnLst/>
            <a:rect r="r" b="b" t="t" l="l"/>
            <a:pathLst>
              <a:path h="1311008" w="1311008">
                <a:moveTo>
                  <a:pt x="0" y="0"/>
                </a:moveTo>
                <a:lnTo>
                  <a:pt x="1311008" y="0"/>
                </a:lnTo>
                <a:lnTo>
                  <a:pt x="1311008" y="1311008"/>
                </a:lnTo>
                <a:lnTo>
                  <a:pt x="0" y="1311008"/>
                </a:lnTo>
                <a:lnTo>
                  <a:pt x="0" y="0"/>
                </a:lnTo>
                <a:close/>
              </a:path>
            </a:pathLst>
          </a:custGeom>
          <a:blipFill>
            <a:blip r:embed="rId8"/>
            <a:stretch>
              <a:fillRect l="0" t="0" r="0" b="0"/>
            </a:stretch>
          </a:blipFill>
        </p:spPr>
      </p:sp>
      <p:sp>
        <p:nvSpPr>
          <p:cNvPr name="TextBox 12" id="12"/>
          <p:cNvSpPr txBox="true"/>
          <p:nvPr/>
        </p:nvSpPr>
        <p:spPr>
          <a:xfrm rot="0">
            <a:off x="945775" y="1177458"/>
            <a:ext cx="869268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Enhance performance</a:t>
            </a:r>
            <a:r>
              <a:rPr lang="en-US" b="true" sz="4800">
                <a:solidFill>
                  <a:srgbClr val="1A1A1A"/>
                </a:solidFill>
                <a:latin typeface="Proxima Nova Bold"/>
                <a:ea typeface="Proxima Nova Bold"/>
                <a:cs typeface="Proxima Nova Bold"/>
                <a:sym typeface="Proxima Nova Bold"/>
              </a:rPr>
              <a:t> </a:t>
            </a:r>
          </a:p>
        </p:txBody>
      </p:sp>
      <p:sp>
        <p:nvSpPr>
          <p:cNvPr name="Freeform 13" id="13"/>
          <p:cNvSpPr/>
          <p:nvPr/>
        </p:nvSpPr>
        <p:spPr>
          <a:xfrm flipH="false" flipV="false" rot="0">
            <a:off x="7960396" y="6267921"/>
            <a:ext cx="4622995" cy="2372973"/>
          </a:xfrm>
          <a:custGeom>
            <a:avLst/>
            <a:gdLst/>
            <a:ahLst/>
            <a:cxnLst/>
            <a:rect r="r" b="b" t="t" l="l"/>
            <a:pathLst>
              <a:path h="2372973" w="4622995">
                <a:moveTo>
                  <a:pt x="0" y="0"/>
                </a:moveTo>
                <a:lnTo>
                  <a:pt x="4622995" y="0"/>
                </a:lnTo>
                <a:lnTo>
                  <a:pt x="4622995" y="2372973"/>
                </a:lnTo>
                <a:lnTo>
                  <a:pt x="0" y="2372973"/>
                </a:lnTo>
                <a:lnTo>
                  <a:pt x="0" y="0"/>
                </a:lnTo>
                <a:close/>
              </a:path>
            </a:pathLst>
          </a:custGeom>
          <a:blipFill>
            <a:blip r:embed="rId9"/>
            <a:stretch>
              <a:fillRect l="0" t="0" r="0" b="0"/>
            </a:stretch>
          </a:blipFill>
        </p:spPr>
      </p:sp>
      <p:sp>
        <p:nvSpPr>
          <p:cNvPr name="TextBox 14" id="14"/>
          <p:cNvSpPr txBox="true"/>
          <p:nvPr/>
        </p:nvSpPr>
        <p:spPr>
          <a:xfrm rot="0">
            <a:off x="5539232" y="8230627"/>
            <a:ext cx="2044597" cy="281850"/>
          </a:xfrm>
          <a:prstGeom prst="rect">
            <a:avLst/>
          </a:prstGeom>
        </p:spPr>
        <p:txBody>
          <a:bodyPr anchor="t" rtlCol="false" tIns="0" lIns="0" bIns="0" rIns="0">
            <a:spAutoFit/>
          </a:bodyPr>
          <a:lstStyle/>
          <a:p>
            <a:pPr algn="ctr">
              <a:lnSpc>
                <a:spcPts val="2242"/>
              </a:lnSpc>
              <a:spcBef>
                <a:spcPct val="0"/>
              </a:spcBef>
            </a:pPr>
            <a:r>
              <a:rPr lang="en-US" sz="1868">
                <a:solidFill>
                  <a:srgbClr val="1090CF"/>
                </a:solidFill>
                <a:latin typeface="Proxima Nova"/>
                <a:ea typeface="Proxima Nova"/>
                <a:cs typeface="Proxima Nova"/>
                <a:sym typeface="Proxima Nova"/>
              </a:rPr>
              <a:t>X-GPS Tracker  app</a:t>
            </a:r>
          </a:p>
        </p:txBody>
      </p:sp>
      <p:sp>
        <p:nvSpPr>
          <p:cNvPr name="TextBox 15" id="15"/>
          <p:cNvSpPr txBox="true"/>
          <p:nvPr/>
        </p:nvSpPr>
        <p:spPr>
          <a:xfrm rot="0">
            <a:off x="994480" y="2284802"/>
            <a:ext cx="6345842" cy="4333875"/>
          </a:xfrm>
          <a:prstGeom prst="rect">
            <a:avLst/>
          </a:prstGeom>
        </p:spPr>
        <p:txBody>
          <a:bodyPr anchor="t" rtlCol="false" tIns="0" lIns="0" bIns="0" rIns="0">
            <a:spAutoFit/>
          </a:bodyPr>
          <a:lstStyle/>
          <a:p>
            <a:pPr algn="l">
              <a:lnSpc>
                <a:spcPts val="2640"/>
              </a:lnSpc>
            </a:pPr>
            <a:r>
              <a:rPr lang="en-US" sz="2200" b="true">
                <a:solidFill>
                  <a:srgbClr val="1090CF"/>
                </a:solidFill>
                <a:latin typeface="Proxima Nova Bold"/>
                <a:ea typeface="Proxima Nova Bold"/>
                <a:cs typeface="Proxima Nova Bold"/>
                <a:sym typeface="Proxima Nova Bold"/>
              </a:rPr>
              <a:t>Track</a:t>
            </a:r>
            <a:r>
              <a:rPr lang="en-US" sz="2200" b="true">
                <a:solidFill>
                  <a:srgbClr val="28323A"/>
                </a:solidFill>
                <a:latin typeface="Proxima Nova Bold"/>
                <a:ea typeface="Proxima Nova Bold"/>
                <a:cs typeface="Proxima Nova Bold"/>
                <a:sym typeface="Proxima Nova Bold"/>
              </a:rPr>
              <a:t> </a:t>
            </a:r>
            <a:r>
              <a:rPr lang="en-US" sz="2200">
                <a:solidFill>
                  <a:srgbClr val="28323A"/>
                </a:solidFill>
                <a:latin typeface="Proxima Nova"/>
                <a:ea typeface="Proxima Nova"/>
                <a:cs typeface="Proxima Nova"/>
                <a:sym typeface="Proxima Nova"/>
              </a:rPr>
              <a:t>the location and movements of </a:t>
            </a:r>
            <a:r>
              <a:rPr lang="en-US" sz="2200" b="true">
                <a:solidFill>
                  <a:srgbClr val="1090CF"/>
                </a:solidFill>
                <a:latin typeface="Proxima Nova Bold"/>
                <a:ea typeface="Proxima Nova Bold"/>
                <a:cs typeface="Proxima Nova Bold"/>
                <a:sym typeface="Proxima Nova Bold"/>
              </a:rPr>
              <a:t>your employees</a:t>
            </a:r>
            <a:r>
              <a:rPr lang="en-US" sz="2200">
                <a:solidFill>
                  <a:srgbClr val="28323A"/>
                </a:solidFill>
                <a:latin typeface="Proxima Nova"/>
                <a:ea typeface="Proxima Nova"/>
                <a:cs typeface="Proxima Nova"/>
                <a:sym typeface="Proxima Nova"/>
              </a:rPr>
              <a:t>, including field engineers and pipeline or power grid inspectors.</a:t>
            </a:r>
          </a:p>
          <a:p>
            <a:pPr algn="l">
              <a:lnSpc>
                <a:spcPts val="2640"/>
              </a:lnSpc>
            </a:pPr>
          </a:p>
          <a:p>
            <a:pPr algn="l">
              <a:lnSpc>
                <a:spcPts val="2640"/>
              </a:lnSpc>
            </a:pPr>
            <a:r>
              <a:rPr lang="en-US" sz="2200" b="true">
                <a:solidFill>
                  <a:srgbClr val="1090CF"/>
                </a:solidFill>
                <a:latin typeface="Proxima Nova Bold"/>
                <a:ea typeface="Proxima Nova Bold"/>
                <a:cs typeface="Proxima Nova Bold"/>
                <a:sym typeface="Proxima Nova Bold"/>
              </a:rPr>
              <a:t>Plan visits in advance</a:t>
            </a:r>
            <a:r>
              <a:rPr lang="en-US" sz="2200">
                <a:solidFill>
                  <a:srgbClr val="28323A"/>
                </a:solidFill>
                <a:latin typeface="Proxima Nova"/>
                <a:ea typeface="Proxima Nova"/>
                <a:cs typeface="Proxima Nova"/>
                <a:sym typeface="Proxima Nova"/>
              </a:rPr>
              <a:t> directly within the system, then monitor task completion, time spent at each location, and overall performance. </a:t>
            </a:r>
          </a:p>
          <a:p>
            <a:pPr algn="l">
              <a:lnSpc>
                <a:spcPts val="2640"/>
              </a:lnSpc>
            </a:pPr>
          </a:p>
          <a:p>
            <a:pPr algn="l">
              <a:lnSpc>
                <a:spcPts val="2640"/>
              </a:lnSpc>
            </a:pPr>
            <a:r>
              <a:rPr lang="en-US" sz="2200" b="true">
                <a:solidFill>
                  <a:srgbClr val="1090CF"/>
                </a:solidFill>
                <a:latin typeface="Proxima Nova Bold"/>
                <a:ea typeface="Proxima Nova Bold"/>
                <a:cs typeface="Proxima Nova Bold"/>
                <a:sym typeface="Proxima Nova Bold"/>
              </a:rPr>
              <a:t>Ensure employee safety</a:t>
            </a:r>
            <a:r>
              <a:rPr lang="en-US" sz="2200">
                <a:solidFill>
                  <a:srgbClr val="1090CF"/>
                </a:solidFill>
                <a:latin typeface="Proxima Nova"/>
                <a:ea typeface="Proxima Nova"/>
                <a:cs typeface="Proxima Nova"/>
                <a:sym typeface="Proxima Nova"/>
              </a:rPr>
              <a:t> </a:t>
            </a:r>
            <a:r>
              <a:rPr lang="en-US" sz="2200">
                <a:solidFill>
                  <a:srgbClr val="28323A"/>
                </a:solidFill>
                <a:latin typeface="Proxima Nova"/>
                <a:ea typeface="Proxima Nova"/>
                <a:cs typeface="Proxima Nova"/>
                <a:sym typeface="Proxima Nova"/>
              </a:rPr>
              <a:t>with features such </a:t>
            </a:r>
          </a:p>
          <a:p>
            <a:pPr algn="l">
              <a:lnSpc>
                <a:spcPts val="2640"/>
              </a:lnSpc>
            </a:pPr>
            <a:r>
              <a:rPr lang="en-US" sz="2200">
                <a:solidFill>
                  <a:srgbClr val="28323A"/>
                </a:solidFill>
                <a:latin typeface="Proxima Nova"/>
                <a:ea typeface="Proxima Nova"/>
                <a:cs typeface="Proxima Nova"/>
                <a:sym typeface="Proxima Nova"/>
              </a:rPr>
              <a:t>as an SOS button or real-time chat with dispatchers, enabling instant responses to critical situations.</a:t>
            </a:r>
          </a:p>
          <a:p>
            <a:pPr algn="l">
              <a:lnSpc>
                <a:spcPts val="2640"/>
              </a:lnSpc>
            </a:pPr>
          </a:p>
          <a:p>
            <a:pPr algn="l">
              <a:lnSpc>
                <a:spcPts val="2640"/>
              </a:lnSpc>
              <a:spcBef>
                <a:spcPct val="0"/>
              </a:spcBef>
            </a:pP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4" id="4"/>
          <p:cNvGrpSpPr/>
          <p:nvPr/>
        </p:nvGrpSpPr>
        <p:grpSpPr>
          <a:xfrm rot="0">
            <a:off x="200" y="9783000"/>
            <a:ext cx="18288000" cy="504000"/>
            <a:chOff x="0" y="0"/>
            <a:chExt cx="24384000" cy="672000"/>
          </a:xfrm>
        </p:grpSpPr>
        <p:grpSp>
          <p:nvGrpSpPr>
            <p:cNvPr name="Group 5" id="5"/>
            <p:cNvGrpSpPr/>
            <p:nvPr/>
          </p:nvGrpSpPr>
          <p:grpSpPr>
            <a:xfrm rot="0">
              <a:off x="0" y="0"/>
              <a:ext cx="24384000" cy="672000"/>
              <a:chOff x="0" y="0"/>
              <a:chExt cx="24384000" cy="672000"/>
            </a:xfrm>
          </p:grpSpPr>
          <p:sp>
            <p:nvSpPr>
              <p:cNvPr name="Freeform 6" id="6"/>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7" id="7"/>
            <p:cNvSpPr/>
            <p:nvPr/>
          </p:nvSpPr>
          <p:spPr>
            <a:xfrm flipH="false" flipV="false" rot="0">
              <a:off x="22264565" y="149869"/>
              <a:ext cx="1554040" cy="347333"/>
            </a:xfrm>
            <a:custGeom>
              <a:avLst/>
              <a:gdLst/>
              <a:ahLst/>
              <a:cxnLst/>
              <a:rect r="r" b="b" t="t" l="l"/>
              <a:pathLst>
                <a:path h="347333" w="1554040">
                  <a:moveTo>
                    <a:pt x="0" y="0"/>
                  </a:moveTo>
                  <a:lnTo>
                    <a:pt x="1554040" y="0"/>
                  </a:lnTo>
                  <a:lnTo>
                    <a:pt x="1554040" y="347334"/>
                  </a:lnTo>
                  <a:lnTo>
                    <a:pt x="0" y="347334"/>
                  </a:lnTo>
                  <a:lnTo>
                    <a:pt x="0" y="0"/>
                  </a:lnTo>
                  <a:close/>
                </a:path>
              </a:pathLst>
            </a:custGeom>
            <a:blipFill>
              <a:blip r:embed="rId4"/>
              <a:stretch>
                <a:fillRect l="0" t="0" r="0" b="0"/>
              </a:stretch>
            </a:blipFill>
          </p:spPr>
        </p:sp>
      </p:grpSp>
      <p:sp>
        <p:nvSpPr>
          <p:cNvPr name="Freeform 8" id="8"/>
          <p:cNvSpPr/>
          <p:nvPr/>
        </p:nvSpPr>
        <p:spPr>
          <a:xfrm flipH="false" flipV="false" rot="0">
            <a:off x="8667417" y="1268741"/>
            <a:ext cx="8743704" cy="7989559"/>
          </a:xfrm>
          <a:custGeom>
            <a:avLst/>
            <a:gdLst/>
            <a:ahLst/>
            <a:cxnLst/>
            <a:rect r="r" b="b" t="t" l="l"/>
            <a:pathLst>
              <a:path h="7989559" w="8743704">
                <a:moveTo>
                  <a:pt x="0" y="0"/>
                </a:moveTo>
                <a:lnTo>
                  <a:pt x="8743703" y="0"/>
                </a:lnTo>
                <a:lnTo>
                  <a:pt x="8743703" y="7989559"/>
                </a:lnTo>
                <a:lnTo>
                  <a:pt x="0" y="7989559"/>
                </a:lnTo>
                <a:lnTo>
                  <a:pt x="0" y="0"/>
                </a:lnTo>
                <a:close/>
              </a:path>
            </a:pathLst>
          </a:custGeom>
          <a:blipFill>
            <a:blip r:embed="rId5"/>
            <a:stretch>
              <a:fillRect l="0" t="0" r="0" b="0"/>
            </a:stretch>
          </a:blipFill>
        </p:spPr>
      </p:sp>
      <p:sp>
        <p:nvSpPr>
          <p:cNvPr name="TextBox 9" id="9"/>
          <p:cNvSpPr txBox="true"/>
          <p:nvPr/>
        </p:nvSpPr>
        <p:spPr>
          <a:xfrm rot="0">
            <a:off x="945775" y="1177458"/>
            <a:ext cx="738927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Safeguard valuable cargo</a:t>
            </a:r>
          </a:p>
        </p:txBody>
      </p:sp>
      <p:sp>
        <p:nvSpPr>
          <p:cNvPr name="TextBox 10" id="10"/>
          <p:cNvSpPr txBox="true"/>
          <p:nvPr/>
        </p:nvSpPr>
        <p:spPr>
          <a:xfrm rot="0">
            <a:off x="975430" y="2284802"/>
            <a:ext cx="7136551" cy="666750"/>
          </a:xfrm>
          <a:prstGeom prst="rect">
            <a:avLst/>
          </a:prstGeom>
        </p:spPr>
        <p:txBody>
          <a:bodyPr anchor="t" rtlCol="false" tIns="0" lIns="0" bIns="0" rIns="0">
            <a:spAutoFit/>
          </a:bodyPr>
          <a:lstStyle/>
          <a:p>
            <a:pPr algn="l">
              <a:lnSpc>
                <a:spcPts val="2640"/>
              </a:lnSpc>
              <a:spcBef>
                <a:spcPct val="0"/>
              </a:spcBef>
            </a:pPr>
            <a:r>
              <a:rPr lang="en-US" sz="2200">
                <a:solidFill>
                  <a:srgbClr val="28323A"/>
                </a:solidFill>
                <a:latin typeface="Proxima Nova"/>
                <a:ea typeface="Proxima Nova"/>
                <a:cs typeface="Proxima Nova"/>
                <a:sym typeface="Proxima Nova"/>
              </a:rPr>
              <a:t>Fuel theft, unauthorized access, and equipment hijacking pose serious risks during transportation.</a:t>
            </a:r>
          </a:p>
        </p:txBody>
      </p:sp>
      <p:sp>
        <p:nvSpPr>
          <p:cNvPr name="TextBox 11" id="11"/>
          <p:cNvSpPr txBox="true"/>
          <p:nvPr/>
        </p:nvSpPr>
        <p:spPr>
          <a:xfrm rot="0">
            <a:off x="945775" y="5143500"/>
            <a:ext cx="7136551" cy="1333500"/>
          </a:xfrm>
          <a:prstGeom prst="rect">
            <a:avLst/>
          </a:prstGeom>
        </p:spPr>
        <p:txBody>
          <a:bodyPr anchor="t" rtlCol="false" tIns="0" lIns="0" bIns="0" rIns="0">
            <a:spAutoFit/>
          </a:bodyPr>
          <a:lstStyle/>
          <a:p>
            <a:pPr algn="l">
              <a:lnSpc>
                <a:spcPts val="2640"/>
              </a:lnSpc>
            </a:pPr>
            <a:r>
              <a:rPr lang="en-US" sz="2200">
                <a:solidFill>
                  <a:srgbClr val="28323A"/>
                </a:solidFill>
                <a:latin typeface="Proxima Nova"/>
                <a:ea typeface="Proxima Nova"/>
                <a:cs typeface="Proxima Nova"/>
                <a:sym typeface="Proxima Nova"/>
              </a:rPr>
              <a:t>In the event of vehicle theft, remote engine immobilization halts criminals in their tracks, ensuring your cargo stays secure.</a:t>
            </a:r>
          </a:p>
          <a:p>
            <a:pPr algn="l">
              <a:lnSpc>
                <a:spcPts val="2640"/>
              </a:lnSpc>
              <a:spcBef>
                <a:spcPct val="0"/>
              </a:spcBef>
            </a:pPr>
          </a:p>
        </p:txBody>
      </p:sp>
      <p:grpSp>
        <p:nvGrpSpPr>
          <p:cNvPr name="Group 12" id="12"/>
          <p:cNvGrpSpPr/>
          <p:nvPr/>
        </p:nvGrpSpPr>
        <p:grpSpPr>
          <a:xfrm rot="0">
            <a:off x="975430" y="3195298"/>
            <a:ext cx="7389279" cy="1603534"/>
            <a:chOff x="0" y="0"/>
            <a:chExt cx="1946148" cy="422330"/>
          </a:xfrm>
        </p:grpSpPr>
        <p:sp>
          <p:nvSpPr>
            <p:cNvPr name="Freeform 13" id="13"/>
            <p:cNvSpPr/>
            <p:nvPr/>
          </p:nvSpPr>
          <p:spPr>
            <a:xfrm flipH="false" flipV="false" rot="0">
              <a:off x="0" y="0"/>
              <a:ext cx="1946148" cy="422330"/>
            </a:xfrm>
            <a:custGeom>
              <a:avLst/>
              <a:gdLst/>
              <a:ahLst/>
              <a:cxnLst/>
              <a:rect r="r" b="b" t="t" l="l"/>
              <a:pathLst>
                <a:path h="422330" w="1946148">
                  <a:moveTo>
                    <a:pt x="15716" y="0"/>
                  </a:moveTo>
                  <a:lnTo>
                    <a:pt x="1930432" y="0"/>
                  </a:lnTo>
                  <a:cubicBezTo>
                    <a:pt x="1939111" y="0"/>
                    <a:pt x="1946148" y="7036"/>
                    <a:pt x="1946148" y="15716"/>
                  </a:cubicBezTo>
                  <a:lnTo>
                    <a:pt x="1946148" y="406614"/>
                  </a:lnTo>
                  <a:cubicBezTo>
                    <a:pt x="1946148" y="415294"/>
                    <a:pt x="1939111" y="422330"/>
                    <a:pt x="1930432" y="422330"/>
                  </a:cubicBezTo>
                  <a:lnTo>
                    <a:pt x="15716" y="422330"/>
                  </a:lnTo>
                  <a:cubicBezTo>
                    <a:pt x="7036" y="422330"/>
                    <a:pt x="0" y="415294"/>
                    <a:pt x="0" y="406614"/>
                  </a:cubicBezTo>
                  <a:lnTo>
                    <a:pt x="0" y="15716"/>
                  </a:lnTo>
                  <a:cubicBezTo>
                    <a:pt x="0" y="7036"/>
                    <a:pt x="7036" y="0"/>
                    <a:pt x="15716"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14" id="14"/>
            <p:cNvSpPr txBox="true"/>
            <p:nvPr/>
          </p:nvSpPr>
          <p:spPr>
            <a:xfrm>
              <a:off x="0" y="9525"/>
              <a:ext cx="1946148" cy="412805"/>
            </a:xfrm>
            <a:prstGeom prst="rect">
              <a:avLst/>
            </a:prstGeom>
          </p:spPr>
          <p:txBody>
            <a:bodyPr anchor="ctr" rtlCol="false" tIns="50800" lIns="50800" bIns="50800" rIns="50800"/>
            <a:lstStyle/>
            <a:p>
              <a:pPr algn="ctr">
                <a:lnSpc>
                  <a:spcPts val="2880"/>
                </a:lnSpc>
              </a:pPr>
            </a:p>
          </p:txBody>
        </p:sp>
      </p:grpSp>
      <p:sp>
        <p:nvSpPr>
          <p:cNvPr name="TextBox 15" id="15"/>
          <p:cNvSpPr txBox="true"/>
          <p:nvPr/>
        </p:nvSpPr>
        <p:spPr>
          <a:xfrm rot="0">
            <a:off x="1238243" y="3497002"/>
            <a:ext cx="6670235" cy="1000125"/>
          </a:xfrm>
          <a:prstGeom prst="rect">
            <a:avLst/>
          </a:prstGeom>
        </p:spPr>
        <p:txBody>
          <a:bodyPr anchor="t" rtlCol="false" tIns="0" lIns="0" bIns="0" rIns="0">
            <a:spAutoFit/>
          </a:bodyPr>
          <a:lstStyle/>
          <a:p>
            <a:pPr algn="l">
              <a:lnSpc>
                <a:spcPts val="2640"/>
              </a:lnSpc>
              <a:spcBef>
                <a:spcPct val="0"/>
              </a:spcBef>
            </a:pPr>
            <a:r>
              <a:rPr lang="en-US" sz="2200">
                <a:solidFill>
                  <a:srgbClr val="1090CF"/>
                </a:solidFill>
                <a:latin typeface="Proxima Nova"/>
                <a:ea typeface="Proxima Nova"/>
                <a:cs typeface="Proxima Nova"/>
                <a:sym typeface="Proxima Nova"/>
              </a:rPr>
              <a:t>With the Navixy platform, gain</a:t>
            </a:r>
            <a:r>
              <a:rPr lang="en-US" b="true" sz="2200">
                <a:solidFill>
                  <a:srgbClr val="1090CF"/>
                </a:solidFill>
                <a:latin typeface="Proxima Nova Bold"/>
                <a:ea typeface="Proxima Nova Bold"/>
                <a:cs typeface="Proxima Nova Bold"/>
                <a:sym typeface="Proxima Nova Bold"/>
              </a:rPr>
              <a:t> real-time visibility into your cargo</a:t>
            </a:r>
            <a:r>
              <a:rPr lang="en-US" sz="2200">
                <a:solidFill>
                  <a:srgbClr val="1090CF"/>
                </a:solidFill>
                <a:latin typeface="Proxima Nova"/>
                <a:ea typeface="Proxima Nova"/>
                <a:cs typeface="Proxima Nova"/>
                <a:sym typeface="Proxima Nova"/>
              </a:rPr>
              <a:t> and receive </a:t>
            </a:r>
            <a:r>
              <a:rPr lang="en-US" b="true" sz="2200">
                <a:solidFill>
                  <a:srgbClr val="1090CF"/>
                </a:solidFill>
                <a:latin typeface="Proxima Nova Bold"/>
                <a:ea typeface="Proxima Nova Bold"/>
                <a:cs typeface="Proxima Nova Bold"/>
                <a:sym typeface="Proxima Nova Bold"/>
              </a:rPr>
              <a:t>instant alerts</a:t>
            </a:r>
            <a:r>
              <a:rPr lang="en-US" sz="2200">
                <a:solidFill>
                  <a:srgbClr val="1090CF"/>
                </a:solidFill>
                <a:latin typeface="Proxima Nova"/>
                <a:ea typeface="Proxima Nova"/>
                <a:cs typeface="Proxima Nova"/>
                <a:sym typeface="Proxima Nova"/>
              </a:rPr>
              <a:t> for unauthorized actions, such as tampered tanker seals.</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6" id="6"/>
          <p:cNvGrpSpPr/>
          <p:nvPr/>
        </p:nvGrpSpPr>
        <p:grpSpPr>
          <a:xfrm rot="0">
            <a:off x="948443" y="2118082"/>
            <a:ext cx="5259461" cy="3385594"/>
            <a:chOff x="0" y="0"/>
            <a:chExt cx="1344168" cy="865261"/>
          </a:xfrm>
        </p:grpSpPr>
        <p:sp>
          <p:nvSpPr>
            <p:cNvPr name="Freeform 7" id="7"/>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8" id="8"/>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9" id="9"/>
          <p:cNvGrpSpPr/>
          <p:nvPr/>
        </p:nvGrpSpPr>
        <p:grpSpPr>
          <a:xfrm rot="0">
            <a:off x="945775" y="5825081"/>
            <a:ext cx="5259461" cy="3385594"/>
            <a:chOff x="0" y="0"/>
            <a:chExt cx="1344168" cy="865261"/>
          </a:xfrm>
        </p:grpSpPr>
        <p:sp>
          <p:nvSpPr>
            <p:cNvPr name="Freeform 10" id="10"/>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1" id="11"/>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2" id="12"/>
          <p:cNvGrpSpPr/>
          <p:nvPr/>
        </p:nvGrpSpPr>
        <p:grpSpPr>
          <a:xfrm rot="0">
            <a:off x="6472649" y="2104514"/>
            <a:ext cx="5259461" cy="3385594"/>
            <a:chOff x="0" y="0"/>
            <a:chExt cx="1344168" cy="865261"/>
          </a:xfrm>
        </p:grpSpPr>
        <p:sp>
          <p:nvSpPr>
            <p:cNvPr name="Freeform 13" id="13"/>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4" id="14"/>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5" id="15"/>
          <p:cNvGrpSpPr/>
          <p:nvPr/>
        </p:nvGrpSpPr>
        <p:grpSpPr>
          <a:xfrm rot="0">
            <a:off x="6469982" y="5825081"/>
            <a:ext cx="5259461" cy="3385594"/>
            <a:chOff x="0" y="0"/>
            <a:chExt cx="1344168" cy="865261"/>
          </a:xfrm>
        </p:grpSpPr>
        <p:sp>
          <p:nvSpPr>
            <p:cNvPr name="Freeform 16" id="16"/>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7" id="17"/>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8" id="18"/>
          <p:cNvGrpSpPr/>
          <p:nvPr/>
        </p:nvGrpSpPr>
        <p:grpSpPr>
          <a:xfrm rot="0">
            <a:off x="12002191" y="2104514"/>
            <a:ext cx="5259461" cy="3385594"/>
            <a:chOff x="0" y="0"/>
            <a:chExt cx="1344168" cy="865261"/>
          </a:xfrm>
        </p:grpSpPr>
        <p:sp>
          <p:nvSpPr>
            <p:cNvPr name="Freeform 19" id="19"/>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20" id="20"/>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21" id="21"/>
          <p:cNvGrpSpPr/>
          <p:nvPr/>
        </p:nvGrpSpPr>
        <p:grpSpPr>
          <a:xfrm rot="0">
            <a:off x="11999524" y="5825081"/>
            <a:ext cx="5259461" cy="3385594"/>
            <a:chOff x="0" y="0"/>
            <a:chExt cx="1344168" cy="865261"/>
          </a:xfrm>
        </p:grpSpPr>
        <p:sp>
          <p:nvSpPr>
            <p:cNvPr name="Freeform 22" id="22"/>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23" id="23"/>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sp>
        <p:nvSpPr>
          <p:cNvPr name="Freeform 24" id="24"/>
          <p:cNvSpPr/>
          <p:nvPr/>
        </p:nvSpPr>
        <p:spPr>
          <a:xfrm flipH="false" flipV="false" rot="0">
            <a:off x="16245383" y="6244777"/>
            <a:ext cx="632151" cy="634912"/>
          </a:xfrm>
          <a:custGeom>
            <a:avLst/>
            <a:gdLst/>
            <a:ahLst/>
            <a:cxnLst/>
            <a:rect r="r" b="b" t="t" l="l"/>
            <a:pathLst>
              <a:path h="634912" w="632151">
                <a:moveTo>
                  <a:pt x="0" y="0"/>
                </a:moveTo>
                <a:lnTo>
                  <a:pt x="632151" y="0"/>
                </a:lnTo>
                <a:lnTo>
                  <a:pt x="632151" y="634911"/>
                </a:lnTo>
                <a:lnTo>
                  <a:pt x="0" y="634911"/>
                </a:lnTo>
                <a:lnTo>
                  <a:pt x="0" y="0"/>
                </a:lnTo>
                <a:close/>
              </a:path>
            </a:pathLst>
          </a:custGeom>
          <a:blipFill>
            <a:blip r:embed="rId5"/>
            <a:stretch>
              <a:fillRect l="0" t="0" r="0" b="0"/>
            </a:stretch>
          </a:blipFill>
        </p:spPr>
      </p:sp>
      <p:sp>
        <p:nvSpPr>
          <p:cNvPr name="Freeform 25" id="25"/>
          <p:cNvSpPr/>
          <p:nvPr/>
        </p:nvSpPr>
        <p:spPr>
          <a:xfrm flipH="false" flipV="false" rot="0">
            <a:off x="10888325" y="2369138"/>
            <a:ext cx="504266" cy="609552"/>
          </a:xfrm>
          <a:custGeom>
            <a:avLst/>
            <a:gdLst/>
            <a:ahLst/>
            <a:cxnLst/>
            <a:rect r="r" b="b" t="t" l="l"/>
            <a:pathLst>
              <a:path h="609552" w="504266">
                <a:moveTo>
                  <a:pt x="0" y="0"/>
                </a:moveTo>
                <a:lnTo>
                  <a:pt x="504266" y="0"/>
                </a:lnTo>
                <a:lnTo>
                  <a:pt x="504266" y="609552"/>
                </a:lnTo>
                <a:lnTo>
                  <a:pt x="0" y="609552"/>
                </a:lnTo>
                <a:lnTo>
                  <a:pt x="0" y="0"/>
                </a:lnTo>
                <a:close/>
              </a:path>
            </a:pathLst>
          </a:custGeom>
          <a:blipFill>
            <a:blip r:embed="rId6"/>
            <a:stretch>
              <a:fillRect l="0" t="0" r="0" b="0"/>
            </a:stretch>
          </a:blipFill>
        </p:spPr>
      </p:sp>
      <p:sp>
        <p:nvSpPr>
          <p:cNvPr name="Freeform 26" id="26"/>
          <p:cNvSpPr/>
          <p:nvPr/>
        </p:nvSpPr>
        <p:spPr>
          <a:xfrm flipH="false" flipV="false" rot="0">
            <a:off x="5245442" y="2369138"/>
            <a:ext cx="617608" cy="609552"/>
          </a:xfrm>
          <a:custGeom>
            <a:avLst/>
            <a:gdLst/>
            <a:ahLst/>
            <a:cxnLst/>
            <a:rect r="r" b="b" t="t" l="l"/>
            <a:pathLst>
              <a:path h="609552" w="617608">
                <a:moveTo>
                  <a:pt x="0" y="0"/>
                </a:moveTo>
                <a:lnTo>
                  <a:pt x="617607" y="0"/>
                </a:lnTo>
                <a:lnTo>
                  <a:pt x="617607" y="609552"/>
                </a:lnTo>
                <a:lnTo>
                  <a:pt x="0" y="609552"/>
                </a:lnTo>
                <a:lnTo>
                  <a:pt x="0" y="0"/>
                </a:lnTo>
                <a:close/>
              </a:path>
            </a:pathLst>
          </a:custGeom>
          <a:blipFill>
            <a:blip r:embed="rId7"/>
            <a:stretch>
              <a:fillRect l="0" t="0" r="0" b="0"/>
            </a:stretch>
          </a:blipFill>
        </p:spPr>
      </p:sp>
      <p:sp>
        <p:nvSpPr>
          <p:cNvPr name="Freeform 27" id="27"/>
          <p:cNvSpPr/>
          <p:nvPr/>
        </p:nvSpPr>
        <p:spPr>
          <a:xfrm flipH="false" flipV="false" rot="0">
            <a:off x="16245383" y="2465068"/>
            <a:ext cx="684307" cy="600514"/>
          </a:xfrm>
          <a:custGeom>
            <a:avLst/>
            <a:gdLst/>
            <a:ahLst/>
            <a:cxnLst/>
            <a:rect r="r" b="b" t="t" l="l"/>
            <a:pathLst>
              <a:path h="600514" w="684307">
                <a:moveTo>
                  <a:pt x="0" y="0"/>
                </a:moveTo>
                <a:lnTo>
                  <a:pt x="684307" y="0"/>
                </a:lnTo>
                <a:lnTo>
                  <a:pt x="684307" y="600514"/>
                </a:lnTo>
                <a:lnTo>
                  <a:pt x="0" y="600514"/>
                </a:lnTo>
                <a:lnTo>
                  <a:pt x="0" y="0"/>
                </a:lnTo>
                <a:close/>
              </a:path>
            </a:pathLst>
          </a:custGeom>
          <a:blipFill>
            <a:blip r:embed="rId8"/>
            <a:stretch>
              <a:fillRect l="0" t="0" r="0" b="0"/>
            </a:stretch>
          </a:blipFill>
        </p:spPr>
      </p:sp>
      <p:sp>
        <p:nvSpPr>
          <p:cNvPr name="Freeform 28" id="28"/>
          <p:cNvSpPr/>
          <p:nvPr/>
        </p:nvSpPr>
        <p:spPr>
          <a:xfrm flipH="false" flipV="false" rot="0">
            <a:off x="5219350" y="6155619"/>
            <a:ext cx="669792" cy="664412"/>
          </a:xfrm>
          <a:custGeom>
            <a:avLst/>
            <a:gdLst/>
            <a:ahLst/>
            <a:cxnLst/>
            <a:rect r="r" b="b" t="t" l="l"/>
            <a:pathLst>
              <a:path h="664412" w="669792">
                <a:moveTo>
                  <a:pt x="0" y="0"/>
                </a:moveTo>
                <a:lnTo>
                  <a:pt x="669792" y="0"/>
                </a:lnTo>
                <a:lnTo>
                  <a:pt x="669792" y="664412"/>
                </a:lnTo>
                <a:lnTo>
                  <a:pt x="0" y="664412"/>
                </a:lnTo>
                <a:lnTo>
                  <a:pt x="0" y="0"/>
                </a:lnTo>
                <a:close/>
              </a:path>
            </a:pathLst>
          </a:custGeom>
          <a:blipFill>
            <a:blip r:embed="rId9"/>
            <a:stretch>
              <a:fillRect l="0" t="0" r="0" b="0"/>
            </a:stretch>
          </a:blipFill>
        </p:spPr>
      </p:sp>
      <p:grpSp>
        <p:nvGrpSpPr>
          <p:cNvPr name="Group 29" id="29"/>
          <p:cNvGrpSpPr/>
          <p:nvPr/>
        </p:nvGrpSpPr>
        <p:grpSpPr>
          <a:xfrm rot="0">
            <a:off x="1511772" y="2645339"/>
            <a:ext cx="4251881" cy="2448136"/>
            <a:chOff x="0" y="0"/>
            <a:chExt cx="5669175" cy="3264181"/>
          </a:xfrm>
        </p:grpSpPr>
        <p:sp>
          <p:nvSpPr>
            <p:cNvPr name="TextBox 30" id="30"/>
            <p:cNvSpPr txBox="true"/>
            <p:nvPr/>
          </p:nvSpPr>
          <p:spPr>
            <a:xfrm rot="0">
              <a:off x="0" y="1194970"/>
              <a:ext cx="5669175" cy="2069211"/>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Calibrate fuel sensors with the most intuitive process. Get accurate fuel data</a:t>
              </a:r>
            </a:p>
            <a:p>
              <a:pPr algn="l">
                <a:lnSpc>
                  <a:spcPts val="2483"/>
                </a:lnSpc>
                <a:spcBef>
                  <a:spcPct val="0"/>
                </a:spcBef>
              </a:pPr>
              <a:r>
                <a:rPr lang="en-US" sz="1800">
                  <a:solidFill>
                    <a:srgbClr val="000000"/>
                  </a:solidFill>
                  <a:latin typeface="Proxima Nova"/>
                  <a:ea typeface="Proxima Nova"/>
                  <a:cs typeface="Proxima Nova"/>
                  <a:sym typeface="Proxima Nova"/>
                </a:rPr>
                <a:t>in real time. Generate reports for any time period and visualize insights with detailed graphs and charts.</a:t>
              </a:r>
            </a:p>
          </p:txBody>
        </p:sp>
        <p:sp>
          <p:nvSpPr>
            <p:cNvPr name="TextBox 31" id="31"/>
            <p:cNvSpPr txBox="true"/>
            <p:nvPr/>
          </p:nvSpPr>
          <p:spPr>
            <a:xfrm rot="0">
              <a:off x="0" y="-38100"/>
              <a:ext cx="3416242" cy="1082548"/>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Bring any fuel sensor</a:t>
              </a:r>
            </a:p>
          </p:txBody>
        </p:sp>
      </p:grpSp>
      <p:grpSp>
        <p:nvGrpSpPr>
          <p:cNvPr name="Group 32" id="32"/>
          <p:cNvGrpSpPr/>
          <p:nvPr/>
        </p:nvGrpSpPr>
        <p:grpSpPr>
          <a:xfrm rot="0">
            <a:off x="6971569" y="2673914"/>
            <a:ext cx="4251881" cy="2448136"/>
            <a:chOff x="0" y="0"/>
            <a:chExt cx="5669175" cy="3264181"/>
          </a:xfrm>
        </p:grpSpPr>
        <p:sp>
          <p:nvSpPr>
            <p:cNvPr name="TextBox 33" id="33"/>
            <p:cNvSpPr txBox="true"/>
            <p:nvPr/>
          </p:nvSpPr>
          <p:spPr>
            <a:xfrm rot="0">
              <a:off x="0" y="1194970"/>
              <a:ext cx="5669175" cy="2069211"/>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Encourage drivers to use vehicles more responsibly. Track harsh driving and speeding incidents and set up penalties </a:t>
              </a:r>
            </a:p>
            <a:p>
              <a:pPr algn="l">
                <a:lnSpc>
                  <a:spcPts val="2483"/>
                </a:lnSpc>
                <a:spcBef>
                  <a:spcPct val="0"/>
                </a:spcBef>
              </a:pPr>
              <a:r>
                <a:rPr lang="en-US" sz="1800">
                  <a:solidFill>
                    <a:srgbClr val="000000"/>
                  </a:solidFill>
                  <a:latin typeface="Proxima Nova"/>
                  <a:ea typeface="Proxima Nova"/>
                  <a:cs typeface="Proxima Nova"/>
                  <a:sym typeface="Proxima Nova"/>
                </a:rPr>
                <a:t>or incentives based on the driving patterns.</a:t>
              </a:r>
            </a:p>
          </p:txBody>
        </p:sp>
        <p:sp>
          <p:nvSpPr>
            <p:cNvPr name="TextBox 34" id="34"/>
            <p:cNvSpPr txBox="true"/>
            <p:nvPr/>
          </p:nvSpPr>
          <p:spPr>
            <a:xfrm rot="0">
              <a:off x="0" y="-38100"/>
              <a:ext cx="3087606" cy="1082548"/>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Careful driving behavior</a:t>
              </a:r>
            </a:p>
          </p:txBody>
        </p:sp>
      </p:grpSp>
      <p:sp>
        <p:nvSpPr>
          <p:cNvPr name="TextBox 35" id="35"/>
          <p:cNvSpPr txBox="true"/>
          <p:nvPr/>
        </p:nvSpPr>
        <p:spPr>
          <a:xfrm rot="0">
            <a:off x="1511772" y="7443400"/>
            <a:ext cx="4251881" cy="1244727"/>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Use digital timesheets for precise payroll calculations. Classify trips as business </a:t>
            </a:r>
          </a:p>
          <a:p>
            <a:pPr algn="l">
              <a:lnSpc>
                <a:spcPts val="2483"/>
              </a:lnSpc>
              <a:spcBef>
                <a:spcPct val="0"/>
              </a:spcBef>
            </a:pPr>
            <a:r>
              <a:rPr lang="en-US" sz="1800">
                <a:solidFill>
                  <a:srgbClr val="000000"/>
                </a:solidFill>
                <a:latin typeface="Proxima Nova"/>
                <a:ea typeface="Proxima Nova"/>
                <a:cs typeface="Proxima Nova"/>
                <a:sym typeface="Proxima Nova"/>
              </a:rPr>
              <a:t>or personal to maximize tax deductions and improve financial efficiency.</a:t>
            </a:r>
          </a:p>
        </p:txBody>
      </p:sp>
      <p:sp>
        <p:nvSpPr>
          <p:cNvPr name="TextBox 36" id="36"/>
          <p:cNvSpPr txBox="true"/>
          <p:nvPr/>
        </p:nvSpPr>
        <p:spPr>
          <a:xfrm rot="0">
            <a:off x="1511772" y="6524133"/>
            <a:ext cx="2315705" cy="8214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Calculate reimbursements</a:t>
            </a:r>
          </a:p>
        </p:txBody>
      </p:sp>
      <p:sp>
        <p:nvSpPr>
          <p:cNvPr name="TextBox 37" id="37"/>
          <p:cNvSpPr txBox="true"/>
          <p:nvPr/>
        </p:nvSpPr>
        <p:spPr>
          <a:xfrm rot="0">
            <a:off x="7020711" y="7052378"/>
            <a:ext cx="4251881" cy="1559052"/>
          </a:xfrm>
          <a:prstGeom prst="rect">
            <a:avLst/>
          </a:prstGeom>
        </p:spPr>
        <p:txBody>
          <a:bodyPr anchor="t" rtlCol="false" tIns="0" lIns="0" bIns="0" rIns="0">
            <a:spAutoFit/>
          </a:bodyPr>
          <a:lstStyle/>
          <a:p>
            <a:pPr algn="l">
              <a:lnSpc>
                <a:spcPts val="2483"/>
              </a:lnSpc>
              <a:spcBef>
                <a:spcPct val="0"/>
              </a:spcBef>
            </a:pPr>
            <a:r>
              <a:rPr lang="en-US" sz="1800">
                <a:solidFill>
                  <a:srgbClr val="000000"/>
                </a:solidFill>
                <a:latin typeface="Proxima Nova"/>
                <a:ea typeface="Proxima Nova"/>
                <a:cs typeface="Proxima Nova"/>
                <a:sym typeface="Proxima Nova"/>
              </a:rPr>
              <a:t>Transport high-priority cargo in the safest way possible. Use automatic route optimization to reach all locations faster and more efficiently while considering road restrictions and limitations.</a:t>
            </a:r>
          </a:p>
        </p:txBody>
      </p:sp>
      <p:sp>
        <p:nvSpPr>
          <p:cNvPr name="TextBox 38" id="38"/>
          <p:cNvSpPr txBox="true"/>
          <p:nvPr/>
        </p:nvSpPr>
        <p:spPr>
          <a:xfrm rot="0">
            <a:off x="7020711" y="6524133"/>
            <a:ext cx="2315705" cy="4023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Optimize routes</a:t>
            </a:r>
          </a:p>
        </p:txBody>
      </p:sp>
      <p:sp>
        <p:nvSpPr>
          <p:cNvPr name="TextBox 39" id="39"/>
          <p:cNvSpPr txBox="true"/>
          <p:nvPr/>
        </p:nvSpPr>
        <p:spPr>
          <a:xfrm rot="0">
            <a:off x="12449094" y="7443400"/>
            <a:ext cx="4251881" cy="1559052"/>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Transporting flammable liquids requires enhanced security measures. Monitor fuel temperature and track its fluctuations </a:t>
            </a:r>
          </a:p>
          <a:p>
            <a:pPr algn="l">
              <a:lnSpc>
                <a:spcPts val="2483"/>
              </a:lnSpc>
              <a:spcBef>
                <a:spcPct val="0"/>
              </a:spcBef>
            </a:pPr>
            <a:r>
              <a:rPr lang="en-US" sz="1800">
                <a:solidFill>
                  <a:srgbClr val="000000"/>
                </a:solidFill>
                <a:latin typeface="Proxima Nova"/>
                <a:ea typeface="Proxima Nova"/>
                <a:cs typeface="Proxima Nova"/>
                <a:sym typeface="Proxima Nova"/>
              </a:rPr>
              <a:t>to detect and prevent dangerous situations.</a:t>
            </a:r>
          </a:p>
        </p:txBody>
      </p:sp>
      <p:sp>
        <p:nvSpPr>
          <p:cNvPr name="TextBox 40" id="40"/>
          <p:cNvSpPr txBox="true"/>
          <p:nvPr/>
        </p:nvSpPr>
        <p:spPr>
          <a:xfrm rot="0">
            <a:off x="12449094" y="6524133"/>
            <a:ext cx="2315705" cy="8214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Control fuel temperature</a:t>
            </a:r>
          </a:p>
        </p:txBody>
      </p:sp>
      <p:sp>
        <p:nvSpPr>
          <p:cNvPr name="TextBox 41" id="41"/>
          <p:cNvSpPr txBox="true"/>
          <p:nvPr/>
        </p:nvSpPr>
        <p:spPr>
          <a:xfrm rot="0">
            <a:off x="12505980" y="3562998"/>
            <a:ext cx="4251881" cy="1559052"/>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Enhance the safety and security of your vehicles and drivers with a panic button solution. Provide instant assistance </a:t>
            </a:r>
          </a:p>
          <a:p>
            <a:pPr algn="l">
              <a:lnSpc>
                <a:spcPts val="2483"/>
              </a:lnSpc>
            </a:pPr>
            <a:r>
              <a:rPr lang="en-US" sz="1800">
                <a:solidFill>
                  <a:srgbClr val="000000"/>
                </a:solidFill>
                <a:latin typeface="Proxima Nova"/>
                <a:ea typeface="Proxima Nova"/>
                <a:cs typeface="Proxima Nova"/>
                <a:sym typeface="Proxima Nova"/>
              </a:rPr>
              <a:t>to prevent disasters and mitigate </a:t>
            </a:r>
          </a:p>
          <a:p>
            <a:pPr algn="l">
              <a:lnSpc>
                <a:spcPts val="2483"/>
              </a:lnSpc>
              <a:spcBef>
                <a:spcPct val="0"/>
              </a:spcBef>
            </a:pPr>
            <a:r>
              <a:rPr lang="en-US" sz="1800">
                <a:solidFill>
                  <a:srgbClr val="000000"/>
                </a:solidFill>
                <a:latin typeface="Proxima Nova"/>
                <a:ea typeface="Proxima Nova"/>
                <a:cs typeface="Proxima Nova"/>
                <a:sym typeface="Proxima Nova"/>
              </a:rPr>
              <a:t>the effects of dangerous situations.</a:t>
            </a:r>
          </a:p>
        </p:txBody>
      </p:sp>
      <p:sp>
        <p:nvSpPr>
          <p:cNvPr name="TextBox 42" id="42"/>
          <p:cNvSpPr txBox="true"/>
          <p:nvPr/>
        </p:nvSpPr>
        <p:spPr>
          <a:xfrm rot="0">
            <a:off x="12505980" y="2635814"/>
            <a:ext cx="2407118" cy="8214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Road assistance 24/7</a:t>
            </a:r>
          </a:p>
        </p:txBody>
      </p:sp>
      <p:sp>
        <p:nvSpPr>
          <p:cNvPr name="TextBox 43" id="43"/>
          <p:cNvSpPr txBox="true"/>
          <p:nvPr/>
        </p:nvSpPr>
        <p:spPr>
          <a:xfrm rot="0">
            <a:off x="945775" y="1177458"/>
            <a:ext cx="7389279"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More features</a:t>
            </a:r>
          </a:p>
        </p:txBody>
      </p:sp>
      <p:sp>
        <p:nvSpPr>
          <p:cNvPr name="Freeform 44" id="44"/>
          <p:cNvSpPr/>
          <p:nvPr/>
        </p:nvSpPr>
        <p:spPr>
          <a:xfrm flipH="false" flipV="false" rot="0">
            <a:off x="10571606" y="6197804"/>
            <a:ext cx="820985" cy="580044"/>
          </a:xfrm>
          <a:custGeom>
            <a:avLst/>
            <a:gdLst/>
            <a:ahLst/>
            <a:cxnLst/>
            <a:rect r="r" b="b" t="t" l="l"/>
            <a:pathLst>
              <a:path h="580044" w="820985">
                <a:moveTo>
                  <a:pt x="0" y="0"/>
                </a:moveTo>
                <a:lnTo>
                  <a:pt x="820985" y="0"/>
                </a:lnTo>
                <a:lnTo>
                  <a:pt x="820985" y="580043"/>
                </a:lnTo>
                <a:lnTo>
                  <a:pt x="0" y="580043"/>
                </a:lnTo>
                <a:lnTo>
                  <a:pt x="0" y="0"/>
                </a:lnTo>
                <a:close/>
              </a:path>
            </a:pathLst>
          </a:custGeom>
          <a:blipFill>
            <a:blip r:embed="rId10"/>
            <a:stretch>
              <a:fillRect l="0" t="0" r="0" b="0"/>
            </a:stretch>
          </a:blipFill>
        </p:spPr>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15339" t="-7669" r="0" b="-7669"/>
            </a:stretch>
          </a:blipFill>
        </p:spPr>
      </p:sp>
      <p:sp>
        <p:nvSpPr>
          <p:cNvPr name="TextBox 3" id="3"/>
          <p:cNvSpPr txBox="true"/>
          <p:nvPr/>
        </p:nvSpPr>
        <p:spPr>
          <a:xfrm rot="0">
            <a:off x="975430" y="3392409"/>
            <a:ext cx="6765886" cy="1628775"/>
          </a:xfrm>
          <a:prstGeom prst="rect">
            <a:avLst/>
          </a:prstGeom>
        </p:spPr>
        <p:txBody>
          <a:bodyPr anchor="t" rtlCol="false" tIns="0" lIns="0" bIns="0" rIns="0">
            <a:spAutoFit/>
          </a:bodyPr>
          <a:lstStyle/>
          <a:p>
            <a:pPr algn="l">
              <a:lnSpc>
                <a:spcPts val="6479"/>
              </a:lnSpc>
            </a:pPr>
            <a:r>
              <a:rPr lang="en-US" sz="5399" b="true">
                <a:solidFill>
                  <a:srgbClr val="FEFEFE"/>
                </a:solidFill>
                <a:latin typeface="Proxima Nova Bold"/>
                <a:ea typeface="Proxima Nova Bold"/>
                <a:cs typeface="Proxima Nova Bold"/>
                <a:sym typeface="Proxima Nova Bold"/>
              </a:rPr>
              <a:t>Construction </a:t>
            </a:r>
          </a:p>
          <a:p>
            <a:pPr algn="l">
              <a:lnSpc>
                <a:spcPts val="6479"/>
              </a:lnSpc>
              <a:spcBef>
                <a:spcPct val="0"/>
              </a:spcBef>
            </a:pPr>
            <a:r>
              <a:rPr lang="en-US" b="true" sz="5399">
                <a:solidFill>
                  <a:srgbClr val="FEFEFE"/>
                </a:solidFill>
                <a:latin typeface="Proxima Nova Bold"/>
                <a:ea typeface="Proxima Nova Bold"/>
                <a:cs typeface="Proxima Nova Bold"/>
                <a:sym typeface="Proxima Nova Bold"/>
              </a:rPr>
              <a:t>and heavy equipment</a:t>
            </a:r>
          </a:p>
        </p:txBody>
      </p:sp>
      <p:sp>
        <p:nvSpPr>
          <p:cNvPr name="TextBox 4" id="4"/>
          <p:cNvSpPr txBox="true"/>
          <p:nvPr/>
        </p:nvSpPr>
        <p:spPr>
          <a:xfrm rot="0">
            <a:off x="945775" y="5158936"/>
            <a:ext cx="6795540" cy="1547622"/>
          </a:xfrm>
          <a:prstGeom prst="rect">
            <a:avLst/>
          </a:prstGeom>
        </p:spPr>
        <p:txBody>
          <a:bodyPr anchor="t" rtlCol="false" tIns="0" lIns="0" bIns="0" rIns="0">
            <a:spAutoFit/>
          </a:bodyPr>
          <a:lstStyle/>
          <a:p>
            <a:pPr algn="l">
              <a:lnSpc>
                <a:spcPts val="3143"/>
              </a:lnSpc>
            </a:pPr>
            <a:r>
              <a:rPr lang="en-US" sz="2399">
                <a:solidFill>
                  <a:srgbClr val="FEFEFE"/>
                </a:solidFill>
                <a:latin typeface="Proxima Nova"/>
                <a:ea typeface="Proxima Nova"/>
                <a:cs typeface="Proxima Nova"/>
                <a:sym typeface="Proxima Nova"/>
              </a:rPr>
              <a:t>Reduce corporate expenses through optimized fleet utilization. Increase driver accountability</a:t>
            </a:r>
          </a:p>
          <a:p>
            <a:pPr algn="l">
              <a:lnSpc>
                <a:spcPts val="3143"/>
              </a:lnSpc>
              <a:spcBef>
                <a:spcPct val="0"/>
              </a:spcBef>
            </a:pPr>
            <a:r>
              <a:rPr lang="en-US" sz="2399">
                <a:solidFill>
                  <a:srgbClr val="FEFEFE"/>
                </a:solidFill>
                <a:latin typeface="Proxima Nova"/>
                <a:ea typeface="Proxima Nova"/>
                <a:cs typeface="Proxima Nova"/>
                <a:sym typeface="Proxima Nova"/>
              </a:rPr>
              <a:t>to minimize idling and ensure preventive maintenance.</a:t>
            </a:r>
          </a:p>
        </p:txBody>
      </p:sp>
      <p:grpSp>
        <p:nvGrpSpPr>
          <p:cNvPr name="Group 5" id="5"/>
          <p:cNvGrpSpPr/>
          <p:nvPr/>
        </p:nvGrpSpPr>
        <p:grpSpPr>
          <a:xfrm rot="0">
            <a:off x="975430" y="1038225"/>
            <a:ext cx="4521246" cy="669941"/>
            <a:chOff x="0" y="0"/>
            <a:chExt cx="6028328" cy="893254"/>
          </a:xfrm>
        </p:grpSpPr>
        <p:grpSp>
          <p:nvGrpSpPr>
            <p:cNvPr name="Group 6" id="6"/>
            <p:cNvGrpSpPr/>
            <p:nvPr/>
          </p:nvGrpSpPr>
          <p:grpSpPr>
            <a:xfrm rot="0">
              <a:off x="3345760" y="0"/>
              <a:ext cx="2682568" cy="893254"/>
              <a:chOff x="0" y="0"/>
              <a:chExt cx="514015" cy="171159"/>
            </a:xfrm>
          </p:grpSpPr>
          <p:sp>
            <p:nvSpPr>
              <p:cNvPr name="Freeform 7" id="7"/>
              <p:cNvSpPr/>
              <p:nvPr/>
            </p:nvSpPr>
            <p:spPr>
              <a:xfrm flipH="false" flipV="false" rot="0">
                <a:off x="0" y="0"/>
                <a:ext cx="514015" cy="171159"/>
              </a:xfrm>
              <a:custGeom>
                <a:avLst/>
                <a:gdLst/>
                <a:ahLst/>
                <a:cxnLst/>
                <a:rect r="r" b="b" t="t" l="l"/>
                <a:pathLst>
                  <a:path h="171159" w="514015">
                    <a:moveTo>
                      <a:pt x="38480" y="0"/>
                    </a:moveTo>
                    <a:lnTo>
                      <a:pt x="475535" y="0"/>
                    </a:lnTo>
                    <a:cubicBezTo>
                      <a:pt x="485741" y="0"/>
                      <a:pt x="495528" y="4054"/>
                      <a:pt x="502745" y="11271"/>
                    </a:cubicBezTo>
                    <a:cubicBezTo>
                      <a:pt x="509961" y="18487"/>
                      <a:pt x="514015" y="28275"/>
                      <a:pt x="514015" y="38480"/>
                    </a:cubicBezTo>
                    <a:lnTo>
                      <a:pt x="514015" y="132679"/>
                    </a:lnTo>
                    <a:cubicBezTo>
                      <a:pt x="514015" y="153931"/>
                      <a:pt x="496787" y="171159"/>
                      <a:pt x="475535" y="171159"/>
                    </a:cubicBezTo>
                    <a:lnTo>
                      <a:pt x="38480" y="171159"/>
                    </a:lnTo>
                    <a:cubicBezTo>
                      <a:pt x="28275" y="171159"/>
                      <a:pt x="18487" y="167105"/>
                      <a:pt x="11271" y="159889"/>
                    </a:cubicBezTo>
                    <a:cubicBezTo>
                      <a:pt x="4054" y="152672"/>
                      <a:pt x="0" y="142885"/>
                      <a:pt x="0" y="132679"/>
                    </a:cubicBezTo>
                    <a:lnTo>
                      <a:pt x="0" y="38480"/>
                    </a:lnTo>
                    <a:cubicBezTo>
                      <a:pt x="0" y="28275"/>
                      <a:pt x="4054" y="18487"/>
                      <a:pt x="11271" y="11271"/>
                    </a:cubicBezTo>
                    <a:cubicBezTo>
                      <a:pt x="18487" y="4054"/>
                      <a:pt x="28275" y="0"/>
                      <a:pt x="38480" y="0"/>
                    </a:cubicBezTo>
                    <a:close/>
                  </a:path>
                </a:pathLst>
              </a:custGeom>
            </p:spPr>
          </p:sp>
          <p:sp>
            <p:nvSpPr>
              <p:cNvPr name="TextBox 8" id="8"/>
              <p:cNvSpPr txBox="true"/>
              <p:nvPr/>
            </p:nvSpPr>
            <p:spPr>
              <a:xfrm>
                <a:off x="0" y="-47625"/>
                <a:ext cx="514015" cy="218784"/>
              </a:xfrm>
              <a:prstGeom prst="rect">
                <a:avLst/>
              </a:prstGeom>
            </p:spPr>
            <p:txBody>
              <a:bodyPr anchor="ctr" rtlCol="false" tIns="52369" lIns="52369" bIns="52369" rIns="52369"/>
              <a:lstStyle/>
              <a:p>
                <a:pPr algn="ctr">
                  <a:lnSpc>
                    <a:spcPts val="3863"/>
                  </a:lnSpc>
                </a:pPr>
                <a:r>
                  <a:rPr lang="en-US" b="true" sz="2799">
                    <a:solidFill>
                      <a:srgbClr val="FFFFFF"/>
                    </a:solidFill>
                    <a:latin typeface="Proxima Nova Bold"/>
                    <a:ea typeface="Proxima Nova Bold"/>
                    <a:cs typeface="Proxima Nova Bold"/>
                    <a:sym typeface="Proxima Nova Bold"/>
                  </a:rPr>
                  <a:t>Industries</a:t>
                </a:r>
              </a:p>
            </p:txBody>
          </p:sp>
        </p:grpSp>
        <p:sp>
          <p:nvSpPr>
            <p:cNvPr name="Freeform 9" id="9"/>
            <p:cNvSpPr/>
            <p:nvPr/>
          </p:nvSpPr>
          <p:spPr>
            <a:xfrm flipH="false" flipV="false" rot="0">
              <a:off x="0" y="150468"/>
              <a:ext cx="2760804" cy="592318"/>
            </a:xfrm>
            <a:custGeom>
              <a:avLst/>
              <a:gdLst/>
              <a:ahLst/>
              <a:cxnLst/>
              <a:rect r="r" b="b" t="t" l="l"/>
              <a:pathLst>
                <a:path h="592318" w="2760804">
                  <a:moveTo>
                    <a:pt x="0" y="0"/>
                  </a:moveTo>
                  <a:lnTo>
                    <a:pt x="2760804" y="0"/>
                  </a:lnTo>
                  <a:lnTo>
                    <a:pt x="2760804" y="592318"/>
                  </a:lnTo>
                  <a:lnTo>
                    <a:pt x="0" y="5923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10" id="10"/>
            <p:cNvSpPr/>
            <p:nvPr/>
          </p:nvSpPr>
          <p:spPr>
            <a:xfrm flipH="true" flipV="true">
              <a:off x="3120685" y="125163"/>
              <a:ext cx="0" cy="642928"/>
            </a:xfrm>
            <a:prstGeom prst="line">
              <a:avLst/>
            </a:prstGeom>
            <a:ln cap="flat" w="50800">
              <a:solidFill>
                <a:srgbClr val="FFFFFF"/>
              </a:solidFill>
              <a:prstDash val="solid"/>
              <a:headEnd type="none" len="sm" w="sm"/>
              <a:tailEnd type="none" len="sm" w="sm"/>
            </a:ln>
          </p:spPr>
        </p:sp>
      </p:gr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6" id="6"/>
          <p:cNvGrpSpPr/>
          <p:nvPr/>
        </p:nvGrpSpPr>
        <p:grpSpPr>
          <a:xfrm rot="0">
            <a:off x="2669486" y="5773696"/>
            <a:ext cx="7610721" cy="1560682"/>
            <a:chOff x="0" y="0"/>
            <a:chExt cx="2004470" cy="411044"/>
          </a:xfrm>
        </p:grpSpPr>
        <p:sp>
          <p:nvSpPr>
            <p:cNvPr name="Freeform 7" id="7"/>
            <p:cNvSpPr/>
            <p:nvPr/>
          </p:nvSpPr>
          <p:spPr>
            <a:xfrm flipH="false" flipV="false" rot="0">
              <a:off x="0" y="0"/>
              <a:ext cx="2004470" cy="411044"/>
            </a:xfrm>
            <a:custGeom>
              <a:avLst/>
              <a:gdLst/>
              <a:ahLst/>
              <a:cxnLst/>
              <a:rect r="r" b="b" t="t" l="l"/>
              <a:pathLst>
                <a:path h="411044" w="2004470">
                  <a:moveTo>
                    <a:pt x="15259" y="0"/>
                  </a:moveTo>
                  <a:lnTo>
                    <a:pt x="1989211" y="0"/>
                  </a:lnTo>
                  <a:cubicBezTo>
                    <a:pt x="1997638" y="0"/>
                    <a:pt x="2004470" y="6831"/>
                    <a:pt x="2004470" y="15259"/>
                  </a:cubicBezTo>
                  <a:lnTo>
                    <a:pt x="2004470" y="395785"/>
                  </a:lnTo>
                  <a:cubicBezTo>
                    <a:pt x="2004470" y="399832"/>
                    <a:pt x="2002862" y="403713"/>
                    <a:pt x="2000001" y="406575"/>
                  </a:cubicBezTo>
                  <a:cubicBezTo>
                    <a:pt x="1997139" y="409436"/>
                    <a:pt x="1993258" y="411044"/>
                    <a:pt x="1989211" y="411044"/>
                  </a:cubicBezTo>
                  <a:lnTo>
                    <a:pt x="15259" y="411044"/>
                  </a:lnTo>
                  <a:cubicBezTo>
                    <a:pt x="6831" y="411044"/>
                    <a:pt x="0" y="404212"/>
                    <a:pt x="0" y="395785"/>
                  </a:cubicBezTo>
                  <a:lnTo>
                    <a:pt x="0" y="15259"/>
                  </a:lnTo>
                  <a:cubicBezTo>
                    <a:pt x="0" y="11212"/>
                    <a:pt x="1608" y="7331"/>
                    <a:pt x="4469" y="4469"/>
                  </a:cubicBezTo>
                  <a:cubicBezTo>
                    <a:pt x="7331" y="1608"/>
                    <a:pt x="11212" y="0"/>
                    <a:pt x="15259"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8" id="8"/>
            <p:cNvSpPr txBox="true"/>
            <p:nvPr/>
          </p:nvSpPr>
          <p:spPr>
            <a:xfrm>
              <a:off x="0" y="9525"/>
              <a:ext cx="2004470" cy="401519"/>
            </a:xfrm>
            <a:prstGeom prst="rect">
              <a:avLst/>
            </a:prstGeom>
          </p:spPr>
          <p:txBody>
            <a:bodyPr anchor="ctr" rtlCol="false" tIns="50800" lIns="50800" bIns="50800" rIns="50800"/>
            <a:lstStyle/>
            <a:p>
              <a:pPr algn="ctr">
                <a:lnSpc>
                  <a:spcPts val="2880"/>
                </a:lnSpc>
              </a:pPr>
            </a:p>
          </p:txBody>
        </p:sp>
      </p:grpSp>
      <p:sp>
        <p:nvSpPr>
          <p:cNvPr name="TextBox 9" id="9"/>
          <p:cNvSpPr txBox="true"/>
          <p:nvPr/>
        </p:nvSpPr>
        <p:spPr>
          <a:xfrm rot="0">
            <a:off x="945775" y="1177458"/>
            <a:ext cx="6891736"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Keep focus on efficiency</a:t>
            </a:r>
          </a:p>
        </p:txBody>
      </p:sp>
      <p:sp>
        <p:nvSpPr>
          <p:cNvPr name="TextBox 10" id="10"/>
          <p:cNvSpPr txBox="true"/>
          <p:nvPr/>
        </p:nvSpPr>
        <p:spPr>
          <a:xfrm rot="0">
            <a:off x="975430" y="2284802"/>
            <a:ext cx="6685652" cy="3000375"/>
          </a:xfrm>
          <a:prstGeom prst="rect">
            <a:avLst/>
          </a:prstGeom>
        </p:spPr>
        <p:txBody>
          <a:bodyPr anchor="t" rtlCol="false" tIns="0" lIns="0" bIns="0" rIns="0">
            <a:spAutoFit/>
          </a:bodyPr>
          <a:lstStyle/>
          <a:p>
            <a:pPr algn="l">
              <a:lnSpc>
                <a:spcPts val="2640"/>
              </a:lnSpc>
            </a:pPr>
            <a:r>
              <a:rPr lang="en-US" sz="2200" b="true">
                <a:solidFill>
                  <a:srgbClr val="1090CF"/>
                </a:solidFill>
                <a:latin typeface="Proxima Nova Bold"/>
                <a:ea typeface="Proxima Nova Bold"/>
                <a:cs typeface="Proxima Nova Bold"/>
                <a:sym typeface="Proxima Nova Bold"/>
              </a:rPr>
              <a:t>Monitor productivity </a:t>
            </a:r>
            <a:r>
              <a:rPr lang="en-US" sz="2200">
                <a:solidFill>
                  <a:srgbClr val="28323A"/>
                </a:solidFill>
                <a:latin typeface="Proxima Nova"/>
                <a:ea typeface="Proxima Nova"/>
                <a:cs typeface="Proxima Nova"/>
                <a:sym typeface="Proxima Nova"/>
              </a:rPr>
              <a:t>using engine hours and PTO </a:t>
            </a:r>
          </a:p>
          <a:p>
            <a:pPr algn="l">
              <a:lnSpc>
                <a:spcPts val="2640"/>
              </a:lnSpc>
            </a:pPr>
            <a:r>
              <a:rPr lang="en-US" sz="2200">
                <a:solidFill>
                  <a:srgbClr val="28323A"/>
                </a:solidFill>
                <a:latin typeface="Proxima Nova"/>
                <a:ea typeface="Proxima Nova"/>
                <a:cs typeface="Proxima Nova"/>
                <a:sym typeface="Proxima Nova"/>
              </a:rPr>
              <a:t>for each unit. Whether it’s raising or lowering a dump truck bed, operating a tow truck winch or other functions.</a:t>
            </a:r>
          </a:p>
          <a:p>
            <a:pPr algn="l">
              <a:lnSpc>
                <a:spcPts val="2640"/>
              </a:lnSpc>
            </a:pPr>
          </a:p>
          <a:p>
            <a:pPr algn="l">
              <a:lnSpc>
                <a:spcPts val="2640"/>
              </a:lnSpc>
            </a:pPr>
            <a:r>
              <a:rPr lang="en-US" sz="2200" b="true">
                <a:solidFill>
                  <a:srgbClr val="1090CF"/>
                </a:solidFill>
                <a:latin typeface="Proxima Nova Bold"/>
                <a:ea typeface="Proxima Nova Bold"/>
                <a:cs typeface="Proxima Nova Bold"/>
                <a:sym typeface="Proxima Nova Bold"/>
              </a:rPr>
              <a:t>Ensure</a:t>
            </a:r>
            <a:r>
              <a:rPr lang="en-US" sz="2200" b="true">
                <a:solidFill>
                  <a:srgbClr val="1090CF"/>
                </a:solidFill>
                <a:latin typeface="Proxima Nova Bold"/>
                <a:ea typeface="Proxima Nova Bold"/>
                <a:cs typeface="Proxima Nova Bold"/>
                <a:sym typeface="Proxima Nova Bold"/>
              </a:rPr>
              <a:t> equipment is not idling or leaving the job site</a:t>
            </a:r>
            <a:r>
              <a:rPr lang="en-US" sz="2200">
                <a:solidFill>
                  <a:srgbClr val="28323A"/>
                </a:solidFill>
                <a:latin typeface="Proxima Nova"/>
                <a:ea typeface="Proxima Nova"/>
                <a:cs typeface="Proxima Nova"/>
                <a:sym typeface="Proxima Nova"/>
              </a:rPr>
              <a:t>. Track it in real time via widgets, MDVR </a:t>
            </a:r>
          </a:p>
          <a:p>
            <a:pPr algn="l">
              <a:lnSpc>
                <a:spcPts val="2640"/>
              </a:lnSpc>
            </a:pPr>
            <a:r>
              <a:rPr lang="en-US" sz="2200">
                <a:solidFill>
                  <a:srgbClr val="28323A"/>
                </a:solidFill>
                <a:latin typeface="Proxima Nova"/>
                <a:ea typeface="Proxima Nova"/>
                <a:cs typeface="Proxima Nova"/>
                <a:sym typeface="Proxima Nova"/>
              </a:rPr>
              <a:t>or generate reports for any time periods.</a:t>
            </a:r>
          </a:p>
          <a:p>
            <a:pPr algn="l">
              <a:lnSpc>
                <a:spcPts val="2640"/>
              </a:lnSpc>
              <a:spcBef>
                <a:spcPct val="0"/>
              </a:spcBef>
            </a:pPr>
          </a:p>
        </p:txBody>
      </p:sp>
      <p:sp>
        <p:nvSpPr>
          <p:cNvPr name="TextBox 11" id="11"/>
          <p:cNvSpPr txBox="true"/>
          <p:nvPr/>
        </p:nvSpPr>
        <p:spPr>
          <a:xfrm rot="0">
            <a:off x="3022866" y="5958113"/>
            <a:ext cx="1508075" cy="301752"/>
          </a:xfrm>
          <a:prstGeom prst="rect">
            <a:avLst/>
          </a:prstGeom>
        </p:spPr>
        <p:txBody>
          <a:bodyPr anchor="t" rtlCol="false" tIns="0" lIns="0" bIns="0" rIns="0">
            <a:spAutoFit/>
          </a:bodyPr>
          <a:lstStyle/>
          <a:p>
            <a:pPr algn="ctr">
              <a:lnSpc>
                <a:spcPts val="2483"/>
              </a:lnSpc>
              <a:spcBef>
                <a:spcPct val="0"/>
              </a:spcBef>
            </a:pPr>
            <a:r>
              <a:rPr lang="en-US" b="true" sz="1800">
                <a:solidFill>
                  <a:srgbClr val="1D96DB"/>
                </a:solidFill>
                <a:latin typeface="Proxima Nova Bold"/>
                <a:ea typeface="Proxima Nova Bold"/>
                <a:cs typeface="Proxima Nova Bold"/>
                <a:sym typeface="Proxima Nova Bold"/>
              </a:rPr>
              <a:t>Approximately</a:t>
            </a:r>
          </a:p>
        </p:txBody>
      </p:sp>
      <p:sp>
        <p:nvSpPr>
          <p:cNvPr name="TextBox 12" id="12"/>
          <p:cNvSpPr txBox="true"/>
          <p:nvPr/>
        </p:nvSpPr>
        <p:spPr>
          <a:xfrm rot="0">
            <a:off x="4783917" y="6267442"/>
            <a:ext cx="2954410" cy="749808"/>
          </a:xfrm>
          <a:prstGeom prst="rect">
            <a:avLst/>
          </a:prstGeom>
        </p:spPr>
        <p:txBody>
          <a:bodyPr anchor="t" rtlCol="false" tIns="0" lIns="0" bIns="0" rIns="0">
            <a:spAutoFit/>
          </a:bodyPr>
          <a:lstStyle/>
          <a:p>
            <a:pPr algn="l">
              <a:lnSpc>
                <a:spcPts val="3036"/>
              </a:lnSpc>
              <a:spcBef>
                <a:spcPct val="0"/>
              </a:spcBef>
            </a:pPr>
            <a:r>
              <a:rPr lang="en-US" sz="2200">
                <a:solidFill>
                  <a:srgbClr val="1A1A1A"/>
                </a:solidFill>
                <a:latin typeface="Proxima Nova"/>
                <a:ea typeface="Proxima Nova"/>
                <a:cs typeface="Proxima Nova"/>
                <a:sym typeface="Proxima Nova"/>
              </a:rPr>
              <a:t>of drivers report idling for 3</a:t>
            </a:r>
            <a:r>
              <a:rPr lang="en-US" sz="2200">
                <a:solidFill>
                  <a:srgbClr val="1A1A1A"/>
                </a:solidFill>
                <a:latin typeface="Proxima Nova"/>
                <a:ea typeface="Proxima Nova"/>
                <a:cs typeface="Proxima Nova"/>
                <a:sym typeface="Proxima Nova"/>
                <a:hlinkClick r:id="rId5" tooltip="https://www.navixy.com/styles/"/>
              </a:rPr>
              <a:t>—</a:t>
            </a:r>
            <a:r>
              <a:rPr lang="en-US" sz="2200">
                <a:solidFill>
                  <a:srgbClr val="1A1A1A"/>
                </a:solidFill>
                <a:latin typeface="Proxima Nova"/>
                <a:ea typeface="Proxima Nova"/>
                <a:cs typeface="Proxima Nova"/>
                <a:sym typeface="Proxima Nova"/>
              </a:rPr>
              <a:t>4 hours per day.</a:t>
            </a:r>
          </a:p>
        </p:txBody>
      </p:sp>
      <p:sp>
        <p:nvSpPr>
          <p:cNvPr name="TextBox 13" id="13"/>
          <p:cNvSpPr txBox="true"/>
          <p:nvPr/>
        </p:nvSpPr>
        <p:spPr>
          <a:xfrm rot="0">
            <a:off x="3012634" y="6181717"/>
            <a:ext cx="1528539" cy="999713"/>
          </a:xfrm>
          <a:prstGeom prst="rect">
            <a:avLst/>
          </a:prstGeom>
        </p:spPr>
        <p:txBody>
          <a:bodyPr anchor="t" rtlCol="false" tIns="0" lIns="0" bIns="0" rIns="0">
            <a:spAutoFit/>
          </a:bodyPr>
          <a:lstStyle/>
          <a:p>
            <a:pPr algn="ctr">
              <a:lnSpc>
                <a:spcPts val="8077"/>
              </a:lnSpc>
              <a:spcBef>
                <a:spcPct val="0"/>
              </a:spcBef>
            </a:pPr>
            <a:r>
              <a:rPr lang="en-US" b="true" sz="6165">
                <a:solidFill>
                  <a:srgbClr val="1090CF"/>
                </a:solidFill>
                <a:latin typeface="Proxima Nova Bold"/>
                <a:ea typeface="Proxima Nova Bold"/>
                <a:cs typeface="Proxima Nova Bold"/>
                <a:sym typeface="Proxima Nova Bold"/>
              </a:rPr>
              <a:t>39%</a:t>
            </a:r>
          </a:p>
        </p:txBody>
      </p:sp>
      <p:sp>
        <p:nvSpPr>
          <p:cNvPr name="Freeform 14" id="14"/>
          <p:cNvSpPr/>
          <p:nvPr/>
        </p:nvSpPr>
        <p:spPr>
          <a:xfrm flipH="false" flipV="false" rot="0">
            <a:off x="8075636" y="1443279"/>
            <a:ext cx="10794881" cy="7461961"/>
          </a:xfrm>
          <a:custGeom>
            <a:avLst/>
            <a:gdLst/>
            <a:ahLst/>
            <a:cxnLst/>
            <a:rect r="r" b="b" t="t" l="l"/>
            <a:pathLst>
              <a:path h="7461961" w="10794881">
                <a:moveTo>
                  <a:pt x="0" y="0"/>
                </a:moveTo>
                <a:lnTo>
                  <a:pt x="10794881" y="0"/>
                </a:lnTo>
                <a:lnTo>
                  <a:pt x="10794881" y="7461961"/>
                </a:lnTo>
                <a:lnTo>
                  <a:pt x="0" y="7461961"/>
                </a:lnTo>
                <a:lnTo>
                  <a:pt x="0" y="0"/>
                </a:lnTo>
                <a:close/>
              </a:path>
            </a:pathLst>
          </a:custGeom>
          <a:blipFill>
            <a:blip r:embed="rId6"/>
            <a:stretch>
              <a:fillRect l="0" t="0" r="0" b="0"/>
            </a:stretch>
          </a:blipFill>
        </p:spPr>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6" id="6"/>
          <p:cNvGrpSpPr/>
          <p:nvPr/>
        </p:nvGrpSpPr>
        <p:grpSpPr>
          <a:xfrm rot="0">
            <a:off x="945775" y="3566489"/>
            <a:ext cx="6791075" cy="666750"/>
            <a:chOff x="0" y="0"/>
            <a:chExt cx="9054767" cy="889000"/>
          </a:xfrm>
        </p:grpSpPr>
        <p:sp>
          <p:nvSpPr>
            <p:cNvPr name="TextBox 7" id="7"/>
            <p:cNvSpPr txBox="true"/>
            <p:nvPr/>
          </p:nvSpPr>
          <p:spPr>
            <a:xfrm rot="0">
              <a:off x="474391" y="0"/>
              <a:ext cx="8580376" cy="8890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Use Driver ID to ensure that only authorized personnel operate the vehicle.</a:t>
              </a:r>
            </a:p>
          </p:txBody>
        </p:sp>
        <p:grpSp>
          <p:nvGrpSpPr>
            <p:cNvPr name="Group 8" id="8"/>
            <p:cNvGrpSpPr/>
            <p:nvPr/>
          </p:nvGrpSpPr>
          <p:grpSpPr>
            <a:xfrm rot="5410475">
              <a:off x="-20498" y="78282"/>
              <a:ext cx="336158" cy="294138"/>
              <a:chOff x="0" y="0"/>
              <a:chExt cx="812800" cy="711200"/>
            </a:xfrm>
          </p:grpSpPr>
          <p:sp>
            <p:nvSpPr>
              <p:cNvPr name="Freeform 9" id="9"/>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0" id="10"/>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11" id="11"/>
          <p:cNvGrpSpPr/>
          <p:nvPr/>
        </p:nvGrpSpPr>
        <p:grpSpPr>
          <a:xfrm rot="0">
            <a:off x="945775" y="4667799"/>
            <a:ext cx="6791075" cy="1000125"/>
            <a:chOff x="0" y="0"/>
            <a:chExt cx="9054767" cy="1333500"/>
          </a:xfrm>
        </p:grpSpPr>
        <p:sp>
          <p:nvSpPr>
            <p:cNvPr name="TextBox 12" id="12"/>
            <p:cNvSpPr txBox="true"/>
            <p:nvPr/>
          </p:nvSpPr>
          <p:spPr>
            <a:xfrm rot="0">
              <a:off x="474391" y="0"/>
              <a:ext cx="8580376" cy="1333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Implement continuous fuel monitoring to prevent fuel drains and other types of fraud. Set alerts</a:t>
              </a:r>
            </a:p>
            <a:p>
              <a:pPr algn="l">
                <a:lnSpc>
                  <a:spcPts val="2639"/>
                </a:lnSpc>
              </a:pPr>
              <a:r>
                <a:rPr lang="en-US" sz="2199">
                  <a:solidFill>
                    <a:srgbClr val="1090CF"/>
                  </a:solidFill>
                  <a:latin typeface="Proxima Nova"/>
                  <a:ea typeface="Proxima Nova"/>
                  <a:cs typeface="Proxima Nova"/>
                  <a:sym typeface="Proxima Nova"/>
                </a:rPr>
                <a:t>to respond immediately to drastic fuel level changes.</a:t>
              </a:r>
            </a:p>
          </p:txBody>
        </p:sp>
        <p:grpSp>
          <p:nvGrpSpPr>
            <p:cNvPr name="Group 13" id="13"/>
            <p:cNvGrpSpPr/>
            <p:nvPr/>
          </p:nvGrpSpPr>
          <p:grpSpPr>
            <a:xfrm rot="5410475">
              <a:off x="-20498" y="78282"/>
              <a:ext cx="336158" cy="294138"/>
              <a:chOff x="0" y="0"/>
              <a:chExt cx="812800" cy="711200"/>
            </a:xfrm>
          </p:grpSpPr>
          <p:sp>
            <p:nvSpPr>
              <p:cNvPr name="Freeform 14" id="14"/>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5" id="15"/>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grpSp>
        <p:nvGrpSpPr>
          <p:cNvPr name="Group 16" id="16"/>
          <p:cNvGrpSpPr/>
          <p:nvPr/>
        </p:nvGrpSpPr>
        <p:grpSpPr>
          <a:xfrm rot="0">
            <a:off x="945775" y="6102483"/>
            <a:ext cx="6791075" cy="1000125"/>
            <a:chOff x="0" y="0"/>
            <a:chExt cx="9054767" cy="1333500"/>
          </a:xfrm>
        </p:grpSpPr>
        <p:sp>
          <p:nvSpPr>
            <p:cNvPr name="TextBox 17" id="17"/>
            <p:cNvSpPr txBox="true"/>
            <p:nvPr/>
          </p:nvSpPr>
          <p:spPr>
            <a:xfrm rot="0">
              <a:off x="474391" y="0"/>
              <a:ext cx="8580376" cy="1333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Protect your equipment from theft and vandalism with instant alerts for unauthorized tampering, tilting, or impact.</a:t>
              </a:r>
            </a:p>
          </p:txBody>
        </p:sp>
        <p:grpSp>
          <p:nvGrpSpPr>
            <p:cNvPr name="Group 18" id="18"/>
            <p:cNvGrpSpPr/>
            <p:nvPr/>
          </p:nvGrpSpPr>
          <p:grpSpPr>
            <a:xfrm rot="5410475">
              <a:off x="-20498" y="78282"/>
              <a:ext cx="336158" cy="294138"/>
              <a:chOff x="0" y="0"/>
              <a:chExt cx="812800" cy="711200"/>
            </a:xfrm>
          </p:grpSpPr>
          <p:sp>
            <p:nvSpPr>
              <p:cNvPr name="Freeform 19" id="19"/>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20" id="20"/>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sp>
        <p:nvSpPr>
          <p:cNvPr name="Freeform 21" id="21"/>
          <p:cNvSpPr/>
          <p:nvPr/>
        </p:nvSpPr>
        <p:spPr>
          <a:xfrm flipH="false" flipV="false" rot="0">
            <a:off x="8714869" y="1300331"/>
            <a:ext cx="8865645" cy="6471921"/>
          </a:xfrm>
          <a:custGeom>
            <a:avLst/>
            <a:gdLst/>
            <a:ahLst/>
            <a:cxnLst/>
            <a:rect r="r" b="b" t="t" l="l"/>
            <a:pathLst>
              <a:path h="6471921" w="8865645">
                <a:moveTo>
                  <a:pt x="0" y="0"/>
                </a:moveTo>
                <a:lnTo>
                  <a:pt x="8865645" y="0"/>
                </a:lnTo>
                <a:lnTo>
                  <a:pt x="8865645" y="6471920"/>
                </a:lnTo>
                <a:lnTo>
                  <a:pt x="0" y="6471920"/>
                </a:lnTo>
                <a:lnTo>
                  <a:pt x="0" y="0"/>
                </a:lnTo>
                <a:close/>
              </a:path>
            </a:pathLst>
          </a:custGeom>
          <a:blipFill>
            <a:blip r:embed="rId5"/>
            <a:stretch>
              <a:fillRect l="0" t="0" r="0" b="0"/>
            </a:stretch>
          </a:blipFill>
        </p:spPr>
      </p:sp>
      <p:sp>
        <p:nvSpPr>
          <p:cNvPr name="Freeform 22" id="22"/>
          <p:cNvSpPr/>
          <p:nvPr/>
        </p:nvSpPr>
        <p:spPr>
          <a:xfrm flipH="false" flipV="false" rot="0">
            <a:off x="9235371" y="1716278"/>
            <a:ext cx="7843801" cy="5716170"/>
          </a:xfrm>
          <a:custGeom>
            <a:avLst/>
            <a:gdLst/>
            <a:ahLst/>
            <a:cxnLst/>
            <a:rect r="r" b="b" t="t" l="l"/>
            <a:pathLst>
              <a:path h="5716170" w="7843801">
                <a:moveTo>
                  <a:pt x="0" y="0"/>
                </a:moveTo>
                <a:lnTo>
                  <a:pt x="7843801" y="0"/>
                </a:lnTo>
                <a:lnTo>
                  <a:pt x="7843801" y="5716170"/>
                </a:lnTo>
                <a:lnTo>
                  <a:pt x="0" y="5716170"/>
                </a:lnTo>
                <a:lnTo>
                  <a:pt x="0" y="0"/>
                </a:lnTo>
                <a:close/>
              </a:path>
            </a:pathLst>
          </a:custGeom>
          <a:blipFill>
            <a:blip r:embed="rId6"/>
            <a:stretch>
              <a:fillRect l="0" t="0" r="0" b="0"/>
            </a:stretch>
          </a:blipFill>
        </p:spPr>
      </p:sp>
      <p:sp>
        <p:nvSpPr>
          <p:cNvPr name="Freeform 23" id="23"/>
          <p:cNvSpPr/>
          <p:nvPr/>
        </p:nvSpPr>
        <p:spPr>
          <a:xfrm flipH="false" flipV="false" rot="0">
            <a:off x="7963817" y="6264320"/>
            <a:ext cx="7579696" cy="2993980"/>
          </a:xfrm>
          <a:custGeom>
            <a:avLst/>
            <a:gdLst/>
            <a:ahLst/>
            <a:cxnLst/>
            <a:rect r="r" b="b" t="t" l="l"/>
            <a:pathLst>
              <a:path h="2993980" w="7579696">
                <a:moveTo>
                  <a:pt x="0" y="0"/>
                </a:moveTo>
                <a:lnTo>
                  <a:pt x="7579696" y="0"/>
                </a:lnTo>
                <a:lnTo>
                  <a:pt x="7579696" y="2993980"/>
                </a:lnTo>
                <a:lnTo>
                  <a:pt x="0" y="2993980"/>
                </a:lnTo>
                <a:lnTo>
                  <a:pt x="0" y="0"/>
                </a:lnTo>
                <a:close/>
              </a:path>
            </a:pathLst>
          </a:custGeom>
          <a:blipFill>
            <a:blip r:embed="rId7"/>
            <a:stretch>
              <a:fillRect l="0" t="0" r="0" b="0"/>
            </a:stretch>
          </a:blipFill>
        </p:spPr>
      </p:sp>
      <p:sp>
        <p:nvSpPr>
          <p:cNvPr name="TextBox 24" id="24"/>
          <p:cNvSpPr txBox="true"/>
          <p:nvPr/>
        </p:nvSpPr>
        <p:spPr>
          <a:xfrm rot="0">
            <a:off x="945775" y="1177458"/>
            <a:ext cx="6891736" cy="14382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Protect equipment remotely</a:t>
            </a:r>
          </a:p>
        </p:txBody>
      </p:sp>
      <p:sp>
        <p:nvSpPr>
          <p:cNvPr name="TextBox 25" id="25"/>
          <p:cNvSpPr txBox="true"/>
          <p:nvPr/>
        </p:nvSpPr>
        <p:spPr>
          <a:xfrm rot="0">
            <a:off x="975430" y="2865827"/>
            <a:ext cx="7350756" cy="333375"/>
          </a:xfrm>
          <a:prstGeom prst="rect">
            <a:avLst/>
          </a:prstGeom>
        </p:spPr>
        <p:txBody>
          <a:bodyPr anchor="t" rtlCol="false" tIns="0" lIns="0" bIns="0" rIns="0">
            <a:spAutoFit/>
          </a:bodyPr>
          <a:lstStyle/>
          <a:p>
            <a:pPr algn="l">
              <a:lnSpc>
                <a:spcPts val="2640"/>
              </a:lnSpc>
              <a:spcBef>
                <a:spcPct val="0"/>
              </a:spcBef>
            </a:pPr>
            <a:r>
              <a:rPr lang="en-US" sz="2200">
                <a:solidFill>
                  <a:srgbClr val="28323A"/>
                </a:solidFill>
                <a:latin typeface="Proxima Nova"/>
                <a:ea typeface="Proxima Nova"/>
                <a:cs typeface="Proxima Nova"/>
                <a:sym typeface="Proxima Nova"/>
              </a:rPr>
              <a:t>Secure fleet and heavy equipment from theft and misuse.</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6" id="6"/>
          <p:cNvGrpSpPr/>
          <p:nvPr/>
        </p:nvGrpSpPr>
        <p:grpSpPr>
          <a:xfrm rot="0">
            <a:off x="975430" y="3119165"/>
            <a:ext cx="7899618" cy="1047750"/>
            <a:chOff x="0" y="0"/>
            <a:chExt cx="2080558" cy="275951"/>
          </a:xfrm>
        </p:grpSpPr>
        <p:sp>
          <p:nvSpPr>
            <p:cNvPr name="Freeform 7" id="7"/>
            <p:cNvSpPr/>
            <p:nvPr/>
          </p:nvSpPr>
          <p:spPr>
            <a:xfrm flipH="false" flipV="false" rot="0">
              <a:off x="0" y="0"/>
              <a:ext cx="2080558" cy="275951"/>
            </a:xfrm>
            <a:custGeom>
              <a:avLst/>
              <a:gdLst/>
              <a:ahLst/>
              <a:cxnLst/>
              <a:rect r="r" b="b" t="t" l="l"/>
              <a:pathLst>
                <a:path h="275951" w="2080558">
                  <a:moveTo>
                    <a:pt x="14701" y="0"/>
                  </a:moveTo>
                  <a:lnTo>
                    <a:pt x="2065857" y="0"/>
                  </a:lnTo>
                  <a:cubicBezTo>
                    <a:pt x="2069756" y="0"/>
                    <a:pt x="2073495" y="1549"/>
                    <a:pt x="2076252" y="4306"/>
                  </a:cubicBezTo>
                  <a:cubicBezTo>
                    <a:pt x="2079009" y="7063"/>
                    <a:pt x="2080558" y="10802"/>
                    <a:pt x="2080558" y="14701"/>
                  </a:cubicBezTo>
                  <a:lnTo>
                    <a:pt x="2080558" y="261250"/>
                  </a:lnTo>
                  <a:cubicBezTo>
                    <a:pt x="2080558" y="265149"/>
                    <a:pt x="2079009" y="268888"/>
                    <a:pt x="2076252" y="271645"/>
                  </a:cubicBezTo>
                  <a:cubicBezTo>
                    <a:pt x="2073495" y="274402"/>
                    <a:pt x="2069756" y="275951"/>
                    <a:pt x="2065857" y="275951"/>
                  </a:cubicBezTo>
                  <a:lnTo>
                    <a:pt x="14701" y="275951"/>
                  </a:lnTo>
                  <a:cubicBezTo>
                    <a:pt x="10802" y="275951"/>
                    <a:pt x="7063" y="274402"/>
                    <a:pt x="4306" y="271645"/>
                  </a:cubicBezTo>
                  <a:cubicBezTo>
                    <a:pt x="1549" y="268888"/>
                    <a:pt x="0" y="265149"/>
                    <a:pt x="0" y="261250"/>
                  </a:cubicBezTo>
                  <a:lnTo>
                    <a:pt x="0" y="14701"/>
                  </a:lnTo>
                  <a:cubicBezTo>
                    <a:pt x="0" y="10802"/>
                    <a:pt x="1549" y="7063"/>
                    <a:pt x="4306" y="4306"/>
                  </a:cubicBezTo>
                  <a:cubicBezTo>
                    <a:pt x="7063" y="1549"/>
                    <a:pt x="10802" y="0"/>
                    <a:pt x="14701"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8" id="8"/>
            <p:cNvSpPr txBox="true"/>
            <p:nvPr/>
          </p:nvSpPr>
          <p:spPr>
            <a:xfrm>
              <a:off x="0" y="9525"/>
              <a:ext cx="2080558" cy="266426"/>
            </a:xfrm>
            <a:prstGeom prst="rect">
              <a:avLst/>
            </a:prstGeom>
          </p:spPr>
          <p:txBody>
            <a:bodyPr anchor="ctr" rtlCol="false" tIns="50800" lIns="50800" bIns="50800" rIns="50800"/>
            <a:lstStyle/>
            <a:p>
              <a:pPr algn="ctr">
                <a:lnSpc>
                  <a:spcPts val="2880"/>
                </a:lnSpc>
              </a:pPr>
            </a:p>
          </p:txBody>
        </p:sp>
      </p:grpSp>
      <p:grpSp>
        <p:nvGrpSpPr>
          <p:cNvPr name="Group 9" id="9"/>
          <p:cNvGrpSpPr/>
          <p:nvPr/>
        </p:nvGrpSpPr>
        <p:grpSpPr>
          <a:xfrm rot="0">
            <a:off x="975430" y="4334410"/>
            <a:ext cx="7899618" cy="1047750"/>
            <a:chOff x="0" y="0"/>
            <a:chExt cx="2080558" cy="275951"/>
          </a:xfrm>
        </p:grpSpPr>
        <p:sp>
          <p:nvSpPr>
            <p:cNvPr name="Freeform 10" id="10"/>
            <p:cNvSpPr/>
            <p:nvPr/>
          </p:nvSpPr>
          <p:spPr>
            <a:xfrm flipH="false" flipV="false" rot="0">
              <a:off x="0" y="0"/>
              <a:ext cx="2080558" cy="275951"/>
            </a:xfrm>
            <a:custGeom>
              <a:avLst/>
              <a:gdLst/>
              <a:ahLst/>
              <a:cxnLst/>
              <a:rect r="r" b="b" t="t" l="l"/>
              <a:pathLst>
                <a:path h="275951" w="2080558">
                  <a:moveTo>
                    <a:pt x="14701" y="0"/>
                  </a:moveTo>
                  <a:lnTo>
                    <a:pt x="2065857" y="0"/>
                  </a:lnTo>
                  <a:cubicBezTo>
                    <a:pt x="2069756" y="0"/>
                    <a:pt x="2073495" y="1549"/>
                    <a:pt x="2076252" y="4306"/>
                  </a:cubicBezTo>
                  <a:cubicBezTo>
                    <a:pt x="2079009" y="7063"/>
                    <a:pt x="2080558" y="10802"/>
                    <a:pt x="2080558" y="14701"/>
                  </a:cubicBezTo>
                  <a:lnTo>
                    <a:pt x="2080558" y="261250"/>
                  </a:lnTo>
                  <a:cubicBezTo>
                    <a:pt x="2080558" y="265149"/>
                    <a:pt x="2079009" y="268888"/>
                    <a:pt x="2076252" y="271645"/>
                  </a:cubicBezTo>
                  <a:cubicBezTo>
                    <a:pt x="2073495" y="274402"/>
                    <a:pt x="2069756" y="275951"/>
                    <a:pt x="2065857" y="275951"/>
                  </a:cubicBezTo>
                  <a:lnTo>
                    <a:pt x="14701" y="275951"/>
                  </a:lnTo>
                  <a:cubicBezTo>
                    <a:pt x="10802" y="275951"/>
                    <a:pt x="7063" y="274402"/>
                    <a:pt x="4306" y="271645"/>
                  </a:cubicBezTo>
                  <a:cubicBezTo>
                    <a:pt x="1549" y="268888"/>
                    <a:pt x="0" y="265149"/>
                    <a:pt x="0" y="261250"/>
                  </a:cubicBezTo>
                  <a:lnTo>
                    <a:pt x="0" y="14701"/>
                  </a:lnTo>
                  <a:cubicBezTo>
                    <a:pt x="0" y="10802"/>
                    <a:pt x="1549" y="7063"/>
                    <a:pt x="4306" y="4306"/>
                  </a:cubicBezTo>
                  <a:cubicBezTo>
                    <a:pt x="7063" y="1549"/>
                    <a:pt x="10802" y="0"/>
                    <a:pt x="14701"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11" id="11"/>
            <p:cNvSpPr txBox="true"/>
            <p:nvPr/>
          </p:nvSpPr>
          <p:spPr>
            <a:xfrm>
              <a:off x="0" y="9525"/>
              <a:ext cx="2080558" cy="266426"/>
            </a:xfrm>
            <a:prstGeom prst="rect">
              <a:avLst/>
            </a:prstGeom>
          </p:spPr>
          <p:txBody>
            <a:bodyPr anchor="ctr" rtlCol="false" tIns="50800" lIns="50800" bIns="50800" rIns="50800"/>
            <a:lstStyle/>
            <a:p>
              <a:pPr algn="ctr">
                <a:lnSpc>
                  <a:spcPts val="2880"/>
                </a:lnSpc>
              </a:pPr>
            </a:p>
          </p:txBody>
        </p:sp>
      </p:grpSp>
      <p:grpSp>
        <p:nvGrpSpPr>
          <p:cNvPr name="Group 12" id="12"/>
          <p:cNvGrpSpPr/>
          <p:nvPr/>
        </p:nvGrpSpPr>
        <p:grpSpPr>
          <a:xfrm rot="0">
            <a:off x="975430" y="5553610"/>
            <a:ext cx="7899618" cy="1840240"/>
            <a:chOff x="0" y="0"/>
            <a:chExt cx="2080558" cy="484672"/>
          </a:xfrm>
        </p:grpSpPr>
        <p:sp>
          <p:nvSpPr>
            <p:cNvPr name="Freeform 13" id="13"/>
            <p:cNvSpPr/>
            <p:nvPr/>
          </p:nvSpPr>
          <p:spPr>
            <a:xfrm flipH="false" flipV="false" rot="0">
              <a:off x="0" y="0"/>
              <a:ext cx="2080558" cy="484672"/>
            </a:xfrm>
            <a:custGeom>
              <a:avLst/>
              <a:gdLst/>
              <a:ahLst/>
              <a:cxnLst/>
              <a:rect r="r" b="b" t="t" l="l"/>
              <a:pathLst>
                <a:path h="484672" w="2080558">
                  <a:moveTo>
                    <a:pt x="14701" y="0"/>
                  </a:moveTo>
                  <a:lnTo>
                    <a:pt x="2065857" y="0"/>
                  </a:lnTo>
                  <a:cubicBezTo>
                    <a:pt x="2069756" y="0"/>
                    <a:pt x="2073495" y="1549"/>
                    <a:pt x="2076252" y="4306"/>
                  </a:cubicBezTo>
                  <a:cubicBezTo>
                    <a:pt x="2079009" y="7063"/>
                    <a:pt x="2080558" y="10802"/>
                    <a:pt x="2080558" y="14701"/>
                  </a:cubicBezTo>
                  <a:lnTo>
                    <a:pt x="2080558" y="469972"/>
                  </a:lnTo>
                  <a:cubicBezTo>
                    <a:pt x="2080558" y="478091"/>
                    <a:pt x="2073976" y="484672"/>
                    <a:pt x="2065857" y="484672"/>
                  </a:cubicBezTo>
                  <a:lnTo>
                    <a:pt x="14701" y="484672"/>
                  </a:lnTo>
                  <a:cubicBezTo>
                    <a:pt x="10802" y="484672"/>
                    <a:pt x="7063" y="483124"/>
                    <a:pt x="4306" y="480367"/>
                  </a:cubicBezTo>
                  <a:cubicBezTo>
                    <a:pt x="1549" y="477610"/>
                    <a:pt x="0" y="473871"/>
                    <a:pt x="0" y="469972"/>
                  </a:cubicBezTo>
                  <a:lnTo>
                    <a:pt x="0" y="14701"/>
                  </a:lnTo>
                  <a:cubicBezTo>
                    <a:pt x="0" y="10802"/>
                    <a:pt x="1549" y="7063"/>
                    <a:pt x="4306" y="4306"/>
                  </a:cubicBezTo>
                  <a:cubicBezTo>
                    <a:pt x="7063" y="1549"/>
                    <a:pt x="10802" y="0"/>
                    <a:pt x="14701"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14" id="14"/>
            <p:cNvSpPr txBox="true"/>
            <p:nvPr/>
          </p:nvSpPr>
          <p:spPr>
            <a:xfrm>
              <a:off x="0" y="9525"/>
              <a:ext cx="2080558" cy="475147"/>
            </a:xfrm>
            <a:prstGeom prst="rect">
              <a:avLst/>
            </a:prstGeom>
          </p:spPr>
          <p:txBody>
            <a:bodyPr anchor="ctr" rtlCol="false" tIns="50800" lIns="50800" bIns="50800" rIns="50800"/>
            <a:lstStyle/>
            <a:p>
              <a:pPr algn="ctr">
                <a:lnSpc>
                  <a:spcPts val="2880"/>
                </a:lnSpc>
              </a:pPr>
            </a:p>
          </p:txBody>
        </p:sp>
      </p:grpSp>
      <p:grpSp>
        <p:nvGrpSpPr>
          <p:cNvPr name="Group 15" id="15"/>
          <p:cNvGrpSpPr/>
          <p:nvPr/>
        </p:nvGrpSpPr>
        <p:grpSpPr>
          <a:xfrm rot="5410475">
            <a:off x="1290851" y="3381494"/>
            <a:ext cx="252118" cy="220604"/>
            <a:chOff x="0" y="0"/>
            <a:chExt cx="812800" cy="711200"/>
          </a:xfrm>
        </p:grpSpPr>
        <p:sp>
          <p:nvSpPr>
            <p:cNvPr name="Freeform 16" id="16"/>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7" id="17"/>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nvGrpSpPr>
          <p:cNvPr name="Group 18" id="18"/>
          <p:cNvGrpSpPr/>
          <p:nvPr/>
        </p:nvGrpSpPr>
        <p:grpSpPr>
          <a:xfrm rot="5410475">
            <a:off x="1290851" y="4583622"/>
            <a:ext cx="252118" cy="220604"/>
            <a:chOff x="0" y="0"/>
            <a:chExt cx="812800" cy="711200"/>
          </a:xfrm>
        </p:grpSpPr>
        <p:sp>
          <p:nvSpPr>
            <p:cNvPr name="Freeform 19" id="19"/>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20" id="20"/>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nvGrpSpPr>
          <p:cNvPr name="Group 21" id="21"/>
          <p:cNvGrpSpPr/>
          <p:nvPr/>
        </p:nvGrpSpPr>
        <p:grpSpPr>
          <a:xfrm rot="5410475">
            <a:off x="1290851" y="5802822"/>
            <a:ext cx="252118" cy="220604"/>
            <a:chOff x="0" y="0"/>
            <a:chExt cx="812800" cy="711200"/>
          </a:xfrm>
        </p:grpSpPr>
        <p:sp>
          <p:nvSpPr>
            <p:cNvPr name="Freeform 22" id="22"/>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23" id="23"/>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sp>
        <p:nvSpPr>
          <p:cNvPr name="Freeform 24" id="24"/>
          <p:cNvSpPr/>
          <p:nvPr/>
        </p:nvSpPr>
        <p:spPr>
          <a:xfrm flipH="false" flipV="false" rot="0">
            <a:off x="8331926" y="1423778"/>
            <a:ext cx="11240404" cy="6154121"/>
          </a:xfrm>
          <a:custGeom>
            <a:avLst/>
            <a:gdLst/>
            <a:ahLst/>
            <a:cxnLst/>
            <a:rect r="r" b="b" t="t" l="l"/>
            <a:pathLst>
              <a:path h="6154121" w="11240404">
                <a:moveTo>
                  <a:pt x="0" y="0"/>
                </a:moveTo>
                <a:lnTo>
                  <a:pt x="11240404" y="0"/>
                </a:lnTo>
                <a:lnTo>
                  <a:pt x="11240404" y="6154121"/>
                </a:lnTo>
                <a:lnTo>
                  <a:pt x="0" y="6154121"/>
                </a:lnTo>
                <a:lnTo>
                  <a:pt x="0" y="0"/>
                </a:lnTo>
                <a:close/>
              </a:path>
            </a:pathLst>
          </a:custGeom>
          <a:blipFill>
            <a:blip r:embed="rId5"/>
            <a:stretch>
              <a:fillRect l="0" t="0" r="0" b="0"/>
            </a:stretch>
          </a:blipFill>
        </p:spPr>
      </p:sp>
      <p:sp>
        <p:nvSpPr>
          <p:cNvPr name="Freeform 25" id="25"/>
          <p:cNvSpPr/>
          <p:nvPr/>
        </p:nvSpPr>
        <p:spPr>
          <a:xfrm flipH="false" flipV="false" rot="0">
            <a:off x="7437767" y="5191660"/>
            <a:ext cx="6313012" cy="3560077"/>
          </a:xfrm>
          <a:custGeom>
            <a:avLst/>
            <a:gdLst/>
            <a:ahLst/>
            <a:cxnLst/>
            <a:rect r="r" b="b" t="t" l="l"/>
            <a:pathLst>
              <a:path h="3560077" w="6313012">
                <a:moveTo>
                  <a:pt x="0" y="0"/>
                </a:moveTo>
                <a:lnTo>
                  <a:pt x="6313012" y="0"/>
                </a:lnTo>
                <a:lnTo>
                  <a:pt x="6313012" y="3560078"/>
                </a:lnTo>
                <a:lnTo>
                  <a:pt x="0" y="3560078"/>
                </a:lnTo>
                <a:lnTo>
                  <a:pt x="0" y="0"/>
                </a:lnTo>
                <a:close/>
              </a:path>
            </a:pathLst>
          </a:custGeom>
          <a:blipFill>
            <a:blip r:embed="rId6"/>
            <a:stretch>
              <a:fillRect l="0" t="0" r="0" b="0"/>
            </a:stretch>
          </a:blipFill>
        </p:spPr>
      </p:sp>
      <p:sp>
        <p:nvSpPr>
          <p:cNvPr name="TextBox 26" id="26"/>
          <p:cNvSpPr txBox="true"/>
          <p:nvPr/>
        </p:nvSpPr>
        <p:spPr>
          <a:xfrm rot="0">
            <a:off x="1662018" y="3322783"/>
            <a:ext cx="6175493" cy="66675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Extend equipment’s lifespan and prevent extra costs and breakdowns.</a:t>
            </a:r>
          </a:p>
        </p:txBody>
      </p:sp>
      <p:sp>
        <p:nvSpPr>
          <p:cNvPr name="TextBox 27" id="27"/>
          <p:cNvSpPr txBox="true"/>
          <p:nvPr/>
        </p:nvSpPr>
        <p:spPr>
          <a:xfrm rot="0">
            <a:off x="1662018" y="4524910"/>
            <a:ext cx="6175493" cy="66675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Plan maintenance tasks based on equipment usage—by date, mileage or engine hours.</a:t>
            </a:r>
            <a:r>
              <a:rPr lang="en-US" sz="2199">
                <a:solidFill>
                  <a:srgbClr val="1090CF"/>
                </a:solidFill>
                <a:latin typeface="Proxima Nova"/>
                <a:ea typeface="Proxima Nova"/>
                <a:cs typeface="Proxima Nova"/>
                <a:sym typeface="Proxima Nova"/>
              </a:rPr>
              <a:t> </a:t>
            </a:r>
          </a:p>
        </p:txBody>
      </p:sp>
      <p:sp>
        <p:nvSpPr>
          <p:cNvPr name="TextBox 28" id="28"/>
          <p:cNvSpPr txBox="true"/>
          <p:nvPr/>
        </p:nvSpPr>
        <p:spPr>
          <a:xfrm rot="0">
            <a:off x="1662018" y="5744110"/>
            <a:ext cx="5959812" cy="1333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Set target values, estimate expenses, schedule recurring maintenance tasks, and designate recipients for service job notifications—all within a single interface.</a:t>
            </a:r>
          </a:p>
        </p:txBody>
      </p:sp>
      <p:sp>
        <p:nvSpPr>
          <p:cNvPr name="TextBox 29" id="29"/>
          <p:cNvSpPr txBox="true"/>
          <p:nvPr/>
        </p:nvSpPr>
        <p:spPr>
          <a:xfrm rot="0">
            <a:off x="945775" y="1177458"/>
            <a:ext cx="6891736" cy="14382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Optimize maintenance: predict and prevent</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6" id="6"/>
          <p:cNvGrpSpPr/>
          <p:nvPr/>
        </p:nvGrpSpPr>
        <p:grpSpPr>
          <a:xfrm rot="0">
            <a:off x="948443" y="2175232"/>
            <a:ext cx="5259461" cy="3385594"/>
            <a:chOff x="0" y="0"/>
            <a:chExt cx="1344168" cy="865261"/>
          </a:xfrm>
        </p:grpSpPr>
        <p:sp>
          <p:nvSpPr>
            <p:cNvPr name="Freeform 7" id="7"/>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8" id="8"/>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9" id="9"/>
          <p:cNvGrpSpPr/>
          <p:nvPr/>
        </p:nvGrpSpPr>
        <p:grpSpPr>
          <a:xfrm rot="0">
            <a:off x="945775" y="5853656"/>
            <a:ext cx="5259461" cy="3385594"/>
            <a:chOff x="0" y="0"/>
            <a:chExt cx="1344168" cy="865261"/>
          </a:xfrm>
        </p:grpSpPr>
        <p:sp>
          <p:nvSpPr>
            <p:cNvPr name="Freeform 10" id="10"/>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1" id="11"/>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2" id="12"/>
          <p:cNvGrpSpPr/>
          <p:nvPr/>
        </p:nvGrpSpPr>
        <p:grpSpPr>
          <a:xfrm rot="0">
            <a:off x="6472649" y="2133089"/>
            <a:ext cx="5259461" cy="3385594"/>
            <a:chOff x="0" y="0"/>
            <a:chExt cx="1344168" cy="865261"/>
          </a:xfrm>
        </p:grpSpPr>
        <p:sp>
          <p:nvSpPr>
            <p:cNvPr name="Freeform 13" id="13"/>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4" id="14"/>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5" id="15"/>
          <p:cNvGrpSpPr/>
          <p:nvPr/>
        </p:nvGrpSpPr>
        <p:grpSpPr>
          <a:xfrm rot="0">
            <a:off x="6469982" y="5853656"/>
            <a:ext cx="5259461" cy="3385594"/>
            <a:chOff x="0" y="0"/>
            <a:chExt cx="1344168" cy="865261"/>
          </a:xfrm>
        </p:grpSpPr>
        <p:sp>
          <p:nvSpPr>
            <p:cNvPr name="Freeform 16" id="16"/>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7" id="17"/>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8" id="18"/>
          <p:cNvGrpSpPr/>
          <p:nvPr/>
        </p:nvGrpSpPr>
        <p:grpSpPr>
          <a:xfrm rot="0">
            <a:off x="12002191" y="2133089"/>
            <a:ext cx="5259461" cy="3385594"/>
            <a:chOff x="0" y="0"/>
            <a:chExt cx="1344168" cy="865261"/>
          </a:xfrm>
        </p:grpSpPr>
        <p:sp>
          <p:nvSpPr>
            <p:cNvPr name="Freeform 19" id="19"/>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20" id="20"/>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21" id="21"/>
          <p:cNvGrpSpPr/>
          <p:nvPr/>
        </p:nvGrpSpPr>
        <p:grpSpPr>
          <a:xfrm rot="0">
            <a:off x="11999524" y="5853656"/>
            <a:ext cx="5259461" cy="3385594"/>
            <a:chOff x="0" y="0"/>
            <a:chExt cx="1344168" cy="865261"/>
          </a:xfrm>
        </p:grpSpPr>
        <p:sp>
          <p:nvSpPr>
            <p:cNvPr name="Freeform 22" id="22"/>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23" id="23"/>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sp>
        <p:nvSpPr>
          <p:cNvPr name="Freeform 24" id="24"/>
          <p:cNvSpPr/>
          <p:nvPr/>
        </p:nvSpPr>
        <p:spPr>
          <a:xfrm flipH="false" flipV="false" rot="0">
            <a:off x="4979397" y="2451701"/>
            <a:ext cx="890510" cy="783649"/>
          </a:xfrm>
          <a:custGeom>
            <a:avLst/>
            <a:gdLst/>
            <a:ahLst/>
            <a:cxnLst/>
            <a:rect r="r" b="b" t="t" l="l"/>
            <a:pathLst>
              <a:path h="783649" w="890510">
                <a:moveTo>
                  <a:pt x="0" y="0"/>
                </a:moveTo>
                <a:lnTo>
                  <a:pt x="890510" y="0"/>
                </a:lnTo>
                <a:lnTo>
                  <a:pt x="890510" y="783649"/>
                </a:lnTo>
                <a:lnTo>
                  <a:pt x="0" y="783649"/>
                </a:lnTo>
                <a:lnTo>
                  <a:pt x="0" y="0"/>
                </a:lnTo>
                <a:close/>
              </a:path>
            </a:pathLst>
          </a:custGeom>
          <a:blipFill>
            <a:blip r:embed="rId5"/>
            <a:stretch>
              <a:fillRect l="0" t="0" r="0" b="0"/>
            </a:stretch>
          </a:blipFill>
        </p:spPr>
      </p:sp>
      <p:sp>
        <p:nvSpPr>
          <p:cNvPr name="Freeform 25" id="25"/>
          <p:cNvSpPr/>
          <p:nvPr/>
        </p:nvSpPr>
        <p:spPr>
          <a:xfrm flipH="false" flipV="false" rot="0">
            <a:off x="9951999" y="2451701"/>
            <a:ext cx="1320594" cy="783649"/>
          </a:xfrm>
          <a:custGeom>
            <a:avLst/>
            <a:gdLst/>
            <a:ahLst/>
            <a:cxnLst/>
            <a:rect r="r" b="b" t="t" l="l"/>
            <a:pathLst>
              <a:path h="783649" w="1320594">
                <a:moveTo>
                  <a:pt x="0" y="0"/>
                </a:moveTo>
                <a:lnTo>
                  <a:pt x="1320593" y="0"/>
                </a:lnTo>
                <a:lnTo>
                  <a:pt x="1320593" y="783649"/>
                </a:lnTo>
                <a:lnTo>
                  <a:pt x="0" y="783649"/>
                </a:lnTo>
                <a:lnTo>
                  <a:pt x="0" y="0"/>
                </a:lnTo>
                <a:close/>
              </a:path>
            </a:pathLst>
          </a:custGeom>
          <a:blipFill>
            <a:blip r:embed="rId6"/>
            <a:stretch>
              <a:fillRect l="0" t="0" r="0" b="0"/>
            </a:stretch>
          </a:blipFill>
        </p:spPr>
      </p:sp>
      <p:sp>
        <p:nvSpPr>
          <p:cNvPr name="Freeform 26" id="26"/>
          <p:cNvSpPr/>
          <p:nvPr/>
        </p:nvSpPr>
        <p:spPr>
          <a:xfrm flipH="false" flipV="false" rot="0">
            <a:off x="15816373" y="2451701"/>
            <a:ext cx="1056677" cy="698948"/>
          </a:xfrm>
          <a:custGeom>
            <a:avLst/>
            <a:gdLst/>
            <a:ahLst/>
            <a:cxnLst/>
            <a:rect r="r" b="b" t="t" l="l"/>
            <a:pathLst>
              <a:path h="698948" w="1056677">
                <a:moveTo>
                  <a:pt x="0" y="0"/>
                </a:moveTo>
                <a:lnTo>
                  <a:pt x="1056677" y="0"/>
                </a:lnTo>
                <a:lnTo>
                  <a:pt x="1056677" y="698948"/>
                </a:lnTo>
                <a:lnTo>
                  <a:pt x="0" y="698948"/>
                </a:lnTo>
                <a:lnTo>
                  <a:pt x="0" y="0"/>
                </a:lnTo>
                <a:close/>
              </a:path>
            </a:pathLst>
          </a:custGeom>
          <a:blipFill>
            <a:blip r:embed="rId7"/>
            <a:stretch>
              <a:fillRect l="0" t="0" r="0" b="0"/>
            </a:stretch>
          </a:blipFill>
        </p:spPr>
      </p:sp>
      <p:sp>
        <p:nvSpPr>
          <p:cNvPr name="Freeform 27" id="27"/>
          <p:cNvSpPr/>
          <p:nvPr/>
        </p:nvSpPr>
        <p:spPr>
          <a:xfrm flipH="false" flipV="false" rot="0">
            <a:off x="5051573" y="6122801"/>
            <a:ext cx="799284" cy="793229"/>
          </a:xfrm>
          <a:custGeom>
            <a:avLst/>
            <a:gdLst/>
            <a:ahLst/>
            <a:cxnLst/>
            <a:rect r="r" b="b" t="t" l="l"/>
            <a:pathLst>
              <a:path h="793229" w="799284">
                <a:moveTo>
                  <a:pt x="0" y="0"/>
                </a:moveTo>
                <a:lnTo>
                  <a:pt x="799284" y="0"/>
                </a:lnTo>
                <a:lnTo>
                  <a:pt x="799284" y="793229"/>
                </a:lnTo>
                <a:lnTo>
                  <a:pt x="0" y="793229"/>
                </a:lnTo>
                <a:lnTo>
                  <a:pt x="0" y="0"/>
                </a:lnTo>
                <a:close/>
              </a:path>
            </a:pathLst>
          </a:custGeom>
          <a:blipFill>
            <a:blip r:embed="rId8"/>
            <a:stretch>
              <a:fillRect l="0" t="0" r="0" b="0"/>
            </a:stretch>
          </a:blipFill>
        </p:spPr>
      </p:sp>
      <p:sp>
        <p:nvSpPr>
          <p:cNvPr name="Freeform 28" id="28"/>
          <p:cNvSpPr/>
          <p:nvPr/>
        </p:nvSpPr>
        <p:spPr>
          <a:xfrm flipH="false" flipV="false" rot="0">
            <a:off x="10612295" y="6112722"/>
            <a:ext cx="844612" cy="783556"/>
          </a:xfrm>
          <a:custGeom>
            <a:avLst/>
            <a:gdLst/>
            <a:ahLst/>
            <a:cxnLst/>
            <a:rect r="r" b="b" t="t" l="l"/>
            <a:pathLst>
              <a:path h="783556" w="844612">
                <a:moveTo>
                  <a:pt x="0" y="0"/>
                </a:moveTo>
                <a:lnTo>
                  <a:pt x="844613" y="0"/>
                </a:lnTo>
                <a:lnTo>
                  <a:pt x="844613" y="783556"/>
                </a:lnTo>
                <a:lnTo>
                  <a:pt x="0" y="783556"/>
                </a:lnTo>
                <a:lnTo>
                  <a:pt x="0" y="0"/>
                </a:lnTo>
                <a:close/>
              </a:path>
            </a:pathLst>
          </a:custGeom>
          <a:blipFill>
            <a:blip r:embed="rId9"/>
            <a:stretch>
              <a:fillRect l="0" t="0" r="0" b="0"/>
            </a:stretch>
          </a:blipFill>
        </p:spPr>
      </p:sp>
      <p:sp>
        <p:nvSpPr>
          <p:cNvPr name="Freeform 29" id="29"/>
          <p:cNvSpPr/>
          <p:nvPr/>
        </p:nvSpPr>
        <p:spPr>
          <a:xfrm flipH="false" flipV="false" rot="0">
            <a:off x="16041149" y="6112722"/>
            <a:ext cx="841064" cy="763375"/>
          </a:xfrm>
          <a:custGeom>
            <a:avLst/>
            <a:gdLst/>
            <a:ahLst/>
            <a:cxnLst/>
            <a:rect r="r" b="b" t="t" l="l"/>
            <a:pathLst>
              <a:path h="763375" w="841064">
                <a:moveTo>
                  <a:pt x="0" y="0"/>
                </a:moveTo>
                <a:lnTo>
                  <a:pt x="841064" y="0"/>
                </a:lnTo>
                <a:lnTo>
                  <a:pt x="841064" y="763376"/>
                </a:lnTo>
                <a:lnTo>
                  <a:pt x="0" y="763376"/>
                </a:lnTo>
                <a:lnTo>
                  <a:pt x="0" y="0"/>
                </a:lnTo>
                <a:close/>
              </a:path>
            </a:pathLst>
          </a:custGeom>
          <a:blipFill>
            <a:blip r:embed="rId10"/>
            <a:stretch>
              <a:fillRect l="0" t="0" r="0" b="0"/>
            </a:stretch>
          </a:blipFill>
        </p:spPr>
      </p:sp>
      <p:sp>
        <p:nvSpPr>
          <p:cNvPr name="TextBox 30" id="30"/>
          <p:cNvSpPr txBox="true"/>
          <p:nvPr/>
        </p:nvSpPr>
        <p:spPr>
          <a:xfrm rot="0">
            <a:off x="1452232" y="3438514"/>
            <a:ext cx="4293850" cy="1559052"/>
          </a:xfrm>
          <a:prstGeom prst="rect">
            <a:avLst/>
          </a:prstGeom>
        </p:spPr>
        <p:txBody>
          <a:bodyPr anchor="t" rtlCol="false" tIns="0" lIns="0" bIns="0" rIns="0">
            <a:spAutoFit/>
          </a:bodyPr>
          <a:lstStyle/>
          <a:p>
            <a:pPr algn="l">
              <a:lnSpc>
                <a:spcPts val="2483"/>
              </a:lnSpc>
              <a:spcBef>
                <a:spcPct val="0"/>
              </a:spcBef>
            </a:pPr>
            <a:r>
              <a:rPr lang="en-US" sz="1800">
                <a:solidFill>
                  <a:srgbClr val="000000"/>
                </a:solidFill>
                <a:latin typeface="Proxima Nova"/>
                <a:ea typeface="Proxima Nova"/>
                <a:cs typeface="Proxima Nova"/>
                <a:sym typeface="Proxima Nova"/>
              </a:rPr>
              <a:t>Use engine hours to track the crane’s actual working time. Monitor jib position with a tilt sensor to ensure safe operation. Prevent accidents and unsafe transportation.</a:t>
            </a:r>
          </a:p>
        </p:txBody>
      </p:sp>
      <p:sp>
        <p:nvSpPr>
          <p:cNvPr name="TextBox 31" id="31"/>
          <p:cNvSpPr txBox="true"/>
          <p:nvPr/>
        </p:nvSpPr>
        <p:spPr>
          <a:xfrm rot="0">
            <a:off x="1452232" y="2930431"/>
            <a:ext cx="2562182" cy="4023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Crane trucks</a:t>
            </a:r>
          </a:p>
        </p:txBody>
      </p:sp>
      <p:sp>
        <p:nvSpPr>
          <p:cNvPr name="TextBox 32" id="32"/>
          <p:cNvSpPr txBox="true"/>
          <p:nvPr/>
        </p:nvSpPr>
        <p:spPr>
          <a:xfrm rot="0">
            <a:off x="6973772" y="3438514"/>
            <a:ext cx="4251881" cy="1559052"/>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Enjoy the best automatically generated routes—add required addresses, and they will be arranged in the optimal order. Create Points of interest to ensure </a:t>
            </a:r>
          </a:p>
          <a:p>
            <a:pPr algn="l">
              <a:lnSpc>
                <a:spcPts val="2483"/>
              </a:lnSpc>
              <a:spcBef>
                <a:spcPct val="0"/>
              </a:spcBef>
            </a:pPr>
            <a:r>
              <a:rPr lang="en-US" sz="1800">
                <a:solidFill>
                  <a:srgbClr val="000000"/>
                </a:solidFill>
                <a:latin typeface="Proxima Nova"/>
                <a:ea typeface="Proxima Nova"/>
                <a:cs typeface="Proxima Nova"/>
                <a:sym typeface="Proxima Nova"/>
              </a:rPr>
              <a:t>no client is overlooked.</a:t>
            </a:r>
          </a:p>
        </p:txBody>
      </p:sp>
      <p:sp>
        <p:nvSpPr>
          <p:cNvPr name="TextBox 33" id="33"/>
          <p:cNvSpPr txBox="true"/>
          <p:nvPr/>
        </p:nvSpPr>
        <p:spPr>
          <a:xfrm rot="0">
            <a:off x="6973772" y="2930431"/>
            <a:ext cx="2562182" cy="4023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Garbage trucks</a:t>
            </a:r>
          </a:p>
        </p:txBody>
      </p:sp>
      <p:sp>
        <p:nvSpPr>
          <p:cNvPr name="TextBox 34" id="34"/>
          <p:cNvSpPr txBox="true"/>
          <p:nvPr/>
        </p:nvSpPr>
        <p:spPr>
          <a:xfrm rot="0">
            <a:off x="1494201" y="7080953"/>
            <a:ext cx="4251881" cy="1559052"/>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Monitor working hours and key operating parameters, including drilling depth. Calculate payroll for rig operators</a:t>
            </a:r>
          </a:p>
          <a:p>
            <a:pPr algn="l">
              <a:lnSpc>
                <a:spcPts val="2483"/>
              </a:lnSpc>
              <a:spcBef>
                <a:spcPct val="0"/>
              </a:spcBef>
            </a:pPr>
            <a:r>
              <a:rPr lang="en-US" sz="1800">
                <a:solidFill>
                  <a:srgbClr val="000000"/>
                </a:solidFill>
                <a:latin typeface="Proxima Nova"/>
                <a:ea typeface="Proxima Nova"/>
                <a:cs typeface="Proxima Nova"/>
                <a:sym typeface="Proxima Nova"/>
              </a:rPr>
              <a:t>and estimate the number of vehicles needed.</a:t>
            </a:r>
          </a:p>
        </p:txBody>
      </p:sp>
      <p:sp>
        <p:nvSpPr>
          <p:cNvPr name="TextBox 35" id="35"/>
          <p:cNvSpPr txBox="true"/>
          <p:nvPr/>
        </p:nvSpPr>
        <p:spPr>
          <a:xfrm rot="0">
            <a:off x="1511772" y="6552708"/>
            <a:ext cx="3034992" cy="4023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Mobile drilling rigs</a:t>
            </a:r>
          </a:p>
        </p:txBody>
      </p:sp>
      <p:sp>
        <p:nvSpPr>
          <p:cNvPr name="TextBox 36" id="36"/>
          <p:cNvSpPr txBox="true"/>
          <p:nvPr/>
        </p:nvSpPr>
        <p:spPr>
          <a:xfrm rot="0">
            <a:off x="7020711" y="7080953"/>
            <a:ext cx="4251881" cy="1559052"/>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Assist drivers in safely maneuvering heavy-load trucks. Enable ADAS alerts and sound warnings to maintain a safe distance, factoring in vehicle weight</a:t>
            </a:r>
          </a:p>
          <a:p>
            <a:pPr algn="l">
              <a:lnSpc>
                <a:spcPts val="2483"/>
              </a:lnSpc>
              <a:spcBef>
                <a:spcPct val="0"/>
              </a:spcBef>
            </a:pPr>
            <a:r>
              <a:rPr lang="en-US" sz="1800">
                <a:solidFill>
                  <a:srgbClr val="000000"/>
                </a:solidFill>
                <a:latin typeface="Proxima Nova"/>
                <a:ea typeface="Proxima Nova"/>
                <a:cs typeface="Proxima Nova"/>
                <a:sym typeface="Proxima Nova"/>
              </a:rPr>
              <a:t>with or without cargo.</a:t>
            </a:r>
          </a:p>
        </p:txBody>
      </p:sp>
      <p:sp>
        <p:nvSpPr>
          <p:cNvPr name="TextBox 37" id="37"/>
          <p:cNvSpPr txBox="true"/>
          <p:nvPr/>
        </p:nvSpPr>
        <p:spPr>
          <a:xfrm rot="0">
            <a:off x="7020711" y="6552708"/>
            <a:ext cx="2315705" cy="4023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Dump trucks</a:t>
            </a:r>
          </a:p>
        </p:txBody>
      </p:sp>
      <p:sp>
        <p:nvSpPr>
          <p:cNvPr name="TextBox 38" id="38"/>
          <p:cNvSpPr txBox="true"/>
          <p:nvPr/>
        </p:nvSpPr>
        <p:spPr>
          <a:xfrm rot="0">
            <a:off x="12449094" y="7080953"/>
            <a:ext cx="4251881" cy="1244727"/>
          </a:xfrm>
          <a:prstGeom prst="rect">
            <a:avLst/>
          </a:prstGeom>
        </p:spPr>
        <p:txBody>
          <a:bodyPr anchor="t" rtlCol="false" tIns="0" lIns="0" bIns="0" rIns="0">
            <a:spAutoFit/>
          </a:bodyPr>
          <a:lstStyle/>
          <a:p>
            <a:pPr algn="l">
              <a:lnSpc>
                <a:spcPts val="2483"/>
              </a:lnSpc>
              <a:spcBef>
                <a:spcPct val="0"/>
              </a:spcBef>
            </a:pPr>
            <a:r>
              <a:rPr lang="en-US" sz="1800">
                <a:solidFill>
                  <a:srgbClr val="000000"/>
                </a:solidFill>
                <a:latin typeface="Proxima Nova"/>
                <a:ea typeface="Proxima Nova"/>
                <a:cs typeface="Proxima Nova"/>
                <a:sym typeface="Proxima Nova"/>
              </a:rPr>
              <a:t>Monitor fuel consumption efficiently. Prevent engine idling with detailed fuel reports. Detect fuel drains and prevent fraud using flow meters and fuel sensors.</a:t>
            </a:r>
          </a:p>
        </p:txBody>
      </p:sp>
      <p:sp>
        <p:nvSpPr>
          <p:cNvPr name="TextBox 39" id="39"/>
          <p:cNvSpPr txBox="true"/>
          <p:nvPr/>
        </p:nvSpPr>
        <p:spPr>
          <a:xfrm rot="0">
            <a:off x="12449094" y="6552708"/>
            <a:ext cx="2315705" cy="4023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Cleaning trucks</a:t>
            </a:r>
          </a:p>
        </p:txBody>
      </p:sp>
      <p:sp>
        <p:nvSpPr>
          <p:cNvPr name="TextBox 40" id="40"/>
          <p:cNvSpPr txBox="true"/>
          <p:nvPr/>
        </p:nvSpPr>
        <p:spPr>
          <a:xfrm rot="0">
            <a:off x="12505980" y="3828067"/>
            <a:ext cx="4251881" cy="1244727"/>
          </a:xfrm>
          <a:prstGeom prst="rect">
            <a:avLst/>
          </a:prstGeom>
        </p:spPr>
        <p:txBody>
          <a:bodyPr anchor="t" rtlCol="false" tIns="0" lIns="0" bIns="0" rIns="0">
            <a:spAutoFit/>
          </a:bodyPr>
          <a:lstStyle/>
          <a:p>
            <a:pPr algn="l">
              <a:lnSpc>
                <a:spcPts val="2483"/>
              </a:lnSpc>
              <a:spcBef>
                <a:spcPct val="0"/>
              </a:spcBef>
            </a:pPr>
            <a:r>
              <a:rPr lang="en-US" sz="1800">
                <a:solidFill>
                  <a:srgbClr val="000000"/>
                </a:solidFill>
                <a:latin typeface="Proxima Nova"/>
                <a:ea typeface="Proxima Nova"/>
                <a:cs typeface="Proxima Nova"/>
                <a:sym typeface="Proxima Nova"/>
              </a:rPr>
              <a:t>Protect hydraulic and pneumatic equipment from excessive use and overheating. Prevent malfunctions, breakdowns, and costly repairs.</a:t>
            </a:r>
          </a:p>
        </p:txBody>
      </p:sp>
      <p:sp>
        <p:nvSpPr>
          <p:cNvPr name="TextBox 41" id="41"/>
          <p:cNvSpPr txBox="true"/>
          <p:nvPr/>
        </p:nvSpPr>
        <p:spPr>
          <a:xfrm rot="0">
            <a:off x="12505980" y="2930431"/>
            <a:ext cx="3043693" cy="8214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Construction equipment</a:t>
            </a:r>
          </a:p>
        </p:txBody>
      </p:sp>
      <p:sp>
        <p:nvSpPr>
          <p:cNvPr name="TextBox 42" id="42"/>
          <p:cNvSpPr txBox="true"/>
          <p:nvPr/>
        </p:nvSpPr>
        <p:spPr>
          <a:xfrm rot="0">
            <a:off x="945775" y="1177458"/>
            <a:ext cx="6891736"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Common use cases</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975430" y="1038225"/>
            <a:ext cx="4521246" cy="669941"/>
            <a:chOff x="0" y="0"/>
            <a:chExt cx="6028328" cy="893254"/>
          </a:xfrm>
        </p:grpSpPr>
        <p:grpSp>
          <p:nvGrpSpPr>
            <p:cNvPr name="Group 4" id="4"/>
            <p:cNvGrpSpPr/>
            <p:nvPr/>
          </p:nvGrpSpPr>
          <p:grpSpPr>
            <a:xfrm rot="0">
              <a:off x="3345760" y="0"/>
              <a:ext cx="2682568" cy="893254"/>
              <a:chOff x="0" y="0"/>
              <a:chExt cx="514015" cy="171159"/>
            </a:xfrm>
          </p:grpSpPr>
          <p:sp>
            <p:nvSpPr>
              <p:cNvPr name="Freeform 5" id="5"/>
              <p:cNvSpPr/>
              <p:nvPr/>
            </p:nvSpPr>
            <p:spPr>
              <a:xfrm flipH="false" flipV="false" rot="0">
                <a:off x="0" y="0"/>
                <a:ext cx="514015" cy="171159"/>
              </a:xfrm>
              <a:custGeom>
                <a:avLst/>
                <a:gdLst/>
                <a:ahLst/>
                <a:cxnLst/>
                <a:rect r="r" b="b" t="t" l="l"/>
                <a:pathLst>
                  <a:path h="171159" w="514015">
                    <a:moveTo>
                      <a:pt x="38480" y="0"/>
                    </a:moveTo>
                    <a:lnTo>
                      <a:pt x="475535" y="0"/>
                    </a:lnTo>
                    <a:cubicBezTo>
                      <a:pt x="485741" y="0"/>
                      <a:pt x="495528" y="4054"/>
                      <a:pt x="502745" y="11271"/>
                    </a:cubicBezTo>
                    <a:cubicBezTo>
                      <a:pt x="509961" y="18487"/>
                      <a:pt x="514015" y="28275"/>
                      <a:pt x="514015" y="38480"/>
                    </a:cubicBezTo>
                    <a:lnTo>
                      <a:pt x="514015" y="132679"/>
                    </a:lnTo>
                    <a:cubicBezTo>
                      <a:pt x="514015" y="153931"/>
                      <a:pt x="496787" y="171159"/>
                      <a:pt x="475535" y="171159"/>
                    </a:cubicBezTo>
                    <a:lnTo>
                      <a:pt x="38480" y="171159"/>
                    </a:lnTo>
                    <a:cubicBezTo>
                      <a:pt x="28275" y="171159"/>
                      <a:pt x="18487" y="167105"/>
                      <a:pt x="11271" y="159889"/>
                    </a:cubicBezTo>
                    <a:cubicBezTo>
                      <a:pt x="4054" y="152672"/>
                      <a:pt x="0" y="142885"/>
                      <a:pt x="0" y="132679"/>
                    </a:cubicBezTo>
                    <a:lnTo>
                      <a:pt x="0" y="38480"/>
                    </a:lnTo>
                    <a:cubicBezTo>
                      <a:pt x="0" y="28275"/>
                      <a:pt x="4054" y="18487"/>
                      <a:pt x="11271" y="11271"/>
                    </a:cubicBezTo>
                    <a:cubicBezTo>
                      <a:pt x="18487" y="4054"/>
                      <a:pt x="28275" y="0"/>
                      <a:pt x="38480" y="0"/>
                    </a:cubicBezTo>
                    <a:close/>
                  </a:path>
                </a:pathLst>
              </a:custGeom>
            </p:spPr>
          </p:sp>
          <p:sp>
            <p:nvSpPr>
              <p:cNvPr name="TextBox 6" id="6"/>
              <p:cNvSpPr txBox="true"/>
              <p:nvPr/>
            </p:nvSpPr>
            <p:spPr>
              <a:xfrm>
                <a:off x="0" y="-47625"/>
                <a:ext cx="514015" cy="218784"/>
              </a:xfrm>
              <a:prstGeom prst="rect">
                <a:avLst/>
              </a:prstGeom>
            </p:spPr>
            <p:txBody>
              <a:bodyPr anchor="ctr" rtlCol="false" tIns="52369" lIns="52369" bIns="52369" rIns="52369"/>
              <a:lstStyle/>
              <a:p>
                <a:pPr algn="ctr">
                  <a:lnSpc>
                    <a:spcPts val="3863"/>
                  </a:lnSpc>
                </a:pPr>
                <a:r>
                  <a:rPr lang="en-US" b="true" sz="2799">
                    <a:solidFill>
                      <a:srgbClr val="FFFFFF"/>
                    </a:solidFill>
                    <a:latin typeface="Proxima Nova Bold"/>
                    <a:ea typeface="Proxima Nova Bold"/>
                    <a:cs typeface="Proxima Nova Bold"/>
                    <a:sym typeface="Proxima Nova Bold"/>
                  </a:rPr>
                  <a:t>Industries</a:t>
                </a:r>
              </a:p>
            </p:txBody>
          </p:sp>
        </p:grpSp>
        <p:sp>
          <p:nvSpPr>
            <p:cNvPr name="Freeform 7" id="7"/>
            <p:cNvSpPr/>
            <p:nvPr/>
          </p:nvSpPr>
          <p:spPr>
            <a:xfrm flipH="false" flipV="false" rot="0">
              <a:off x="0" y="150468"/>
              <a:ext cx="2760804" cy="592318"/>
            </a:xfrm>
            <a:custGeom>
              <a:avLst/>
              <a:gdLst/>
              <a:ahLst/>
              <a:cxnLst/>
              <a:rect r="r" b="b" t="t" l="l"/>
              <a:pathLst>
                <a:path h="592318" w="2760804">
                  <a:moveTo>
                    <a:pt x="0" y="0"/>
                  </a:moveTo>
                  <a:lnTo>
                    <a:pt x="2760804" y="0"/>
                  </a:lnTo>
                  <a:lnTo>
                    <a:pt x="2760804" y="592318"/>
                  </a:lnTo>
                  <a:lnTo>
                    <a:pt x="0" y="5923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8" id="8"/>
            <p:cNvSpPr/>
            <p:nvPr/>
          </p:nvSpPr>
          <p:spPr>
            <a:xfrm flipH="true" flipV="true">
              <a:off x="3120685" y="125163"/>
              <a:ext cx="0" cy="642928"/>
            </a:xfrm>
            <a:prstGeom prst="line">
              <a:avLst/>
            </a:prstGeom>
            <a:ln cap="flat" w="50800">
              <a:solidFill>
                <a:srgbClr val="FFFFFF"/>
              </a:solidFill>
              <a:prstDash val="solid"/>
              <a:headEnd type="none" len="sm" w="sm"/>
              <a:tailEnd type="none" len="sm" w="sm"/>
            </a:ln>
          </p:spPr>
        </p:sp>
      </p:grpSp>
      <p:sp>
        <p:nvSpPr>
          <p:cNvPr name="TextBox 9" id="9"/>
          <p:cNvSpPr txBox="true"/>
          <p:nvPr/>
        </p:nvSpPr>
        <p:spPr>
          <a:xfrm rot="0">
            <a:off x="975430" y="3392409"/>
            <a:ext cx="6765886" cy="1628775"/>
          </a:xfrm>
          <a:prstGeom prst="rect">
            <a:avLst/>
          </a:prstGeom>
        </p:spPr>
        <p:txBody>
          <a:bodyPr anchor="t" rtlCol="false" tIns="0" lIns="0" bIns="0" rIns="0">
            <a:spAutoFit/>
          </a:bodyPr>
          <a:lstStyle/>
          <a:p>
            <a:pPr algn="l">
              <a:lnSpc>
                <a:spcPts val="6479"/>
              </a:lnSpc>
              <a:spcBef>
                <a:spcPct val="0"/>
              </a:spcBef>
            </a:pPr>
            <a:r>
              <a:rPr lang="en-US" b="true" sz="5399">
                <a:solidFill>
                  <a:srgbClr val="FEFEFE"/>
                </a:solidFill>
                <a:latin typeface="Proxima Nova Bold"/>
                <a:ea typeface="Proxima Nova Bold"/>
                <a:cs typeface="Proxima Nova Bold"/>
                <a:sym typeface="Proxima Nova Bold"/>
              </a:rPr>
              <a:t>Banks and collection services</a:t>
            </a:r>
          </a:p>
        </p:txBody>
      </p:sp>
      <p:sp>
        <p:nvSpPr>
          <p:cNvPr name="TextBox 10" id="10"/>
          <p:cNvSpPr txBox="true"/>
          <p:nvPr/>
        </p:nvSpPr>
        <p:spPr>
          <a:xfrm rot="0">
            <a:off x="945775" y="5158936"/>
            <a:ext cx="6692326" cy="1547622"/>
          </a:xfrm>
          <a:prstGeom prst="rect">
            <a:avLst/>
          </a:prstGeom>
        </p:spPr>
        <p:txBody>
          <a:bodyPr anchor="t" rtlCol="false" tIns="0" lIns="0" bIns="0" rIns="0">
            <a:spAutoFit/>
          </a:bodyPr>
          <a:lstStyle/>
          <a:p>
            <a:pPr algn="l">
              <a:lnSpc>
                <a:spcPts val="3143"/>
              </a:lnSpc>
            </a:pPr>
            <a:r>
              <a:rPr lang="en-US" sz="2399">
                <a:solidFill>
                  <a:srgbClr val="FEFEFE"/>
                </a:solidFill>
                <a:latin typeface="Proxima Nova"/>
                <a:ea typeface="Proxima Nova"/>
                <a:cs typeface="Proxima Nova"/>
                <a:sym typeface="Proxima Nova"/>
              </a:rPr>
              <a:t>Streamline field operations and reduce costs</a:t>
            </a:r>
          </a:p>
          <a:p>
            <a:pPr algn="l">
              <a:lnSpc>
                <a:spcPts val="3143"/>
              </a:lnSpc>
            </a:pPr>
            <a:r>
              <a:rPr lang="en-US" sz="2399">
                <a:solidFill>
                  <a:srgbClr val="FEFEFE"/>
                </a:solidFill>
                <a:latin typeface="Proxima Nova"/>
                <a:ea typeface="Proxima Nova"/>
                <a:cs typeface="Proxima Nova"/>
                <a:sym typeface="Proxima Nova"/>
              </a:rPr>
              <a:t>by accurately tracking vehicles and armored trucks. Empower your mobile workforce </a:t>
            </a:r>
          </a:p>
          <a:p>
            <a:pPr algn="l">
              <a:lnSpc>
                <a:spcPts val="3143"/>
              </a:lnSpc>
              <a:spcBef>
                <a:spcPct val="0"/>
              </a:spcBef>
            </a:pPr>
            <a:r>
              <a:rPr lang="en-US" sz="2399">
                <a:solidFill>
                  <a:srgbClr val="FEFEFE"/>
                </a:solidFill>
                <a:latin typeface="Proxima Nova"/>
                <a:ea typeface="Proxima Nova"/>
                <a:cs typeface="Proxima Nova"/>
                <a:sym typeface="Proxima Nova"/>
              </a:rPr>
              <a:t>to serve clients more efficiently.</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8534500" y="2034703"/>
            <a:ext cx="9329654" cy="5632779"/>
          </a:xfrm>
          <a:custGeom>
            <a:avLst/>
            <a:gdLst/>
            <a:ahLst/>
            <a:cxnLst/>
            <a:rect r="r" b="b" t="t" l="l"/>
            <a:pathLst>
              <a:path h="5632779" w="9329654">
                <a:moveTo>
                  <a:pt x="0" y="0"/>
                </a:moveTo>
                <a:lnTo>
                  <a:pt x="9329654" y="0"/>
                </a:lnTo>
                <a:lnTo>
                  <a:pt x="9329654" y="5632779"/>
                </a:lnTo>
                <a:lnTo>
                  <a:pt x="0" y="5632779"/>
                </a:lnTo>
                <a:lnTo>
                  <a:pt x="0" y="0"/>
                </a:lnTo>
                <a:close/>
              </a:path>
            </a:pathLst>
          </a:custGeom>
          <a:blipFill>
            <a:blip r:embed="rId4"/>
            <a:stretch>
              <a:fillRect l="0" t="0" r="0" b="0"/>
            </a:stretch>
          </a:blipFill>
        </p:spPr>
      </p:sp>
      <p:grpSp>
        <p:nvGrpSpPr>
          <p:cNvPr name="Group 4" id="4"/>
          <p:cNvGrpSpPr/>
          <p:nvPr/>
        </p:nvGrpSpPr>
        <p:grpSpPr>
          <a:xfrm rot="0">
            <a:off x="200" y="9773650"/>
            <a:ext cx="18288000" cy="504000"/>
            <a:chOff x="0" y="0"/>
            <a:chExt cx="24384000" cy="672000"/>
          </a:xfrm>
        </p:grpSpPr>
        <p:sp>
          <p:nvSpPr>
            <p:cNvPr name="Freeform 5" id="5"/>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6" id="6"/>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5"/>
            <a:stretch>
              <a:fillRect l="0" t="0" r="0" b="0"/>
            </a:stretch>
          </a:blipFill>
        </p:spPr>
      </p:sp>
      <p:grpSp>
        <p:nvGrpSpPr>
          <p:cNvPr name="Group 7" id="7"/>
          <p:cNvGrpSpPr/>
          <p:nvPr/>
        </p:nvGrpSpPr>
        <p:grpSpPr>
          <a:xfrm rot="0">
            <a:off x="945775" y="2241678"/>
            <a:ext cx="7077370" cy="666750"/>
            <a:chOff x="0" y="0"/>
            <a:chExt cx="9436493" cy="889000"/>
          </a:xfrm>
        </p:grpSpPr>
        <p:sp>
          <p:nvSpPr>
            <p:cNvPr name="TextBox 8" id="8"/>
            <p:cNvSpPr txBox="true"/>
            <p:nvPr/>
          </p:nvSpPr>
          <p:spPr>
            <a:xfrm rot="0">
              <a:off x="494390" y="0"/>
              <a:ext cx="8942103" cy="8890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Plan and optimize secure routes for cash-in-transit vehicles with real-time alerts for any route deviations.</a:t>
              </a:r>
            </a:p>
          </p:txBody>
        </p:sp>
        <p:grpSp>
          <p:nvGrpSpPr>
            <p:cNvPr name="Group 9" id="9"/>
            <p:cNvGrpSpPr/>
            <p:nvPr/>
          </p:nvGrpSpPr>
          <p:grpSpPr>
            <a:xfrm rot="5410475">
              <a:off x="-14277" y="72060"/>
              <a:ext cx="336158" cy="306581"/>
              <a:chOff x="0" y="0"/>
              <a:chExt cx="812800" cy="741287"/>
            </a:xfrm>
          </p:grpSpPr>
          <p:sp>
            <p:nvSpPr>
              <p:cNvPr name="Freeform 10" id="10"/>
              <p:cNvSpPr/>
              <p:nvPr/>
            </p:nvSpPr>
            <p:spPr>
              <a:xfrm flipH="false" flipV="false" rot="0">
                <a:off x="0" y="0"/>
                <a:ext cx="812800" cy="741287"/>
              </a:xfrm>
              <a:custGeom>
                <a:avLst/>
                <a:gdLst/>
                <a:ahLst/>
                <a:cxnLst/>
                <a:rect r="r" b="b" t="t" l="l"/>
                <a:pathLst>
                  <a:path h="741287" w="812800">
                    <a:moveTo>
                      <a:pt x="406400" y="0"/>
                    </a:moveTo>
                    <a:lnTo>
                      <a:pt x="812800" y="741287"/>
                    </a:lnTo>
                    <a:lnTo>
                      <a:pt x="0" y="741287"/>
                    </a:lnTo>
                    <a:lnTo>
                      <a:pt x="406400" y="0"/>
                    </a:lnTo>
                    <a:close/>
                  </a:path>
                </a:pathLst>
              </a:custGeom>
              <a:solidFill>
                <a:srgbClr val="1090CF"/>
              </a:solidFill>
            </p:spPr>
          </p:sp>
          <p:sp>
            <p:nvSpPr>
              <p:cNvPr name="TextBox 11" id="11"/>
              <p:cNvSpPr txBox="true"/>
              <p:nvPr/>
            </p:nvSpPr>
            <p:spPr>
              <a:xfrm>
                <a:off x="127000" y="334644"/>
                <a:ext cx="558800" cy="353694"/>
              </a:xfrm>
              <a:prstGeom prst="rect">
                <a:avLst/>
              </a:prstGeom>
            </p:spPr>
            <p:txBody>
              <a:bodyPr anchor="ctr" rtlCol="false" tIns="56338" lIns="56338" bIns="56338" rIns="56338"/>
              <a:lstStyle/>
              <a:p>
                <a:pPr algn="ctr">
                  <a:lnSpc>
                    <a:spcPts val="2399"/>
                  </a:lnSpc>
                </a:pPr>
              </a:p>
            </p:txBody>
          </p:sp>
        </p:grpSp>
      </p:grpSp>
      <p:grpSp>
        <p:nvGrpSpPr>
          <p:cNvPr name="Group 12" id="12"/>
          <p:cNvGrpSpPr/>
          <p:nvPr/>
        </p:nvGrpSpPr>
        <p:grpSpPr>
          <a:xfrm rot="5410475">
            <a:off x="930402" y="4289736"/>
            <a:ext cx="252118" cy="220604"/>
            <a:chOff x="0" y="0"/>
            <a:chExt cx="812800" cy="711200"/>
          </a:xfrm>
        </p:grpSpPr>
        <p:sp>
          <p:nvSpPr>
            <p:cNvPr name="Freeform 13" id="13"/>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14" id="14"/>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nvGrpSpPr>
          <p:cNvPr name="Group 15" id="15"/>
          <p:cNvGrpSpPr/>
          <p:nvPr/>
        </p:nvGrpSpPr>
        <p:grpSpPr>
          <a:xfrm rot="0">
            <a:off x="945775" y="5297135"/>
            <a:ext cx="6454258" cy="666750"/>
            <a:chOff x="0" y="0"/>
            <a:chExt cx="8605677" cy="889000"/>
          </a:xfrm>
        </p:grpSpPr>
        <p:sp>
          <p:nvSpPr>
            <p:cNvPr name="TextBox 16" id="16"/>
            <p:cNvSpPr txBox="true"/>
            <p:nvPr/>
          </p:nvSpPr>
          <p:spPr>
            <a:xfrm rot="0">
              <a:off x="450863" y="0"/>
              <a:ext cx="8154814" cy="8890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Share a Geo link with security teams in case </a:t>
              </a:r>
            </a:p>
            <a:p>
              <a:pPr algn="l">
                <a:lnSpc>
                  <a:spcPts val="2639"/>
                </a:lnSpc>
              </a:pPr>
              <a:r>
                <a:rPr lang="en-US" sz="2199">
                  <a:solidFill>
                    <a:srgbClr val="1090CF"/>
                  </a:solidFill>
                  <a:latin typeface="Proxima Nova"/>
                  <a:ea typeface="Proxima Nova"/>
                  <a:cs typeface="Proxima Nova"/>
                  <a:sym typeface="Proxima Nova"/>
                </a:rPr>
                <a:t>of violation for a quick response.</a:t>
              </a:r>
            </a:p>
          </p:txBody>
        </p:sp>
        <p:grpSp>
          <p:nvGrpSpPr>
            <p:cNvPr name="Group 17" id="17"/>
            <p:cNvGrpSpPr/>
            <p:nvPr/>
          </p:nvGrpSpPr>
          <p:grpSpPr>
            <a:xfrm rot="5410475">
              <a:off x="-27818" y="85602"/>
              <a:ext cx="336158" cy="279499"/>
              <a:chOff x="0" y="0"/>
              <a:chExt cx="812800" cy="675804"/>
            </a:xfrm>
          </p:grpSpPr>
          <p:sp>
            <p:nvSpPr>
              <p:cNvPr name="Freeform 18" id="18"/>
              <p:cNvSpPr/>
              <p:nvPr/>
            </p:nvSpPr>
            <p:spPr>
              <a:xfrm flipH="false" flipV="false" rot="0">
                <a:off x="0" y="0"/>
                <a:ext cx="812800" cy="675804"/>
              </a:xfrm>
              <a:custGeom>
                <a:avLst/>
                <a:gdLst/>
                <a:ahLst/>
                <a:cxnLst/>
                <a:rect r="r" b="b" t="t" l="l"/>
                <a:pathLst>
                  <a:path h="675804" w="812800">
                    <a:moveTo>
                      <a:pt x="406400" y="0"/>
                    </a:moveTo>
                    <a:lnTo>
                      <a:pt x="812800" y="675804"/>
                    </a:lnTo>
                    <a:lnTo>
                      <a:pt x="0" y="675804"/>
                    </a:lnTo>
                    <a:lnTo>
                      <a:pt x="406400" y="0"/>
                    </a:lnTo>
                    <a:close/>
                  </a:path>
                </a:pathLst>
              </a:custGeom>
              <a:solidFill>
                <a:srgbClr val="1090CF"/>
              </a:solidFill>
            </p:spPr>
          </p:sp>
          <p:sp>
            <p:nvSpPr>
              <p:cNvPr name="TextBox 19" id="19"/>
              <p:cNvSpPr txBox="true"/>
              <p:nvPr/>
            </p:nvSpPr>
            <p:spPr>
              <a:xfrm>
                <a:off x="127000" y="304241"/>
                <a:ext cx="558800" cy="323291"/>
              </a:xfrm>
              <a:prstGeom prst="rect">
                <a:avLst/>
              </a:prstGeom>
            </p:spPr>
            <p:txBody>
              <a:bodyPr anchor="ctr" rtlCol="false" tIns="56338" lIns="56338" bIns="56338" rIns="56338"/>
              <a:lstStyle/>
              <a:p>
                <a:pPr algn="ctr">
                  <a:lnSpc>
                    <a:spcPts val="2399"/>
                  </a:lnSpc>
                </a:pPr>
              </a:p>
            </p:txBody>
          </p:sp>
        </p:grpSp>
      </p:grpSp>
      <p:grpSp>
        <p:nvGrpSpPr>
          <p:cNvPr name="Group 20" id="20"/>
          <p:cNvGrpSpPr/>
          <p:nvPr/>
        </p:nvGrpSpPr>
        <p:grpSpPr>
          <a:xfrm rot="0">
            <a:off x="945775" y="6315621"/>
            <a:ext cx="6606828" cy="666750"/>
            <a:chOff x="0" y="0"/>
            <a:chExt cx="8809104" cy="889000"/>
          </a:xfrm>
        </p:grpSpPr>
        <p:sp>
          <p:nvSpPr>
            <p:cNvPr name="TextBox 21" id="21"/>
            <p:cNvSpPr txBox="true"/>
            <p:nvPr/>
          </p:nvSpPr>
          <p:spPr>
            <a:xfrm rot="0">
              <a:off x="461520" y="0"/>
              <a:ext cx="8347584" cy="8890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Use the engine block feature to disable a vehicle in the event of theft.</a:t>
              </a:r>
            </a:p>
          </p:txBody>
        </p:sp>
        <p:grpSp>
          <p:nvGrpSpPr>
            <p:cNvPr name="Group 22" id="22"/>
            <p:cNvGrpSpPr/>
            <p:nvPr/>
          </p:nvGrpSpPr>
          <p:grpSpPr>
            <a:xfrm rot="5410475">
              <a:off x="-24502" y="82286"/>
              <a:ext cx="336158" cy="286130"/>
              <a:chOff x="0" y="0"/>
              <a:chExt cx="812800" cy="691837"/>
            </a:xfrm>
          </p:grpSpPr>
          <p:sp>
            <p:nvSpPr>
              <p:cNvPr name="Freeform 23" id="23"/>
              <p:cNvSpPr/>
              <p:nvPr/>
            </p:nvSpPr>
            <p:spPr>
              <a:xfrm flipH="false" flipV="false" rot="0">
                <a:off x="0" y="0"/>
                <a:ext cx="812800" cy="691837"/>
              </a:xfrm>
              <a:custGeom>
                <a:avLst/>
                <a:gdLst/>
                <a:ahLst/>
                <a:cxnLst/>
                <a:rect r="r" b="b" t="t" l="l"/>
                <a:pathLst>
                  <a:path h="691837" w="812800">
                    <a:moveTo>
                      <a:pt x="406400" y="0"/>
                    </a:moveTo>
                    <a:lnTo>
                      <a:pt x="812800" y="691837"/>
                    </a:lnTo>
                    <a:lnTo>
                      <a:pt x="0" y="691837"/>
                    </a:lnTo>
                    <a:lnTo>
                      <a:pt x="406400" y="0"/>
                    </a:lnTo>
                    <a:close/>
                  </a:path>
                </a:pathLst>
              </a:custGeom>
              <a:solidFill>
                <a:srgbClr val="1090CF"/>
              </a:solidFill>
            </p:spPr>
          </p:sp>
          <p:sp>
            <p:nvSpPr>
              <p:cNvPr name="TextBox 24" id="24"/>
              <p:cNvSpPr txBox="true"/>
              <p:nvPr/>
            </p:nvSpPr>
            <p:spPr>
              <a:xfrm>
                <a:off x="127000" y="311685"/>
                <a:ext cx="558800" cy="330735"/>
              </a:xfrm>
              <a:prstGeom prst="rect">
                <a:avLst/>
              </a:prstGeom>
            </p:spPr>
            <p:txBody>
              <a:bodyPr anchor="ctr" rtlCol="false" tIns="56338" lIns="56338" bIns="56338" rIns="56338"/>
              <a:lstStyle/>
              <a:p>
                <a:pPr algn="ctr">
                  <a:lnSpc>
                    <a:spcPts val="2399"/>
                  </a:lnSpc>
                </a:pPr>
              </a:p>
            </p:txBody>
          </p:sp>
        </p:grpSp>
      </p:grpSp>
      <p:grpSp>
        <p:nvGrpSpPr>
          <p:cNvPr name="Group 25" id="25"/>
          <p:cNvGrpSpPr/>
          <p:nvPr/>
        </p:nvGrpSpPr>
        <p:grpSpPr>
          <a:xfrm rot="0">
            <a:off x="955300" y="7334107"/>
            <a:ext cx="6606828" cy="666750"/>
            <a:chOff x="0" y="0"/>
            <a:chExt cx="8809104" cy="889000"/>
          </a:xfrm>
        </p:grpSpPr>
        <p:sp>
          <p:nvSpPr>
            <p:cNvPr name="TextBox 26" id="26"/>
            <p:cNvSpPr txBox="true"/>
            <p:nvPr/>
          </p:nvSpPr>
          <p:spPr>
            <a:xfrm rot="0">
              <a:off x="461520" y="0"/>
              <a:ext cx="8347584" cy="8890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The SOS button in the app ensures a rapid response in the event of an assault.</a:t>
              </a:r>
            </a:p>
          </p:txBody>
        </p:sp>
        <p:grpSp>
          <p:nvGrpSpPr>
            <p:cNvPr name="Group 27" id="27"/>
            <p:cNvGrpSpPr/>
            <p:nvPr/>
          </p:nvGrpSpPr>
          <p:grpSpPr>
            <a:xfrm rot="5410475">
              <a:off x="-24502" y="82286"/>
              <a:ext cx="336158" cy="286130"/>
              <a:chOff x="0" y="0"/>
              <a:chExt cx="812800" cy="691837"/>
            </a:xfrm>
          </p:grpSpPr>
          <p:sp>
            <p:nvSpPr>
              <p:cNvPr name="Freeform 28" id="28"/>
              <p:cNvSpPr/>
              <p:nvPr/>
            </p:nvSpPr>
            <p:spPr>
              <a:xfrm flipH="false" flipV="false" rot="0">
                <a:off x="0" y="0"/>
                <a:ext cx="812800" cy="691837"/>
              </a:xfrm>
              <a:custGeom>
                <a:avLst/>
                <a:gdLst/>
                <a:ahLst/>
                <a:cxnLst/>
                <a:rect r="r" b="b" t="t" l="l"/>
                <a:pathLst>
                  <a:path h="691837" w="812800">
                    <a:moveTo>
                      <a:pt x="406400" y="0"/>
                    </a:moveTo>
                    <a:lnTo>
                      <a:pt x="812800" y="691837"/>
                    </a:lnTo>
                    <a:lnTo>
                      <a:pt x="0" y="691837"/>
                    </a:lnTo>
                    <a:lnTo>
                      <a:pt x="406400" y="0"/>
                    </a:lnTo>
                    <a:close/>
                  </a:path>
                </a:pathLst>
              </a:custGeom>
              <a:solidFill>
                <a:srgbClr val="1090CF"/>
              </a:solidFill>
            </p:spPr>
          </p:sp>
          <p:sp>
            <p:nvSpPr>
              <p:cNvPr name="TextBox 29" id="29"/>
              <p:cNvSpPr txBox="true"/>
              <p:nvPr/>
            </p:nvSpPr>
            <p:spPr>
              <a:xfrm>
                <a:off x="127000" y="311685"/>
                <a:ext cx="558800" cy="330735"/>
              </a:xfrm>
              <a:prstGeom prst="rect">
                <a:avLst/>
              </a:prstGeom>
            </p:spPr>
            <p:txBody>
              <a:bodyPr anchor="ctr" rtlCol="false" tIns="56338" lIns="56338" bIns="56338" rIns="56338"/>
              <a:lstStyle/>
              <a:p>
                <a:pPr algn="ctr">
                  <a:lnSpc>
                    <a:spcPts val="2399"/>
                  </a:lnSpc>
                </a:pPr>
              </a:p>
            </p:txBody>
          </p:sp>
        </p:grpSp>
      </p:grpSp>
      <p:grpSp>
        <p:nvGrpSpPr>
          <p:cNvPr name="Group 30" id="30"/>
          <p:cNvGrpSpPr/>
          <p:nvPr/>
        </p:nvGrpSpPr>
        <p:grpSpPr>
          <a:xfrm rot="0">
            <a:off x="945775" y="3260164"/>
            <a:ext cx="6353212" cy="666750"/>
            <a:chOff x="0" y="0"/>
            <a:chExt cx="8470950" cy="889000"/>
          </a:xfrm>
        </p:grpSpPr>
        <p:sp>
          <p:nvSpPr>
            <p:cNvPr name="TextBox 31" id="31"/>
            <p:cNvSpPr txBox="true"/>
            <p:nvPr/>
          </p:nvSpPr>
          <p:spPr>
            <a:xfrm rot="0">
              <a:off x="474391" y="0"/>
              <a:ext cx="7996559" cy="8890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Mark high-risk geozones and plan routes </a:t>
              </a:r>
            </a:p>
            <a:p>
              <a:pPr algn="l">
                <a:lnSpc>
                  <a:spcPts val="2639"/>
                </a:lnSpc>
              </a:pPr>
              <a:r>
                <a:rPr lang="en-US" sz="2199">
                  <a:solidFill>
                    <a:srgbClr val="1090CF"/>
                  </a:solidFill>
                  <a:latin typeface="Proxima Nova"/>
                  <a:ea typeface="Proxima Nova"/>
                  <a:cs typeface="Proxima Nova"/>
                  <a:sym typeface="Proxima Nova"/>
                </a:rPr>
                <a:t>to avoid them.</a:t>
              </a:r>
            </a:p>
          </p:txBody>
        </p:sp>
        <p:grpSp>
          <p:nvGrpSpPr>
            <p:cNvPr name="Group 32" id="32"/>
            <p:cNvGrpSpPr/>
            <p:nvPr/>
          </p:nvGrpSpPr>
          <p:grpSpPr>
            <a:xfrm rot="5410475">
              <a:off x="-20498" y="78282"/>
              <a:ext cx="336158" cy="294138"/>
              <a:chOff x="0" y="0"/>
              <a:chExt cx="812800" cy="711200"/>
            </a:xfrm>
          </p:grpSpPr>
          <p:sp>
            <p:nvSpPr>
              <p:cNvPr name="Freeform 33" id="33"/>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34" id="34"/>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grpSp>
      <p:sp>
        <p:nvSpPr>
          <p:cNvPr name="Freeform 35" id="35"/>
          <p:cNvSpPr/>
          <p:nvPr/>
        </p:nvSpPr>
        <p:spPr>
          <a:xfrm flipH="false" flipV="false" rot="0">
            <a:off x="7902728" y="6135076"/>
            <a:ext cx="4917031" cy="2415492"/>
          </a:xfrm>
          <a:custGeom>
            <a:avLst/>
            <a:gdLst/>
            <a:ahLst/>
            <a:cxnLst/>
            <a:rect r="r" b="b" t="t" l="l"/>
            <a:pathLst>
              <a:path h="2415492" w="4917031">
                <a:moveTo>
                  <a:pt x="0" y="0"/>
                </a:moveTo>
                <a:lnTo>
                  <a:pt x="4917032" y="0"/>
                </a:lnTo>
                <a:lnTo>
                  <a:pt x="4917032" y="2415492"/>
                </a:lnTo>
                <a:lnTo>
                  <a:pt x="0" y="2415492"/>
                </a:lnTo>
                <a:lnTo>
                  <a:pt x="0" y="0"/>
                </a:lnTo>
                <a:close/>
              </a:path>
            </a:pathLst>
          </a:custGeom>
          <a:blipFill>
            <a:blip r:embed="rId6"/>
            <a:stretch>
              <a:fillRect l="0" t="0" r="0" b="0"/>
            </a:stretch>
          </a:blipFill>
        </p:spPr>
      </p:sp>
      <p:sp>
        <p:nvSpPr>
          <p:cNvPr name="Freeform 36" id="36"/>
          <p:cNvSpPr/>
          <p:nvPr/>
        </p:nvSpPr>
        <p:spPr>
          <a:xfrm flipH="false" flipV="false" rot="0">
            <a:off x="10961323" y="4400038"/>
            <a:ext cx="5118016" cy="5126546"/>
          </a:xfrm>
          <a:custGeom>
            <a:avLst/>
            <a:gdLst/>
            <a:ahLst/>
            <a:cxnLst/>
            <a:rect r="r" b="b" t="t" l="l"/>
            <a:pathLst>
              <a:path h="5126546" w="5118016">
                <a:moveTo>
                  <a:pt x="0" y="0"/>
                </a:moveTo>
                <a:lnTo>
                  <a:pt x="5118016" y="0"/>
                </a:lnTo>
                <a:lnTo>
                  <a:pt x="5118016" y="5126546"/>
                </a:lnTo>
                <a:lnTo>
                  <a:pt x="0" y="5126546"/>
                </a:lnTo>
                <a:lnTo>
                  <a:pt x="0" y="0"/>
                </a:lnTo>
                <a:close/>
              </a:path>
            </a:pathLst>
          </a:custGeom>
          <a:blipFill>
            <a:blip r:embed="rId7"/>
            <a:stretch>
              <a:fillRect l="0" t="0" r="0" b="0"/>
            </a:stretch>
          </a:blipFill>
        </p:spPr>
      </p:sp>
      <p:sp>
        <p:nvSpPr>
          <p:cNvPr name="TextBox 37" id="37"/>
          <p:cNvSpPr txBox="true"/>
          <p:nvPr/>
        </p:nvSpPr>
        <p:spPr>
          <a:xfrm rot="0">
            <a:off x="945775" y="1177458"/>
            <a:ext cx="7947381"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Keep safety at the forefront</a:t>
            </a:r>
          </a:p>
        </p:txBody>
      </p:sp>
      <p:sp>
        <p:nvSpPr>
          <p:cNvPr name="TextBox 38" id="38"/>
          <p:cNvSpPr txBox="true"/>
          <p:nvPr/>
        </p:nvSpPr>
        <p:spPr>
          <a:xfrm rot="0">
            <a:off x="1301569" y="4278650"/>
            <a:ext cx="6251035" cy="66675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Receive notifications for prolonged delays </a:t>
            </a:r>
          </a:p>
          <a:p>
            <a:pPr algn="l">
              <a:lnSpc>
                <a:spcPts val="2639"/>
              </a:lnSpc>
            </a:pPr>
            <a:r>
              <a:rPr lang="en-US" sz="2199">
                <a:solidFill>
                  <a:srgbClr val="1090CF"/>
                </a:solidFill>
                <a:latin typeface="Proxima Nova"/>
                <a:ea typeface="Proxima Nova"/>
                <a:cs typeface="Proxima Nova"/>
                <a:sym typeface="Proxima Nova"/>
              </a:rPr>
              <a:t>along the route.</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7416894" y="2438671"/>
            <a:ext cx="12932647" cy="8099070"/>
          </a:xfrm>
          <a:custGeom>
            <a:avLst/>
            <a:gdLst/>
            <a:ahLst/>
            <a:cxnLst/>
            <a:rect r="r" b="b" t="t" l="l"/>
            <a:pathLst>
              <a:path h="8099070" w="12932647">
                <a:moveTo>
                  <a:pt x="0" y="0"/>
                </a:moveTo>
                <a:lnTo>
                  <a:pt x="12932647" y="0"/>
                </a:lnTo>
                <a:lnTo>
                  <a:pt x="12932647" y="8099070"/>
                </a:lnTo>
                <a:lnTo>
                  <a:pt x="0" y="8099070"/>
                </a:lnTo>
                <a:lnTo>
                  <a:pt x="0" y="0"/>
                </a:lnTo>
                <a:close/>
              </a:path>
            </a:pathLst>
          </a:custGeom>
          <a:blipFill>
            <a:blip r:embed="rId4"/>
            <a:stretch>
              <a:fillRect l="0" t="0" r="0" b="0"/>
            </a:stretch>
          </a:blipFill>
        </p:spPr>
      </p:sp>
      <p:grpSp>
        <p:nvGrpSpPr>
          <p:cNvPr name="Group 4" id="4"/>
          <p:cNvGrpSpPr/>
          <p:nvPr/>
        </p:nvGrpSpPr>
        <p:grpSpPr>
          <a:xfrm rot="0">
            <a:off x="200" y="9773650"/>
            <a:ext cx="18288000" cy="504000"/>
            <a:chOff x="0" y="0"/>
            <a:chExt cx="24384000" cy="672000"/>
          </a:xfrm>
        </p:grpSpPr>
        <p:sp>
          <p:nvSpPr>
            <p:cNvPr name="Freeform 5" id="5"/>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6" id="6"/>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5"/>
            <a:stretch>
              <a:fillRect l="0" t="0" r="0" b="0"/>
            </a:stretch>
          </a:blipFill>
        </p:spPr>
      </p:sp>
      <p:grpSp>
        <p:nvGrpSpPr>
          <p:cNvPr name="Group 7" id="7"/>
          <p:cNvGrpSpPr/>
          <p:nvPr/>
        </p:nvGrpSpPr>
        <p:grpSpPr>
          <a:xfrm rot="0">
            <a:off x="973091" y="2263886"/>
            <a:ext cx="6176244" cy="1000125"/>
            <a:chOff x="0" y="0"/>
            <a:chExt cx="8234992" cy="1333500"/>
          </a:xfrm>
        </p:grpSpPr>
        <p:sp>
          <p:nvSpPr>
            <p:cNvPr name="TextBox 8" id="8"/>
            <p:cNvSpPr txBox="true"/>
            <p:nvPr/>
          </p:nvSpPr>
          <p:spPr>
            <a:xfrm rot="0">
              <a:off x="431442" y="0"/>
              <a:ext cx="7803550" cy="1333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Automate fuel consumption reports, streamline trip log management, and gain complete control over driver activities.</a:t>
              </a:r>
            </a:p>
          </p:txBody>
        </p:sp>
        <p:grpSp>
          <p:nvGrpSpPr>
            <p:cNvPr name="Group 9" id="9"/>
            <p:cNvGrpSpPr/>
            <p:nvPr/>
          </p:nvGrpSpPr>
          <p:grpSpPr>
            <a:xfrm rot="5410475">
              <a:off x="-33860" y="91643"/>
              <a:ext cx="336158" cy="267416"/>
              <a:chOff x="0" y="0"/>
              <a:chExt cx="812800" cy="646587"/>
            </a:xfrm>
          </p:grpSpPr>
          <p:sp>
            <p:nvSpPr>
              <p:cNvPr name="Freeform 10" id="10"/>
              <p:cNvSpPr/>
              <p:nvPr/>
            </p:nvSpPr>
            <p:spPr>
              <a:xfrm flipH="false" flipV="false" rot="0">
                <a:off x="0" y="0"/>
                <a:ext cx="812800" cy="646587"/>
              </a:xfrm>
              <a:custGeom>
                <a:avLst/>
                <a:gdLst/>
                <a:ahLst/>
                <a:cxnLst/>
                <a:rect r="r" b="b" t="t" l="l"/>
                <a:pathLst>
                  <a:path h="646587" w="812800">
                    <a:moveTo>
                      <a:pt x="406400" y="0"/>
                    </a:moveTo>
                    <a:lnTo>
                      <a:pt x="812800" y="646587"/>
                    </a:lnTo>
                    <a:lnTo>
                      <a:pt x="0" y="646587"/>
                    </a:lnTo>
                    <a:lnTo>
                      <a:pt x="406400" y="0"/>
                    </a:lnTo>
                    <a:close/>
                  </a:path>
                </a:pathLst>
              </a:custGeom>
              <a:solidFill>
                <a:srgbClr val="1090CF"/>
              </a:solidFill>
            </p:spPr>
          </p:sp>
          <p:sp>
            <p:nvSpPr>
              <p:cNvPr name="TextBox 11" id="11"/>
              <p:cNvSpPr txBox="true"/>
              <p:nvPr/>
            </p:nvSpPr>
            <p:spPr>
              <a:xfrm>
                <a:off x="127000" y="290676"/>
                <a:ext cx="558800" cy="309726"/>
              </a:xfrm>
              <a:prstGeom prst="rect">
                <a:avLst/>
              </a:prstGeom>
            </p:spPr>
            <p:txBody>
              <a:bodyPr anchor="ctr" rtlCol="false" tIns="56338" lIns="56338" bIns="56338" rIns="56338"/>
              <a:lstStyle/>
              <a:p>
                <a:pPr algn="ctr">
                  <a:lnSpc>
                    <a:spcPts val="2399"/>
                  </a:lnSpc>
                </a:pPr>
              </a:p>
            </p:txBody>
          </p:sp>
        </p:grpSp>
      </p:grpSp>
      <p:grpSp>
        <p:nvGrpSpPr>
          <p:cNvPr name="Group 12" id="12"/>
          <p:cNvGrpSpPr/>
          <p:nvPr/>
        </p:nvGrpSpPr>
        <p:grpSpPr>
          <a:xfrm rot="0">
            <a:off x="973091" y="3609924"/>
            <a:ext cx="6176244" cy="1000125"/>
            <a:chOff x="0" y="0"/>
            <a:chExt cx="8234992" cy="1333500"/>
          </a:xfrm>
        </p:grpSpPr>
        <p:sp>
          <p:nvSpPr>
            <p:cNvPr name="TextBox 13" id="13"/>
            <p:cNvSpPr txBox="true"/>
            <p:nvPr/>
          </p:nvSpPr>
          <p:spPr>
            <a:xfrm rot="0">
              <a:off x="431442" y="0"/>
              <a:ext cx="7803550" cy="1333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Reduce maintenance costs by scheduling diagnostics and implementing</a:t>
              </a:r>
              <a:r>
                <a:rPr lang="en-US" sz="2199">
                  <a:solidFill>
                    <a:srgbClr val="1090CF"/>
                  </a:solidFill>
                  <a:latin typeface="Proxima Nova"/>
                  <a:ea typeface="Proxima Nova"/>
                  <a:cs typeface="Proxima Nova"/>
                  <a:sym typeface="Proxima Nova"/>
                </a:rPr>
                <a:t> preventive measures to avoid expensive repairs.</a:t>
              </a:r>
            </a:p>
          </p:txBody>
        </p:sp>
        <p:grpSp>
          <p:nvGrpSpPr>
            <p:cNvPr name="Group 14" id="14"/>
            <p:cNvGrpSpPr/>
            <p:nvPr/>
          </p:nvGrpSpPr>
          <p:grpSpPr>
            <a:xfrm rot="5410475">
              <a:off x="-33860" y="91643"/>
              <a:ext cx="336158" cy="267416"/>
              <a:chOff x="0" y="0"/>
              <a:chExt cx="812800" cy="646587"/>
            </a:xfrm>
          </p:grpSpPr>
          <p:sp>
            <p:nvSpPr>
              <p:cNvPr name="Freeform 15" id="15"/>
              <p:cNvSpPr/>
              <p:nvPr/>
            </p:nvSpPr>
            <p:spPr>
              <a:xfrm flipH="false" flipV="false" rot="0">
                <a:off x="0" y="0"/>
                <a:ext cx="812800" cy="646587"/>
              </a:xfrm>
              <a:custGeom>
                <a:avLst/>
                <a:gdLst/>
                <a:ahLst/>
                <a:cxnLst/>
                <a:rect r="r" b="b" t="t" l="l"/>
                <a:pathLst>
                  <a:path h="646587" w="812800">
                    <a:moveTo>
                      <a:pt x="406400" y="0"/>
                    </a:moveTo>
                    <a:lnTo>
                      <a:pt x="812800" y="646587"/>
                    </a:lnTo>
                    <a:lnTo>
                      <a:pt x="0" y="646587"/>
                    </a:lnTo>
                    <a:lnTo>
                      <a:pt x="406400" y="0"/>
                    </a:lnTo>
                    <a:close/>
                  </a:path>
                </a:pathLst>
              </a:custGeom>
              <a:solidFill>
                <a:srgbClr val="1090CF"/>
              </a:solidFill>
            </p:spPr>
          </p:sp>
          <p:sp>
            <p:nvSpPr>
              <p:cNvPr name="TextBox 16" id="16"/>
              <p:cNvSpPr txBox="true"/>
              <p:nvPr/>
            </p:nvSpPr>
            <p:spPr>
              <a:xfrm>
                <a:off x="127000" y="290676"/>
                <a:ext cx="558800" cy="309726"/>
              </a:xfrm>
              <a:prstGeom prst="rect">
                <a:avLst/>
              </a:prstGeom>
            </p:spPr>
            <p:txBody>
              <a:bodyPr anchor="ctr" rtlCol="false" tIns="56338" lIns="56338" bIns="56338" rIns="56338"/>
              <a:lstStyle/>
              <a:p>
                <a:pPr algn="ctr">
                  <a:lnSpc>
                    <a:spcPts val="2399"/>
                  </a:lnSpc>
                </a:pPr>
              </a:p>
            </p:txBody>
          </p:sp>
        </p:grpSp>
      </p:grpSp>
      <p:grpSp>
        <p:nvGrpSpPr>
          <p:cNvPr name="Group 17" id="17"/>
          <p:cNvGrpSpPr/>
          <p:nvPr/>
        </p:nvGrpSpPr>
        <p:grpSpPr>
          <a:xfrm rot="0">
            <a:off x="973091" y="5040406"/>
            <a:ext cx="6176244" cy="1000125"/>
            <a:chOff x="0" y="0"/>
            <a:chExt cx="8234992" cy="1333500"/>
          </a:xfrm>
        </p:grpSpPr>
        <p:sp>
          <p:nvSpPr>
            <p:cNvPr name="TextBox 18" id="18"/>
            <p:cNvSpPr txBox="true"/>
            <p:nvPr/>
          </p:nvSpPr>
          <p:spPr>
            <a:xfrm rot="0">
              <a:off x="431442" y="0"/>
              <a:ext cx="7803550" cy="1333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Eco driving reports and alerts on aggressive driving encourage drivers to stay cautious</a:t>
              </a:r>
            </a:p>
            <a:p>
              <a:pPr algn="l">
                <a:lnSpc>
                  <a:spcPts val="2639"/>
                </a:lnSpc>
              </a:pPr>
              <a:r>
                <a:rPr lang="en-US" sz="2199">
                  <a:solidFill>
                    <a:srgbClr val="1090CF"/>
                  </a:solidFill>
                  <a:latin typeface="Proxima Nova"/>
                  <a:ea typeface="Proxima Nova"/>
                  <a:cs typeface="Proxima Nova"/>
                  <a:sym typeface="Proxima Nova"/>
                </a:rPr>
                <a:t>on the road.</a:t>
              </a:r>
            </a:p>
          </p:txBody>
        </p:sp>
        <p:grpSp>
          <p:nvGrpSpPr>
            <p:cNvPr name="Group 19" id="19"/>
            <p:cNvGrpSpPr/>
            <p:nvPr/>
          </p:nvGrpSpPr>
          <p:grpSpPr>
            <a:xfrm rot="5410475">
              <a:off x="-33860" y="91643"/>
              <a:ext cx="336158" cy="267416"/>
              <a:chOff x="0" y="0"/>
              <a:chExt cx="812800" cy="646587"/>
            </a:xfrm>
          </p:grpSpPr>
          <p:sp>
            <p:nvSpPr>
              <p:cNvPr name="Freeform 20" id="20"/>
              <p:cNvSpPr/>
              <p:nvPr/>
            </p:nvSpPr>
            <p:spPr>
              <a:xfrm flipH="false" flipV="false" rot="0">
                <a:off x="0" y="0"/>
                <a:ext cx="812800" cy="646587"/>
              </a:xfrm>
              <a:custGeom>
                <a:avLst/>
                <a:gdLst/>
                <a:ahLst/>
                <a:cxnLst/>
                <a:rect r="r" b="b" t="t" l="l"/>
                <a:pathLst>
                  <a:path h="646587" w="812800">
                    <a:moveTo>
                      <a:pt x="406400" y="0"/>
                    </a:moveTo>
                    <a:lnTo>
                      <a:pt x="812800" y="646587"/>
                    </a:lnTo>
                    <a:lnTo>
                      <a:pt x="0" y="646587"/>
                    </a:lnTo>
                    <a:lnTo>
                      <a:pt x="406400" y="0"/>
                    </a:lnTo>
                    <a:close/>
                  </a:path>
                </a:pathLst>
              </a:custGeom>
              <a:solidFill>
                <a:srgbClr val="1090CF"/>
              </a:solidFill>
            </p:spPr>
          </p:sp>
          <p:sp>
            <p:nvSpPr>
              <p:cNvPr name="TextBox 21" id="21"/>
              <p:cNvSpPr txBox="true"/>
              <p:nvPr/>
            </p:nvSpPr>
            <p:spPr>
              <a:xfrm>
                <a:off x="127000" y="290676"/>
                <a:ext cx="558800" cy="309726"/>
              </a:xfrm>
              <a:prstGeom prst="rect">
                <a:avLst/>
              </a:prstGeom>
            </p:spPr>
            <p:txBody>
              <a:bodyPr anchor="ctr" rtlCol="false" tIns="56338" lIns="56338" bIns="56338" rIns="56338"/>
              <a:lstStyle/>
              <a:p>
                <a:pPr algn="ctr">
                  <a:lnSpc>
                    <a:spcPts val="2399"/>
                  </a:lnSpc>
                </a:pPr>
              </a:p>
            </p:txBody>
          </p:sp>
        </p:grpSp>
      </p:grpSp>
      <p:sp>
        <p:nvSpPr>
          <p:cNvPr name="TextBox 22" id="22"/>
          <p:cNvSpPr txBox="true"/>
          <p:nvPr/>
        </p:nvSpPr>
        <p:spPr>
          <a:xfrm rot="0">
            <a:off x="945775" y="1177458"/>
            <a:ext cx="6891736"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Ensure fleet reliability</a:t>
            </a:r>
          </a:p>
        </p:txBody>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sp>
        <p:nvSpPr>
          <p:cNvPr name="Freeform 3" id="3"/>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4" id="4"/>
          <p:cNvGrpSpPr/>
          <p:nvPr/>
        </p:nvGrpSpPr>
        <p:grpSpPr>
          <a:xfrm rot="0">
            <a:off x="965141" y="2118082"/>
            <a:ext cx="5259461" cy="3385594"/>
            <a:chOff x="0" y="0"/>
            <a:chExt cx="1344168" cy="865261"/>
          </a:xfrm>
        </p:grpSpPr>
        <p:sp>
          <p:nvSpPr>
            <p:cNvPr name="Freeform 5" id="5"/>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6" id="6"/>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7" id="7"/>
          <p:cNvGrpSpPr/>
          <p:nvPr/>
        </p:nvGrpSpPr>
        <p:grpSpPr>
          <a:xfrm rot="0">
            <a:off x="962474" y="5796506"/>
            <a:ext cx="5259461" cy="3385594"/>
            <a:chOff x="0" y="0"/>
            <a:chExt cx="1344168" cy="865261"/>
          </a:xfrm>
        </p:grpSpPr>
        <p:sp>
          <p:nvSpPr>
            <p:cNvPr name="Freeform 8" id="8"/>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9" id="9"/>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0" id="10"/>
          <p:cNvGrpSpPr/>
          <p:nvPr/>
        </p:nvGrpSpPr>
        <p:grpSpPr>
          <a:xfrm rot="0">
            <a:off x="6489348" y="2075939"/>
            <a:ext cx="5259461" cy="3385594"/>
            <a:chOff x="0" y="0"/>
            <a:chExt cx="1344168" cy="865261"/>
          </a:xfrm>
        </p:grpSpPr>
        <p:sp>
          <p:nvSpPr>
            <p:cNvPr name="Freeform 11" id="11"/>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2" id="12"/>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3" id="13"/>
          <p:cNvGrpSpPr/>
          <p:nvPr/>
        </p:nvGrpSpPr>
        <p:grpSpPr>
          <a:xfrm rot="0">
            <a:off x="6486681" y="5796506"/>
            <a:ext cx="5259461" cy="3385594"/>
            <a:chOff x="0" y="0"/>
            <a:chExt cx="1344168" cy="865261"/>
          </a:xfrm>
        </p:grpSpPr>
        <p:sp>
          <p:nvSpPr>
            <p:cNvPr name="Freeform 14" id="14"/>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5" id="15"/>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6" id="16"/>
          <p:cNvGrpSpPr/>
          <p:nvPr/>
        </p:nvGrpSpPr>
        <p:grpSpPr>
          <a:xfrm rot="0">
            <a:off x="12018889" y="2075939"/>
            <a:ext cx="5259461" cy="3385594"/>
            <a:chOff x="0" y="0"/>
            <a:chExt cx="1344168" cy="865261"/>
          </a:xfrm>
        </p:grpSpPr>
        <p:sp>
          <p:nvSpPr>
            <p:cNvPr name="Freeform 17" id="17"/>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8" id="18"/>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9" id="19"/>
          <p:cNvGrpSpPr/>
          <p:nvPr/>
        </p:nvGrpSpPr>
        <p:grpSpPr>
          <a:xfrm rot="0">
            <a:off x="12016222" y="5796506"/>
            <a:ext cx="5259461" cy="3385594"/>
            <a:chOff x="0" y="0"/>
            <a:chExt cx="1344168" cy="865261"/>
          </a:xfrm>
        </p:grpSpPr>
        <p:sp>
          <p:nvSpPr>
            <p:cNvPr name="Freeform 20" id="20"/>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21" id="21"/>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sp>
        <p:nvSpPr>
          <p:cNvPr name="Freeform 22" id="22"/>
          <p:cNvSpPr/>
          <p:nvPr/>
        </p:nvSpPr>
        <p:spPr>
          <a:xfrm flipH="false" flipV="false" rot="0">
            <a:off x="15539741" y="2508492"/>
            <a:ext cx="1354492" cy="521222"/>
          </a:xfrm>
          <a:custGeom>
            <a:avLst/>
            <a:gdLst/>
            <a:ahLst/>
            <a:cxnLst/>
            <a:rect r="r" b="b" t="t" l="l"/>
            <a:pathLst>
              <a:path h="521222" w="1354492">
                <a:moveTo>
                  <a:pt x="0" y="0"/>
                </a:moveTo>
                <a:lnTo>
                  <a:pt x="1354491" y="0"/>
                </a:lnTo>
                <a:lnTo>
                  <a:pt x="1354491" y="521222"/>
                </a:lnTo>
                <a:lnTo>
                  <a:pt x="0" y="521222"/>
                </a:lnTo>
                <a:lnTo>
                  <a:pt x="0" y="0"/>
                </a:lnTo>
                <a:close/>
              </a:path>
            </a:pathLst>
          </a:custGeom>
          <a:blipFill>
            <a:blip r:embed="rId5"/>
            <a:stretch>
              <a:fillRect l="0" t="0" r="0" b="0"/>
            </a:stretch>
          </a:blipFill>
        </p:spPr>
      </p:sp>
      <p:sp>
        <p:nvSpPr>
          <p:cNvPr name="Freeform 23" id="23"/>
          <p:cNvSpPr/>
          <p:nvPr/>
        </p:nvSpPr>
        <p:spPr>
          <a:xfrm flipH="false" flipV="false" rot="0">
            <a:off x="10765049" y="6079130"/>
            <a:ext cx="657578" cy="664153"/>
          </a:xfrm>
          <a:custGeom>
            <a:avLst/>
            <a:gdLst/>
            <a:ahLst/>
            <a:cxnLst/>
            <a:rect r="r" b="b" t="t" l="l"/>
            <a:pathLst>
              <a:path h="664153" w="657578">
                <a:moveTo>
                  <a:pt x="0" y="0"/>
                </a:moveTo>
                <a:lnTo>
                  <a:pt x="657577" y="0"/>
                </a:lnTo>
                <a:lnTo>
                  <a:pt x="657577" y="664154"/>
                </a:lnTo>
                <a:lnTo>
                  <a:pt x="0" y="664154"/>
                </a:lnTo>
                <a:lnTo>
                  <a:pt x="0" y="0"/>
                </a:lnTo>
                <a:close/>
              </a:path>
            </a:pathLst>
          </a:custGeom>
          <a:blipFill>
            <a:blip r:embed="rId6"/>
            <a:stretch>
              <a:fillRect l="0" t="0" r="0" b="0"/>
            </a:stretch>
          </a:blipFill>
        </p:spPr>
      </p:sp>
      <p:grpSp>
        <p:nvGrpSpPr>
          <p:cNvPr name="Group 24" id="24"/>
          <p:cNvGrpSpPr/>
          <p:nvPr/>
        </p:nvGrpSpPr>
        <p:grpSpPr>
          <a:xfrm rot="0">
            <a:off x="1528471" y="2989212"/>
            <a:ext cx="4251881" cy="2009013"/>
            <a:chOff x="0" y="0"/>
            <a:chExt cx="5669175" cy="2678684"/>
          </a:xfrm>
        </p:grpSpPr>
        <p:sp>
          <p:nvSpPr>
            <p:cNvPr name="TextBox 25" id="25"/>
            <p:cNvSpPr txBox="true"/>
            <p:nvPr/>
          </p:nvSpPr>
          <p:spPr>
            <a:xfrm rot="0">
              <a:off x="0" y="609473"/>
              <a:ext cx="5669175" cy="2069211"/>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Calibrate fuel sensors with the most intuitive process. Access accurate fuel data in real time. Generate reports </a:t>
              </a:r>
            </a:p>
            <a:p>
              <a:pPr algn="l">
                <a:lnSpc>
                  <a:spcPts val="2483"/>
                </a:lnSpc>
              </a:pPr>
              <a:r>
                <a:rPr lang="en-US" sz="1800">
                  <a:solidFill>
                    <a:srgbClr val="000000"/>
                  </a:solidFill>
                  <a:latin typeface="Proxima Nova"/>
                  <a:ea typeface="Proxima Nova"/>
                  <a:cs typeface="Proxima Nova"/>
                  <a:sym typeface="Proxima Nova"/>
                </a:rPr>
                <a:t>for past period and visualize insights </a:t>
              </a:r>
            </a:p>
            <a:p>
              <a:pPr algn="l">
                <a:lnSpc>
                  <a:spcPts val="2483"/>
                </a:lnSpc>
                <a:spcBef>
                  <a:spcPct val="0"/>
                </a:spcBef>
              </a:pPr>
              <a:r>
                <a:rPr lang="en-US" sz="1800">
                  <a:solidFill>
                    <a:srgbClr val="000000"/>
                  </a:solidFill>
                  <a:latin typeface="Proxima Nova"/>
                  <a:ea typeface="Proxima Nova"/>
                  <a:cs typeface="Proxima Nova"/>
                  <a:sym typeface="Proxima Nova"/>
                </a:rPr>
                <a:t>with detailed graphs and charts.</a:t>
              </a:r>
            </a:p>
          </p:txBody>
        </p:sp>
        <p:sp>
          <p:nvSpPr>
            <p:cNvPr name="TextBox 26" id="26"/>
            <p:cNvSpPr txBox="true"/>
            <p:nvPr/>
          </p:nvSpPr>
          <p:spPr>
            <a:xfrm rot="0">
              <a:off x="0" y="-38100"/>
              <a:ext cx="4074824" cy="523748"/>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Road assistance 24/7</a:t>
              </a:r>
            </a:p>
          </p:txBody>
        </p:sp>
      </p:grpSp>
      <p:grpSp>
        <p:nvGrpSpPr>
          <p:cNvPr name="Group 27" id="27"/>
          <p:cNvGrpSpPr/>
          <p:nvPr/>
        </p:nvGrpSpPr>
        <p:grpSpPr>
          <a:xfrm rot="0">
            <a:off x="6988268" y="2989212"/>
            <a:ext cx="4251881" cy="1694688"/>
            <a:chOff x="0" y="0"/>
            <a:chExt cx="5669175" cy="2259584"/>
          </a:xfrm>
        </p:grpSpPr>
        <p:sp>
          <p:nvSpPr>
            <p:cNvPr name="TextBox 28" id="28"/>
            <p:cNvSpPr txBox="true"/>
            <p:nvPr/>
          </p:nvSpPr>
          <p:spPr>
            <a:xfrm rot="0">
              <a:off x="0" y="609473"/>
              <a:ext cx="5669175" cy="1650111"/>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Experience smart route optimization</a:t>
              </a:r>
            </a:p>
            <a:p>
              <a:pPr algn="l">
                <a:lnSpc>
                  <a:spcPts val="2483"/>
                </a:lnSpc>
                <a:spcBef>
                  <a:spcPct val="0"/>
                </a:spcBef>
              </a:pPr>
              <a:r>
                <a:rPr lang="en-US" sz="1800">
                  <a:solidFill>
                    <a:srgbClr val="000000"/>
                  </a:solidFill>
                  <a:latin typeface="Proxima Nova"/>
                  <a:ea typeface="Proxima Nova"/>
                  <a:cs typeface="Proxima Nova"/>
                  <a:sym typeface="Proxima Nova"/>
                </a:rPr>
                <a:t>to reach all clients faster and  guarantee delivery without delays. The best routes will be planned automatically on a click.</a:t>
              </a:r>
            </a:p>
          </p:txBody>
        </p:sp>
        <p:sp>
          <p:nvSpPr>
            <p:cNvPr name="TextBox 29" id="29"/>
            <p:cNvSpPr txBox="true"/>
            <p:nvPr/>
          </p:nvSpPr>
          <p:spPr>
            <a:xfrm rot="0">
              <a:off x="0" y="-38100"/>
              <a:ext cx="3976657" cy="523748"/>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Plan fastest routes</a:t>
              </a:r>
            </a:p>
          </p:txBody>
        </p:sp>
      </p:grpSp>
      <p:grpSp>
        <p:nvGrpSpPr>
          <p:cNvPr name="Group 30" id="30"/>
          <p:cNvGrpSpPr/>
          <p:nvPr/>
        </p:nvGrpSpPr>
        <p:grpSpPr>
          <a:xfrm rot="0">
            <a:off x="200" y="9773650"/>
            <a:ext cx="18288000" cy="504000"/>
            <a:chOff x="0" y="0"/>
            <a:chExt cx="24384000" cy="672000"/>
          </a:xfrm>
        </p:grpSpPr>
        <p:sp>
          <p:nvSpPr>
            <p:cNvPr name="Freeform 31" id="31"/>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32" id="32"/>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sp>
        <p:nvSpPr>
          <p:cNvPr name="Freeform 33" id="33"/>
          <p:cNvSpPr/>
          <p:nvPr/>
        </p:nvSpPr>
        <p:spPr>
          <a:xfrm flipH="false" flipV="false" rot="0">
            <a:off x="5184115" y="2449670"/>
            <a:ext cx="684307" cy="600514"/>
          </a:xfrm>
          <a:custGeom>
            <a:avLst/>
            <a:gdLst/>
            <a:ahLst/>
            <a:cxnLst/>
            <a:rect r="r" b="b" t="t" l="l"/>
            <a:pathLst>
              <a:path h="600514" w="684307">
                <a:moveTo>
                  <a:pt x="0" y="0"/>
                </a:moveTo>
                <a:lnTo>
                  <a:pt x="684307" y="0"/>
                </a:lnTo>
                <a:lnTo>
                  <a:pt x="684307" y="600515"/>
                </a:lnTo>
                <a:lnTo>
                  <a:pt x="0" y="600515"/>
                </a:lnTo>
                <a:lnTo>
                  <a:pt x="0" y="0"/>
                </a:lnTo>
                <a:close/>
              </a:path>
            </a:pathLst>
          </a:custGeom>
          <a:blipFill>
            <a:blip r:embed="rId7"/>
            <a:stretch>
              <a:fillRect l="0" t="0" r="0" b="0"/>
            </a:stretch>
          </a:blipFill>
        </p:spPr>
      </p:sp>
      <p:sp>
        <p:nvSpPr>
          <p:cNvPr name="Freeform 34" id="34"/>
          <p:cNvSpPr/>
          <p:nvPr/>
        </p:nvSpPr>
        <p:spPr>
          <a:xfrm flipH="false" flipV="false" rot="0">
            <a:off x="10750476" y="2449670"/>
            <a:ext cx="820985" cy="580044"/>
          </a:xfrm>
          <a:custGeom>
            <a:avLst/>
            <a:gdLst/>
            <a:ahLst/>
            <a:cxnLst/>
            <a:rect r="r" b="b" t="t" l="l"/>
            <a:pathLst>
              <a:path h="580044" w="820985">
                <a:moveTo>
                  <a:pt x="0" y="0"/>
                </a:moveTo>
                <a:lnTo>
                  <a:pt x="820985" y="0"/>
                </a:lnTo>
                <a:lnTo>
                  <a:pt x="820985" y="580044"/>
                </a:lnTo>
                <a:lnTo>
                  <a:pt x="0" y="580044"/>
                </a:lnTo>
                <a:lnTo>
                  <a:pt x="0" y="0"/>
                </a:lnTo>
                <a:close/>
              </a:path>
            </a:pathLst>
          </a:custGeom>
          <a:blipFill>
            <a:blip r:embed="rId8"/>
            <a:stretch>
              <a:fillRect l="0" t="0" r="0" b="0"/>
            </a:stretch>
          </a:blipFill>
        </p:spPr>
      </p:sp>
      <p:sp>
        <p:nvSpPr>
          <p:cNvPr name="Freeform 35" id="35"/>
          <p:cNvSpPr/>
          <p:nvPr/>
        </p:nvSpPr>
        <p:spPr>
          <a:xfrm flipH="false" flipV="false" rot="0">
            <a:off x="5303778" y="6065651"/>
            <a:ext cx="592353" cy="664153"/>
          </a:xfrm>
          <a:custGeom>
            <a:avLst/>
            <a:gdLst/>
            <a:ahLst/>
            <a:cxnLst/>
            <a:rect r="r" b="b" t="t" l="l"/>
            <a:pathLst>
              <a:path h="664153" w="592353">
                <a:moveTo>
                  <a:pt x="0" y="0"/>
                </a:moveTo>
                <a:lnTo>
                  <a:pt x="592353" y="0"/>
                </a:lnTo>
                <a:lnTo>
                  <a:pt x="592353" y="664153"/>
                </a:lnTo>
                <a:lnTo>
                  <a:pt x="0" y="664153"/>
                </a:lnTo>
                <a:lnTo>
                  <a:pt x="0" y="0"/>
                </a:lnTo>
                <a:close/>
              </a:path>
            </a:pathLst>
          </a:custGeom>
          <a:blipFill>
            <a:blip r:embed="rId9"/>
            <a:stretch>
              <a:fillRect l="0" t="0" r="0" b="0"/>
            </a:stretch>
          </a:blipFill>
        </p:spPr>
      </p:sp>
      <p:sp>
        <p:nvSpPr>
          <p:cNvPr name="Freeform 36" id="36"/>
          <p:cNvSpPr/>
          <p:nvPr/>
        </p:nvSpPr>
        <p:spPr>
          <a:xfrm flipH="false" flipV="false" rot="0">
            <a:off x="16049620" y="6065651"/>
            <a:ext cx="844612" cy="783556"/>
          </a:xfrm>
          <a:custGeom>
            <a:avLst/>
            <a:gdLst/>
            <a:ahLst/>
            <a:cxnLst/>
            <a:rect r="r" b="b" t="t" l="l"/>
            <a:pathLst>
              <a:path h="783556" w="844612">
                <a:moveTo>
                  <a:pt x="0" y="0"/>
                </a:moveTo>
                <a:lnTo>
                  <a:pt x="844612" y="0"/>
                </a:lnTo>
                <a:lnTo>
                  <a:pt x="844612" y="783556"/>
                </a:lnTo>
                <a:lnTo>
                  <a:pt x="0" y="783556"/>
                </a:lnTo>
                <a:lnTo>
                  <a:pt x="0" y="0"/>
                </a:lnTo>
                <a:close/>
              </a:path>
            </a:pathLst>
          </a:custGeom>
          <a:blipFill>
            <a:blip r:embed="rId10"/>
            <a:stretch>
              <a:fillRect l="0" t="0" r="0" b="0"/>
            </a:stretch>
          </a:blipFill>
        </p:spPr>
      </p:sp>
      <p:grpSp>
        <p:nvGrpSpPr>
          <p:cNvPr name="Group 37" id="37"/>
          <p:cNvGrpSpPr/>
          <p:nvPr/>
        </p:nvGrpSpPr>
        <p:grpSpPr>
          <a:xfrm rot="0">
            <a:off x="12516744" y="6533658"/>
            <a:ext cx="4263752" cy="2323338"/>
            <a:chOff x="0" y="0"/>
            <a:chExt cx="5685002" cy="3097784"/>
          </a:xfrm>
        </p:grpSpPr>
        <p:sp>
          <p:nvSpPr>
            <p:cNvPr name="TextBox 38" id="38"/>
            <p:cNvSpPr txBox="true"/>
            <p:nvPr/>
          </p:nvSpPr>
          <p:spPr>
            <a:xfrm rot="0">
              <a:off x="15827" y="609473"/>
              <a:ext cx="5669175" cy="2488311"/>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Automatically track mileage to ensure </a:t>
              </a:r>
            </a:p>
            <a:p>
              <a:pPr algn="l">
                <a:lnSpc>
                  <a:spcPts val="2483"/>
                </a:lnSpc>
                <a:spcBef>
                  <a:spcPct val="0"/>
                </a:spcBef>
              </a:pPr>
              <a:r>
                <a:rPr lang="en-US" sz="1800">
                  <a:solidFill>
                    <a:srgbClr val="000000"/>
                  </a:solidFill>
                  <a:latin typeface="Proxima Nova"/>
                  <a:ea typeface="Proxima Nova"/>
                  <a:cs typeface="Proxima Nova"/>
                  <a:sym typeface="Proxima Nova"/>
                </a:rPr>
                <a:t>it remains within contractual limits, avoiding extra charges. Monitor compliance with rental agreement terms, such as returning vehicles to designated areas.</a:t>
              </a:r>
            </a:p>
          </p:txBody>
        </p:sp>
        <p:sp>
          <p:nvSpPr>
            <p:cNvPr name="TextBox 39" id="39"/>
            <p:cNvSpPr txBox="true"/>
            <p:nvPr/>
          </p:nvSpPr>
          <p:spPr>
            <a:xfrm rot="0">
              <a:off x="0" y="-38100"/>
              <a:ext cx="3209490" cy="523748"/>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Compliance</a:t>
              </a:r>
            </a:p>
          </p:txBody>
        </p:sp>
      </p:grpSp>
      <p:grpSp>
        <p:nvGrpSpPr>
          <p:cNvPr name="Group 40" id="40"/>
          <p:cNvGrpSpPr/>
          <p:nvPr/>
        </p:nvGrpSpPr>
        <p:grpSpPr>
          <a:xfrm rot="0">
            <a:off x="12510809" y="2989212"/>
            <a:ext cx="4263752" cy="2009013"/>
            <a:chOff x="0" y="0"/>
            <a:chExt cx="5685002" cy="2678684"/>
          </a:xfrm>
        </p:grpSpPr>
        <p:sp>
          <p:nvSpPr>
            <p:cNvPr name="TextBox 41" id="41"/>
            <p:cNvSpPr txBox="true"/>
            <p:nvPr/>
          </p:nvSpPr>
          <p:spPr>
            <a:xfrm rot="0">
              <a:off x="15827" y="609473"/>
              <a:ext cx="5669175" cy="2069211"/>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Detect potential collisions in real time </a:t>
              </a:r>
            </a:p>
            <a:p>
              <a:pPr algn="l">
                <a:lnSpc>
                  <a:spcPts val="2483"/>
                </a:lnSpc>
                <a:spcBef>
                  <a:spcPct val="0"/>
                </a:spcBef>
              </a:pPr>
              <a:r>
                <a:rPr lang="en-US" sz="1800">
                  <a:solidFill>
                    <a:srgbClr val="000000"/>
                  </a:solidFill>
                  <a:latin typeface="Proxima Nova"/>
                  <a:ea typeface="Proxima Nova"/>
                  <a:cs typeface="Proxima Nova"/>
                  <a:sym typeface="Proxima Nova"/>
                </a:rPr>
                <a:t>with crash detection and ADAS warnings, enabling proactive accident prevention. Improve safety with a panic button solution. </a:t>
              </a:r>
            </a:p>
          </p:txBody>
        </p:sp>
        <p:sp>
          <p:nvSpPr>
            <p:cNvPr name="TextBox 42" id="42"/>
            <p:cNvSpPr txBox="true"/>
            <p:nvPr/>
          </p:nvSpPr>
          <p:spPr>
            <a:xfrm rot="0">
              <a:off x="0" y="-38100"/>
              <a:ext cx="3209490" cy="523748"/>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Crash detection</a:t>
              </a:r>
            </a:p>
          </p:txBody>
        </p:sp>
      </p:grpSp>
      <p:grpSp>
        <p:nvGrpSpPr>
          <p:cNvPr name="Group 43" id="43"/>
          <p:cNvGrpSpPr/>
          <p:nvPr/>
        </p:nvGrpSpPr>
        <p:grpSpPr>
          <a:xfrm rot="0">
            <a:off x="1528471" y="6533658"/>
            <a:ext cx="4263752" cy="1694688"/>
            <a:chOff x="0" y="0"/>
            <a:chExt cx="5685002" cy="2259584"/>
          </a:xfrm>
        </p:grpSpPr>
        <p:sp>
          <p:nvSpPr>
            <p:cNvPr name="TextBox 44" id="44"/>
            <p:cNvSpPr txBox="true"/>
            <p:nvPr/>
          </p:nvSpPr>
          <p:spPr>
            <a:xfrm rot="0">
              <a:off x="15827" y="609473"/>
              <a:ext cx="5669175" cy="1650111"/>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Empower your field staff to manage reports and communicate seamlessly </a:t>
              </a:r>
            </a:p>
            <a:p>
              <a:pPr algn="l">
                <a:lnSpc>
                  <a:spcPts val="2483"/>
                </a:lnSpc>
                <a:spcBef>
                  <a:spcPct val="0"/>
                </a:spcBef>
              </a:pPr>
              <a:r>
                <a:rPr lang="en-US" sz="1800">
                  <a:solidFill>
                    <a:srgbClr val="000000"/>
                  </a:solidFill>
                  <a:latin typeface="Proxima Nova"/>
                  <a:ea typeface="Proxima Nova"/>
                  <a:cs typeface="Proxima Nova"/>
                  <a:sym typeface="Proxima Nova"/>
                </a:rPr>
                <a:t>with colleagues through mobile applications.</a:t>
              </a:r>
            </a:p>
          </p:txBody>
        </p:sp>
        <p:sp>
          <p:nvSpPr>
            <p:cNvPr name="TextBox 45" id="45"/>
            <p:cNvSpPr txBox="true"/>
            <p:nvPr/>
          </p:nvSpPr>
          <p:spPr>
            <a:xfrm rot="0">
              <a:off x="0" y="-38100"/>
              <a:ext cx="3209490" cy="523748"/>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Mobile apps</a:t>
              </a:r>
            </a:p>
          </p:txBody>
        </p:sp>
      </p:grpSp>
      <p:grpSp>
        <p:nvGrpSpPr>
          <p:cNvPr name="Group 46" id="46"/>
          <p:cNvGrpSpPr/>
          <p:nvPr/>
        </p:nvGrpSpPr>
        <p:grpSpPr>
          <a:xfrm rot="0">
            <a:off x="6897217" y="6533658"/>
            <a:ext cx="4263752" cy="1380363"/>
            <a:chOff x="0" y="0"/>
            <a:chExt cx="5685002" cy="1840484"/>
          </a:xfrm>
        </p:grpSpPr>
        <p:sp>
          <p:nvSpPr>
            <p:cNvPr name="TextBox 47" id="47"/>
            <p:cNvSpPr txBox="true"/>
            <p:nvPr/>
          </p:nvSpPr>
          <p:spPr>
            <a:xfrm rot="0">
              <a:off x="15827" y="609473"/>
              <a:ext cx="5669175" cy="1231011"/>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Leverage telematics data to lower insurance premiums by showcasing </a:t>
              </a:r>
            </a:p>
            <a:p>
              <a:pPr algn="l">
                <a:lnSpc>
                  <a:spcPts val="2483"/>
                </a:lnSpc>
                <a:spcBef>
                  <a:spcPct val="0"/>
                </a:spcBef>
              </a:pPr>
              <a:r>
                <a:rPr lang="en-US" sz="1800">
                  <a:solidFill>
                    <a:srgbClr val="000000"/>
                  </a:solidFill>
                  <a:latin typeface="Proxima Nova"/>
                  <a:ea typeface="Proxima Nova"/>
                  <a:cs typeface="Proxima Nova"/>
                  <a:sym typeface="Proxima Nova"/>
                </a:rPr>
                <a:t>safe usage patterns.</a:t>
              </a:r>
            </a:p>
          </p:txBody>
        </p:sp>
        <p:sp>
          <p:nvSpPr>
            <p:cNvPr name="TextBox 48" id="48"/>
            <p:cNvSpPr txBox="true"/>
            <p:nvPr/>
          </p:nvSpPr>
          <p:spPr>
            <a:xfrm rot="0">
              <a:off x="0" y="-38100"/>
              <a:ext cx="4369709" cy="523748"/>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Insurance optimization</a:t>
              </a:r>
            </a:p>
          </p:txBody>
        </p:sp>
      </p:grpSp>
      <p:sp>
        <p:nvSpPr>
          <p:cNvPr name="TextBox 49" id="49"/>
          <p:cNvSpPr txBox="true"/>
          <p:nvPr/>
        </p:nvSpPr>
        <p:spPr>
          <a:xfrm rot="0">
            <a:off x="945775" y="1177458"/>
            <a:ext cx="6891736"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More features</a:t>
            </a:r>
          </a:p>
        </p:txBody>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0"/>
            </a:stretch>
          </a:blipFill>
        </p:spPr>
      </p:sp>
      <p:grpSp>
        <p:nvGrpSpPr>
          <p:cNvPr name="Group 3" id="3"/>
          <p:cNvGrpSpPr/>
          <p:nvPr/>
        </p:nvGrpSpPr>
        <p:grpSpPr>
          <a:xfrm rot="0">
            <a:off x="975430" y="1038225"/>
            <a:ext cx="4521246" cy="669941"/>
            <a:chOff x="0" y="0"/>
            <a:chExt cx="6028328" cy="893254"/>
          </a:xfrm>
        </p:grpSpPr>
        <p:grpSp>
          <p:nvGrpSpPr>
            <p:cNvPr name="Group 4" id="4"/>
            <p:cNvGrpSpPr/>
            <p:nvPr/>
          </p:nvGrpSpPr>
          <p:grpSpPr>
            <a:xfrm rot="0">
              <a:off x="3345760" y="0"/>
              <a:ext cx="2682568" cy="893254"/>
              <a:chOff x="0" y="0"/>
              <a:chExt cx="514015" cy="171159"/>
            </a:xfrm>
          </p:grpSpPr>
          <p:sp>
            <p:nvSpPr>
              <p:cNvPr name="Freeform 5" id="5"/>
              <p:cNvSpPr/>
              <p:nvPr/>
            </p:nvSpPr>
            <p:spPr>
              <a:xfrm flipH="false" flipV="false" rot="0">
                <a:off x="0" y="0"/>
                <a:ext cx="514015" cy="171159"/>
              </a:xfrm>
              <a:custGeom>
                <a:avLst/>
                <a:gdLst/>
                <a:ahLst/>
                <a:cxnLst/>
                <a:rect r="r" b="b" t="t" l="l"/>
                <a:pathLst>
                  <a:path h="171159" w="514015">
                    <a:moveTo>
                      <a:pt x="38480" y="0"/>
                    </a:moveTo>
                    <a:lnTo>
                      <a:pt x="475535" y="0"/>
                    </a:lnTo>
                    <a:cubicBezTo>
                      <a:pt x="485741" y="0"/>
                      <a:pt x="495528" y="4054"/>
                      <a:pt x="502745" y="11271"/>
                    </a:cubicBezTo>
                    <a:cubicBezTo>
                      <a:pt x="509961" y="18487"/>
                      <a:pt x="514015" y="28275"/>
                      <a:pt x="514015" y="38480"/>
                    </a:cubicBezTo>
                    <a:lnTo>
                      <a:pt x="514015" y="132679"/>
                    </a:lnTo>
                    <a:cubicBezTo>
                      <a:pt x="514015" y="153931"/>
                      <a:pt x="496787" y="171159"/>
                      <a:pt x="475535" y="171159"/>
                    </a:cubicBezTo>
                    <a:lnTo>
                      <a:pt x="38480" y="171159"/>
                    </a:lnTo>
                    <a:cubicBezTo>
                      <a:pt x="28275" y="171159"/>
                      <a:pt x="18487" y="167105"/>
                      <a:pt x="11271" y="159889"/>
                    </a:cubicBezTo>
                    <a:cubicBezTo>
                      <a:pt x="4054" y="152672"/>
                      <a:pt x="0" y="142885"/>
                      <a:pt x="0" y="132679"/>
                    </a:cubicBezTo>
                    <a:lnTo>
                      <a:pt x="0" y="38480"/>
                    </a:lnTo>
                    <a:cubicBezTo>
                      <a:pt x="0" y="28275"/>
                      <a:pt x="4054" y="18487"/>
                      <a:pt x="11271" y="11271"/>
                    </a:cubicBezTo>
                    <a:cubicBezTo>
                      <a:pt x="18487" y="4054"/>
                      <a:pt x="28275" y="0"/>
                      <a:pt x="38480" y="0"/>
                    </a:cubicBezTo>
                    <a:close/>
                  </a:path>
                </a:pathLst>
              </a:custGeom>
            </p:spPr>
          </p:sp>
          <p:sp>
            <p:nvSpPr>
              <p:cNvPr name="TextBox 6" id="6"/>
              <p:cNvSpPr txBox="true"/>
              <p:nvPr/>
            </p:nvSpPr>
            <p:spPr>
              <a:xfrm>
                <a:off x="0" y="-47625"/>
                <a:ext cx="514015" cy="218784"/>
              </a:xfrm>
              <a:prstGeom prst="rect">
                <a:avLst/>
              </a:prstGeom>
            </p:spPr>
            <p:txBody>
              <a:bodyPr anchor="ctr" rtlCol="false" tIns="52369" lIns="52369" bIns="52369" rIns="52369"/>
              <a:lstStyle/>
              <a:p>
                <a:pPr algn="ctr">
                  <a:lnSpc>
                    <a:spcPts val="3863"/>
                  </a:lnSpc>
                </a:pPr>
                <a:r>
                  <a:rPr lang="en-US" b="true" sz="2799">
                    <a:solidFill>
                      <a:srgbClr val="FFFFFF"/>
                    </a:solidFill>
                    <a:latin typeface="Proxima Nova Bold"/>
                    <a:ea typeface="Proxima Nova Bold"/>
                    <a:cs typeface="Proxima Nova Bold"/>
                    <a:sym typeface="Proxima Nova Bold"/>
                  </a:rPr>
                  <a:t>Industries</a:t>
                </a:r>
              </a:p>
            </p:txBody>
          </p:sp>
        </p:grpSp>
        <p:sp>
          <p:nvSpPr>
            <p:cNvPr name="Freeform 7" id="7"/>
            <p:cNvSpPr/>
            <p:nvPr/>
          </p:nvSpPr>
          <p:spPr>
            <a:xfrm flipH="false" flipV="false" rot="0">
              <a:off x="0" y="150468"/>
              <a:ext cx="2760804" cy="592318"/>
            </a:xfrm>
            <a:custGeom>
              <a:avLst/>
              <a:gdLst/>
              <a:ahLst/>
              <a:cxnLst/>
              <a:rect r="r" b="b" t="t" l="l"/>
              <a:pathLst>
                <a:path h="592318" w="2760804">
                  <a:moveTo>
                    <a:pt x="0" y="0"/>
                  </a:moveTo>
                  <a:lnTo>
                    <a:pt x="2760804" y="0"/>
                  </a:lnTo>
                  <a:lnTo>
                    <a:pt x="2760804" y="592318"/>
                  </a:lnTo>
                  <a:lnTo>
                    <a:pt x="0" y="5923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8" id="8"/>
            <p:cNvSpPr/>
            <p:nvPr/>
          </p:nvSpPr>
          <p:spPr>
            <a:xfrm flipH="true" flipV="true">
              <a:off x="3120685" y="125163"/>
              <a:ext cx="0" cy="642928"/>
            </a:xfrm>
            <a:prstGeom prst="line">
              <a:avLst/>
            </a:prstGeom>
            <a:ln cap="flat" w="50800">
              <a:solidFill>
                <a:srgbClr val="FFFFFF"/>
              </a:solidFill>
              <a:prstDash val="solid"/>
              <a:headEnd type="none" len="sm" w="sm"/>
              <a:tailEnd type="none" len="sm" w="sm"/>
            </a:ln>
          </p:spPr>
        </p:sp>
      </p:grpSp>
      <p:sp>
        <p:nvSpPr>
          <p:cNvPr name="TextBox 9" id="9"/>
          <p:cNvSpPr txBox="true"/>
          <p:nvPr/>
        </p:nvSpPr>
        <p:spPr>
          <a:xfrm rot="0">
            <a:off x="975430" y="3392409"/>
            <a:ext cx="6054275" cy="809625"/>
          </a:xfrm>
          <a:prstGeom prst="rect">
            <a:avLst/>
          </a:prstGeom>
        </p:spPr>
        <p:txBody>
          <a:bodyPr anchor="t" rtlCol="false" tIns="0" lIns="0" bIns="0" rIns="0">
            <a:spAutoFit/>
          </a:bodyPr>
          <a:lstStyle/>
          <a:p>
            <a:pPr algn="l">
              <a:lnSpc>
                <a:spcPts val="6479"/>
              </a:lnSpc>
              <a:spcBef>
                <a:spcPct val="0"/>
              </a:spcBef>
            </a:pPr>
            <a:r>
              <a:rPr lang="en-US" b="true" sz="5399">
                <a:solidFill>
                  <a:srgbClr val="FEFEFE"/>
                </a:solidFill>
                <a:latin typeface="Proxima Nova Bold"/>
                <a:ea typeface="Proxima Nova Bold"/>
                <a:cs typeface="Proxima Nova Bold"/>
                <a:sym typeface="Proxima Nova Bold"/>
              </a:rPr>
              <a:t>Agriculture</a:t>
            </a:r>
          </a:p>
        </p:txBody>
      </p:sp>
      <p:sp>
        <p:nvSpPr>
          <p:cNvPr name="TextBox 10" id="10"/>
          <p:cNvSpPr txBox="true"/>
          <p:nvPr/>
        </p:nvSpPr>
        <p:spPr>
          <a:xfrm rot="0">
            <a:off x="945775" y="4482661"/>
            <a:ext cx="5913117" cy="1547622"/>
          </a:xfrm>
          <a:prstGeom prst="rect">
            <a:avLst/>
          </a:prstGeom>
        </p:spPr>
        <p:txBody>
          <a:bodyPr anchor="t" rtlCol="false" tIns="0" lIns="0" bIns="0" rIns="0">
            <a:spAutoFit/>
          </a:bodyPr>
          <a:lstStyle/>
          <a:p>
            <a:pPr algn="l">
              <a:lnSpc>
                <a:spcPts val="3143"/>
              </a:lnSpc>
              <a:spcBef>
                <a:spcPct val="0"/>
              </a:spcBef>
            </a:pPr>
            <a:r>
              <a:rPr lang="en-US" sz="2399">
                <a:solidFill>
                  <a:srgbClr val="FEFEFE"/>
                </a:solidFill>
                <a:latin typeface="Proxima Nova"/>
                <a:ea typeface="Proxima Nova"/>
                <a:cs typeface="Proxima Nova"/>
                <a:sym typeface="Proxima Nova"/>
              </a:rPr>
              <a:t>Grow your harvest and profits by boosting the efficiency of your workflows. Enhance control and optimize costs for equipment and fuel.</a:t>
            </a:r>
          </a:p>
        </p:txBody>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sp>
        <p:nvSpPr>
          <p:cNvPr name="Freeform 6" id="6"/>
          <p:cNvSpPr/>
          <p:nvPr/>
        </p:nvSpPr>
        <p:spPr>
          <a:xfrm flipH="false" flipV="false" rot="0">
            <a:off x="7552604" y="1300331"/>
            <a:ext cx="10027910" cy="6894188"/>
          </a:xfrm>
          <a:custGeom>
            <a:avLst/>
            <a:gdLst/>
            <a:ahLst/>
            <a:cxnLst/>
            <a:rect r="r" b="b" t="t" l="l"/>
            <a:pathLst>
              <a:path h="6894188" w="10027910">
                <a:moveTo>
                  <a:pt x="0" y="0"/>
                </a:moveTo>
                <a:lnTo>
                  <a:pt x="10027910" y="0"/>
                </a:lnTo>
                <a:lnTo>
                  <a:pt x="10027910" y="6894188"/>
                </a:lnTo>
                <a:lnTo>
                  <a:pt x="0" y="6894188"/>
                </a:lnTo>
                <a:lnTo>
                  <a:pt x="0" y="0"/>
                </a:lnTo>
                <a:close/>
              </a:path>
            </a:pathLst>
          </a:custGeom>
          <a:blipFill>
            <a:blip r:embed="rId5"/>
            <a:stretch>
              <a:fillRect l="0" t="0" r="0" b="0"/>
            </a:stretch>
          </a:blipFill>
        </p:spPr>
      </p:sp>
      <p:grpSp>
        <p:nvGrpSpPr>
          <p:cNvPr name="Group 7" id="7"/>
          <p:cNvGrpSpPr/>
          <p:nvPr/>
        </p:nvGrpSpPr>
        <p:grpSpPr>
          <a:xfrm rot="0">
            <a:off x="963566" y="2273411"/>
            <a:ext cx="6176244" cy="1000125"/>
            <a:chOff x="0" y="0"/>
            <a:chExt cx="8234992" cy="1333500"/>
          </a:xfrm>
        </p:grpSpPr>
        <p:sp>
          <p:nvSpPr>
            <p:cNvPr name="TextBox 8" id="8"/>
            <p:cNvSpPr txBox="true"/>
            <p:nvPr/>
          </p:nvSpPr>
          <p:spPr>
            <a:xfrm rot="0">
              <a:off x="431442" y="0"/>
              <a:ext cx="7803550" cy="1333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Monitor your equipment in the field. </a:t>
              </a:r>
              <a:r>
                <a:rPr lang="en-US" sz="2199">
                  <a:solidFill>
                    <a:srgbClr val="1090CF"/>
                  </a:solidFill>
                  <a:latin typeface="Proxima Nova"/>
                  <a:ea typeface="Proxima Nova"/>
                  <a:cs typeface="Proxima Nova"/>
                  <a:sym typeface="Proxima Nova"/>
                </a:rPr>
                <a:t>Set up geofences, plan routes, assign tasks, and track progress—all from a singe platform.</a:t>
              </a:r>
            </a:p>
          </p:txBody>
        </p:sp>
        <p:grpSp>
          <p:nvGrpSpPr>
            <p:cNvPr name="Group 9" id="9"/>
            <p:cNvGrpSpPr/>
            <p:nvPr/>
          </p:nvGrpSpPr>
          <p:grpSpPr>
            <a:xfrm rot="5410475">
              <a:off x="-33860" y="91643"/>
              <a:ext cx="336158" cy="267416"/>
              <a:chOff x="0" y="0"/>
              <a:chExt cx="812800" cy="646587"/>
            </a:xfrm>
          </p:grpSpPr>
          <p:sp>
            <p:nvSpPr>
              <p:cNvPr name="Freeform 10" id="10"/>
              <p:cNvSpPr/>
              <p:nvPr/>
            </p:nvSpPr>
            <p:spPr>
              <a:xfrm flipH="false" flipV="false" rot="0">
                <a:off x="0" y="0"/>
                <a:ext cx="812800" cy="646587"/>
              </a:xfrm>
              <a:custGeom>
                <a:avLst/>
                <a:gdLst/>
                <a:ahLst/>
                <a:cxnLst/>
                <a:rect r="r" b="b" t="t" l="l"/>
                <a:pathLst>
                  <a:path h="646587" w="812800">
                    <a:moveTo>
                      <a:pt x="406400" y="0"/>
                    </a:moveTo>
                    <a:lnTo>
                      <a:pt x="812800" y="646587"/>
                    </a:lnTo>
                    <a:lnTo>
                      <a:pt x="0" y="646587"/>
                    </a:lnTo>
                    <a:lnTo>
                      <a:pt x="406400" y="0"/>
                    </a:lnTo>
                    <a:close/>
                  </a:path>
                </a:pathLst>
              </a:custGeom>
              <a:solidFill>
                <a:srgbClr val="1090CF"/>
              </a:solidFill>
            </p:spPr>
          </p:sp>
          <p:sp>
            <p:nvSpPr>
              <p:cNvPr name="TextBox 11" id="11"/>
              <p:cNvSpPr txBox="true"/>
              <p:nvPr/>
            </p:nvSpPr>
            <p:spPr>
              <a:xfrm>
                <a:off x="127000" y="290676"/>
                <a:ext cx="558800" cy="309726"/>
              </a:xfrm>
              <a:prstGeom prst="rect">
                <a:avLst/>
              </a:prstGeom>
            </p:spPr>
            <p:txBody>
              <a:bodyPr anchor="ctr" rtlCol="false" tIns="56338" lIns="56338" bIns="56338" rIns="56338"/>
              <a:lstStyle/>
              <a:p>
                <a:pPr algn="ctr">
                  <a:lnSpc>
                    <a:spcPts val="2399"/>
                  </a:lnSpc>
                </a:pPr>
              </a:p>
            </p:txBody>
          </p:sp>
        </p:grpSp>
      </p:grpSp>
      <p:grpSp>
        <p:nvGrpSpPr>
          <p:cNvPr name="Group 12" id="12"/>
          <p:cNvGrpSpPr/>
          <p:nvPr/>
        </p:nvGrpSpPr>
        <p:grpSpPr>
          <a:xfrm rot="0">
            <a:off x="963566" y="3887343"/>
            <a:ext cx="6176244" cy="1000125"/>
            <a:chOff x="0" y="0"/>
            <a:chExt cx="8234992" cy="1333500"/>
          </a:xfrm>
        </p:grpSpPr>
        <p:sp>
          <p:nvSpPr>
            <p:cNvPr name="TextBox 13" id="13"/>
            <p:cNvSpPr txBox="true"/>
            <p:nvPr/>
          </p:nvSpPr>
          <p:spPr>
            <a:xfrm rot="0">
              <a:off x="431442" y="0"/>
              <a:ext cx="7803550" cy="1333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Get instant alerts for equipment downtime</a:t>
              </a:r>
            </a:p>
            <a:p>
              <a:pPr algn="l">
                <a:lnSpc>
                  <a:spcPts val="2639"/>
                </a:lnSpc>
              </a:pPr>
              <a:r>
                <a:rPr lang="en-US" sz="2199">
                  <a:solidFill>
                    <a:srgbClr val="1090CF"/>
                  </a:solidFill>
                  <a:latin typeface="Proxima Nova"/>
                  <a:ea typeface="Proxima Nova"/>
                  <a:cs typeface="Proxima Nova"/>
                  <a:sym typeface="Proxima Nova"/>
                </a:rPr>
                <a:t>or unauthorized movement outside designated geofenced areas.</a:t>
              </a:r>
            </a:p>
          </p:txBody>
        </p:sp>
        <p:grpSp>
          <p:nvGrpSpPr>
            <p:cNvPr name="Group 14" id="14"/>
            <p:cNvGrpSpPr/>
            <p:nvPr/>
          </p:nvGrpSpPr>
          <p:grpSpPr>
            <a:xfrm rot="5410475">
              <a:off x="-33860" y="91643"/>
              <a:ext cx="336158" cy="267416"/>
              <a:chOff x="0" y="0"/>
              <a:chExt cx="812800" cy="646587"/>
            </a:xfrm>
          </p:grpSpPr>
          <p:sp>
            <p:nvSpPr>
              <p:cNvPr name="Freeform 15" id="15"/>
              <p:cNvSpPr/>
              <p:nvPr/>
            </p:nvSpPr>
            <p:spPr>
              <a:xfrm flipH="false" flipV="false" rot="0">
                <a:off x="0" y="0"/>
                <a:ext cx="812800" cy="646587"/>
              </a:xfrm>
              <a:custGeom>
                <a:avLst/>
                <a:gdLst/>
                <a:ahLst/>
                <a:cxnLst/>
                <a:rect r="r" b="b" t="t" l="l"/>
                <a:pathLst>
                  <a:path h="646587" w="812800">
                    <a:moveTo>
                      <a:pt x="406400" y="0"/>
                    </a:moveTo>
                    <a:lnTo>
                      <a:pt x="812800" y="646587"/>
                    </a:lnTo>
                    <a:lnTo>
                      <a:pt x="0" y="646587"/>
                    </a:lnTo>
                    <a:lnTo>
                      <a:pt x="406400" y="0"/>
                    </a:lnTo>
                    <a:close/>
                  </a:path>
                </a:pathLst>
              </a:custGeom>
              <a:solidFill>
                <a:srgbClr val="1090CF"/>
              </a:solidFill>
            </p:spPr>
          </p:sp>
          <p:sp>
            <p:nvSpPr>
              <p:cNvPr name="TextBox 16" id="16"/>
              <p:cNvSpPr txBox="true"/>
              <p:nvPr/>
            </p:nvSpPr>
            <p:spPr>
              <a:xfrm>
                <a:off x="127000" y="290676"/>
                <a:ext cx="558800" cy="309726"/>
              </a:xfrm>
              <a:prstGeom prst="rect">
                <a:avLst/>
              </a:prstGeom>
            </p:spPr>
            <p:txBody>
              <a:bodyPr anchor="ctr" rtlCol="false" tIns="56338" lIns="56338" bIns="56338" rIns="56338"/>
              <a:lstStyle/>
              <a:p>
                <a:pPr algn="ctr">
                  <a:lnSpc>
                    <a:spcPts val="2399"/>
                  </a:lnSpc>
                </a:pPr>
              </a:p>
            </p:txBody>
          </p:sp>
        </p:grpSp>
      </p:grpSp>
      <p:grpSp>
        <p:nvGrpSpPr>
          <p:cNvPr name="Group 17" id="17"/>
          <p:cNvGrpSpPr/>
          <p:nvPr/>
        </p:nvGrpSpPr>
        <p:grpSpPr>
          <a:xfrm rot="0">
            <a:off x="945775" y="5497068"/>
            <a:ext cx="6176244" cy="666750"/>
            <a:chOff x="0" y="0"/>
            <a:chExt cx="8234992" cy="889000"/>
          </a:xfrm>
        </p:grpSpPr>
        <p:sp>
          <p:nvSpPr>
            <p:cNvPr name="TextBox 18" id="18"/>
            <p:cNvSpPr txBox="true"/>
            <p:nvPr/>
          </p:nvSpPr>
          <p:spPr>
            <a:xfrm rot="0">
              <a:off x="431442" y="0"/>
              <a:ext cx="7803550" cy="8890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Implement a DMS package to monitor driver conditions behind the wheel.</a:t>
              </a:r>
            </a:p>
          </p:txBody>
        </p:sp>
        <p:grpSp>
          <p:nvGrpSpPr>
            <p:cNvPr name="Group 19" id="19"/>
            <p:cNvGrpSpPr/>
            <p:nvPr/>
          </p:nvGrpSpPr>
          <p:grpSpPr>
            <a:xfrm rot="5410475">
              <a:off x="-33860" y="91643"/>
              <a:ext cx="336158" cy="267416"/>
              <a:chOff x="0" y="0"/>
              <a:chExt cx="812800" cy="646587"/>
            </a:xfrm>
          </p:grpSpPr>
          <p:sp>
            <p:nvSpPr>
              <p:cNvPr name="Freeform 20" id="20"/>
              <p:cNvSpPr/>
              <p:nvPr/>
            </p:nvSpPr>
            <p:spPr>
              <a:xfrm flipH="false" flipV="false" rot="0">
                <a:off x="0" y="0"/>
                <a:ext cx="812800" cy="646587"/>
              </a:xfrm>
              <a:custGeom>
                <a:avLst/>
                <a:gdLst/>
                <a:ahLst/>
                <a:cxnLst/>
                <a:rect r="r" b="b" t="t" l="l"/>
                <a:pathLst>
                  <a:path h="646587" w="812800">
                    <a:moveTo>
                      <a:pt x="406400" y="0"/>
                    </a:moveTo>
                    <a:lnTo>
                      <a:pt x="812800" y="646587"/>
                    </a:lnTo>
                    <a:lnTo>
                      <a:pt x="0" y="646587"/>
                    </a:lnTo>
                    <a:lnTo>
                      <a:pt x="406400" y="0"/>
                    </a:lnTo>
                    <a:close/>
                  </a:path>
                </a:pathLst>
              </a:custGeom>
              <a:solidFill>
                <a:srgbClr val="1090CF"/>
              </a:solidFill>
            </p:spPr>
          </p:sp>
          <p:sp>
            <p:nvSpPr>
              <p:cNvPr name="TextBox 21" id="21"/>
              <p:cNvSpPr txBox="true"/>
              <p:nvPr/>
            </p:nvSpPr>
            <p:spPr>
              <a:xfrm>
                <a:off x="127000" y="290676"/>
                <a:ext cx="558800" cy="309726"/>
              </a:xfrm>
              <a:prstGeom prst="rect">
                <a:avLst/>
              </a:prstGeom>
            </p:spPr>
            <p:txBody>
              <a:bodyPr anchor="ctr" rtlCol="false" tIns="56338" lIns="56338" bIns="56338" rIns="56338"/>
              <a:lstStyle/>
              <a:p>
                <a:pPr algn="ctr">
                  <a:lnSpc>
                    <a:spcPts val="2399"/>
                  </a:lnSpc>
                </a:pPr>
              </a:p>
            </p:txBody>
          </p:sp>
        </p:grpSp>
      </p:grpSp>
      <p:sp>
        <p:nvSpPr>
          <p:cNvPr name="Freeform 22" id="22"/>
          <p:cNvSpPr/>
          <p:nvPr/>
        </p:nvSpPr>
        <p:spPr>
          <a:xfrm flipH="false" flipV="false" rot="0">
            <a:off x="5987679" y="6773418"/>
            <a:ext cx="7314522" cy="2267821"/>
          </a:xfrm>
          <a:custGeom>
            <a:avLst/>
            <a:gdLst/>
            <a:ahLst/>
            <a:cxnLst/>
            <a:rect r="r" b="b" t="t" l="l"/>
            <a:pathLst>
              <a:path h="2267821" w="7314522">
                <a:moveTo>
                  <a:pt x="0" y="0"/>
                </a:moveTo>
                <a:lnTo>
                  <a:pt x="7314522" y="0"/>
                </a:lnTo>
                <a:lnTo>
                  <a:pt x="7314522" y="2267821"/>
                </a:lnTo>
                <a:lnTo>
                  <a:pt x="0" y="2267821"/>
                </a:lnTo>
                <a:lnTo>
                  <a:pt x="0" y="0"/>
                </a:lnTo>
                <a:close/>
              </a:path>
            </a:pathLst>
          </a:custGeom>
          <a:blipFill>
            <a:blip r:embed="rId6"/>
            <a:stretch>
              <a:fillRect l="0" t="0" r="0" b="0"/>
            </a:stretch>
          </a:blipFill>
        </p:spPr>
      </p:sp>
      <p:sp>
        <p:nvSpPr>
          <p:cNvPr name="TextBox 23" id="23"/>
          <p:cNvSpPr txBox="true"/>
          <p:nvPr/>
        </p:nvSpPr>
        <p:spPr>
          <a:xfrm rot="0">
            <a:off x="945775" y="1177458"/>
            <a:ext cx="6891736"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Improve efficiency</a:t>
            </a:r>
          </a:p>
        </p:txBody>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975430" y="5972710"/>
            <a:ext cx="8440757" cy="1478090"/>
            <a:chOff x="0" y="0"/>
            <a:chExt cx="11254343" cy="1970787"/>
          </a:xfrm>
        </p:grpSpPr>
        <p:grpSp>
          <p:nvGrpSpPr>
            <p:cNvPr name="Group 4" id="4"/>
            <p:cNvGrpSpPr/>
            <p:nvPr/>
          </p:nvGrpSpPr>
          <p:grpSpPr>
            <a:xfrm rot="0">
              <a:off x="0" y="0"/>
              <a:ext cx="11254343" cy="1970787"/>
              <a:chOff x="0" y="0"/>
              <a:chExt cx="2223080" cy="389291"/>
            </a:xfrm>
          </p:grpSpPr>
          <p:sp>
            <p:nvSpPr>
              <p:cNvPr name="Freeform 5" id="5"/>
              <p:cNvSpPr/>
              <p:nvPr/>
            </p:nvSpPr>
            <p:spPr>
              <a:xfrm flipH="false" flipV="false" rot="0">
                <a:off x="0" y="0"/>
                <a:ext cx="2223080" cy="389291"/>
              </a:xfrm>
              <a:custGeom>
                <a:avLst/>
                <a:gdLst/>
                <a:ahLst/>
                <a:cxnLst/>
                <a:rect r="r" b="b" t="t" l="l"/>
                <a:pathLst>
                  <a:path h="389291" w="2223080">
                    <a:moveTo>
                      <a:pt x="13758" y="0"/>
                    </a:moveTo>
                    <a:lnTo>
                      <a:pt x="2209322" y="0"/>
                    </a:lnTo>
                    <a:cubicBezTo>
                      <a:pt x="2212971" y="0"/>
                      <a:pt x="2216470" y="1450"/>
                      <a:pt x="2219050" y="4030"/>
                    </a:cubicBezTo>
                    <a:cubicBezTo>
                      <a:pt x="2221630" y="6610"/>
                      <a:pt x="2223080" y="10109"/>
                      <a:pt x="2223080" y="13758"/>
                    </a:cubicBezTo>
                    <a:lnTo>
                      <a:pt x="2223080" y="375533"/>
                    </a:lnTo>
                    <a:cubicBezTo>
                      <a:pt x="2223080" y="379182"/>
                      <a:pt x="2221630" y="382681"/>
                      <a:pt x="2219050" y="385262"/>
                    </a:cubicBezTo>
                    <a:cubicBezTo>
                      <a:pt x="2216470" y="387842"/>
                      <a:pt x="2212971" y="389291"/>
                      <a:pt x="2209322" y="389291"/>
                    </a:cubicBezTo>
                    <a:lnTo>
                      <a:pt x="13758" y="389291"/>
                    </a:lnTo>
                    <a:cubicBezTo>
                      <a:pt x="10109" y="389291"/>
                      <a:pt x="6610" y="387842"/>
                      <a:pt x="4030" y="385262"/>
                    </a:cubicBezTo>
                    <a:cubicBezTo>
                      <a:pt x="1450" y="382681"/>
                      <a:pt x="0" y="379182"/>
                      <a:pt x="0" y="375533"/>
                    </a:cubicBezTo>
                    <a:lnTo>
                      <a:pt x="0" y="13758"/>
                    </a:lnTo>
                    <a:cubicBezTo>
                      <a:pt x="0" y="10109"/>
                      <a:pt x="1450" y="6610"/>
                      <a:pt x="4030" y="4030"/>
                    </a:cubicBezTo>
                    <a:cubicBezTo>
                      <a:pt x="6610" y="1450"/>
                      <a:pt x="10109" y="0"/>
                      <a:pt x="13758"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6" id="6"/>
              <p:cNvSpPr txBox="true"/>
              <p:nvPr/>
            </p:nvSpPr>
            <p:spPr>
              <a:xfrm>
                <a:off x="0" y="9525"/>
                <a:ext cx="2223080" cy="379766"/>
              </a:xfrm>
              <a:prstGeom prst="rect">
                <a:avLst/>
              </a:prstGeom>
            </p:spPr>
            <p:txBody>
              <a:bodyPr anchor="ctr" rtlCol="false" tIns="50800" lIns="50800" bIns="50800" rIns="50800"/>
              <a:lstStyle/>
              <a:p>
                <a:pPr algn="ctr">
                  <a:lnSpc>
                    <a:spcPts val="2880"/>
                  </a:lnSpc>
                </a:pPr>
              </a:p>
            </p:txBody>
          </p:sp>
        </p:grpSp>
        <p:grpSp>
          <p:nvGrpSpPr>
            <p:cNvPr name="Group 7" id="7"/>
            <p:cNvGrpSpPr/>
            <p:nvPr/>
          </p:nvGrpSpPr>
          <p:grpSpPr>
            <a:xfrm rot="5410475">
              <a:off x="420561" y="396925"/>
              <a:ext cx="336158" cy="294138"/>
              <a:chOff x="0" y="0"/>
              <a:chExt cx="812800" cy="711200"/>
            </a:xfrm>
          </p:grpSpPr>
          <p:sp>
            <p:nvSpPr>
              <p:cNvPr name="Freeform 8" id="8"/>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9" id="9"/>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sp>
          <p:nvSpPr>
            <p:cNvPr name="TextBox 10" id="10"/>
            <p:cNvSpPr txBox="true"/>
            <p:nvPr/>
          </p:nvSpPr>
          <p:spPr>
            <a:xfrm rot="0">
              <a:off x="915451" y="318643"/>
              <a:ext cx="8888014" cy="1333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Protect your equipment from theft and vandalism </a:t>
              </a:r>
            </a:p>
            <a:p>
              <a:pPr algn="l">
                <a:lnSpc>
                  <a:spcPts val="2639"/>
                </a:lnSpc>
              </a:pPr>
              <a:r>
                <a:rPr lang="en-US" sz="2199">
                  <a:solidFill>
                    <a:srgbClr val="1090CF"/>
                  </a:solidFill>
                  <a:latin typeface="Proxima Nova"/>
                  <a:ea typeface="Proxima Nova"/>
                  <a:cs typeface="Proxima Nova"/>
                  <a:sym typeface="Proxima Nova"/>
                </a:rPr>
                <a:t>with alerts for unauthorized tampering, tilting, </a:t>
              </a:r>
            </a:p>
            <a:p>
              <a:pPr algn="l">
                <a:lnSpc>
                  <a:spcPts val="2639"/>
                </a:lnSpc>
              </a:pPr>
              <a:r>
                <a:rPr lang="en-US" sz="2199">
                  <a:solidFill>
                    <a:srgbClr val="1090CF"/>
                  </a:solidFill>
                  <a:latin typeface="Proxima Nova"/>
                  <a:ea typeface="Proxima Nova"/>
                  <a:cs typeface="Proxima Nova"/>
                  <a:sym typeface="Proxima Nova"/>
                </a:rPr>
                <a:t>or impact.</a:t>
              </a:r>
            </a:p>
          </p:txBody>
        </p:sp>
      </p:grpSp>
      <p:grpSp>
        <p:nvGrpSpPr>
          <p:cNvPr name="Group 11" id="11"/>
          <p:cNvGrpSpPr/>
          <p:nvPr/>
        </p:nvGrpSpPr>
        <p:grpSpPr>
          <a:xfrm rot="0">
            <a:off x="200" y="9773650"/>
            <a:ext cx="18288000" cy="504000"/>
            <a:chOff x="0" y="0"/>
            <a:chExt cx="24384000" cy="672000"/>
          </a:xfrm>
        </p:grpSpPr>
        <p:sp>
          <p:nvSpPr>
            <p:cNvPr name="Freeform 12" id="12"/>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13" id="13"/>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14" id="14"/>
          <p:cNvGrpSpPr/>
          <p:nvPr/>
        </p:nvGrpSpPr>
        <p:grpSpPr>
          <a:xfrm rot="0">
            <a:off x="975430" y="4269713"/>
            <a:ext cx="8440757" cy="1504950"/>
            <a:chOff x="0" y="0"/>
            <a:chExt cx="11254343" cy="2006600"/>
          </a:xfrm>
        </p:grpSpPr>
        <p:grpSp>
          <p:nvGrpSpPr>
            <p:cNvPr name="Group 15" id="15"/>
            <p:cNvGrpSpPr/>
            <p:nvPr/>
          </p:nvGrpSpPr>
          <p:grpSpPr>
            <a:xfrm rot="0">
              <a:off x="0" y="0"/>
              <a:ext cx="11254343" cy="2006600"/>
              <a:chOff x="0" y="0"/>
              <a:chExt cx="2223080" cy="396365"/>
            </a:xfrm>
          </p:grpSpPr>
          <p:sp>
            <p:nvSpPr>
              <p:cNvPr name="Freeform 16" id="16"/>
              <p:cNvSpPr/>
              <p:nvPr/>
            </p:nvSpPr>
            <p:spPr>
              <a:xfrm flipH="false" flipV="false" rot="0">
                <a:off x="0" y="0"/>
                <a:ext cx="2223080" cy="396365"/>
              </a:xfrm>
              <a:custGeom>
                <a:avLst/>
                <a:gdLst/>
                <a:ahLst/>
                <a:cxnLst/>
                <a:rect r="r" b="b" t="t" l="l"/>
                <a:pathLst>
                  <a:path h="396365" w="2223080">
                    <a:moveTo>
                      <a:pt x="13758" y="0"/>
                    </a:moveTo>
                    <a:lnTo>
                      <a:pt x="2209322" y="0"/>
                    </a:lnTo>
                    <a:cubicBezTo>
                      <a:pt x="2212971" y="0"/>
                      <a:pt x="2216470" y="1450"/>
                      <a:pt x="2219050" y="4030"/>
                    </a:cubicBezTo>
                    <a:cubicBezTo>
                      <a:pt x="2221630" y="6610"/>
                      <a:pt x="2223080" y="10109"/>
                      <a:pt x="2223080" y="13758"/>
                    </a:cubicBezTo>
                    <a:lnTo>
                      <a:pt x="2223080" y="382607"/>
                    </a:lnTo>
                    <a:cubicBezTo>
                      <a:pt x="2223080" y="386256"/>
                      <a:pt x="2221630" y="389756"/>
                      <a:pt x="2219050" y="392336"/>
                    </a:cubicBezTo>
                    <a:cubicBezTo>
                      <a:pt x="2216470" y="394916"/>
                      <a:pt x="2212971" y="396365"/>
                      <a:pt x="2209322" y="396365"/>
                    </a:cubicBezTo>
                    <a:lnTo>
                      <a:pt x="13758" y="396365"/>
                    </a:lnTo>
                    <a:cubicBezTo>
                      <a:pt x="10109" y="396365"/>
                      <a:pt x="6610" y="394916"/>
                      <a:pt x="4030" y="392336"/>
                    </a:cubicBezTo>
                    <a:cubicBezTo>
                      <a:pt x="1450" y="389756"/>
                      <a:pt x="0" y="386256"/>
                      <a:pt x="0" y="382607"/>
                    </a:cubicBezTo>
                    <a:lnTo>
                      <a:pt x="0" y="13758"/>
                    </a:lnTo>
                    <a:cubicBezTo>
                      <a:pt x="0" y="10109"/>
                      <a:pt x="1450" y="6610"/>
                      <a:pt x="4030" y="4030"/>
                    </a:cubicBezTo>
                    <a:cubicBezTo>
                      <a:pt x="6610" y="1450"/>
                      <a:pt x="10109" y="0"/>
                      <a:pt x="13758"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17" id="17"/>
              <p:cNvSpPr txBox="true"/>
              <p:nvPr/>
            </p:nvSpPr>
            <p:spPr>
              <a:xfrm>
                <a:off x="0" y="9525"/>
                <a:ext cx="2223080" cy="386840"/>
              </a:xfrm>
              <a:prstGeom prst="rect">
                <a:avLst/>
              </a:prstGeom>
            </p:spPr>
            <p:txBody>
              <a:bodyPr anchor="ctr" rtlCol="false" tIns="50800" lIns="50800" bIns="50800" rIns="50800"/>
              <a:lstStyle/>
              <a:p>
                <a:pPr algn="ctr">
                  <a:lnSpc>
                    <a:spcPts val="2880"/>
                  </a:lnSpc>
                </a:pPr>
              </a:p>
            </p:txBody>
          </p:sp>
        </p:grpSp>
        <p:grpSp>
          <p:nvGrpSpPr>
            <p:cNvPr name="Group 18" id="18"/>
            <p:cNvGrpSpPr/>
            <p:nvPr/>
          </p:nvGrpSpPr>
          <p:grpSpPr>
            <a:xfrm rot="5410475">
              <a:off x="405077" y="414832"/>
              <a:ext cx="336158" cy="294138"/>
              <a:chOff x="0" y="0"/>
              <a:chExt cx="812800" cy="711200"/>
            </a:xfrm>
          </p:grpSpPr>
          <p:sp>
            <p:nvSpPr>
              <p:cNvPr name="Freeform 19" id="19"/>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20" id="20"/>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sp>
          <p:nvSpPr>
            <p:cNvPr name="TextBox 21" id="21"/>
            <p:cNvSpPr txBox="true"/>
            <p:nvPr/>
          </p:nvSpPr>
          <p:spPr>
            <a:xfrm rot="0">
              <a:off x="899966" y="336550"/>
              <a:ext cx="9340531" cy="13335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Adopt real-time fuel monitoring to prevent theft </a:t>
              </a:r>
            </a:p>
            <a:p>
              <a:pPr algn="l">
                <a:lnSpc>
                  <a:spcPts val="2639"/>
                </a:lnSpc>
              </a:pPr>
              <a:r>
                <a:rPr lang="en-US" sz="2199">
                  <a:solidFill>
                    <a:srgbClr val="1090CF"/>
                  </a:solidFill>
                  <a:latin typeface="Proxima Nova"/>
                  <a:ea typeface="Proxima Nova"/>
                  <a:cs typeface="Proxima Nova"/>
                  <a:sym typeface="Proxima Nova"/>
                </a:rPr>
                <a:t>and fraud. Set up instant alerts for sudden fuel level changes.</a:t>
              </a:r>
            </a:p>
          </p:txBody>
        </p:sp>
      </p:grpSp>
      <p:grpSp>
        <p:nvGrpSpPr>
          <p:cNvPr name="Group 22" id="22"/>
          <p:cNvGrpSpPr/>
          <p:nvPr/>
        </p:nvGrpSpPr>
        <p:grpSpPr>
          <a:xfrm rot="0">
            <a:off x="975430" y="3023915"/>
            <a:ext cx="8440757" cy="1045773"/>
            <a:chOff x="0" y="0"/>
            <a:chExt cx="2223080" cy="275430"/>
          </a:xfrm>
        </p:grpSpPr>
        <p:sp>
          <p:nvSpPr>
            <p:cNvPr name="Freeform 23" id="23"/>
            <p:cNvSpPr/>
            <p:nvPr/>
          </p:nvSpPr>
          <p:spPr>
            <a:xfrm flipH="false" flipV="false" rot="0">
              <a:off x="0" y="0"/>
              <a:ext cx="2223080" cy="275430"/>
            </a:xfrm>
            <a:custGeom>
              <a:avLst/>
              <a:gdLst/>
              <a:ahLst/>
              <a:cxnLst/>
              <a:rect r="r" b="b" t="t" l="l"/>
              <a:pathLst>
                <a:path h="275430" w="2223080">
                  <a:moveTo>
                    <a:pt x="13758" y="0"/>
                  </a:moveTo>
                  <a:lnTo>
                    <a:pt x="2209322" y="0"/>
                  </a:lnTo>
                  <a:cubicBezTo>
                    <a:pt x="2212971" y="0"/>
                    <a:pt x="2216470" y="1450"/>
                    <a:pt x="2219050" y="4030"/>
                  </a:cubicBezTo>
                  <a:cubicBezTo>
                    <a:pt x="2221630" y="6610"/>
                    <a:pt x="2223080" y="10109"/>
                    <a:pt x="2223080" y="13758"/>
                  </a:cubicBezTo>
                  <a:lnTo>
                    <a:pt x="2223080" y="261672"/>
                  </a:lnTo>
                  <a:cubicBezTo>
                    <a:pt x="2223080" y="265321"/>
                    <a:pt x="2221630" y="268820"/>
                    <a:pt x="2219050" y="271400"/>
                  </a:cubicBezTo>
                  <a:cubicBezTo>
                    <a:pt x="2216470" y="273980"/>
                    <a:pt x="2212971" y="275430"/>
                    <a:pt x="2209322" y="275430"/>
                  </a:cubicBezTo>
                  <a:lnTo>
                    <a:pt x="13758" y="275430"/>
                  </a:lnTo>
                  <a:cubicBezTo>
                    <a:pt x="10109" y="275430"/>
                    <a:pt x="6610" y="273980"/>
                    <a:pt x="4030" y="271400"/>
                  </a:cubicBezTo>
                  <a:cubicBezTo>
                    <a:pt x="1450" y="268820"/>
                    <a:pt x="0" y="265321"/>
                    <a:pt x="0" y="261672"/>
                  </a:cubicBezTo>
                  <a:lnTo>
                    <a:pt x="0" y="13758"/>
                  </a:lnTo>
                  <a:cubicBezTo>
                    <a:pt x="0" y="10109"/>
                    <a:pt x="1450" y="6610"/>
                    <a:pt x="4030" y="4030"/>
                  </a:cubicBezTo>
                  <a:cubicBezTo>
                    <a:pt x="6610" y="1450"/>
                    <a:pt x="10109" y="0"/>
                    <a:pt x="13758" y="0"/>
                  </a:cubicBezTo>
                  <a:close/>
                </a:path>
              </a:pathLst>
            </a:custGeom>
            <a:gradFill rotWithShape="true">
              <a:gsLst>
                <a:gs pos="0">
                  <a:srgbClr val="EEF7FF">
                    <a:alpha val="100000"/>
                  </a:srgbClr>
                </a:gs>
                <a:gs pos="100000">
                  <a:srgbClr val="ABDEFF">
                    <a:alpha val="100000"/>
                  </a:srgbClr>
                </a:gs>
              </a:gsLst>
              <a:path path="circle">
                <a:fillToRect l="0" r="100000" t="0" b="100000"/>
              </a:path>
              <a:tileRect r="0" l="-100000" b="0" t="-100000"/>
            </a:gradFill>
          </p:spPr>
        </p:sp>
        <p:sp>
          <p:nvSpPr>
            <p:cNvPr name="TextBox 24" id="24"/>
            <p:cNvSpPr txBox="true"/>
            <p:nvPr/>
          </p:nvSpPr>
          <p:spPr>
            <a:xfrm>
              <a:off x="0" y="9525"/>
              <a:ext cx="2223080" cy="265905"/>
            </a:xfrm>
            <a:prstGeom prst="rect">
              <a:avLst/>
            </a:prstGeom>
          </p:spPr>
          <p:txBody>
            <a:bodyPr anchor="ctr" rtlCol="false" tIns="50800" lIns="50800" bIns="50800" rIns="50800"/>
            <a:lstStyle/>
            <a:p>
              <a:pPr algn="ctr">
                <a:lnSpc>
                  <a:spcPts val="2880"/>
                </a:lnSpc>
              </a:pPr>
            </a:p>
          </p:txBody>
        </p:sp>
      </p:grpSp>
      <p:sp>
        <p:nvSpPr>
          <p:cNvPr name="Freeform 25" id="25"/>
          <p:cNvSpPr/>
          <p:nvPr/>
        </p:nvSpPr>
        <p:spPr>
          <a:xfrm flipH="false" flipV="false" rot="0">
            <a:off x="8800767" y="1268741"/>
            <a:ext cx="8743704" cy="7989559"/>
          </a:xfrm>
          <a:custGeom>
            <a:avLst/>
            <a:gdLst/>
            <a:ahLst/>
            <a:cxnLst/>
            <a:rect r="r" b="b" t="t" l="l"/>
            <a:pathLst>
              <a:path h="7989559" w="8743704">
                <a:moveTo>
                  <a:pt x="0" y="0"/>
                </a:moveTo>
                <a:lnTo>
                  <a:pt x="8743703" y="0"/>
                </a:lnTo>
                <a:lnTo>
                  <a:pt x="8743703" y="7989559"/>
                </a:lnTo>
                <a:lnTo>
                  <a:pt x="0" y="7989559"/>
                </a:lnTo>
                <a:lnTo>
                  <a:pt x="0" y="0"/>
                </a:lnTo>
                <a:close/>
              </a:path>
            </a:pathLst>
          </a:custGeom>
          <a:blipFill>
            <a:blip r:embed="rId5"/>
            <a:stretch>
              <a:fillRect l="0" t="0" r="0" b="0"/>
            </a:stretch>
          </a:blipFill>
        </p:spPr>
      </p:sp>
      <p:sp>
        <p:nvSpPr>
          <p:cNvPr name="TextBox 26" id="26"/>
          <p:cNvSpPr txBox="true"/>
          <p:nvPr/>
        </p:nvSpPr>
        <p:spPr>
          <a:xfrm rot="0">
            <a:off x="945775" y="1177458"/>
            <a:ext cx="6891736" cy="1438275"/>
          </a:xfrm>
          <a:prstGeom prst="rect">
            <a:avLst/>
          </a:prstGeom>
        </p:spPr>
        <p:txBody>
          <a:bodyPr anchor="t" rtlCol="false" tIns="0" lIns="0" bIns="0" rIns="0">
            <a:spAutoFit/>
          </a:bodyPr>
          <a:lstStyle/>
          <a:p>
            <a:pPr algn="l">
              <a:lnSpc>
                <a:spcPts val="5759"/>
              </a:lnSpc>
            </a:pPr>
            <a:r>
              <a:rPr lang="en-US" sz="4800" b="true">
                <a:solidFill>
                  <a:srgbClr val="1A1A1A"/>
                </a:solidFill>
                <a:latin typeface="Proxima Nova Bold"/>
                <a:ea typeface="Proxima Nova Bold"/>
                <a:cs typeface="Proxima Nova Bold"/>
                <a:sym typeface="Proxima Nova Bold"/>
              </a:rPr>
              <a:t>Protect equipment</a:t>
            </a:r>
            <a:r>
              <a:rPr lang="en-US" sz="4800" b="true">
                <a:solidFill>
                  <a:srgbClr val="1A1A1A"/>
                </a:solidFill>
                <a:latin typeface="Proxima Nova Bold"/>
                <a:ea typeface="Proxima Nova Bold"/>
                <a:cs typeface="Proxima Nova Bold"/>
                <a:sym typeface="Proxima Nova Bold"/>
              </a:rPr>
              <a:t> </a:t>
            </a:r>
          </a:p>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from misuse</a:t>
            </a:r>
          </a:p>
        </p:txBody>
      </p:sp>
      <p:grpSp>
        <p:nvGrpSpPr>
          <p:cNvPr name="Group 27" id="27"/>
          <p:cNvGrpSpPr/>
          <p:nvPr/>
        </p:nvGrpSpPr>
        <p:grpSpPr>
          <a:xfrm rot="0">
            <a:off x="1306225" y="3227533"/>
            <a:ext cx="6531286" cy="666750"/>
            <a:chOff x="0" y="0"/>
            <a:chExt cx="8708382" cy="889000"/>
          </a:xfrm>
        </p:grpSpPr>
        <p:grpSp>
          <p:nvGrpSpPr>
            <p:cNvPr name="Group 28" id="28"/>
            <p:cNvGrpSpPr/>
            <p:nvPr/>
          </p:nvGrpSpPr>
          <p:grpSpPr>
            <a:xfrm rot="5410475">
              <a:off x="-20498" y="78282"/>
              <a:ext cx="336158" cy="294138"/>
              <a:chOff x="0" y="0"/>
              <a:chExt cx="812800" cy="711200"/>
            </a:xfrm>
          </p:grpSpPr>
          <p:sp>
            <p:nvSpPr>
              <p:cNvPr name="Freeform 29" id="29"/>
              <p:cNvSpPr/>
              <p:nvPr/>
            </p:nvSpPr>
            <p:spPr>
              <a:xfrm flipH="false" flipV="false" rot="0">
                <a:off x="0" y="0"/>
                <a:ext cx="812800" cy="711200"/>
              </a:xfrm>
              <a:custGeom>
                <a:avLst/>
                <a:gdLst/>
                <a:ahLst/>
                <a:cxnLst/>
                <a:rect r="r" b="b" t="t" l="l"/>
                <a:pathLst>
                  <a:path h="711200" w="812800">
                    <a:moveTo>
                      <a:pt x="406400" y="0"/>
                    </a:moveTo>
                    <a:lnTo>
                      <a:pt x="812800" y="711200"/>
                    </a:lnTo>
                    <a:lnTo>
                      <a:pt x="0" y="711200"/>
                    </a:lnTo>
                    <a:lnTo>
                      <a:pt x="406400" y="0"/>
                    </a:lnTo>
                    <a:close/>
                  </a:path>
                </a:pathLst>
              </a:custGeom>
              <a:solidFill>
                <a:srgbClr val="1090CF"/>
              </a:solidFill>
            </p:spPr>
          </p:sp>
          <p:sp>
            <p:nvSpPr>
              <p:cNvPr name="TextBox 30" id="30"/>
              <p:cNvSpPr txBox="true"/>
              <p:nvPr/>
            </p:nvSpPr>
            <p:spPr>
              <a:xfrm>
                <a:off x="127000" y="320675"/>
                <a:ext cx="558800" cy="339725"/>
              </a:xfrm>
              <a:prstGeom prst="rect">
                <a:avLst/>
              </a:prstGeom>
            </p:spPr>
            <p:txBody>
              <a:bodyPr anchor="ctr" rtlCol="false" tIns="56338" lIns="56338" bIns="56338" rIns="56338"/>
              <a:lstStyle/>
              <a:p>
                <a:pPr algn="ctr">
                  <a:lnSpc>
                    <a:spcPts val="2399"/>
                  </a:lnSpc>
                </a:pPr>
              </a:p>
            </p:txBody>
          </p:sp>
        </p:grpSp>
        <p:sp>
          <p:nvSpPr>
            <p:cNvPr name="TextBox 31" id="31"/>
            <p:cNvSpPr txBox="true"/>
            <p:nvPr/>
          </p:nvSpPr>
          <p:spPr>
            <a:xfrm rot="0">
              <a:off x="474391" y="0"/>
              <a:ext cx="8233991" cy="889000"/>
            </a:xfrm>
            <a:prstGeom prst="rect">
              <a:avLst/>
            </a:prstGeom>
          </p:spPr>
          <p:txBody>
            <a:bodyPr anchor="t" rtlCol="false" tIns="0" lIns="0" bIns="0" rIns="0">
              <a:spAutoFit/>
            </a:bodyPr>
            <a:lstStyle/>
            <a:p>
              <a:pPr algn="l">
                <a:lnSpc>
                  <a:spcPts val="2639"/>
                </a:lnSpc>
              </a:pPr>
              <a:r>
                <a:rPr lang="en-US" sz="2199">
                  <a:solidFill>
                    <a:srgbClr val="1090CF"/>
                  </a:solidFill>
                  <a:latin typeface="Proxima Nova"/>
                  <a:ea typeface="Proxima Nova"/>
                  <a:cs typeface="Proxima Nova"/>
                  <a:sym typeface="Proxima Nova"/>
                </a:rPr>
                <a:t>Use Driver ID to ensure that only authorized personnel operate your vehicles.</a:t>
              </a:r>
            </a:p>
          </p:txBody>
        </p:sp>
      </p:gr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6" id="6"/>
          <p:cNvGrpSpPr/>
          <p:nvPr/>
        </p:nvGrpSpPr>
        <p:grpSpPr>
          <a:xfrm rot="0">
            <a:off x="948443" y="2153911"/>
            <a:ext cx="5259461" cy="3385594"/>
            <a:chOff x="0" y="0"/>
            <a:chExt cx="1344168" cy="865261"/>
          </a:xfrm>
        </p:grpSpPr>
        <p:sp>
          <p:nvSpPr>
            <p:cNvPr name="Freeform 7" id="7"/>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8" id="8"/>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9" id="9"/>
          <p:cNvGrpSpPr/>
          <p:nvPr/>
        </p:nvGrpSpPr>
        <p:grpSpPr>
          <a:xfrm rot="0">
            <a:off x="945775" y="5832335"/>
            <a:ext cx="5259461" cy="3385594"/>
            <a:chOff x="0" y="0"/>
            <a:chExt cx="1344168" cy="865261"/>
          </a:xfrm>
        </p:grpSpPr>
        <p:sp>
          <p:nvSpPr>
            <p:cNvPr name="Freeform 10" id="10"/>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1" id="11"/>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2" id="12"/>
          <p:cNvGrpSpPr/>
          <p:nvPr/>
        </p:nvGrpSpPr>
        <p:grpSpPr>
          <a:xfrm rot="0">
            <a:off x="6472649" y="2111768"/>
            <a:ext cx="5259461" cy="3385594"/>
            <a:chOff x="0" y="0"/>
            <a:chExt cx="1344168" cy="865261"/>
          </a:xfrm>
        </p:grpSpPr>
        <p:sp>
          <p:nvSpPr>
            <p:cNvPr name="Freeform 13" id="13"/>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4" id="14"/>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5" id="15"/>
          <p:cNvGrpSpPr/>
          <p:nvPr/>
        </p:nvGrpSpPr>
        <p:grpSpPr>
          <a:xfrm rot="0">
            <a:off x="6469982" y="5832335"/>
            <a:ext cx="5259461" cy="3385594"/>
            <a:chOff x="0" y="0"/>
            <a:chExt cx="1344168" cy="865261"/>
          </a:xfrm>
        </p:grpSpPr>
        <p:sp>
          <p:nvSpPr>
            <p:cNvPr name="Freeform 16" id="16"/>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17" id="17"/>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18" id="18"/>
          <p:cNvGrpSpPr/>
          <p:nvPr/>
        </p:nvGrpSpPr>
        <p:grpSpPr>
          <a:xfrm rot="0">
            <a:off x="12002191" y="2111768"/>
            <a:ext cx="5259461" cy="3385594"/>
            <a:chOff x="0" y="0"/>
            <a:chExt cx="1344168" cy="865261"/>
          </a:xfrm>
        </p:grpSpPr>
        <p:sp>
          <p:nvSpPr>
            <p:cNvPr name="Freeform 19" id="19"/>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20" id="20"/>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grpSp>
        <p:nvGrpSpPr>
          <p:cNvPr name="Group 21" id="21"/>
          <p:cNvGrpSpPr/>
          <p:nvPr/>
        </p:nvGrpSpPr>
        <p:grpSpPr>
          <a:xfrm rot="0">
            <a:off x="11999524" y="5832335"/>
            <a:ext cx="5259461" cy="3385594"/>
            <a:chOff x="0" y="0"/>
            <a:chExt cx="1344168" cy="865261"/>
          </a:xfrm>
        </p:grpSpPr>
        <p:sp>
          <p:nvSpPr>
            <p:cNvPr name="Freeform 22" id="22"/>
            <p:cNvSpPr/>
            <p:nvPr/>
          </p:nvSpPr>
          <p:spPr>
            <a:xfrm flipH="false" flipV="false" rot="0">
              <a:off x="0" y="0"/>
              <a:ext cx="1344168" cy="865261"/>
            </a:xfrm>
            <a:custGeom>
              <a:avLst/>
              <a:gdLst/>
              <a:ahLst/>
              <a:cxnLst/>
              <a:rect r="r" b="b" t="t" l="l"/>
              <a:pathLst>
                <a:path h="865261" w="1344168">
                  <a:moveTo>
                    <a:pt x="17664" y="0"/>
                  </a:moveTo>
                  <a:lnTo>
                    <a:pt x="1326504" y="0"/>
                  </a:lnTo>
                  <a:cubicBezTo>
                    <a:pt x="1336259" y="0"/>
                    <a:pt x="1344168" y="7908"/>
                    <a:pt x="1344168" y="17664"/>
                  </a:cubicBezTo>
                  <a:lnTo>
                    <a:pt x="1344168" y="847597"/>
                  </a:lnTo>
                  <a:cubicBezTo>
                    <a:pt x="1344168" y="857353"/>
                    <a:pt x="1336259" y="865261"/>
                    <a:pt x="1326504" y="865261"/>
                  </a:cubicBezTo>
                  <a:lnTo>
                    <a:pt x="17664" y="865261"/>
                  </a:lnTo>
                  <a:cubicBezTo>
                    <a:pt x="7908" y="865261"/>
                    <a:pt x="0" y="857353"/>
                    <a:pt x="0" y="847597"/>
                  </a:cubicBezTo>
                  <a:lnTo>
                    <a:pt x="0" y="17664"/>
                  </a:lnTo>
                  <a:cubicBezTo>
                    <a:pt x="0" y="7908"/>
                    <a:pt x="7908" y="0"/>
                    <a:pt x="17664" y="0"/>
                  </a:cubicBezTo>
                  <a:close/>
                </a:path>
              </a:pathLst>
            </a:custGeom>
            <a:solidFill>
              <a:srgbClr val="F1F6FF"/>
            </a:solidFill>
          </p:spPr>
        </p:sp>
        <p:sp>
          <p:nvSpPr>
            <p:cNvPr name="TextBox 23" id="23"/>
            <p:cNvSpPr txBox="true"/>
            <p:nvPr/>
          </p:nvSpPr>
          <p:spPr>
            <a:xfrm>
              <a:off x="0" y="-38100"/>
              <a:ext cx="1344168" cy="903361"/>
            </a:xfrm>
            <a:prstGeom prst="rect">
              <a:avLst/>
            </a:prstGeom>
          </p:spPr>
          <p:txBody>
            <a:bodyPr anchor="ctr" rtlCol="false" tIns="52351" lIns="52351" bIns="52351" rIns="52351"/>
            <a:lstStyle/>
            <a:p>
              <a:pPr algn="ctr">
                <a:lnSpc>
                  <a:spcPts val="3406"/>
                </a:lnSpc>
              </a:pPr>
            </a:p>
          </p:txBody>
        </p:sp>
      </p:grpSp>
      <p:sp>
        <p:nvSpPr>
          <p:cNvPr name="Freeform 24" id="24"/>
          <p:cNvSpPr/>
          <p:nvPr/>
        </p:nvSpPr>
        <p:spPr>
          <a:xfrm flipH="false" flipV="false" rot="0">
            <a:off x="4993856" y="2441180"/>
            <a:ext cx="829342" cy="823060"/>
          </a:xfrm>
          <a:custGeom>
            <a:avLst/>
            <a:gdLst/>
            <a:ahLst/>
            <a:cxnLst/>
            <a:rect r="r" b="b" t="t" l="l"/>
            <a:pathLst>
              <a:path h="823060" w="829342">
                <a:moveTo>
                  <a:pt x="0" y="0"/>
                </a:moveTo>
                <a:lnTo>
                  <a:pt x="829343" y="0"/>
                </a:lnTo>
                <a:lnTo>
                  <a:pt x="829343" y="823060"/>
                </a:lnTo>
                <a:lnTo>
                  <a:pt x="0" y="823060"/>
                </a:lnTo>
                <a:lnTo>
                  <a:pt x="0" y="0"/>
                </a:lnTo>
                <a:close/>
              </a:path>
            </a:pathLst>
          </a:custGeom>
          <a:blipFill>
            <a:blip r:embed="rId5"/>
            <a:stretch>
              <a:fillRect l="0" t="0" r="0" b="0"/>
            </a:stretch>
          </a:blipFill>
        </p:spPr>
      </p:sp>
      <p:sp>
        <p:nvSpPr>
          <p:cNvPr name="Freeform 25" id="25"/>
          <p:cNvSpPr/>
          <p:nvPr/>
        </p:nvSpPr>
        <p:spPr>
          <a:xfrm flipH="false" flipV="false" rot="0">
            <a:off x="10554109" y="2441180"/>
            <a:ext cx="853210" cy="751638"/>
          </a:xfrm>
          <a:custGeom>
            <a:avLst/>
            <a:gdLst/>
            <a:ahLst/>
            <a:cxnLst/>
            <a:rect r="r" b="b" t="t" l="l"/>
            <a:pathLst>
              <a:path h="751638" w="853210">
                <a:moveTo>
                  <a:pt x="0" y="0"/>
                </a:moveTo>
                <a:lnTo>
                  <a:pt x="853210" y="0"/>
                </a:lnTo>
                <a:lnTo>
                  <a:pt x="853210" y="751638"/>
                </a:lnTo>
                <a:lnTo>
                  <a:pt x="0" y="751638"/>
                </a:lnTo>
                <a:lnTo>
                  <a:pt x="0" y="0"/>
                </a:lnTo>
                <a:close/>
              </a:path>
            </a:pathLst>
          </a:custGeom>
          <a:blipFill>
            <a:blip r:embed="rId6"/>
            <a:stretch>
              <a:fillRect l="0" t="0" r="0" b="0"/>
            </a:stretch>
          </a:blipFill>
        </p:spPr>
      </p:sp>
      <p:sp>
        <p:nvSpPr>
          <p:cNvPr name="Freeform 26" id="26"/>
          <p:cNvSpPr/>
          <p:nvPr/>
        </p:nvSpPr>
        <p:spPr>
          <a:xfrm flipH="false" flipV="false" rot="0">
            <a:off x="16141080" y="2441180"/>
            <a:ext cx="751638" cy="751638"/>
          </a:xfrm>
          <a:custGeom>
            <a:avLst/>
            <a:gdLst/>
            <a:ahLst/>
            <a:cxnLst/>
            <a:rect r="r" b="b" t="t" l="l"/>
            <a:pathLst>
              <a:path h="751638" w="751638">
                <a:moveTo>
                  <a:pt x="0" y="0"/>
                </a:moveTo>
                <a:lnTo>
                  <a:pt x="751638" y="0"/>
                </a:lnTo>
                <a:lnTo>
                  <a:pt x="751638" y="751638"/>
                </a:lnTo>
                <a:lnTo>
                  <a:pt x="0" y="751638"/>
                </a:lnTo>
                <a:lnTo>
                  <a:pt x="0" y="0"/>
                </a:lnTo>
                <a:close/>
              </a:path>
            </a:pathLst>
          </a:custGeom>
          <a:blipFill>
            <a:blip r:embed="rId7"/>
            <a:stretch>
              <a:fillRect l="0" t="0" r="0" b="0"/>
            </a:stretch>
          </a:blipFill>
        </p:spPr>
      </p:sp>
      <p:sp>
        <p:nvSpPr>
          <p:cNvPr name="Freeform 27" id="27"/>
          <p:cNvSpPr/>
          <p:nvPr/>
        </p:nvSpPr>
        <p:spPr>
          <a:xfrm flipH="false" flipV="false" rot="0">
            <a:off x="4989115" y="6108856"/>
            <a:ext cx="834083" cy="824867"/>
          </a:xfrm>
          <a:custGeom>
            <a:avLst/>
            <a:gdLst/>
            <a:ahLst/>
            <a:cxnLst/>
            <a:rect r="r" b="b" t="t" l="l"/>
            <a:pathLst>
              <a:path h="824867" w="834083">
                <a:moveTo>
                  <a:pt x="0" y="0"/>
                </a:moveTo>
                <a:lnTo>
                  <a:pt x="834084" y="0"/>
                </a:lnTo>
                <a:lnTo>
                  <a:pt x="834084" y="824867"/>
                </a:lnTo>
                <a:lnTo>
                  <a:pt x="0" y="824867"/>
                </a:lnTo>
                <a:lnTo>
                  <a:pt x="0" y="0"/>
                </a:lnTo>
                <a:close/>
              </a:path>
            </a:pathLst>
          </a:custGeom>
          <a:blipFill>
            <a:blip r:embed="rId8"/>
            <a:stretch>
              <a:fillRect l="0" t="0" r="0" b="0"/>
            </a:stretch>
          </a:blipFill>
        </p:spPr>
      </p:sp>
      <p:sp>
        <p:nvSpPr>
          <p:cNvPr name="Freeform 28" id="28"/>
          <p:cNvSpPr/>
          <p:nvPr/>
        </p:nvSpPr>
        <p:spPr>
          <a:xfrm flipH="false" flipV="false" rot="0">
            <a:off x="10357696" y="6072934"/>
            <a:ext cx="1030505" cy="896710"/>
          </a:xfrm>
          <a:custGeom>
            <a:avLst/>
            <a:gdLst/>
            <a:ahLst/>
            <a:cxnLst/>
            <a:rect r="r" b="b" t="t" l="l"/>
            <a:pathLst>
              <a:path h="896710" w="1030505">
                <a:moveTo>
                  <a:pt x="0" y="0"/>
                </a:moveTo>
                <a:lnTo>
                  <a:pt x="1030506" y="0"/>
                </a:lnTo>
                <a:lnTo>
                  <a:pt x="1030506" y="896710"/>
                </a:lnTo>
                <a:lnTo>
                  <a:pt x="0" y="896710"/>
                </a:lnTo>
                <a:lnTo>
                  <a:pt x="0" y="0"/>
                </a:lnTo>
                <a:close/>
              </a:path>
            </a:pathLst>
          </a:custGeom>
          <a:blipFill>
            <a:blip r:embed="rId9"/>
            <a:stretch>
              <a:fillRect l="0" t="0" r="0" b="0"/>
            </a:stretch>
          </a:blipFill>
        </p:spPr>
      </p:sp>
      <p:sp>
        <p:nvSpPr>
          <p:cNvPr name="TextBox 29" id="29"/>
          <p:cNvSpPr txBox="true"/>
          <p:nvPr/>
        </p:nvSpPr>
        <p:spPr>
          <a:xfrm rot="0">
            <a:off x="1452232" y="3511471"/>
            <a:ext cx="4370966" cy="1559052"/>
          </a:xfrm>
          <a:prstGeom prst="rect">
            <a:avLst/>
          </a:prstGeom>
        </p:spPr>
        <p:txBody>
          <a:bodyPr anchor="t" rtlCol="false" tIns="0" lIns="0" bIns="0" rIns="0">
            <a:spAutoFit/>
          </a:bodyPr>
          <a:lstStyle/>
          <a:p>
            <a:pPr algn="l">
              <a:lnSpc>
                <a:spcPts val="2483"/>
              </a:lnSpc>
              <a:spcBef>
                <a:spcPct val="0"/>
              </a:spcBef>
            </a:pPr>
            <a:r>
              <a:rPr lang="en-US" sz="1800">
                <a:solidFill>
                  <a:srgbClr val="000000"/>
                </a:solidFill>
                <a:latin typeface="Proxima Nova"/>
                <a:ea typeface="Proxima Nova"/>
                <a:cs typeface="Proxima Nova"/>
                <a:sym typeface="Proxima Nova"/>
              </a:rPr>
              <a:t>Use engine hours to track the crane's actual working time. Monitor jib position with a tilt sensor to ensure safe operation. Prevent accidents and unsafe transportation.</a:t>
            </a:r>
          </a:p>
        </p:txBody>
      </p:sp>
      <p:sp>
        <p:nvSpPr>
          <p:cNvPr name="TextBox 30" id="30"/>
          <p:cNvSpPr txBox="true"/>
          <p:nvPr/>
        </p:nvSpPr>
        <p:spPr>
          <a:xfrm rot="0">
            <a:off x="6973772" y="3511471"/>
            <a:ext cx="4433547" cy="1559052"/>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Generate routes automatically by entering field locations or delivery points, and let </a:t>
            </a:r>
          </a:p>
          <a:p>
            <a:pPr algn="l">
              <a:lnSpc>
                <a:spcPts val="2483"/>
              </a:lnSpc>
            </a:pPr>
            <a:r>
              <a:rPr lang="en-US" sz="1800">
                <a:solidFill>
                  <a:srgbClr val="000000"/>
                </a:solidFill>
                <a:latin typeface="Proxima Nova"/>
                <a:ea typeface="Proxima Nova"/>
                <a:cs typeface="Proxima Nova"/>
                <a:sym typeface="Proxima Nova"/>
              </a:rPr>
              <a:t>the system arranges them in the most efficient order. Mark Points of interest (POIs)</a:t>
            </a:r>
          </a:p>
          <a:p>
            <a:pPr algn="l">
              <a:lnSpc>
                <a:spcPts val="2483"/>
              </a:lnSpc>
              <a:spcBef>
                <a:spcPct val="0"/>
              </a:spcBef>
            </a:pPr>
            <a:r>
              <a:rPr lang="en-US" sz="1800">
                <a:solidFill>
                  <a:srgbClr val="000000"/>
                </a:solidFill>
                <a:latin typeface="Proxima Nova"/>
                <a:ea typeface="Proxima Nova"/>
                <a:cs typeface="Proxima Nova"/>
                <a:sym typeface="Proxima Nova"/>
              </a:rPr>
              <a:t>to ensure every farm or client is covered.</a:t>
            </a:r>
          </a:p>
        </p:txBody>
      </p:sp>
      <p:sp>
        <p:nvSpPr>
          <p:cNvPr name="TextBox 31" id="31"/>
          <p:cNvSpPr txBox="true"/>
          <p:nvPr/>
        </p:nvSpPr>
        <p:spPr>
          <a:xfrm rot="0">
            <a:off x="1511772" y="7296532"/>
            <a:ext cx="4251881" cy="930402"/>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Monitor each driver's shift duration </a:t>
            </a:r>
          </a:p>
          <a:p>
            <a:pPr algn="l">
              <a:lnSpc>
                <a:spcPts val="2483"/>
              </a:lnSpc>
              <a:spcBef>
                <a:spcPct val="0"/>
              </a:spcBef>
            </a:pPr>
            <a:r>
              <a:rPr lang="en-US" sz="1800">
                <a:solidFill>
                  <a:srgbClr val="000000"/>
                </a:solidFill>
                <a:latin typeface="Proxima Nova"/>
                <a:ea typeface="Proxima Nova"/>
                <a:cs typeface="Proxima Nova"/>
                <a:sym typeface="Proxima Nova"/>
              </a:rPr>
              <a:t>in real time and enable remote DDD file downloads at specified intervals.</a:t>
            </a:r>
          </a:p>
        </p:txBody>
      </p:sp>
      <p:sp>
        <p:nvSpPr>
          <p:cNvPr name="TextBox 32" id="32"/>
          <p:cNvSpPr txBox="true"/>
          <p:nvPr/>
        </p:nvSpPr>
        <p:spPr>
          <a:xfrm rot="0">
            <a:off x="7020711" y="7296532"/>
            <a:ext cx="4251881" cy="930402"/>
          </a:xfrm>
          <a:prstGeom prst="rect">
            <a:avLst/>
          </a:prstGeom>
        </p:spPr>
        <p:txBody>
          <a:bodyPr anchor="t" rtlCol="false" tIns="0" lIns="0" bIns="0" rIns="0">
            <a:spAutoFit/>
          </a:bodyPr>
          <a:lstStyle/>
          <a:p>
            <a:pPr algn="l">
              <a:lnSpc>
                <a:spcPts val="2483"/>
              </a:lnSpc>
              <a:spcBef>
                <a:spcPct val="0"/>
              </a:spcBef>
            </a:pPr>
            <a:r>
              <a:rPr lang="en-US" sz="1800">
                <a:solidFill>
                  <a:srgbClr val="000000"/>
                </a:solidFill>
                <a:latin typeface="Proxima Nova"/>
                <a:ea typeface="Proxima Nova"/>
                <a:cs typeface="Proxima Nova"/>
                <a:sym typeface="Proxima Nova"/>
              </a:rPr>
              <a:t>Enable ADAS alerts and sound warnings to keep a safe distance, considering vehicle weight with/without cargo.</a:t>
            </a:r>
          </a:p>
        </p:txBody>
      </p:sp>
      <p:sp>
        <p:nvSpPr>
          <p:cNvPr name="TextBox 33" id="33"/>
          <p:cNvSpPr txBox="true"/>
          <p:nvPr/>
        </p:nvSpPr>
        <p:spPr>
          <a:xfrm rot="0">
            <a:off x="12449094" y="7296532"/>
            <a:ext cx="4251881" cy="1244727"/>
          </a:xfrm>
          <a:prstGeom prst="rect">
            <a:avLst/>
          </a:prstGeom>
        </p:spPr>
        <p:txBody>
          <a:bodyPr anchor="t" rtlCol="false" tIns="0" lIns="0" bIns="0" rIns="0">
            <a:spAutoFit/>
          </a:bodyPr>
          <a:lstStyle/>
          <a:p>
            <a:pPr algn="l">
              <a:lnSpc>
                <a:spcPts val="2483"/>
              </a:lnSpc>
              <a:spcBef>
                <a:spcPct val="0"/>
              </a:spcBef>
            </a:pPr>
            <a:r>
              <a:rPr lang="en-US" sz="1800">
                <a:solidFill>
                  <a:srgbClr val="000000"/>
                </a:solidFill>
                <a:latin typeface="Proxima Nova"/>
                <a:ea typeface="Proxima Nova"/>
                <a:cs typeface="Proxima Nova"/>
                <a:sym typeface="Proxima Nova"/>
              </a:rPr>
              <a:t>Minimize engine idling with comprehensive fuel reports. Detect fuel drains and prevent fraud using flow meters and fuel sensors.</a:t>
            </a:r>
          </a:p>
        </p:txBody>
      </p:sp>
      <p:sp>
        <p:nvSpPr>
          <p:cNvPr name="TextBox 34" id="34"/>
          <p:cNvSpPr txBox="true"/>
          <p:nvPr/>
        </p:nvSpPr>
        <p:spPr>
          <a:xfrm rot="0">
            <a:off x="1452232" y="2623360"/>
            <a:ext cx="2692061" cy="8214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Monitor combines in fields</a:t>
            </a:r>
          </a:p>
        </p:txBody>
      </p:sp>
      <p:sp>
        <p:nvSpPr>
          <p:cNvPr name="TextBox 35" id="35"/>
          <p:cNvSpPr txBox="true"/>
          <p:nvPr/>
        </p:nvSpPr>
        <p:spPr>
          <a:xfrm rot="0">
            <a:off x="6973772" y="2623360"/>
            <a:ext cx="2772602" cy="8214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Optimize field operations</a:t>
            </a:r>
          </a:p>
        </p:txBody>
      </p:sp>
      <p:sp>
        <p:nvSpPr>
          <p:cNvPr name="TextBox 36" id="36"/>
          <p:cNvSpPr txBox="true"/>
          <p:nvPr/>
        </p:nvSpPr>
        <p:spPr>
          <a:xfrm rot="0">
            <a:off x="1511772" y="6388512"/>
            <a:ext cx="2697530" cy="8214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Control working hours</a:t>
            </a:r>
          </a:p>
        </p:txBody>
      </p:sp>
      <p:sp>
        <p:nvSpPr>
          <p:cNvPr name="TextBox 37" id="37"/>
          <p:cNvSpPr txBox="true"/>
          <p:nvPr/>
        </p:nvSpPr>
        <p:spPr>
          <a:xfrm rot="0">
            <a:off x="7020711" y="6388512"/>
            <a:ext cx="2725664" cy="8214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Ensure off road safe driving</a:t>
            </a:r>
          </a:p>
        </p:txBody>
      </p:sp>
      <p:sp>
        <p:nvSpPr>
          <p:cNvPr name="TextBox 38" id="38"/>
          <p:cNvSpPr txBox="true"/>
          <p:nvPr/>
        </p:nvSpPr>
        <p:spPr>
          <a:xfrm rot="0">
            <a:off x="12449094" y="6388512"/>
            <a:ext cx="2879544" cy="8214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Control fuel consumption</a:t>
            </a:r>
          </a:p>
        </p:txBody>
      </p:sp>
      <p:sp>
        <p:nvSpPr>
          <p:cNvPr name="TextBox 39" id="39"/>
          <p:cNvSpPr txBox="true"/>
          <p:nvPr/>
        </p:nvSpPr>
        <p:spPr>
          <a:xfrm rot="0">
            <a:off x="12505980" y="3511471"/>
            <a:ext cx="4251881" cy="930402"/>
          </a:xfrm>
          <a:prstGeom prst="rect">
            <a:avLst/>
          </a:prstGeom>
        </p:spPr>
        <p:txBody>
          <a:bodyPr anchor="t" rtlCol="false" tIns="0" lIns="0" bIns="0" rIns="0">
            <a:spAutoFit/>
          </a:bodyPr>
          <a:lstStyle/>
          <a:p>
            <a:pPr algn="l">
              <a:lnSpc>
                <a:spcPts val="2483"/>
              </a:lnSpc>
            </a:pPr>
            <a:r>
              <a:rPr lang="en-US" sz="1800">
                <a:solidFill>
                  <a:srgbClr val="000000"/>
                </a:solidFill>
                <a:latin typeface="Proxima Nova"/>
                <a:ea typeface="Proxima Nova"/>
                <a:cs typeface="Proxima Nova"/>
                <a:sym typeface="Proxima Nova"/>
              </a:rPr>
              <a:t>Set alarms to prevent excessive use</a:t>
            </a:r>
          </a:p>
          <a:p>
            <a:pPr algn="l">
              <a:lnSpc>
                <a:spcPts val="2483"/>
              </a:lnSpc>
              <a:spcBef>
                <a:spcPct val="0"/>
              </a:spcBef>
            </a:pPr>
            <a:r>
              <a:rPr lang="en-US" sz="1800">
                <a:solidFill>
                  <a:srgbClr val="000000"/>
                </a:solidFill>
                <a:latin typeface="Proxima Nova"/>
                <a:ea typeface="Proxima Nova"/>
                <a:cs typeface="Proxima Nova"/>
                <a:sym typeface="Proxima Nova"/>
              </a:rPr>
              <a:t>and overheating. Avoid malfunctions, breakdowns, and costly repairs.</a:t>
            </a:r>
          </a:p>
        </p:txBody>
      </p:sp>
      <p:sp>
        <p:nvSpPr>
          <p:cNvPr name="TextBox 40" id="40"/>
          <p:cNvSpPr txBox="true"/>
          <p:nvPr/>
        </p:nvSpPr>
        <p:spPr>
          <a:xfrm rot="0">
            <a:off x="12505980" y="2623360"/>
            <a:ext cx="2482574" cy="821436"/>
          </a:xfrm>
          <a:prstGeom prst="rect">
            <a:avLst/>
          </a:prstGeom>
        </p:spPr>
        <p:txBody>
          <a:bodyPr anchor="t" rtlCol="false" tIns="0" lIns="0" bIns="0" rIns="0">
            <a:spAutoFit/>
          </a:bodyPr>
          <a:lstStyle/>
          <a:p>
            <a:pPr algn="l">
              <a:lnSpc>
                <a:spcPts val="3311"/>
              </a:lnSpc>
              <a:spcBef>
                <a:spcPct val="0"/>
              </a:spcBef>
            </a:pPr>
            <a:r>
              <a:rPr lang="en-US" b="true" sz="2400">
                <a:solidFill>
                  <a:srgbClr val="1D96DB"/>
                </a:solidFill>
                <a:latin typeface="Proxima Nova Bold"/>
                <a:ea typeface="Proxima Nova Bold"/>
                <a:cs typeface="Proxima Nova Bold"/>
                <a:sym typeface="Proxima Nova Bold"/>
              </a:rPr>
              <a:t>Prevent breakdowns</a:t>
            </a:r>
          </a:p>
        </p:txBody>
      </p:sp>
      <p:sp>
        <p:nvSpPr>
          <p:cNvPr name="TextBox 41" id="41"/>
          <p:cNvSpPr txBox="true"/>
          <p:nvPr/>
        </p:nvSpPr>
        <p:spPr>
          <a:xfrm rot="0">
            <a:off x="945775" y="1177458"/>
            <a:ext cx="6891736" cy="7143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More features</a:t>
            </a:r>
          </a:p>
        </p:txBody>
      </p:sp>
      <p:sp>
        <p:nvSpPr>
          <p:cNvPr name="Freeform 42" id="42"/>
          <p:cNvSpPr/>
          <p:nvPr/>
        </p:nvSpPr>
        <p:spPr>
          <a:xfrm flipH="false" flipV="false" rot="0">
            <a:off x="16070040" y="6121776"/>
            <a:ext cx="822677" cy="811947"/>
          </a:xfrm>
          <a:custGeom>
            <a:avLst/>
            <a:gdLst/>
            <a:ahLst/>
            <a:cxnLst/>
            <a:rect r="r" b="b" t="t" l="l"/>
            <a:pathLst>
              <a:path h="811947" w="822677">
                <a:moveTo>
                  <a:pt x="0" y="0"/>
                </a:moveTo>
                <a:lnTo>
                  <a:pt x="822678" y="0"/>
                </a:lnTo>
                <a:lnTo>
                  <a:pt x="822678" y="811947"/>
                </a:lnTo>
                <a:lnTo>
                  <a:pt x="0" y="811947"/>
                </a:lnTo>
                <a:lnTo>
                  <a:pt x="0" y="0"/>
                </a:lnTo>
                <a:close/>
              </a:path>
            </a:pathLst>
          </a:custGeom>
          <a:blipFill>
            <a:blip r:embed="rId10"/>
            <a:stretch>
              <a:fillRect l="0" t="0" r="0" b="0"/>
            </a:stretch>
          </a:blipFill>
        </p:spPr>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1221" b="-1222"/>
            </a:stretch>
          </a:blipFill>
        </p:spPr>
      </p:sp>
      <p:grpSp>
        <p:nvGrpSpPr>
          <p:cNvPr name="Group 3" id="3"/>
          <p:cNvGrpSpPr/>
          <p:nvPr/>
        </p:nvGrpSpPr>
        <p:grpSpPr>
          <a:xfrm rot="0">
            <a:off x="200" y="9773650"/>
            <a:ext cx="18288000" cy="504000"/>
            <a:chOff x="0" y="0"/>
            <a:chExt cx="24384000" cy="672000"/>
          </a:xfrm>
        </p:grpSpPr>
        <p:sp>
          <p:nvSpPr>
            <p:cNvPr name="Freeform 4" id="4"/>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5" id="5"/>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4"/>
            <a:stretch>
              <a:fillRect l="0" t="0" r="0" b="0"/>
            </a:stretch>
          </a:blipFill>
        </p:spPr>
      </p:sp>
      <p:grpSp>
        <p:nvGrpSpPr>
          <p:cNvPr name="Group 6" id="6"/>
          <p:cNvGrpSpPr/>
          <p:nvPr/>
        </p:nvGrpSpPr>
        <p:grpSpPr>
          <a:xfrm rot="0">
            <a:off x="975430" y="3000182"/>
            <a:ext cx="4045796" cy="5769791"/>
            <a:chOff x="0" y="0"/>
            <a:chExt cx="1033990" cy="1474594"/>
          </a:xfrm>
        </p:grpSpPr>
        <p:sp>
          <p:nvSpPr>
            <p:cNvPr name="Freeform 7" id="7"/>
            <p:cNvSpPr/>
            <p:nvPr/>
          </p:nvSpPr>
          <p:spPr>
            <a:xfrm flipH="false" flipV="false" rot="0">
              <a:off x="0" y="0"/>
              <a:ext cx="1033990" cy="1474594"/>
            </a:xfrm>
            <a:custGeom>
              <a:avLst/>
              <a:gdLst/>
              <a:ahLst/>
              <a:cxnLst/>
              <a:rect r="r" b="b" t="t" l="l"/>
              <a:pathLst>
                <a:path h="1474594" w="1033990">
                  <a:moveTo>
                    <a:pt x="22963" y="0"/>
                  </a:moveTo>
                  <a:lnTo>
                    <a:pt x="1011027" y="0"/>
                  </a:lnTo>
                  <a:cubicBezTo>
                    <a:pt x="1017117" y="0"/>
                    <a:pt x="1022958" y="2419"/>
                    <a:pt x="1027264" y="6726"/>
                  </a:cubicBezTo>
                  <a:cubicBezTo>
                    <a:pt x="1031570" y="11032"/>
                    <a:pt x="1033990" y="16873"/>
                    <a:pt x="1033990" y="22963"/>
                  </a:cubicBezTo>
                  <a:lnTo>
                    <a:pt x="1033990" y="1451631"/>
                  </a:lnTo>
                  <a:cubicBezTo>
                    <a:pt x="1033990" y="1464313"/>
                    <a:pt x="1023709" y="1474594"/>
                    <a:pt x="1011027" y="1474594"/>
                  </a:cubicBezTo>
                  <a:lnTo>
                    <a:pt x="22963" y="1474594"/>
                  </a:lnTo>
                  <a:cubicBezTo>
                    <a:pt x="10281" y="1474594"/>
                    <a:pt x="0" y="1464313"/>
                    <a:pt x="0" y="1451631"/>
                  </a:cubicBezTo>
                  <a:lnTo>
                    <a:pt x="0" y="22963"/>
                  </a:lnTo>
                  <a:cubicBezTo>
                    <a:pt x="0" y="10281"/>
                    <a:pt x="10281" y="0"/>
                    <a:pt x="22963" y="0"/>
                  </a:cubicBezTo>
                  <a:close/>
                </a:path>
              </a:pathLst>
            </a:custGeom>
            <a:solidFill>
              <a:srgbClr val="F1F6FF"/>
            </a:solidFill>
          </p:spPr>
        </p:sp>
        <p:sp>
          <p:nvSpPr>
            <p:cNvPr name="TextBox 8" id="8"/>
            <p:cNvSpPr txBox="true"/>
            <p:nvPr/>
          </p:nvSpPr>
          <p:spPr>
            <a:xfrm>
              <a:off x="0" y="-38100"/>
              <a:ext cx="1033990" cy="1512694"/>
            </a:xfrm>
            <a:prstGeom prst="rect">
              <a:avLst/>
            </a:prstGeom>
          </p:spPr>
          <p:txBody>
            <a:bodyPr anchor="ctr" rtlCol="false" tIns="52351" lIns="52351" bIns="52351" rIns="52351"/>
            <a:lstStyle/>
            <a:p>
              <a:pPr algn="ctr">
                <a:lnSpc>
                  <a:spcPts val="3406"/>
                </a:lnSpc>
              </a:pPr>
            </a:p>
          </p:txBody>
        </p:sp>
      </p:grpSp>
      <p:grpSp>
        <p:nvGrpSpPr>
          <p:cNvPr name="Group 9" id="9"/>
          <p:cNvGrpSpPr/>
          <p:nvPr/>
        </p:nvGrpSpPr>
        <p:grpSpPr>
          <a:xfrm rot="0">
            <a:off x="5160242" y="3000182"/>
            <a:ext cx="4045796" cy="5769791"/>
            <a:chOff x="0" y="0"/>
            <a:chExt cx="1033990" cy="1474594"/>
          </a:xfrm>
        </p:grpSpPr>
        <p:sp>
          <p:nvSpPr>
            <p:cNvPr name="Freeform 10" id="10"/>
            <p:cNvSpPr/>
            <p:nvPr/>
          </p:nvSpPr>
          <p:spPr>
            <a:xfrm flipH="false" flipV="false" rot="0">
              <a:off x="0" y="0"/>
              <a:ext cx="1033990" cy="1474594"/>
            </a:xfrm>
            <a:custGeom>
              <a:avLst/>
              <a:gdLst/>
              <a:ahLst/>
              <a:cxnLst/>
              <a:rect r="r" b="b" t="t" l="l"/>
              <a:pathLst>
                <a:path h="1474594" w="1033990">
                  <a:moveTo>
                    <a:pt x="22963" y="0"/>
                  </a:moveTo>
                  <a:lnTo>
                    <a:pt x="1011027" y="0"/>
                  </a:lnTo>
                  <a:cubicBezTo>
                    <a:pt x="1017117" y="0"/>
                    <a:pt x="1022958" y="2419"/>
                    <a:pt x="1027264" y="6726"/>
                  </a:cubicBezTo>
                  <a:cubicBezTo>
                    <a:pt x="1031570" y="11032"/>
                    <a:pt x="1033990" y="16873"/>
                    <a:pt x="1033990" y="22963"/>
                  </a:cubicBezTo>
                  <a:lnTo>
                    <a:pt x="1033990" y="1451631"/>
                  </a:lnTo>
                  <a:cubicBezTo>
                    <a:pt x="1033990" y="1464313"/>
                    <a:pt x="1023709" y="1474594"/>
                    <a:pt x="1011027" y="1474594"/>
                  </a:cubicBezTo>
                  <a:lnTo>
                    <a:pt x="22963" y="1474594"/>
                  </a:lnTo>
                  <a:cubicBezTo>
                    <a:pt x="10281" y="1474594"/>
                    <a:pt x="0" y="1464313"/>
                    <a:pt x="0" y="1451631"/>
                  </a:cubicBezTo>
                  <a:lnTo>
                    <a:pt x="0" y="22963"/>
                  </a:lnTo>
                  <a:cubicBezTo>
                    <a:pt x="0" y="10281"/>
                    <a:pt x="10281" y="0"/>
                    <a:pt x="22963" y="0"/>
                  </a:cubicBezTo>
                  <a:close/>
                </a:path>
              </a:pathLst>
            </a:custGeom>
            <a:solidFill>
              <a:srgbClr val="F1F6FF"/>
            </a:solidFill>
          </p:spPr>
        </p:sp>
        <p:sp>
          <p:nvSpPr>
            <p:cNvPr name="TextBox 11" id="11"/>
            <p:cNvSpPr txBox="true"/>
            <p:nvPr/>
          </p:nvSpPr>
          <p:spPr>
            <a:xfrm>
              <a:off x="0" y="-38100"/>
              <a:ext cx="1033990" cy="1512694"/>
            </a:xfrm>
            <a:prstGeom prst="rect">
              <a:avLst/>
            </a:prstGeom>
          </p:spPr>
          <p:txBody>
            <a:bodyPr anchor="ctr" rtlCol="false" tIns="52351" lIns="52351" bIns="52351" rIns="52351"/>
            <a:lstStyle/>
            <a:p>
              <a:pPr algn="ctr">
                <a:lnSpc>
                  <a:spcPts val="3406"/>
                </a:lnSpc>
              </a:pPr>
            </a:p>
          </p:txBody>
        </p:sp>
      </p:grpSp>
      <p:grpSp>
        <p:nvGrpSpPr>
          <p:cNvPr name="Group 12" id="12"/>
          <p:cNvGrpSpPr/>
          <p:nvPr/>
        </p:nvGrpSpPr>
        <p:grpSpPr>
          <a:xfrm rot="0">
            <a:off x="9345054" y="3000182"/>
            <a:ext cx="4045796" cy="5769791"/>
            <a:chOff x="0" y="0"/>
            <a:chExt cx="1033990" cy="1474594"/>
          </a:xfrm>
        </p:grpSpPr>
        <p:sp>
          <p:nvSpPr>
            <p:cNvPr name="Freeform 13" id="13"/>
            <p:cNvSpPr/>
            <p:nvPr/>
          </p:nvSpPr>
          <p:spPr>
            <a:xfrm flipH="false" flipV="false" rot="0">
              <a:off x="0" y="0"/>
              <a:ext cx="1033990" cy="1474594"/>
            </a:xfrm>
            <a:custGeom>
              <a:avLst/>
              <a:gdLst/>
              <a:ahLst/>
              <a:cxnLst/>
              <a:rect r="r" b="b" t="t" l="l"/>
              <a:pathLst>
                <a:path h="1474594" w="1033990">
                  <a:moveTo>
                    <a:pt x="22963" y="0"/>
                  </a:moveTo>
                  <a:lnTo>
                    <a:pt x="1011027" y="0"/>
                  </a:lnTo>
                  <a:cubicBezTo>
                    <a:pt x="1017117" y="0"/>
                    <a:pt x="1022958" y="2419"/>
                    <a:pt x="1027264" y="6726"/>
                  </a:cubicBezTo>
                  <a:cubicBezTo>
                    <a:pt x="1031570" y="11032"/>
                    <a:pt x="1033990" y="16873"/>
                    <a:pt x="1033990" y="22963"/>
                  </a:cubicBezTo>
                  <a:lnTo>
                    <a:pt x="1033990" y="1451631"/>
                  </a:lnTo>
                  <a:cubicBezTo>
                    <a:pt x="1033990" y="1464313"/>
                    <a:pt x="1023709" y="1474594"/>
                    <a:pt x="1011027" y="1474594"/>
                  </a:cubicBezTo>
                  <a:lnTo>
                    <a:pt x="22963" y="1474594"/>
                  </a:lnTo>
                  <a:cubicBezTo>
                    <a:pt x="10281" y="1474594"/>
                    <a:pt x="0" y="1464313"/>
                    <a:pt x="0" y="1451631"/>
                  </a:cubicBezTo>
                  <a:lnTo>
                    <a:pt x="0" y="22963"/>
                  </a:lnTo>
                  <a:cubicBezTo>
                    <a:pt x="0" y="10281"/>
                    <a:pt x="10281" y="0"/>
                    <a:pt x="22963" y="0"/>
                  </a:cubicBezTo>
                  <a:close/>
                </a:path>
              </a:pathLst>
            </a:custGeom>
            <a:solidFill>
              <a:srgbClr val="F1F6FF"/>
            </a:solidFill>
          </p:spPr>
        </p:sp>
        <p:sp>
          <p:nvSpPr>
            <p:cNvPr name="TextBox 14" id="14"/>
            <p:cNvSpPr txBox="true"/>
            <p:nvPr/>
          </p:nvSpPr>
          <p:spPr>
            <a:xfrm>
              <a:off x="0" y="-38100"/>
              <a:ext cx="1033990" cy="1512694"/>
            </a:xfrm>
            <a:prstGeom prst="rect">
              <a:avLst/>
            </a:prstGeom>
          </p:spPr>
          <p:txBody>
            <a:bodyPr anchor="ctr" rtlCol="false" tIns="52351" lIns="52351" bIns="52351" rIns="52351"/>
            <a:lstStyle/>
            <a:p>
              <a:pPr algn="ctr">
                <a:lnSpc>
                  <a:spcPts val="3406"/>
                </a:lnSpc>
              </a:pPr>
            </a:p>
          </p:txBody>
        </p:sp>
      </p:grpSp>
      <p:grpSp>
        <p:nvGrpSpPr>
          <p:cNvPr name="Group 15" id="15"/>
          <p:cNvGrpSpPr/>
          <p:nvPr/>
        </p:nvGrpSpPr>
        <p:grpSpPr>
          <a:xfrm rot="0">
            <a:off x="13529865" y="3000182"/>
            <a:ext cx="4045796" cy="5769791"/>
            <a:chOff x="0" y="0"/>
            <a:chExt cx="1033990" cy="1474594"/>
          </a:xfrm>
        </p:grpSpPr>
        <p:sp>
          <p:nvSpPr>
            <p:cNvPr name="Freeform 16" id="16"/>
            <p:cNvSpPr/>
            <p:nvPr/>
          </p:nvSpPr>
          <p:spPr>
            <a:xfrm flipH="false" flipV="false" rot="0">
              <a:off x="0" y="0"/>
              <a:ext cx="1033990" cy="1474594"/>
            </a:xfrm>
            <a:custGeom>
              <a:avLst/>
              <a:gdLst/>
              <a:ahLst/>
              <a:cxnLst/>
              <a:rect r="r" b="b" t="t" l="l"/>
              <a:pathLst>
                <a:path h="1474594" w="1033990">
                  <a:moveTo>
                    <a:pt x="22963" y="0"/>
                  </a:moveTo>
                  <a:lnTo>
                    <a:pt x="1011027" y="0"/>
                  </a:lnTo>
                  <a:cubicBezTo>
                    <a:pt x="1017117" y="0"/>
                    <a:pt x="1022958" y="2419"/>
                    <a:pt x="1027264" y="6726"/>
                  </a:cubicBezTo>
                  <a:cubicBezTo>
                    <a:pt x="1031570" y="11032"/>
                    <a:pt x="1033990" y="16873"/>
                    <a:pt x="1033990" y="22963"/>
                  </a:cubicBezTo>
                  <a:lnTo>
                    <a:pt x="1033990" y="1451631"/>
                  </a:lnTo>
                  <a:cubicBezTo>
                    <a:pt x="1033990" y="1464313"/>
                    <a:pt x="1023709" y="1474594"/>
                    <a:pt x="1011027" y="1474594"/>
                  </a:cubicBezTo>
                  <a:lnTo>
                    <a:pt x="22963" y="1474594"/>
                  </a:lnTo>
                  <a:cubicBezTo>
                    <a:pt x="10281" y="1474594"/>
                    <a:pt x="0" y="1464313"/>
                    <a:pt x="0" y="1451631"/>
                  </a:cubicBezTo>
                  <a:lnTo>
                    <a:pt x="0" y="22963"/>
                  </a:lnTo>
                  <a:cubicBezTo>
                    <a:pt x="0" y="10281"/>
                    <a:pt x="10281" y="0"/>
                    <a:pt x="22963" y="0"/>
                  </a:cubicBezTo>
                  <a:close/>
                </a:path>
              </a:pathLst>
            </a:custGeom>
            <a:solidFill>
              <a:srgbClr val="F1F6FF"/>
            </a:solidFill>
            <a:ln cap="sq">
              <a:noFill/>
              <a:prstDash val="solid"/>
              <a:miter/>
            </a:ln>
          </p:spPr>
        </p:sp>
        <p:sp>
          <p:nvSpPr>
            <p:cNvPr name="TextBox 17" id="17"/>
            <p:cNvSpPr txBox="true"/>
            <p:nvPr/>
          </p:nvSpPr>
          <p:spPr>
            <a:xfrm>
              <a:off x="0" y="-38100"/>
              <a:ext cx="1033990" cy="1512694"/>
            </a:xfrm>
            <a:prstGeom prst="rect">
              <a:avLst/>
            </a:prstGeom>
          </p:spPr>
          <p:txBody>
            <a:bodyPr anchor="ctr" rtlCol="false" tIns="52351" lIns="52351" bIns="52351" rIns="52351"/>
            <a:lstStyle/>
            <a:p>
              <a:pPr algn="ctr" marL="0" indent="0" lvl="0">
                <a:lnSpc>
                  <a:spcPts val="3406"/>
                </a:lnSpc>
                <a:spcBef>
                  <a:spcPct val="0"/>
                </a:spcBef>
              </a:pPr>
            </a:p>
          </p:txBody>
        </p:sp>
      </p:grpSp>
      <p:sp>
        <p:nvSpPr>
          <p:cNvPr name="Freeform 18" id="18"/>
          <p:cNvSpPr/>
          <p:nvPr/>
        </p:nvSpPr>
        <p:spPr>
          <a:xfrm flipH="false" flipV="false" rot="0">
            <a:off x="2067428" y="3751478"/>
            <a:ext cx="1421797" cy="1292317"/>
          </a:xfrm>
          <a:custGeom>
            <a:avLst/>
            <a:gdLst/>
            <a:ahLst/>
            <a:cxnLst/>
            <a:rect r="r" b="b" t="t" l="l"/>
            <a:pathLst>
              <a:path h="1292317" w="1421797">
                <a:moveTo>
                  <a:pt x="0" y="0"/>
                </a:moveTo>
                <a:lnTo>
                  <a:pt x="1421797" y="0"/>
                </a:lnTo>
                <a:lnTo>
                  <a:pt x="1421797" y="1292317"/>
                </a:lnTo>
                <a:lnTo>
                  <a:pt x="0" y="1292317"/>
                </a:lnTo>
                <a:lnTo>
                  <a:pt x="0" y="0"/>
                </a:lnTo>
                <a:close/>
              </a:path>
            </a:pathLst>
          </a:custGeom>
          <a:blipFill>
            <a:blip r:embed="rId5"/>
            <a:stretch>
              <a:fillRect l="0" t="0" r="0" b="0"/>
            </a:stretch>
          </a:blipFill>
        </p:spPr>
      </p:sp>
      <p:sp>
        <p:nvSpPr>
          <p:cNvPr name="Freeform 19" id="19"/>
          <p:cNvSpPr/>
          <p:nvPr/>
        </p:nvSpPr>
        <p:spPr>
          <a:xfrm flipH="false" flipV="false" rot="0">
            <a:off x="6128397" y="3800829"/>
            <a:ext cx="1667196" cy="1193616"/>
          </a:xfrm>
          <a:custGeom>
            <a:avLst/>
            <a:gdLst/>
            <a:ahLst/>
            <a:cxnLst/>
            <a:rect r="r" b="b" t="t" l="l"/>
            <a:pathLst>
              <a:path h="1193616" w="1667196">
                <a:moveTo>
                  <a:pt x="0" y="0"/>
                </a:moveTo>
                <a:lnTo>
                  <a:pt x="1667196" y="0"/>
                </a:lnTo>
                <a:lnTo>
                  <a:pt x="1667196" y="1193615"/>
                </a:lnTo>
                <a:lnTo>
                  <a:pt x="0" y="1193615"/>
                </a:lnTo>
                <a:lnTo>
                  <a:pt x="0" y="0"/>
                </a:lnTo>
                <a:close/>
              </a:path>
            </a:pathLst>
          </a:custGeom>
          <a:blipFill>
            <a:blip r:embed="rId6"/>
            <a:stretch>
              <a:fillRect l="0" t="0" r="0" b="0"/>
            </a:stretch>
          </a:blipFill>
        </p:spPr>
      </p:sp>
      <p:sp>
        <p:nvSpPr>
          <p:cNvPr name="Freeform 20" id="20"/>
          <p:cNvSpPr/>
          <p:nvPr/>
        </p:nvSpPr>
        <p:spPr>
          <a:xfrm flipH="false" flipV="false" rot="0">
            <a:off x="14811454" y="3748232"/>
            <a:ext cx="1290618" cy="1295563"/>
          </a:xfrm>
          <a:custGeom>
            <a:avLst/>
            <a:gdLst/>
            <a:ahLst/>
            <a:cxnLst/>
            <a:rect r="r" b="b" t="t" l="l"/>
            <a:pathLst>
              <a:path h="1295563" w="1290618">
                <a:moveTo>
                  <a:pt x="0" y="0"/>
                </a:moveTo>
                <a:lnTo>
                  <a:pt x="1290618" y="0"/>
                </a:lnTo>
                <a:lnTo>
                  <a:pt x="1290618" y="1295563"/>
                </a:lnTo>
                <a:lnTo>
                  <a:pt x="0" y="1295563"/>
                </a:lnTo>
                <a:lnTo>
                  <a:pt x="0" y="0"/>
                </a:lnTo>
                <a:close/>
              </a:path>
            </a:pathLst>
          </a:custGeom>
          <a:blipFill>
            <a:blip r:embed="rId7"/>
            <a:stretch>
              <a:fillRect l="0" t="0" r="0" b="0"/>
            </a:stretch>
          </a:blipFill>
        </p:spPr>
      </p:sp>
      <p:sp>
        <p:nvSpPr>
          <p:cNvPr name="Freeform 21" id="21"/>
          <p:cNvSpPr/>
          <p:nvPr/>
        </p:nvSpPr>
        <p:spPr>
          <a:xfrm flipH="false" flipV="false" rot="0">
            <a:off x="10716559" y="3691660"/>
            <a:ext cx="1302785" cy="1302785"/>
          </a:xfrm>
          <a:custGeom>
            <a:avLst/>
            <a:gdLst/>
            <a:ahLst/>
            <a:cxnLst/>
            <a:rect r="r" b="b" t="t" l="l"/>
            <a:pathLst>
              <a:path h="1302785" w="1302785">
                <a:moveTo>
                  <a:pt x="0" y="0"/>
                </a:moveTo>
                <a:lnTo>
                  <a:pt x="1302785" y="0"/>
                </a:lnTo>
                <a:lnTo>
                  <a:pt x="1302785" y="1302784"/>
                </a:lnTo>
                <a:lnTo>
                  <a:pt x="0" y="1302784"/>
                </a:lnTo>
                <a:lnTo>
                  <a:pt x="0" y="0"/>
                </a:lnTo>
                <a:close/>
              </a:path>
            </a:pathLst>
          </a:custGeom>
          <a:blipFill>
            <a:blip r:embed="rId8"/>
            <a:stretch>
              <a:fillRect l="0" t="0" r="0" b="0"/>
            </a:stretch>
          </a:blipFill>
        </p:spPr>
      </p:sp>
      <p:sp>
        <p:nvSpPr>
          <p:cNvPr name="TextBox 22" id="22"/>
          <p:cNvSpPr txBox="true"/>
          <p:nvPr/>
        </p:nvSpPr>
        <p:spPr>
          <a:xfrm rot="0">
            <a:off x="9579952" y="5678369"/>
            <a:ext cx="3383999" cy="352425"/>
          </a:xfrm>
          <a:prstGeom prst="rect">
            <a:avLst/>
          </a:prstGeom>
        </p:spPr>
        <p:txBody>
          <a:bodyPr anchor="t" rtlCol="false" tIns="0" lIns="0" bIns="0" rIns="0">
            <a:spAutoFit/>
          </a:bodyPr>
          <a:lstStyle/>
          <a:p>
            <a:pPr algn="l">
              <a:lnSpc>
                <a:spcPts val="2883"/>
              </a:lnSpc>
              <a:spcBef>
                <a:spcPct val="0"/>
              </a:spcBef>
            </a:pPr>
            <a:r>
              <a:rPr lang="en-US" b="true" sz="2402">
                <a:solidFill>
                  <a:srgbClr val="1D96DB"/>
                </a:solidFill>
                <a:latin typeface="Proxima Nova Bold"/>
                <a:ea typeface="Proxima Nova Bold"/>
                <a:cs typeface="Proxima Nova Bold"/>
                <a:sym typeface="Proxima Nova Bold"/>
              </a:rPr>
              <a:t>Insurance</a:t>
            </a:r>
          </a:p>
        </p:txBody>
      </p:sp>
      <p:sp>
        <p:nvSpPr>
          <p:cNvPr name="TextBox 23" id="23"/>
          <p:cNvSpPr txBox="true"/>
          <p:nvPr/>
        </p:nvSpPr>
        <p:spPr>
          <a:xfrm rot="0">
            <a:off x="9579952" y="6160490"/>
            <a:ext cx="3546884" cy="1765554"/>
          </a:xfrm>
          <a:prstGeom prst="rect">
            <a:avLst/>
          </a:prstGeom>
        </p:spPr>
        <p:txBody>
          <a:bodyPr anchor="t" rtlCol="false" tIns="0" lIns="0" bIns="0" rIns="0">
            <a:spAutoFit/>
          </a:bodyPr>
          <a:lstStyle/>
          <a:p>
            <a:pPr algn="l">
              <a:lnSpc>
                <a:spcPts val="2358"/>
              </a:lnSpc>
            </a:pPr>
            <a:r>
              <a:rPr lang="en-US" sz="1800">
                <a:solidFill>
                  <a:srgbClr val="6B6E73"/>
                </a:solidFill>
                <a:latin typeface="Proxima Nova"/>
                <a:ea typeface="Proxima Nova"/>
                <a:cs typeface="Proxima Nova"/>
                <a:sym typeface="Proxima Nova"/>
              </a:rPr>
              <a:t>Enable insurance companies </a:t>
            </a:r>
          </a:p>
          <a:p>
            <a:pPr algn="l">
              <a:lnSpc>
                <a:spcPts val="2358"/>
              </a:lnSpc>
            </a:pPr>
            <a:r>
              <a:rPr lang="en-US" sz="1800">
                <a:solidFill>
                  <a:srgbClr val="6B6E73"/>
                </a:solidFill>
                <a:latin typeface="Proxima Nova"/>
                <a:ea typeface="Proxima Nova"/>
                <a:cs typeface="Proxima Nova"/>
                <a:sym typeface="Proxima Nova"/>
              </a:rPr>
              <a:t>to benefit from low-accident driving. Adopt advanced driver assistance system to eliminate human error and, hence, collisions and expensive repairs.</a:t>
            </a:r>
          </a:p>
        </p:txBody>
      </p:sp>
      <p:sp>
        <p:nvSpPr>
          <p:cNvPr name="TextBox 24" id="24"/>
          <p:cNvSpPr txBox="true"/>
          <p:nvPr/>
        </p:nvSpPr>
        <p:spPr>
          <a:xfrm rot="0">
            <a:off x="13764764" y="5678369"/>
            <a:ext cx="3383999" cy="352425"/>
          </a:xfrm>
          <a:prstGeom prst="rect">
            <a:avLst/>
          </a:prstGeom>
        </p:spPr>
        <p:txBody>
          <a:bodyPr anchor="t" rtlCol="false" tIns="0" lIns="0" bIns="0" rIns="0">
            <a:spAutoFit/>
          </a:bodyPr>
          <a:lstStyle/>
          <a:p>
            <a:pPr algn="l">
              <a:lnSpc>
                <a:spcPts val="2883"/>
              </a:lnSpc>
              <a:spcBef>
                <a:spcPct val="0"/>
              </a:spcBef>
            </a:pPr>
            <a:r>
              <a:rPr lang="en-US" b="true" sz="2402">
                <a:solidFill>
                  <a:srgbClr val="1D96DB"/>
                </a:solidFill>
                <a:latin typeface="Proxima Nova Bold"/>
                <a:ea typeface="Proxima Nova Bold"/>
                <a:cs typeface="Proxima Nova Bold"/>
                <a:sym typeface="Proxima Nova Bold"/>
              </a:rPr>
              <a:t>Services industry</a:t>
            </a:r>
          </a:p>
        </p:txBody>
      </p:sp>
      <p:sp>
        <p:nvSpPr>
          <p:cNvPr name="TextBox 25" id="25"/>
          <p:cNvSpPr txBox="true"/>
          <p:nvPr/>
        </p:nvSpPr>
        <p:spPr>
          <a:xfrm rot="0">
            <a:off x="13764764" y="6160490"/>
            <a:ext cx="3810898" cy="1470279"/>
          </a:xfrm>
          <a:prstGeom prst="rect">
            <a:avLst/>
          </a:prstGeom>
        </p:spPr>
        <p:txBody>
          <a:bodyPr anchor="t" rtlCol="false" tIns="0" lIns="0" bIns="0" rIns="0">
            <a:spAutoFit/>
          </a:bodyPr>
          <a:lstStyle/>
          <a:p>
            <a:pPr algn="l">
              <a:lnSpc>
                <a:spcPts val="2358"/>
              </a:lnSpc>
            </a:pPr>
            <a:r>
              <a:rPr lang="en-US" sz="1800">
                <a:solidFill>
                  <a:srgbClr val="6B6E73"/>
                </a:solidFill>
                <a:latin typeface="Proxima Nova"/>
                <a:ea typeface="Proxima Nova"/>
                <a:cs typeface="Proxima Nova"/>
                <a:sym typeface="Proxima Nova"/>
              </a:rPr>
              <a:t>Guarantee vehicle utilization and work progress monitoring </a:t>
            </a:r>
          </a:p>
          <a:p>
            <a:pPr algn="l">
              <a:lnSpc>
                <a:spcPts val="2358"/>
              </a:lnSpc>
            </a:pPr>
            <a:r>
              <a:rPr lang="en-US" sz="1800">
                <a:solidFill>
                  <a:srgbClr val="6B6E73"/>
                </a:solidFill>
                <a:latin typeface="Proxima Nova"/>
                <a:ea typeface="Proxima Nova"/>
                <a:cs typeface="Proxima Nova"/>
                <a:sym typeface="Proxima Nova"/>
              </a:rPr>
              <a:t>with real-time metrics and reports. Detect frauds, prevent fuel drains, equipment misuse and moonlighting.</a:t>
            </a:r>
          </a:p>
        </p:txBody>
      </p:sp>
      <p:sp>
        <p:nvSpPr>
          <p:cNvPr name="TextBox 26" id="26"/>
          <p:cNvSpPr txBox="true"/>
          <p:nvPr/>
        </p:nvSpPr>
        <p:spPr>
          <a:xfrm rot="0">
            <a:off x="5393087" y="5695998"/>
            <a:ext cx="3383999" cy="352425"/>
          </a:xfrm>
          <a:prstGeom prst="rect">
            <a:avLst/>
          </a:prstGeom>
        </p:spPr>
        <p:txBody>
          <a:bodyPr anchor="t" rtlCol="false" tIns="0" lIns="0" bIns="0" rIns="0">
            <a:spAutoFit/>
          </a:bodyPr>
          <a:lstStyle/>
          <a:p>
            <a:pPr algn="l">
              <a:lnSpc>
                <a:spcPts val="2883"/>
              </a:lnSpc>
              <a:spcBef>
                <a:spcPct val="0"/>
              </a:spcBef>
            </a:pPr>
            <a:r>
              <a:rPr lang="en-US" b="true" sz="2402">
                <a:solidFill>
                  <a:srgbClr val="1D96DB"/>
                </a:solidFill>
                <a:latin typeface="Proxima Nova Bold"/>
                <a:ea typeface="Proxima Nova Bold"/>
                <a:cs typeface="Proxima Nova Bold"/>
                <a:sym typeface="Proxima Nova Bold"/>
              </a:rPr>
              <a:t>Retail and delivery</a:t>
            </a:r>
          </a:p>
        </p:txBody>
      </p:sp>
      <p:sp>
        <p:nvSpPr>
          <p:cNvPr name="TextBox 27" id="27"/>
          <p:cNvSpPr txBox="true"/>
          <p:nvPr/>
        </p:nvSpPr>
        <p:spPr>
          <a:xfrm rot="0">
            <a:off x="5393087" y="6178120"/>
            <a:ext cx="3546884" cy="1765554"/>
          </a:xfrm>
          <a:prstGeom prst="rect">
            <a:avLst/>
          </a:prstGeom>
        </p:spPr>
        <p:txBody>
          <a:bodyPr anchor="t" rtlCol="false" tIns="0" lIns="0" bIns="0" rIns="0">
            <a:spAutoFit/>
          </a:bodyPr>
          <a:lstStyle/>
          <a:p>
            <a:pPr algn="l">
              <a:lnSpc>
                <a:spcPts val="2358"/>
              </a:lnSpc>
            </a:pPr>
            <a:r>
              <a:rPr lang="en-US" sz="1800">
                <a:solidFill>
                  <a:srgbClr val="6B6E73"/>
                </a:solidFill>
                <a:latin typeface="Proxima Nova"/>
                <a:ea typeface="Proxima Nova"/>
                <a:cs typeface="Proxima Nova"/>
                <a:sym typeface="Proxima Nova"/>
              </a:rPr>
              <a:t>Keep fleet owners updated on vehicles health to have them serviced before it leads to a breakdown. Fine-tune drivers behavior to avoid accidents </a:t>
            </a:r>
          </a:p>
          <a:p>
            <a:pPr algn="l">
              <a:lnSpc>
                <a:spcPts val="2358"/>
              </a:lnSpc>
            </a:pPr>
            <a:r>
              <a:rPr lang="en-US" sz="1800">
                <a:solidFill>
                  <a:srgbClr val="6B6E73"/>
                </a:solidFill>
                <a:latin typeface="Proxima Nova"/>
                <a:ea typeface="Proxima Nova"/>
                <a:cs typeface="Proxima Nova"/>
                <a:sym typeface="Proxima Nova"/>
              </a:rPr>
              <a:t>and goods damage.</a:t>
            </a:r>
          </a:p>
        </p:txBody>
      </p:sp>
      <p:sp>
        <p:nvSpPr>
          <p:cNvPr name="TextBox 28" id="28"/>
          <p:cNvSpPr txBox="true"/>
          <p:nvPr/>
        </p:nvSpPr>
        <p:spPr>
          <a:xfrm rot="0">
            <a:off x="945775" y="1177458"/>
            <a:ext cx="9572884" cy="1438275"/>
          </a:xfrm>
          <a:prstGeom prst="rect">
            <a:avLst/>
          </a:prstGeom>
        </p:spPr>
        <p:txBody>
          <a:bodyPr anchor="t" rtlCol="false" tIns="0" lIns="0" bIns="0" rIns="0">
            <a:spAutoFit/>
          </a:bodyPr>
          <a:lstStyle/>
          <a:p>
            <a:pPr algn="l">
              <a:lnSpc>
                <a:spcPts val="5759"/>
              </a:lnSpc>
              <a:spcBef>
                <a:spcPct val="0"/>
              </a:spcBef>
            </a:pPr>
            <a:r>
              <a:rPr lang="en-US" b="true" sz="4800">
                <a:solidFill>
                  <a:srgbClr val="1A1A1A"/>
                </a:solidFill>
                <a:latin typeface="Proxima Nova Bold"/>
                <a:ea typeface="Proxima Nova Bold"/>
                <a:cs typeface="Proxima Nova Bold"/>
                <a:sym typeface="Proxima Nova Bold"/>
              </a:rPr>
              <a:t>More industries benefiting from efficient fleet management</a:t>
            </a:r>
          </a:p>
        </p:txBody>
      </p:sp>
      <p:sp>
        <p:nvSpPr>
          <p:cNvPr name="TextBox 29" id="29"/>
          <p:cNvSpPr txBox="true"/>
          <p:nvPr/>
        </p:nvSpPr>
        <p:spPr>
          <a:xfrm rot="0">
            <a:off x="1210328" y="5678369"/>
            <a:ext cx="3383999" cy="352425"/>
          </a:xfrm>
          <a:prstGeom prst="rect">
            <a:avLst/>
          </a:prstGeom>
        </p:spPr>
        <p:txBody>
          <a:bodyPr anchor="t" rtlCol="false" tIns="0" lIns="0" bIns="0" rIns="0">
            <a:spAutoFit/>
          </a:bodyPr>
          <a:lstStyle/>
          <a:p>
            <a:pPr algn="l">
              <a:lnSpc>
                <a:spcPts val="2883"/>
              </a:lnSpc>
              <a:spcBef>
                <a:spcPct val="0"/>
              </a:spcBef>
            </a:pPr>
            <a:r>
              <a:rPr lang="en-US" b="true" sz="2402">
                <a:solidFill>
                  <a:srgbClr val="1D96DB"/>
                </a:solidFill>
                <a:latin typeface="Proxima Nova Bold"/>
                <a:ea typeface="Proxima Nova Bold"/>
                <a:cs typeface="Proxima Nova Bold"/>
                <a:sym typeface="Proxima Nova Bold"/>
              </a:rPr>
              <a:t>Food and beverage</a:t>
            </a:r>
          </a:p>
        </p:txBody>
      </p:sp>
      <p:sp>
        <p:nvSpPr>
          <p:cNvPr name="TextBox 30" id="30"/>
          <p:cNvSpPr txBox="true"/>
          <p:nvPr/>
        </p:nvSpPr>
        <p:spPr>
          <a:xfrm rot="0">
            <a:off x="1210328" y="6160490"/>
            <a:ext cx="3546884" cy="1470279"/>
          </a:xfrm>
          <a:prstGeom prst="rect">
            <a:avLst/>
          </a:prstGeom>
        </p:spPr>
        <p:txBody>
          <a:bodyPr anchor="t" rtlCol="false" tIns="0" lIns="0" bIns="0" rIns="0">
            <a:spAutoFit/>
          </a:bodyPr>
          <a:lstStyle/>
          <a:p>
            <a:pPr algn="l">
              <a:lnSpc>
                <a:spcPts val="2358"/>
              </a:lnSpc>
            </a:pPr>
            <a:r>
              <a:rPr lang="en-US" sz="1800">
                <a:solidFill>
                  <a:srgbClr val="6B6E73"/>
                </a:solidFill>
                <a:latin typeface="Proxima Nova"/>
                <a:ea typeface="Proxima Nova"/>
                <a:cs typeface="Proxima Nova"/>
                <a:sym typeface="Proxima Nova"/>
              </a:rPr>
              <a:t>Enable fastest, temperature-controlled deliveries. Provide automatic trips logging to calculate payroll, return tax and prevent unauthorized use of fleet.</a:t>
            </a:r>
          </a:p>
        </p:txBody>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1D96DB"/>
        </a:solidFill>
      </p:bgPr>
    </p:bg>
    <p:spTree>
      <p:nvGrpSpPr>
        <p:cNvPr id="1" name=""/>
        <p:cNvGrpSpPr/>
        <p:nvPr/>
      </p:nvGrpSpPr>
      <p:grpSpPr>
        <a:xfrm>
          <a:off x="0" y="0"/>
          <a:ext cx="0" cy="0"/>
          <a:chOff x="0" y="0"/>
          <a:chExt cx="0" cy="0"/>
        </a:xfrm>
      </p:grpSpPr>
      <p:sp>
        <p:nvSpPr>
          <p:cNvPr name="Freeform 2" id="2"/>
          <p:cNvSpPr/>
          <p:nvPr/>
        </p:nvSpPr>
        <p:spPr>
          <a:xfrm flipH="false" flipV="false" rot="0">
            <a:off x="0" y="-6650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a:off x="1028700" y="2994828"/>
            <a:ext cx="1652454" cy="423078"/>
          </a:xfrm>
          <a:custGeom>
            <a:avLst/>
            <a:gdLst/>
            <a:ahLst/>
            <a:cxnLst/>
            <a:rect r="r" b="b" t="t" l="l"/>
            <a:pathLst>
              <a:path h="423078" w="1652454">
                <a:moveTo>
                  <a:pt x="0" y="0"/>
                </a:moveTo>
                <a:lnTo>
                  <a:pt x="1519104" y="0"/>
                </a:lnTo>
                <a:cubicBezTo>
                  <a:pt x="1554470" y="0"/>
                  <a:pt x="1588389" y="14050"/>
                  <a:pt x="1613396" y="39058"/>
                </a:cubicBezTo>
                <a:cubicBezTo>
                  <a:pt x="1638404" y="64066"/>
                  <a:pt x="1652454" y="97984"/>
                  <a:pt x="1652454" y="133350"/>
                </a:cubicBezTo>
                <a:lnTo>
                  <a:pt x="1652454" y="423079"/>
                </a:lnTo>
              </a:path>
            </a:pathLst>
          </a:custGeom>
          <a:ln cap="flat" w="19050">
            <a:solidFill>
              <a:srgbClr val="FFFFFF"/>
            </a:solidFill>
            <a:prstDash val="solid"/>
            <a:headEnd type="none" len="sm" w="sm"/>
            <a:tailEnd type="oval" len="lg" w="lg"/>
          </a:ln>
        </p:spPr>
      </p:sp>
      <p:sp>
        <p:nvSpPr>
          <p:cNvPr name="Freeform 4" id="4"/>
          <p:cNvSpPr/>
          <p:nvPr/>
        </p:nvSpPr>
        <p:spPr>
          <a:xfrm>
            <a:off x="4444831" y="1391995"/>
            <a:ext cx="1765638" cy="423079"/>
          </a:xfrm>
          <a:custGeom>
            <a:avLst/>
            <a:gdLst/>
            <a:ahLst/>
            <a:cxnLst/>
            <a:rect r="r" b="b" t="t" l="l"/>
            <a:pathLst>
              <a:path h="423079" w="1765638">
                <a:moveTo>
                  <a:pt x="0" y="0"/>
                </a:moveTo>
                <a:lnTo>
                  <a:pt x="1632288" y="0"/>
                </a:lnTo>
                <a:cubicBezTo>
                  <a:pt x="1705935" y="0"/>
                  <a:pt x="1765638" y="59703"/>
                  <a:pt x="1765638" y="133350"/>
                </a:cubicBezTo>
                <a:lnTo>
                  <a:pt x="1765638" y="423079"/>
                </a:lnTo>
              </a:path>
            </a:pathLst>
          </a:custGeom>
          <a:ln cap="flat" w="19050">
            <a:solidFill>
              <a:srgbClr val="FFFFFF"/>
            </a:solidFill>
            <a:prstDash val="solid"/>
            <a:headEnd type="none" len="sm" w="sm"/>
            <a:tailEnd type="oval" len="lg" w="lg"/>
          </a:ln>
        </p:spPr>
      </p:sp>
      <p:sp>
        <p:nvSpPr>
          <p:cNvPr name="Freeform 5" id="5"/>
          <p:cNvSpPr/>
          <p:nvPr/>
        </p:nvSpPr>
        <p:spPr>
          <a:xfrm>
            <a:off x="1028700" y="6341988"/>
            <a:ext cx="1652454" cy="423078"/>
          </a:xfrm>
          <a:custGeom>
            <a:avLst/>
            <a:gdLst/>
            <a:ahLst/>
            <a:cxnLst/>
            <a:rect r="r" b="b" t="t" l="l"/>
            <a:pathLst>
              <a:path h="423078" w="1652454">
                <a:moveTo>
                  <a:pt x="0" y="0"/>
                </a:moveTo>
                <a:lnTo>
                  <a:pt x="1519104" y="0"/>
                </a:lnTo>
                <a:cubicBezTo>
                  <a:pt x="1554470" y="0"/>
                  <a:pt x="1588389" y="14050"/>
                  <a:pt x="1613396" y="39058"/>
                </a:cubicBezTo>
                <a:cubicBezTo>
                  <a:pt x="1638404" y="64066"/>
                  <a:pt x="1652454" y="97984"/>
                  <a:pt x="1652454" y="133350"/>
                </a:cubicBezTo>
                <a:lnTo>
                  <a:pt x="1652454" y="423079"/>
                </a:lnTo>
              </a:path>
            </a:pathLst>
          </a:custGeom>
          <a:ln cap="flat" w="19050">
            <a:solidFill>
              <a:srgbClr val="FFFFFF"/>
            </a:solidFill>
            <a:prstDash val="solid"/>
            <a:headEnd type="none" len="sm" w="sm"/>
            <a:tailEnd type="oval" len="lg" w="lg"/>
          </a:ln>
        </p:spPr>
      </p:sp>
      <p:sp>
        <p:nvSpPr>
          <p:cNvPr name="Freeform 6" id="6"/>
          <p:cNvSpPr/>
          <p:nvPr/>
        </p:nvSpPr>
        <p:spPr>
          <a:xfrm>
            <a:off x="4822078" y="8699126"/>
            <a:ext cx="1652454" cy="423079"/>
          </a:xfrm>
          <a:custGeom>
            <a:avLst/>
            <a:gdLst/>
            <a:ahLst/>
            <a:cxnLst/>
            <a:rect r="r" b="b" t="t" l="l"/>
            <a:pathLst>
              <a:path h="423079" w="1652454">
                <a:moveTo>
                  <a:pt x="0" y="0"/>
                </a:moveTo>
                <a:lnTo>
                  <a:pt x="1519104" y="0"/>
                </a:lnTo>
                <a:cubicBezTo>
                  <a:pt x="1592751" y="0"/>
                  <a:pt x="1652454" y="59703"/>
                  <a:pt x="1652454" y="133350"/>
                </a:cubicBezTo>
                <a:lnTo>
                  <a:pt x="1652454" y="423079"/>
                </a:lnTo>
              </a:path>
            </a:pathLst>
          </a:custGeom>
          <a:ln cap="flat" w="19050">
            <a:solidFill>
              <a:srgbClr val="FFFFFF"/>
            </a:solidFill>
            <a:prstDash val="solid"/>
            <a:headEnd type="none" len="sm" w="sm"/>
            <a:tailEnd type="oval" len="lg" w="lg"/>
          </a:ln>
        </p:spPr>
      </p:sp>
      <p:sp>
        <p:nvSpPr>
          <p:cNvPr name="Freeform 7" id="7"/>
          <p:cNvSpPr/>
          <p:nvPr/>
        </p:nvSpPr>
        <p:spPr>
          <a:xfrm>
            <a:off x="11934268" y="1322311"/>
            <a:ext cx="1649288" cy="521338"/>
          </a:xfrm>
          <a:custGeom>
            <a:avLst/>
            <a:gdLst/>
            <a:ahLst/>
            <a:cxnLst/>
            <a:rect r="r" b="b" t="t" l="l"/>
            <a:pathLst>
              <a:path h="521338" w="1649288">
                <a:moveTo>
                  <a:pt x="0" y="521338"/>
                </a:moveTo>
                <a:lnTo>
                  <a:pt x="0" y="228600"/>
                </a:lnTo>
                <a:cubicBezTo>
                  <a:pt x="0" y="102348"/>
                  <a:pt x="102348" y="0"/>
                  <a:pt x="228600" y="0"/>
                </a:cubicBezTo>
                <a:lnTo>
                  <a:pt x="1649287" y="0"/>
                </a:lnTo>
              </a:path>
            </a:pathLst>
          </a:custGeom>
          <a:ln cap="flat" w="28575">
            <a:solidFill>
              <a:srgbClr val="FFFFFF"/>
            </a:solidFill>
            <a:prstDash val="solid"/>
            <a:headEnd type="oval" len="lg" w="lg"/>
            <a:tailEnd type="none" len="sm" w="sm"/>
          </a:ln>
        </p:spPr>
      </p:sp>
      <p:sp>
        <p:nvSpPr>
          <p:cNvPr name="Freeform 8" id="8"/>
          <p:cNvSpPr/>
          <p:nvPr/>
        </p:nvSpPr>
        <p:spPr>
          <a:xfrm>
            <a:off x="15505057" y="2926993"/>
            <a:ext cx="2216110" cy="531545"/>
          </a:xfrm>
          <a:custGeom>
            <a:avLst/>
            <a:gdLst/>
            <a:ahLst/>
            <a:cxnLst/>
            <a:rect r="r" b="b" t="t" l="l"/>
            <a:pathLst>
              <a:path h="531545" w="2216110">
                <a:moveTo>
                  <a:pt x="0" y="531546"/>
                </a:moveTo>
                <a:lnTo>
                  <a:pt x="0" y="238808"/>
                </a:lnTo>
                <a:cubicBezTo>
                  <a:pt x="0" y="178179"/>
                  <a:pt x="24085" y="120034"/>
                  <a:pt x="66955" y="77163"/>
                </a:cubicBezTo>
                <a:cubicBezTo>
                  <a:pt x="109826" y="34293"/>
                  <a:pt x="167971" y="10208"/>
                  <a:pt x="228600" y="10208"/>
                </a:cubicBezTo>
                <a:lnTo>
                  <a:pt x="2211006" y="10208"/>
                </a:lnTo>
                <a:cubicBezTo>
                  <a:pt x="2213824" y="10208"/>
                  <a:pt x="2216109" y="7923"/>
                  <a:pt x="2216109" y="5104"/>
                </a:cubicBezTo>
                <a:lnTo>
                  <a:pt x="2216109" y="0"/>
                </a:lnTo>
              </a:path>
            </a:pathLst>
          </a:custGeom>
          <a:ln cap="flat" w="28575">
            <a:solidFill>
              <a:srgbClr val="FFFFFF"/>
            </a:solidFill>
            <a:prstDash val="solid"/>
            <a:headEnd type="oval" len="lg" w="lg"/>
            <a:tailEnd type="none" len="sm" w="sm"/>
          </a:ln>
        </p:spPr>
      </p:sp>
      <p:sp>
        <p:nvSpPr>
          <p:cNvPr name="Freeform 9" id="9"/>
          <p:cNvSpPr/>
          <p:nvPr/>
        </p:nvSpPr>
        <p:spPr>
          <a:xfrm>
            <a:off x="15301299" y="6540247"/>
            <a:ext cx="1382632" cy="521338"/>
          </a:xfrm>
          <a:custGeom>
            <a:avLst/>
            <a:gdLst/>
            <a:ahLst/>
            <a:cxnLst/>
            <a:rect r="r" b="b" t="t" l="l"/>
            <a:pathLst>
              <a:path h="521338" w="1382632">
                <a:moveTo>
                  <a:pt x="0" y="521338"/>
                </a:moveTo>
                <a:lnTo>
                  <a:pt x="0" y="228600"/>
                </a:lnTo>
                <a:cubicBezTo>
                  <a:pt x="0" y="167971"/>
                  <a:pt x="24085" y="109826"/>
                  <a:pt x="66955" y="66956"/>
                </a:cubicBezTo>
                <a:cubicBezTo>
                  <a:pt x="109825" y="24085"/>
                  <a:pt x="167971" y="0"/>
                  <a:pt x="228600" y="0"/>
                </a:cubicBezTo>
                <a:lnTo>
                  <a:pt x="1373173" y="0"/>
                </a:lnTo>
                <a:cubicBezTo>
                  <a:pt x="1375682" y="0"/>
                  <a:pt x="1378088" y="997"/>
                  <a:pt x="1379861" y="2771"/>
                </a:cubicBezTo>
                <a:cubicBezTo>
                  <a:pt x="1381635" y="4545"/>
                  <a:pt x="1382631" y="6951"/>
                  <a:pt x="1382631" y="9459"/>
                </a:cubicBezTo>
                <a:lnTo>
                  <a:pt x="1382631" y="18919"/>
                </a:lnTo>
              </a:path>
            </a:pathLst>
          </a:custGeom>
          <a:ln cap="flat" w="28575">
            <a:solidFill>
              <a:srgbClr val="FFFFFF"/>
            </a:solidFill>
            <a:prstDash val="solid"/>
            <a:headEnd type="oval" len="lg" w="lg"/>
            <a:tailEnd type="none" len="sm" w="sm"/>
          </a:ln>
        </p:spPr>
      </p:sp>
      <p:sp>
        <p:nvSpPr>
          <p:cNvPr name="Freeform 10" id="10"/>
          <p:cNvSpPr/>
          <p:nvPr/>
        </p:nvSpPr>
        <p:spPr>
          <a:xfrm>
            <a:off x="11948555" y="8703889"/>
            <a:ext cx="1787592" cy="521338"/>
          </a:xfrm>
          <a:custGeom>
            <a:avLst/>
            <a:gdLst/>
            <a:ahLst/>
            <a:cxnLst/>
            <a:rect r="r" b="b" t="t" l="l"/>
            <a:pathLst>
              <a:path h="521338" w="1787592">
                <a:moveTo>
                  <a:pt x="0" y="521338"/>
                </a:moveTo>
                <a:lnTo>
                  <a:pt x="0" y="228600"/>
                </a:lnTo>
                <a:cubicBezTo>
                  <a:pt x="0" y="167971"/>
                  <a:pt x="24085" y="109826"/>
                  <a:pt x="66956" y="66955"/>
                </a:cubicBezTo>
                <a:cubicBezTo>
                  <a:pt x="109826" y="24084"/>
                  <a:pt x="167971" y="0"/>
                  <a:pt x="228600" y="0"/>
                </a:cubicBezTo>
                <a:lnTo>
                  <a:pt x="1787593" y="0"/>
                </a:lnTo>
              </a:path>
            </a:pathLst>
          </a:custGeom>
          <a:ln cap="flat" w="28575">
            <a:solidFill>
              <a:srgbClr val="FFFFFF"/>
            </a:solidFill>
            <a:prstDash val="solid"/>
            <a:headEnd type="oval" len="lg" w="lg"/>
            <a:tailEnd type="none" len="sm" w="sm"/>
          </a:ln>
        </p:spPr>
      </p:sp>
      <p:sp>
        <p:nvSpPr>
          <p:cNvPr name="Freeform 11" id="11"/>
          <p:cNvSpPr/>
          <p:nvPr/>
        </p:nvSpPr>
        <p:spPr>
          <a:xfrm flipH="false" flipV="false" rot="0">
            <a:off x="7581559" y="4494757"/>
            <a:ext cx="2769006" cy="594078"/>
          </a:xfrm>
          <a:custGeom>
            <a:avLst/>
            <a:gdLst/>
            <a:ahLst/>
            <a:cxnLst/>
            <a:rect r="r" b="b" t="t" l="l"/>
            <a:pathLst>
              <a:path h="594078" w="2769006">
                <a:moveTo>
                  <a:pt x="0" y="0"/>
                </a:moveTo>
                <a:lnTo>
                  <a:pt x="2769006" y="0"/>
                </a:lnTo>
                <a:lnTo>
                  <a:pt x="2769006" y="594077"/>
                </a:lnTo>
                <a:lnTo>
                  <a:pt x="0" y="59407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2" id="12"/>
          <p:cNvSpPr txBox="true"/>
          <p:nvPr/>
        </p:nvSpPr>
        <p:spPr>
          <a:xfrm rot="0">
            <a:off x="7581559" y="5159504"/>
            <a:ext cx="2769006" cy="406211"/>
          </a:xfrm>
          <a:prstGeom prst="rect">
            <a:avLst/>
          </a:prstGeom>
        </p:spPr>
        <p:txBody>
          <a:bodyPr anchor="t" rtlCol="false" tIns="0" lIns="0" bIns="0" rIns="0">
            <a:spAutoFit/>
          </a:bodyPr>
          <a:lstStyle/>
          <a:p>
            <a:pPr algn="ctr">
              <a:lnSpc>
                <a:spcPts val="3335"/>
              </a:lnSpc>
            </a:pPr>
            <a:r>
              <a:rPr lang="en-US" b="true" sz="2382" spc="755">
                <a:solidFill>
                  <a:srgbClr val="FFFFFF"/>
                </a:solidFill>
                <a:latin typeface="Proxima Nova Bold"/>
                <a:ea typeface="Proxima Nova Bold"/>
                <a:cs typeface="Proxima Nova Bold"/>
                <a:sym typeface="Proxima Nova Bold"/>
              </a:rPr>
              <a:t>INDUSTRIES</a:t>
            </a:r>
          </a:p>
        </p:txBody>
      </p:sp>
      <p:sp>
        <p:nvSpPr>
          <p:cNvPr name="TextBox 13" id="13"/>
          <p:cNvSpPr txBox="true"/>
          <p:nvPr/>
        </p:nvSpPr>
        <p:spPr>
          <a:xfrm rot="0">
            <a:off x="12595334" y="849553"/>
            <a:ext cx="948184" cy="372745"/>
          </a:xfrm>
          <a:prstGeom prst="rect">
            <a:avLst/>
          </a:prstGeom>
        </p:spPr>
        <p:txBody>
          <a:bodyPr anchor="t" rtlCol="false" tIns="0" lIns="0" bIns="0" rIns="0">
            <a:spAutoFit/>
          </a:bodyPr>
          <a:lstStyle/>
          <a:p>
            <a:pPr algn="ctr">
              <a:lnSpc>
                <a:spcPts val="3079"/>
              </a:lnSpc>
            </a:pPr>
            <a:r>
              <a:rPr lang="en-US" sz="2199">
                <a:solidFill>
                  <a:srgbClr val="FFFFFF"/>
                </a:solidFill>
                <a:latin typeface="Proxima Nova"/>
                <a:ea typeface="Proxima Nova"/>
                <a:cs typeface="Proxima Nova"/>
                <a:sym typeface="Proxima Nova"/>
              </a:rPr>
              <a:t>Leasing</a:t>
            </a:r>
          </a:p>
        </p:txBody>
      </p:sp>
      <p:sp>
        <p:nvSpPr>
          <p:cNvPr name="TextBox 14" id="14"/>
          <p:cNvSpPr txBox="true"/>
          <p:nvPr/>
        </p:nvSpPr>
        <p:spPr>
          <a:xfrm rot="0">
            <a:off x="15992847" y="2421693"/>
            <a:ext cx="1759223" cy="372745"/>
          </a:xfrm>
          <a:prstGeom prst="rect">
            <a:avLst/>
          </a:prstGeom>
        </p:spPr>
        <p:txBody>
          <a:bodyPr anchor="t" rtlCol="false" tIns="0" lIns="0" bIns="0" rIns="0">
            <a:spAutoFit/>
          </a:bodyPr>
          <a:lstStyle/>
          <a:p>
            <a:pPr algn="ctr">
              <a:lnSpc>
                <a:spcPts val="3079"/>
              </a:lnSpc>
            </a:pPr>
            <a:r>
              <a:rPr lang="en-US" sz="2199">
                <a:solidFill>
                  <a:srgbClr val="FFFFFF"/>
                </a:solidFill>
                <a:latin typeface="Proxima Nova"/>
                <a:ea typeface="Proxima Nova"/>
                <a:cs typeface="Proxima Nova"/>
                <a:sym typeface="Proxima Nova"/>
              </a:rPr>
              <a:t>Transportation</a:t>
            </a:r>
          </a:p>
        </p:txBody>
      </p:sp>
      <p:sp>
        <p:nvSpPr>
          <p:cNvPr name="TextBox 15" id="15"/>
          <p:cNvSpPr txBox="true"/>
          <p:nvPr/>
        </p:nvSpPr>
        <p:spPr>
          <a:xfrm rot="0">
            <a:off x="16049997" y="6029389"/>
            <a:ext cx="633933" cy="372745"/>
          </a:xfrm>
          <a:prstGeom prst="rect">
            <a:avLst/>
          </a:prstGeom>
        </p:spPr>
        <p:txBody>
          <a:bodyPr anchor="t" rtlCol="false" tIns="0" lIns="0" bIns="0" rIns="0">
            <a:spAutoFit/>
          </a:bodyPr>
          <a:lstStyle/>
          <a:p>
            <a:pPr algn="ctr">
              <a:lnSpc>
                <a:spcPts val="3079"/>
              </a:lnSpc>
            </a:pPr>
            <a:r>
              <a:rPr lang="en-US" sz="2199">
                <a:solidFill>
                  <a:srgbClr val="FFFFFF"/>
                </a:solidFill>
                <a:latin typeface="Proxima Nova"/>
                <a:ea typeface="Proxima Nova"/>
                <a:cs typeface="Proxima Nova"/>
                <a:sym typeface="Proxima Nova"/>
              </a:rPr>
              <a:t>Food</a:t>
            </a:r>
          </a:p>
        </p:txBody>
      </p:sp>
      <p:sp>
        <p:nvSpPr>
          <p:cNvPr name="TextBox 16" id="16"/>
          <p:cNvSpPr txBox="true"/>
          <p:nvPr/>
        </p:nvSpPr>
        <p:spPr>
          <a:xfrm rot="0">
            <a:off x="12410118" y="8211107"/>
            <a:ext cx="1337667" cy="372745"/>
          </a:xfrm>
          <a:prstGeom prst="rect">
            <a:avLst/>
          </a:prstGeom>
        </p:spPr>
        <p:txBody>
          <a:bodyPr anchor="t" rtlCol="false" tIns="0" lIns="0" bIns="0" rIns="0">
            <a:spAutoFit/>
          </a:bodyPr>
          <a:lstStyle/>
          <a:p>
            <a:pPr algn="ctr">
              <a:lnSpc>
                <a:spcPts val="3079"/>
              </a:lnSpc>
            </a:pPr>
            <a:r>
              <a:rPr lang="en-US" sz="2199">
                <a:solidFill>
                  <a:srgbClr val="FFFFFF"/>
                </a:solidFill>
                <a:latin typeface="Proxima Nova"/>
                <a:ea typeface="Proxima Nova"/>
                <a:cs typeface="Proxima Nova"/>
                <a:sym typeface="Proxima Nova"/>
              </a:rPr>
              <a:t>Healthcare</a:t>
            </a:r>
          </a:p>
        </p:txBody>
      </p:sp>
      <p:sp>
        <p:nvSpPr>
          <p:cNvPr name="TextBox 17" id="17"/>
          <p:cNvSpPr txBox="true"/>
          <p:nvPr/>
        </p:nvSpPr>
        <p:spPr>
          <a:xfrm rot="0">
            <a:off x="1028700" y="2474845"/>
            <a:ext cx="819969" cy="372745"/>
          </a:xfrm>
          <a:prstGeom prst="rect">
            <a:avLst/>
          </a:prstGeom>
        </p:spPr>
        <p:txBody>
          <a:bodyPr anchor="t" rtlCol="false" tIns="0" lIns="0" bIns="0" rIns="0">
            <a:spAutoFit/>
          </a:bodyPr>
          <a:lstStyle/>
          <a:p>
            <a:pPr algn="ctr">
              <a:lnSpc>
                <a:spcPts val="3079"/>
              </a:lnSpc>
            </a:pPr>
            <a:r>
              <a:rPr lang="en-US" sz="2199">
                <a:solidFill>
                  <a:srgbClr val="FFFFFF"/>
                </a:solidFill>
                <a:latin typeface="Proxima Nova"/>
                <a:ea typeface="Proxima Nova"/>
                <a:cs typeface="Proxima Nova"/>
                <a:sym typeface="Proxima Nova"/>
              </a:rPr>
              <a:t>Mining</a:t>
            </a:r>
          </a:p>
        </p:txBody>
      </p:sp>
      <p:sp>
        <p:nvSpPr>
          <p:cNvPr name="TextBox 18" id="18"/>
          <p:cNvSpPr txBox="true"/>
          <p:nvPr/>
        </p:nvSpPr>
        <p:spPr>
          <a:xfrm rot="0">
            <a:off x="4425780" y="878128"/>
            <a:ext cx="932036" cy="372745"/>
          </a:xfrm>
          <a:prstGeom prst="rect">
            <a:avLst/>
          </a:prstGeom>
        </p:spPr>
        <p:txBody>
          <a:bodyPr anchor="t" rtlCol="false" tIns="0" lIns="0" bIns="0" rIns="0">
            <a:spAutoFit/>
          </a:bodyPr>
          <a:lstStyle/>
          <a:p>
            <a:pPr algn="l">
              <a:lnSpc>
                <a:spcPts val="3079"/>
              </a:lnSpc>
            </a:pPr>
            <a:r>
              <a:rPr lang="en-US" sz="2199">
                <a:solidFill>
                  <a:srgbClr val="FFFFFF"/>
                </a:solidFill>
                <a:latin typeface="Proxima Nova"/>
                <a:ea typeface="Proxima Nova"/>
                <a:cs typeface="Proxima Nova"/>
                <a:sym typeface="Proxima Nova"/>
              </a:rPr>
              <a:t>Re</a:t>
            </a:r>
            <a:r>
              <a:rPr lang="en-US" sz="2199">
                <a:solidFill>
                  <a:srgbClr val="FFFFFF"/>
                </a:solidFill>
                <a:latin typeface="Proxima Nova"/>
                <a:ea typeface="Proxima Nova"/>
                <a:cs typeface="Proxima Nova"/>
                <a:sym typeface="Proxima Nova"/>
              </a:rPr>
              <a:t>nting</a:t>
            </a:r>
          </a:p>
        </p:txBody>
      </p:sp>
      <p:sp>
        <p:nvSpPr>
          <p:cNvPr name="TextBox 19" id="19"/>
          <p:cNvSpPr txBox="true"/>
          <p:nvPr/>
        </p:nvSpPr>
        <p:spPr>
          <a:xfrm rot="0">
            <a:off x="1028700" y="5862067"/>
            <a:ext cx="1004962" cy="372745"/>
          </a:xfrm>
          <a:prstGeom prst="rect">
            <a:avLst/>
          </a:prstGeom>
        </p:spPr>
        <p:txBody>
          <a:bodyPr anchor="t" rtlCol="false" tIns="0" lIns="0" bIns="0" rIns="0">
            <a:spAutoFit/>
          </a:bodyPr>
          <a:lstStyle/>
          <a:p>
            <a:pPr algn="ctr">
              <a:lnSpc>
                <a:spcPts val="3079"/>
              </a:lnSpc>
            </a:pPr>
            <a:r>
              <a:rPr lang="en-US" sz="2199">
                <a:solidFill>
                  <a:srgbClr val="FFFFFF"/>
                </a:solidFill>
                <a:latin typeface="Proxima Nova"/>
                <a:ea typeface="Proxima Nova"/>
                <a:cs typeface="Proxima Nova"/>
                <a:sym typeface="Proxima Nova"/>
              </a:rPr>
              <a:t>Logistic </a:t>
            </a:r>
          </a:p>
        </p:txBody>
      </p:sp>
      <p:sp>
        <p:nvSpPr>
          <p:cNvPr name="TextBox 20" id="20"/>
          <p:cNvSpPr txBox="true"/>
          <p:nvPr/>
        </p:nvSpPr>
        <p:spPr>
          <a:xfrm rot="0">
            <a:off x="4812553" y="8211107"/>
            <a:ext cx="673894" cy="372745"/>
          </a:xfrm>
          <a:prstGeom prst="rect">
            <a:avLst/>
          </a:prstGeom>
        </p:spPr>
        <p:txBody>
          <a:bodyPr anchor="t" rtlCol="false" tIns="0" lIns="0" bIns="0" rIns="0">
            <a:spAutoFit/>
          </a:bodyPr>
          <a:lstStyle/>
          <a:p>
            <a:pPr algn="ctr">
              <a:lnSpc>
                <a:spcPts val="3079"/>
              </a:lnSpc>
            </a:pPr>
            <a:r>
              <a:rPr lang="en-US" sz="2199">
                <a:solidFill>
                  <a:srgbClr val="FFFFFF"/>
                </a:solidFill>
                <a:latin typeface="Proxima Nova"/>
                <a:ea typeface="Proxima Nova"/>
                <a:cs typeface="Proxima Nova"/>
                <a:sym typeface="Proxima Nova"/>
              </a:rPr>
              <a:t>Retail</a:t>
            </a:r>
          </a:p>
        </p:txBody>
      </p:sp>
      <p:grpSp>
        <p:nvGrpSpPr>
          <p:cNvPr name="Group 21" id="21"/>
          <p:cNvGrpSpPr/>
          <p:nvPr/>
        </p:nvGrpSpPr>
        <p:grpSpPr>
          <a:xfrm rot="0">
            <a:off x="200" y="9773650"/>
            <a:ext cx="18288000" cy="504000"/>
            <a:chOff x="0" y="0"/>
            <a:chExt cx="24384000" cy="672000"/>
          </a:xfrm>
        </p:grpSpPr>
        <p:sp>
          <p:nvSpPr>
            <p:cNvPr name="Freeform 22" id="22"/>
            <p:cNvSpPr/>
            <p:nvPr/>
          </p:nvSpPr>
          <p:spPr>
            <a:xfrm flipH="false" flipV="false" rot="0">
              <a:off x="0" y="0"/>
              <a:ext cx="24384000" cy="671957"/>
            </a:xfrm>
            <a:custGeom>
              <a:avLst/>
              <a:gdLst/>
              <a:ahLst/>
              <a:cxnLst/>
              <a:rect r="r" b="b" t="t" l="l"/>
              <a:pathLst>
                <a:path h="671957" w="24384000">
                  <a:moveTo>
                    <a:pt x="0" y="0"/>
                  </a:moveTo>
                  <a:lnTo>
                    <a:pt x="24384000" y="0"/>
                  </a:lnTo>
                  <a:lnTo>
                    <a:pt x="24384000" y="671957"/>
                  </a:lnTo>
                  <a:lnTo>
                    <a:pt x="0" y="671957"/>
                  </a:lnTo>
                  <a:close/>
                </a:path>
              </a:pathLst>
            </a:custGeom>
            <a:solidFill>
              <a:srgbClr val="1D96DB"/>
            </a:solidFill>
          </p:spPr>
        </p:sp>
      </p:grpSp>
      <p:sp>
        <p:nvSpPr>
          <p:cNvPr name="Freeform 23" id="23"/>
          <p:cNvSpPr/>
          <p:nvPr/>
        </p:nvSpPr>
        <p:spPr>
          <a:xfrm flipH="false" flipV="false" rot="0">
            <a:off x="16698624" y="9895402"/>
            <a:ext cx="1165530" cy="260500"/>
          </a:xfrm>
          <a:custGeom>
            <a:avLst/>
            <a:gdLst/>
            <a:ahLst/>
            <a:cxnLst/>
            <a:rect r="r" b="b" t="t" l="l"/>
            <a:pathLst>
              <a:path h="260500" w="1165530">
                <a:moveTo>
                  <a:pt x="0" y="0"/>
                </a:moveTo>
                <a:lnTo>
                  <a:pt x="1165530" y="0"/>
                </a:lnTo>
                <a:lnTo>
                  <a:pt x="1165530" y="260500"/>
                </a:lnTo>
                <a:lnTo>
                  <a:pt x="0" y="260500"/>
                </a:lnTo>
                <a:lnTo>
                  <a:pt x="0" y="0"/>
                </a:lnTo>
                <a:close/>
              </a:path>
            </a:pathLst>
          </a:custGeom>
          <a:blipFill>
            <a:blip r:embed="rId5"/>
            <a:stretch>
              <a:fillRect l="0" t="0" r="0" b="0"/>
            </a:stretch>
          </a:blipFill>
        </p:spPr>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1D96DB"/>
        </a:solidFill>
      </p:bgPr>
    </p:bg>
    <p:spTree>
      <p:nvGrpSpPr>
        <p:cNvPr id="1" name=""/>
        <p:cNvGrpSpPr/>
        <p:nvPr/>
      </p:nvGrpSpPr>
      <p:grpSpPr>
        <a:xfrm>
          <a:off x="0" y="0"/>
          <a:ext cx="0" cy="0"/>
          <a:chOff x="0" y="0"/>
          <a:chExt cx="0" cy="0"/>
        </a:xfrm>
      </p:grpSpPr>
      <p:sp>
        <p:nvSpPr>
          <p:cNvPr name="Freeform 2" id="2"/>
          <p:cNvSpPr/>
          <p:nvPr/>
        </p:nvSpPr>
        <p:spPr>
          <a:xfrm flipH="false" flipV="false" rot="0">
            <a:off x="1344600" y="0"/>
            <a:ext cx="16943404" cy="10287000"/>
          </a:xfrm>
          <a:custGeom>
            <a:avLst/>
            <a:gdLst/>
            <a:ahLst/>
            <a:cxnLst/>
            <a:rect r="r" b="b" t="t" l="l"/>
            <a:pathLst>
              <a:path h="10287000" w="16943404">
                <a:moveTo>
                  <a:pt x="0" y="0"/>
                </a:moveTo>
                <a:lnTo>
                  <a:pt x="16943404" y="0"/>
                </a:lnTo>
                <a:lnTo>
                  <a:pt x="16943404" y="10287000"/>
                </a:lnTo>
                <a:lnTo>
                  <a:pt x="0" y="10287000"/>
                </a:lnTo>
                <a:lnTo>
                  <a:pt x="0" y="0"/>
                </a:lnTo>
                <a:close/>
              </a:path>
            </a:pathLst>
          </a:custGeom>
          <a:blipFill>
            <a:blip r:embed="rId3"/>
            <a:stretch>
              <a:fillRect l="-7938" t="0" r="0" b="-2"/>
            </a:stretch>
          </a:blipFill>
        </p:spPr>
      </p:sp>
      <p:sp>
        <p:nvSpPr>
          <p:cNvPr name="Freeform 3" id="3"/>
          <p:cNvSpPr/>
          <p:nvPr/>
        </p:nvSpPr>
        <p:spPr>
          <a:xfrm flipH="false" flipV="false" rot="0">
            <a:off x="14848627" y="9012753"/>
            <a:ext cx="2289000" cy="491095"/>
          </a:xfrm>
          <a:custGeom>
            <a:avLst/>
            <a:gdLst/>
            <a:ahLst/>
            <a:cxnLst/>
            <a:rect r="r" b="b" t="t" l="l"/>
            <a:pathLst>
              <a:path h="491095" w="2289000">
                <a:moveTo>
                  <a:pt x="0" y="0"/>
                </a:moveTo>
                <a:lnTo>
                  <a:pt x="2289000" y="0"/>
                </a:lnTo>
                <a:lnTo>
                  <a:pt x="2289000" y="491094"/>
                </a:lnTo>
                <a:lnTo>
                  <a:pt x="0" y="4910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387189" y="6512899"/>
            <a:ext cx="2852078" cy="613124"/>
            <a:chOff x="0" y="0"/>
            <a:chExt cx="693405" cy="149064"/>
          </a:xfrm>
        </p:grpSpPr>
        <p:sp>
          <p:nvSpPr>
            <p:cNvPr name="Freeform 5" id="5"/>
            <p:cNvSpPr/>
            <p:nvPr/>
          </p:nvSpPr>
          <p:spPr>
            <a:xfrm flipH="false" flipV="false" rot="0">
              <a:off x="0" y="0"/>
              <a:ext cx="693405" cy="149064"/>
            </a:xfrm>
            <a:custGeom>
              <a:avLst/>
              <a:gdLst/>
              <a:ahLst/>
              <a:cxnLst/>
              <a:rect r="r" b="b" t="t" l="l"/>
              <a:pathLst>
                <a:path h="149064" w="693405">
                  <a:moveTo>
                    <a:pt x="43432" y="0"/>
                  </a:moveTo>
                  <a:lnTo>
                    <a:pt x="649973" y="0"/>
                  </a:lnTo>
                  <a:cubicBezTo>
                    <a:pt x="661492" y="0"/>
                    <a:pt x="672539" y="4576"/>
                    <a:pt x="680684" y="12721"/>
                  </a:cubicBezTo>
                  <a:cubicBezTo>
                    <a:pt x="688829" y="20866"/>
                    <a:pt x="693405" y="31913"/>
                    <a:pt x="693405" y="43432"/>
                  </a:cubicBezTo>
                  <a:lnTo>
                    <a:pt x="693405" y="105633"/>
                  </a:lnTo>
                  <a:cubicBezTo>
                    <a:pt x="693405" y="129619"/>
                    <a:pt x="673960" y="149064"/>
                    <a:pt x="649973" y="149064"/>
                  </a:cubicBezTo>
                  <a:lnTo>
                    <a:pt x="43432" y="149064"/>
                  </a:lnTo>
                  <a:cubicBezTo>
                    <a:pt x="31913" y="149064"/>
                    <a:pt x="20866" y="144489"/>
                    <a:pt x="12721" y="136344"/>
                  </a:cubicBezTo>
                  <a:cubicBezTo>
                    <a:pt x="4576" y="128199"/>
                    <a:pt x="0" y="117151"/>
                    <a:pt x="0" y="105633"/>
                  </a:cubicBezTo>
                  <a:lnTo>
                    <a:pt x="0" y="43432"/>
                  </a:lnTo>
                  <a:cubicBezTo>
                    <a:pt x="0" y="19445"/>
                    <a:pt x="19445" y="0"/>
                    <a:pt x="43432" y="0"/>
                  </a:cubicBezTo>
                  <a:close/>
                </a:path>
              </a:pathLst>
            </a:custGeom>
            <a:solidFill>
              <a:srgbClr val="FFFFFF"/>
            </a:solidFill>
          </p:spPr>
        </p:sp>
        <p:sp>
          <p:nvSpPr>
            <p:cNvPr name="TextBox 6" id="6"/>
            <p:cNvSpPr txBox="true"/>
            <p:nvPr/>
          </p:nvSpPr>
          <p:spPr>
            <a:xfrm>
              <a:off x="0" y="-9525"/>
              <a:ext cx="693405" cy="158589"/>
            </a:xfrm>
            <a:prstGeom prst="rect">
              <a:avLst/>
            </a:prstGeom>
          </p:spPr>
          <p:txBody>
            <a:bodyPr anchor="ctr" rtlCol="false" tIns="50800" lIns="50800" bIns="50800" rIns="50800"/>
            <a:lstStyle/>
            <a:p>
              <a:pPr algn="ctr">
                <a:lnSpc>
                  <a:spcPts val="2400"/>
                </a:lnSpc>
              </a:pPr>
              <a:r>
                <a:rPr lang="en-US" sz="2000" u="sng">
                  <a:solidFill>
                    <a:srgbClr val="1090CF"/>
                  </a:solidFill>
                  <a:latin typeface="Proxima Nova"/>
                  <a:ea typeface="Proxima Nova"/>
                  <a:cs typeface="Proxima Nova"/>
                  <a:sym typeface="Proxima Nova"/>
                  <a:hlinkClick r:id="rId6" tooltip="https://www.navixy.com/blog/"/>
                </a:rPr>
                <a:t>Explore blog</a:t>
              </a:r>
            </a:p>
          </p:txBody>
        </p:sp>
      </p:grpSp>
      <p:grpSp>
        <p:nvGrpSpPr>
          <p:cNvPr name="Group 7" id="7"/>
          <p:cNvGrpSpPr/>
          <p:nvPr/>
        </p:nvGrpSpPr>
        <p:grpSpPr>
          <a:xfrm rot="0">
            <a:off x="5324650" y="6512899"/>
            <a:ext cx="2852078" cy="613124"/>
            <a:chOff x="0" y="0"/>
            <a:chExt cx="693405" cy="149064"/>
          </a:xfrm>
        </p:grpSpPr>
        <p:sp>
          <p:nvSpPr>
            <p:cNvPr name="Freeform 8" id="8"/>
            <p:cNvSpPr/>
            <p:nvPr/>
          </p:nvSpPr>
          <p:spPr>
            <a:xfrm flipH="false" flipV="false" rot="0">
              <a:off x="0" y="0"/>
              <a:ext cx="693405" cy="149064"/>
            </a:xfrm>
            <a:custGeom>
              <a:avLst/>
              <a:gdLst/>
              <a:ahLst/>
              <a:cxnLst/>
              <a:rect r="r" b="b" t="t" l="l"/>
              <a:pathLst>
                <a:path h="149064" w="693405">
                  <a:moveTo>
                    <a:pt x="43432" y="0"/>
                  </a:moveTo>
                  <a:lnTo>
                    <a:pt x="649973" y="0"/>
                  </a:lnTo>
                  <a:cubicBezTo>
                    <a:pt x="661492" y="0"/>
                    <a:pt x="672539" y="4576"/>
                    <a:pt x="680684" y="12721"/>
                  </a:cubicBezTo>
                  <a:cubicBezTo>
                    <a:pt x="688829" y="20866"/>
                    <a:pt x="693405" y="31913"/>
                    <a:pt x="693405" y="43432"/>
                  </a:cubicBezTo>
                  <a:lnTo>
                    <a:pt x="693405" y="105633"/>
                  </a:lnTo>
                  <a:cubicBezTo>
                    <a:pt x="693405" y="129619"/>
                    <a:pt x="673960" y="149064"/>
                    <a:pt x="649973" y="149064"/>
                  </a:cubicBezTo>
                  <a:lnTo>
                    <a:pt x="43432" y="149064"/>
                  </a:lnTo>
                  <a:cubicBezTo>
                    <a:pt x="31913" y="149064"/>
                    <a:pt x="20866" y="144489"/>
                    <a:pt x="12721" y="136344"/>
                  </a:cubicBezTo>
                  <a:cubicBezTo>
                    <a:pt x="4576" y="128199"/>
                    <a:pt x="0" y="117151"/>
                    <a:pt x="0" y="105633"/>
                  </a:cubicBezTo>
                  <a:lnTo>
                    <a:pt x="0" y="43432"/>
                  </a:lnTo>
                  <a:cubicBezTo>
                    <a:pt x="0" y="19445"/>
                    <a:pt x="19445" y="0"/>
                    <a:pt x="43432" y="0"/>
                  </a:cubicBezTo>
                  <a:close/>
                </a:path>
              </a:pathLst>
            </a:custGeom>
            <a:solidFill>
              <a:srgbClr val="FFFFFF"/>
            </a:solidFill>
          </p:spPr>
        </p:sp>
        <p:sp>
          <p:nvSpPr>
            <p:cNvPr name="TextBox 9" id="9"/>
            <p:cNvSpPr txBox="true"/>
            <p:nvPr/>
          </p:nvSpPr>
          <p:spPr>
            <a:xfrm>
              <a:off x="0" y="-9525"/>
              <a:ext cx="693405" cy="158589"/>
            </a:xfrm>
            <a:prstGeom prst="rect">
              <a:avLst/>
            </a:prstGeom>
          </p:spPr>
          <p:txBody>
            <a:bodyPr anchor="ctr" rtlCol="false" tIns="50800" lIns="50800" bIns="50800" rIns="50800"/>
            <a:lstStyle/>
            <a:p>
              <a:pPr algn="ctr">
                <a:lnSpc>
                  <a:spcPts val="2400"/>
                </a:lnSpc>
              </a:pPr>
              <a:r>
                <a:rPr lang="en-US" sz="2000" u="sng">
                  <a:solidFill>
                    <a:srgbClr val="1090CF"/>
                  </a:solidFill>
                  <a:latin typeface="Proxima Nova"/>
                  <a:ea typeface="Proxima Nova"/>
                  <a:cs typeface="Proxima Nova"/>
                  <a:sym typeface="Proxima Nova"/>
                  <a:hlinkClick r:id="rId7" tooltip="https://www.navixy.com/docs/developers"/>
                </a:rPr>
                <a:t>Learn more</a:t>
              </a:r>
            </a:p>
          </p:txBody>
        </p:sp>
      </p:grpSp>
      <p:sp>
        <p:nvSpPr>
          <p:cNvPr name="Freeform 10" id="10"/>
          <p:cNvSpPr/>
          <p:nvPr/>
        </p:nvSpPr>
        <p:spPr>
          <a:xfrm flipH="false" flipV="false" rot="0">
            <a:off x="2126029" y="4167876"/>
            <a:ext cx="1374398" cy="1151400"/>
          </a:xfrm>
          <a:custGeom>
            <a:avLst/>
            <a:gdLst/>
            <a:ahLst/>
            <a:cxnLst/>
            <a:rect r="r" b="b" t="t" l="l"/>
            <a:pathLst>
              <a:path h="1151400" w="1374398">
                <a:moveTo>
                  <a:pt x="0" y="0"/>
                </a:moveTo>
                <a:lnTo>
                  <a:pt x="1374399" y="0"/>
                </a:lnTo>
                <a:lnTo>
                  <a:pt x="1374399" y="1151400"/>
                </a:lnTo>
                <a:lnTo>
                  <a:pt x="0" y="11514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0">
            <a:off x="6161013" y="4060046"/>
            <a:ext cx="1179353" cy="1259230"/>
          </a:xfrm>
          <a:custGeom>
            <a:avLst/>
            <a:gdLst/>
            <a:ahLst/>
            <a:cxnLst/>
            <a:rect r="r" b="b" t="t" l="l"/>
            <a:pathLst>
              <a:path h="1259230" w="1179353">
                <a:moveTo>
                  <a:pt x="0" y="0"/>
                </a:moveTo>
                <a:lnTo>
                  <a:pt x="1179353" y="0"/>
                </a:lnTo>
                <a:lnTo>
                  <a:pt x="1179353" y="1259230"/>
                </a:lnTo>
                <a:lnTo>
                  <a:pt x="0" y="1259230"/>
                </a:lnTo>
                <a:lnTo>
                  <a:pt x="0" y="0"/>
                </a:lnTo>
                <a:close/>
              </a:path>
            </a:pathLst>
          </a:custGeom>
          <a:blipFill>
            <a:blip r:embed="rId10"/>
            <a:stretch>
              <a:fillRect l="0" t="0" r="0" b="0"/>
            </a:stretch>
          </a:blipFill>
        </p:spPr>
      </p:sp>
      <p:sp>
        <p:nvSpPr>
          <p:cNvPr name="Freeform 12" id="12"/>
          <p:cNvSpPr/>
          <p:nvPr/>
        </p:nvSpPr>
        <p:spPr>
          <a:xfrm flipH="false" flipV="false" rot="0">
            <a:off x="9997841" y="4060046"/>
            <a:ext cx="1259205" cy="1259205"/>
          </a:xfrm>
          <a:custGeom>
            <a:avLst/>
            <a:gdLst/>
            <a:ahLst/>
            <a:cxnLst/>
            <a:rect r="r" b="b" t="t" l="l"/>
            <a:pathLst>
              <a:path h="1259205" w="1259205">
                <a:moveTo>
                  <a:pt x="0" y="0"/>
                </a:moveTo>
                <a:lnTo>
                  <a:pt x="1259205" y="0"/>
                </a:lnTo>
                <a:lnTo>
                  <a:pt x="1259205" y="1259205"/>
                </a:lnTo>
                <a:lnTo>
                  <a:pt x="0" y="1259205"/>
                </a:lnTo>
                <a:lnTo>
                  <a:pt x="0" y="0"/>
                </a:lnTo>
                <a:close/>
              </a:path>
            </a:pathLst>
          </a:custGeom>
          <a:blipFill>
            <a:blip r:embed="rId11"/>
            <a:stretch>
              <a:fillRect l="0" t="0" r="0" b="0"/>
            </a:stretch>
          </a:blipFill>
        </p:spPr>
      </p:sp>
      <p:sp>
        <p:nvSpPr>
          <p:cNvPr name="TextBox 13" id="13"/>
          <p:cNvSpPr txBox="true"/>
          <p:nvPr/>
        </p:nvSpPr>
        <p:spPr>
          <a:xfrm rot="0">
            <a:off x="1344600" y="1685650"/>
            <a:ext cx="15193350" cy="876300"/>
          </a:xfrm>
          <a:prstGeom prst="rect">
            <a:avLst/>
          </a:prstGeom>
        </p:spPr>
        <p:txBody>
          <a:bodyPr anchor="t" rtlCol="false" tIns="0" lIns="0" bIns="0" rIns="0">
            <a:spAutoFit/>
          </a:bodyPr>
          <a:lstStyle/>
          <a:p>
            <a:pPr algn="l">
              <a:lnSpc>
                <a:spcPts val="6960"/>
              </a:lnSpc>
            </a:pPr>
            <a:r>
              <a:rPr lang="en-US" sz="5800">
                <a:solidFill>
                  <a:srgbClr val="FFFFFF"/>
                </a:solidFill>
                <a:latin typeface="Proxima Nova"/>
                <a:ea typeface="Proxima Nova"/>
                <a:cs typeface="Proxima Nova"/>
                <a:sym typeface="Proxima Nova"/>
              </a:rPr>
              <a:t>Learn more about Navixy</a:t>
            </a:r>
          </a:p>
        </p:txBody>
      </p:sp>
      <p:sp>
        <p:nvSpPr>
          <p:cNvPr name="TextBox 14" id="14"/>
          <p:cNvSpPr txBox="true"/>
          <p:nvPr/>
        </p:nvSpPr>
        <p:spPr>
          <a:xfrm rot="0">
            <a:off x="1344600" y="9037122"/>
            <a:ext cx="12229282" cy="466725"/>
          </a:xfrm>
          <a:prstGeom prst="rect">
            <a:avLst/>
          </a:prstGeom>
        </p:spPr>
        <p:txBody>
          <a:bodyPr anchor="t" rtlCol="false" tIns="0" lIns="0" bIns="0" rIns="0">
            <a:spAutoFit/>
          </a:bodyPr>
          <a:lstStyle/>
          <a:p>
            <a:pPr algn="l">
              <a:lnSpc>
                <a:spcPts val="3719"/>
              </a:lnSpc>
            </a:pPr>
            <a:r>
              <a:rPr lang="en-US" sz="3099">
                <a:solidFill>
                  <a:srgbClr val="FFFFFF"/>
                </a:solidFill>
                <a:latin typeface="Proxima Nova"/>
                <a:ea typeface="Proxima Nova"/>
                <a:cs typeface="Proxima Nova"/>
                <a:sym typeface="Proxima Nova"/>
              </a:rPr>
              <a:t>Thanks for your attention!</a:t>
            </a:r>
          </a:p>
        </p:txBody>
      </p:sp>
      <p:sp>
        <p:nvSpPr>
          <p:cNvPr name="TextBox 15" id="15"/>
          <p:cNvSpPr txBox="true"/>
          <p:nvPr/>
        </p:nvSpPr>
        <p:spPr>
          <a:xfrm rot="0">
            <a:off x="1402352" y="5587555"/>
            <a:ext cx="2821753" cy="660379"/>
          </a:xfrm>
          <a:prstGeom prst="rect">
            <a:avLst/>
          </a:prstGeom>
        </p:spPr>
        <p:txBody>
          <a:bodyPr anchor="t" rtlCol="false" tIns="0" lIns="0" bIns="0" rIns="0">
            <a:spAutoFit/>
          </a:bodyPr>
          <a:lstStyle/>
          <a:p>
            <a:pPr algn="ctr">
              <a:lnSpc>
                <a:spcPts val="2599"/>
              </a:lnSpc>
            </a:pPr>
            <a:r>
              <a:rPr lang="en-US" b="true" sz="2166">
                <a:solidFill>
                  <a:srgbClr val="FFFFFF"/>
                </a:solidFill>
                <a:latin typeface="Proxima Nova Bold"/>
                <a:ea typeface="Proxima Nova Bold"/>
                <a:cs typeface="Proxima Nova Bold"/>
                <a:sym typeface="Proxima Nova Bold"/>
              </a:rPr>
              <a:t>Opportunities for your business</a:t>
            </a:r>
          </a:p>
        </p:txBody>
      </p:sp>
      <p:sp>
        <p:nvSpPr>
          <p:cNvPr name="TextBox 16" id="16"/>
          <p:cNvSpPr txBox="true"/>
          <p:nvPr/>
        </p:nvSpPr>
        <p:spPr>
          <a:xfrm rot="0">
            <a:off x="5339813" y="5587555"/>
            <a:ext cx="2821753" cy="660379"/>
          </a:xfrm>
          <a:prstGeom prst="rect">
            <a:avLst/>
          </a:prstGeom>
        </p:spPr>
        <p:txBody>
          <a:bodyPr anchor="t" rtlCol="false" tIns="0" lIns="0" bIns="0" rIns="0">
            <a:spAutoFit/>
          </a:bodyPr>
          <a:lstStyle/>
          <a:p>
            <a:pPr algn="ctr">
              <a:lnSpc>
                <a:spcPts val="2599"/>
              </a:lnSpc>
            </a:pPr>
            <a:r>
              <a:rPr lang="en-US" b="true" sz="2166">
                <a:solidFill>
                  <a:srgbClr val="FFFFFF"/>
                </a:solidFill>
                <a:latin typeface="Proxima Nova Bold"/>
                <a:ea typeface="Proxima Nova Bold"/>
                <a:cs typeface="Proxima Nova Bold"/>
                <a:sym typeface="Proxima Nova Bold"/>
              </a:rPr>
              <a:t>Technical side of our platform</a:t>
            </a:r>
          </a:p>
        </p:txBody>
      </p:sp>
      <p:sp>
        <p:nvSpPr>
          <p:cNvPr name="TextBox 17" id="17"/>
          <p:cNvSpPr txBox="true"/>
          <p:nvPr/>
        </p:nvSpPr>
        <p:spPr>
          <a:xfrm rot="0">
            <a:off x="9262579" y="5587555"/>
            <a:ext cx="2821753" cy="660379"/>
          </a:xfrm>
          <a:prstGeom prst="rect">
            <a:avLst/>
          </a:prstGeom>
        </p:spPr>
        <p:txBody>
          <a:bodyPr anchor="t" rtlCol="false" tIns="0" lIns="0" bIns="0" rIns="0">
            <a:spAutoFit/>
          </a:bodyPr>
          <a:lstStyle/>
          <a:p>
            <a:pPr algn="ctr">
              <a:lnSpc>
                <a:spcPts val="2599"/>
              </a:lnSpc>
            </a:pPr>
            <a:r>
              <a:rPr lang="en-US" b="true" sz="2166">
                <a:solidFill>
                  <a:srgbClr val="FFFFFF"/>
                </a:solidFill>
                <a:latin typeface="Proxima Nova Bold"/>
                <a:ea typeface="Proxima Nova Bold"/>
                <a:cs typeface="Proxima Nova Bold"/>
                <a:sym typeface="Proxima Nova Bold"/>
              </a:rPr>
              <a:t>Get quick answers 24/7 </a:t>
            </a:r>
          </a:p>
        </p:txBody>
      </p:sp>
      <p:grpSp>
        <p:nvGrpSpPr>
          <p:cNvPr name="Group 18" id="18"/>
          <p:cNvGrpSpPr/>
          <p:nvPr/>
        </p:nvGrpSpPr>
        <p:grpSpPr>
          <a:xfrm rot="0">
            <a:off x="9262579" y="6512899"/>
            <a:ext cx="2821753" cy="613124"/>
            <a:chOff x="0" y="0"/>
            <a:chExt cx="686032" cy="149064"/>
          </a:xfrm>
        </p:grpSpPr>
        <p:sp>
          <p:nvSpPr>
            <p:cNvPr name="Freeform 19" id="19"/>
            <p:cNvSpPr/>
            <p:nvPr/>
          </p:nvSpPr>
          <p:spPr>
            <a:xfrm flipH="false" flipV="false" rot="0">
              <a:off x="0" y="0"/>
              <a:ext cx="686032" cy="149064"/>
            </a:xfrm>
            <a:custGeom>
              <a:avLst/>
              <a:gdLst/>
              <a:ahLst/>
              <a:cxnLst/>
              <a:rect r="r" b="b" t="t" l="l"/>
              <a:pathLst>
                <a:path h="149064" w="686032">
                  <a:moveTo>
                    <a:pt x="43898" y="0"/>
                  </a:moveTo>
                  <a:lnTo>
                    <a:pt x="642134" y="0"/>
                  </a:lnTo>
                  <a:cubicBezTo>
                    <a:pt x="666378" y="0"/>
                    <a:pt x="686032" y="19654"/>
                    <a:pt x="686032" y="43898"/>
                  </a:cubicBezTo>
                  <a:lnTo>
                    <a:pt x="686032" y="105166"/>
                  </a:lnTo>
                  <a:cubicBezTo>
                    <a:pt x="686032" y="129410"/>
                    <a:pt x="666378" y="149064"/>
                    <a:pt x="642134" y="149064"/>
                  </a:cubicBezTo>
                  <a:lnTo>
                    <a:pt x="43898" y="149064"/>
                  </a:lnTo>
                  <a:cubicBezTo>
                    <a:pt x="19654" y="149064"/>
                    <a:pt x="0" y="129410"/>
                    <a:pt x="0" y="105166"/>
                  </a:cubicBezTo>
                  <a:lnTo>
                    <a:pt x="0" y="43898"/>
                  </a:lnTo>
                  <a:cubicBezTo>
                    <a:pt x="0" y="19654"/>
                    <a:pt x="19654" y="0"/>
                    <a:pt x="43898" y="0"/>
                  </a:cubicBezTo>
                  <a:close/>
                </a:path>
              </a:pathLst>
            </a:custGeom>
            <a:solidFill>
              <a:srgbClr val="FFFFFF"/>
            </a:solidFill>
          </p:spPr>
        </p:sp>
        <p:sp>
          <p:nvSpPr>
            <p:cNvPr name="TextBox 20" id="20"/>
            <p:cNvSpPr txBox="true"/>
            <p:nvPr/>
          </p:nvSpPr>
          <p:spPr>
            <a:xfrm>
              <a:off x="0" y="-9525"/>
              <a:ext cx="686032" cy="158589"/>
            </a:xfrm>
            <a:prstGeom prst="rect">
              <a:avLst/>
            </a:prstGeom>
          </p:spPr>
          <p:txBody>
            <a:bodyPr anchor="ctr" rtlCol="false" tIns="50800" lIns="50800" bIns="50800" rIns="50800"/>
            <a:lstStyle/>
            <a:p>
              <a:pPr algn="ctr">
                <a:lnSpc>
                  <a:spcPts val="2400"/>
                </a:lnSpc>
              </a:pPr>
              <a:r>
                <a:rPr lang="en-US" sz="2000" u="sng">
                  <a:solidFill>
                    <a:srgbClr val="1090CF"/>
                  </a:solidFill>
                  <a:latin typeface="Proxima Nova"/>
                  <a:ea typeface="Proxima Nova"/>
                  <a:cs typeface="Proxima Nova"/>
                  <a:sym typeface="Proxima Nova"/>
                  <a:hlinkClick r:id="rId12" tooltip="https://www.navixy.com/ai-assistant/?utm_source=marketing&amp;utm_medium=materials&amp;utm_campaign=ai_assistant"/>
                </a:rPr>
                <a:t>Use Navixy AI Assistant</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DAHZacOkPp8</dc:identifier>
  <dcterms:modified xsi:type="dcterms:W3CDTF">2011-08-01T06:04:30Z</dcterms:modified>
  <cp:revision>1</cp:revision>
  <dc:title>PreSale Presentation of Industries (Fleet Management)</dc:title>
</cp:coreProperties>
</file>