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0477500" cy="33337500"/>
  <p:notesSz cx="6858000" cy="9144000"/>
  <p:embeddedFontLst>
    <p:embeddedFont>
      <p:font typeface="Proxima Nova" charset="1" panose="02000506030000020004"/>
      <p:regular r:id="rId9"/>
    </p:embeddedFont>
    <p:embeddedFont>
      <p:font typeface="Proxima Nova Bold" charset="1" panose="0200050603000002000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13" Target="../media/image11.png" Type="http://schemas.openxmlformats.org/officeDocument/2006/relationships/image"/><Relationship Id="rId14" Target="../media/image12.svg" Type="http://schemas.openxmlformats.org/officeDocument/2006/relationships/image"/><Relationship Id="rId15" Target="../media/image13.png" Type="http://schemas.openxmlformats.org/officeDocument/2006/relationships/image"/><Relationship Id="rId16" Target="../media/image14.svg" Type="http://schemas.openxmlformats.org/officeDocument/2006/relationships/image"/><Relationship Id="rId17" Target="../media/image15.jpeg" Type="http://schemas.openxmlformats.org/officeDocument/2006/relationships/image"/><Relationship Id="rId18" Target="../media/image16.png" Type="http://schemas.openxmlformats.org/officeDocument/2006/relationships/image"/><Relationship Id="rId19" Target="../media/image17.png" Type="http://schemas.openxmlformats.org/officeDocument/2006/relationships/image"/><Relationship Id="rId2" Target="../media/image1.png" Type="http://schemas.openxmlformats.org/officeDocument/2006/relationships/image"/><Relationship Id="rId20" Target="../media/image18.svg" Type="http://schemas.openxmlformats.org/officeDocument/2006/relationships/image"/><Relationship Id="rId21" Target="../media/image19.png" Type="http://schemas.openxmlformats.org/officeDocument/2006/relationships/image"/><Relationship Id="rId22" Target="../media/image20.svg" Type="http://schemas.openxmlformats.org/officeDocument/2006/relationships/image"/><Relationship Id="rId23" Target="../media/image21.png" Type="http://schemas.openxmlformats.org/officeDocument/2006/relationships/image"/><Relationship Id="rId24" Target="../media/image22.svg" Type="http://schemas.openxmlformats.org/officeDocument/2006/relationships/image"/><Relationship Id="rId25" Target="../media/image23.png" Type="http://schemas.openxmlformats.org/officeDocument/2006/relationships/image"/><Relationship Id="rId26" Target="../media/image24.svg" Type="http://schemas.openxmlformats.org/officeDocument/2006/relationships/image"/><Relationship Id="rId27" Target="../media/image25.png" Type="http://schemas.openxmlformats.org/officeDocument/2006/relationships/image"/><Relationship Id="rId28" Target="../media/image26.svg" Type="http://schemas.openxmlformats.org/officeDocument/2006/relationships/image"/><Relationship Id="rId29" Target="../media/image27.png" Type="http://schemas.openxmlformats.org/officeDocument/2006/relationships/image"/><Relationship Id="rId3" Target="../media/image2.jpeg" Type="http://schemas.openxmlformats.org/officeDocument/2006/relationships/image"/><Relationship Id="rId30" Target="../media/image28.svg" Type="http://schemas.openxmlformats.org/officeDocument/2006/relationships/image"/><Relationship Id="rId31" Target="../media/image29.png" Type="http://schemas.openxmlformats.org/officeDocument/2006/relationships/image"/><Relationship Id="rId32" Target="../media/image30.png" Type="http://schemas.openxmlformats.org/officeDocument/2006/relationships/image"/><Relationship Id="rId33" Target="../media/image31.png" Type="http://schemas.openxmlformats.org/officeDocument/2006/relationships/image"/><Relationship Id="rId34" Target="../media/image32.png" Type="http://schemas.openxmlformats.org/officeDocument/2006/relationships/image"/><Relationship Id="rId35" Target="../media/image33.png" Type="http://schemas.openxmlformats.org/officeDocument/2006/relationships/image"/><Relationship Id="rId36" Target="https://navixy.com/en/contact" TargetMode="External" Type="http://schemas.openxmlformats.org/officeDocument/2006/relationships/hyperlink"/><Relationship Id="rId37" Target="../media/image34.png" Type="http://schemas.openxmlformats.org/officeDocument/2006/relationships/image"/><Relationship Id="rId38" Target="../media/image35.png" Type="http://schemas.openxmlformats.org/officeDocument/2006/relationships/image"/><Relationship Id="rId39" Target="https://navixy.com/en/field-service/" TargetMode="External" Type="http://schemas.openxmlformats.org/officeDocument/2006/relationships/hyperlink"/><Relationship Id="rId4" Target="../media/image3.png" Type="http://schemas.openxmlformats.org/officeDocument/2006/relationships/image"/><Relationship Id="rId40" Target="../media/image36.png" Type="http://schemas.openxmlformats.org/officeDocument/2006/relationships/image"/><Relationship Id="rId41" Target="../media/image37.png" Type="http://schemas.openxmlformats.org/officeDocument/2006/relationships/image"/><Relationship Id="rId42" Target="../media/image38.png" Type="http://schemas.openxmlformats.org/officeDocument/2006/relationships/image"/><Relationship Id="rId43" Target="../media/image39.png" Type="http://schemas.openxmlformats.org/officeDocument/2006/relationships/image"/><Relationship Id="rId44" Target="../media/image40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s://navixy.com/en/contact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13" Target="../media/image11.png" Type="http://schemas.openxmlformats.org/officeDocument/2006/relationships/image"/><Relationship Id="rId14" Target="../media/image12.svg" Type="http://schemas.openxmlformats.org/officeDocument/2006/relationships/image"/><Relationship Id="rId15" Target="../media/image13.png" Type="http://schemas.openxmlformats.org/officeDocument/2006/relationships/image"/><Relationship Id="rId16" Target="../media/image14.svg" Type="http://schemas.openxmlformats.org/officeDocument/2006/relationships/image"/><Relationship Id="rId17" Target="../media/image15.jpeg" Type="http://schemas.openxmlformats.org/officeDocument/2006/relationships/image"/><Relationship Id="rId18" Target="../media/image16.png" Type="http://schemas.openxmlformats.org/officeDocument/2006/relationships/image"/><Relationship Id="rId19" Target="../media/image17.png" Type="http://schemas.openxmlformats.org/officeDocument/2006/relationships/image"/><Relationship Id="rId2" Target="../media/image1.png" Type="http://schemas.openxmlformats.org/officeDocument/2006/relationships/image"/><Relationship Id="rId20" Target="../media/image18.svg" Type="http://schemas.openxmlformats.org/officeDocument/2006/relationships/image"/><Relationship Id="rId21" Target="../media/image19.png" Type="http://schemas.openxmlformats.org/officeDocument/2006/relationships/image"/><Relationship Id="rId22" Target="../media/image20.svg" Type="http://schemas.openxmlformats.org/officeDocument/2006/relationships/image"/><Relationship Id="rId23" Target="../media/image35.png" Type="http://schemas.openxmlformats.org/officeDocument/2006/relationships/image"/><Relationship Id="rId24" Target="../media/image21.png" Type="http://schemas.openxmlformats.org/officeDocument/2006/relationships/image"/><Relationship Id="rId25" Target="../media/image22.svg" Type="http://schemas.openxmlformats.org/officeDocument/2006/relationships/image"/><Relationship Id="rId26" Target="../media/image23.png" Type="http://schemas.openxmlformats.org/officeDocument/2006/relationships/image"/><Relationship Id="rId27" Target="../media/image24.svg" Type="http://schemas.openxmlformats.org/officeDocument/2006/relationships/image"/><Relationship Id="rId28" Target="../media/image25.png" Type="http://schemas.openxmlformats.org/officeDocument/2006/relationships/image"/><Relationship Id="rId29" Target="../media/image26.svg" Type="http://schemas.openxmlformats.org/officeDocument/2006/relationships/image"/><Relationship Id="rId3" Target="../media/image2.jpeg" Type="http://schemas.openxmlformats.org/officeDocument/2006/relationships/image"/><Relationship Id="rId30" Target="../media/image27.png" Type="http://schemas.openxmlformats.org/officeDocument/2006/relationships/image"/><Relationship Id="rId31" Target="../media/image28.svg" Type="http://schemas.openxmlformats.org/officeDocument/2006/relationships/image"/><Relationship Id="rId32" Target="../media/image29.png" Type="http://schemas.openxmlformats.org/officeDocument/2006/relationships/image"/><Relationship Id="rId33" Target="../media/image30.png" Type="http://schemas.openxmlformats.org/officeDocument/2006/relationships/image"/><Relationship Id="rId34" Target="../media/image31.png" Type="http://schemas.openxmlformats.org/officeDocument/2006/relationships/image"/><Relationship Id="rId35" Target="../media/image32.png" Type="http://schemas.openxmlformats.org/officeDocument/2006/relationships/image"/><Relationship Id="rId36" Target="../media/image33.png" Type="http://schemas.openxmlformats.org/officeDocument/2006/relationships/image"/><Relationship Id="rId37" Target="https://navixy.com/en/contact" TargetMode="External" Type="http://schemas.openxmlformats.org/officeDocument/2006/relationships/hyperlink"/><Relationship Id="rId38" Target="https://navixy.com/en/contact" TargetMode="External" Type="http://schemas.openxmlformats.org/officeDocument/2006/relationships/hyperlink"/><Relationship Id="rId39" Target="https://navixy.com/en/contact" TargetMode="External" Type="http://schemas.openxmlformats.org/officeDocument/2006/relationships/hyperlink"/><Relationship Id="rId4" Target="../media/image3.png" Type="http://schemas.openxmlformats.org/officeDocument/2006/relationships/image"/><Relationship Id="rId40" Target="../media/image34.png" Type="http://schemas.openxmlformats.org/officeDocument/2006/relationships/image"/><Relationship Id="rId41" Target="../media/image36.png" Type="http://schemas.openxmlformats.org/officeDocument/2006/relationships/image"/><Relationship Id="rId42" Target="../media/image37.png" Type="http://schemas.openxmlformats.org/officeDocument/2006/relationships/image"/><Relationship Id="rId43" Target="../media/image38.png" Type="http://schemas.openxmlformats.org/officeDocument/2006/relationships/image"/><Relationship Id="rId44" Target="../media/image39.png" Type="http://schemas.openxmlformats.org/officeDocument/2006/relationships/image"/><Relationship Id="rId45" Target="../media/image40.svg" Type="http://schemas.openxmlformats.org/officeDocument/2006/relationships/image"/><Relationship Id="rId46" Target="https://navixy.com/es/field-service/" TargetMode="External" Type="http://schemas.openxmlformats.org/officeDocument/2006/relationships/hyperlink"/><Relationship Id="rId47" Target="https://navixy.com/es/field-service/" TargetMode="External" Type="http://schemas.openxmlformats.org/officeDocument/2006/relationships/hyperlink"/><Relationship Id="rId48" Target="https://navixy.com/es/field-service/" TargetMode="External" Type="http://schemas.openxmlformats.org/officeDocument/2006/relationships/hyperlink"/><Relationship Id="rId49" Target="https://navixy.com/es/field-service/" TargetMode="External" Type="http://schemas.openxmlformats.org/officeDocument/2006/relationships/hyperlink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s://navixy.com/en/contact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13" Target="../media/image11.png" Type="http://schemas.openxmlformats.org/officeDocument/2006/relationships/image"/><Relationship Id="rId14" Target="../media/image12.svg" Type="http://schemas.openxmlformats.org/officeDocument/2006/relationships/image"/><Relationship Id="rId15" Target="../media/image13.png" Type="http://schemas.openxmlformats.org/officeDocument/2006/relationships/image"/><Relationship Id="rId16" Target="../media/image14.svg" Type="http://schemas.openxmlformats.org/officeDocument/2006/relationships/image"/><Relationship Id="rId17" Target="../media/image15.jpeg" Type="http://schemas.openxmlformats.org/officeDocument/2006/relationships/image"/><Relationship Id="rId18" Target="../media/image16.png" Type="http://schemas.openxmlformats.org/officeDocument/2006/relationships/image"/><Relationship Id="rId19" Target="../media/image17.png" Type="http://schemas.openxmlformats.org/officeDocument/2006/relationships/image"/><Relationship Id="rId2" Target="../media/image1.png" Type="http://schemas.openxmlformats.org/officeDocument/2006/relationships/image"/><Relationship Id="rId20" Target="../media/image18.svg" Type="http://schemas.openxmlformats.org/officeDocument/2006/relationships/image"/><Relationship Id="rId21" Target="../media/image19.png" Type="http://schemas.openxmlformats.org/officeDocument/2006/relationships/image"/><Relationship Id="rId22" Target="../media/image20.svg" Type="http://schemas.openxmlformats.org/officeDocument/2006/relationships/image"/><Relationship Id="rId23" Target="../media/image21.png" Type="http://schemas.openxmlformats.org/officeDocument/2006/relationships/image"/><Relationship Id="rId24" Target="../media/image22.svg" Type="http://schemas.openxmlformats.org/officeDocument/2006/relationships/image"/><Relationship Id="rId25" Target="../media/image23.png" Type="http://schemas.openxmlformats.org/officeDocument/2006/relationships/image"/><Relationship Id="rId26" Target="../media/image24.svg" Type="http://schemas.openxmlformats.org/officeDocument/2006/relationships/image"/><Relationship Id="rId27" Target="../media/image25.png" Type="http://schemas.openxmlformats.org/officeDocument/2006/relationships/image"/><Relationship Id="rId28" Target="../media/image26.svg" Type="http://schemas.openxmlformats.org/officeDocument/2006/relationships/image"/><Relationship Id="rId29" Target="../media/image27.png" Type="http://schemas.openxmlformats.org/officeDocument/2006/relationships/image"/><Relationship Id="rId3" Target="../media/image2.jpeg" Type="http://schemas.openxmlformats.org/officeDocument/2006/relationships/image"/><Relationship Id="rId30" Target="../media/image28.svg" Type="http://schemas.openxmlformats.org/officeDocument/2006/relationships/image"/><Relationship Id="rId31" Target="../media/image30.png" Type="http://schemas.openxmlformats.org/officeDocument/2006/relationships/image"/><Relationship Id="rId32" Target="../media/image31.png" Type="http://schemas.openxmlformats.org/officeDocument/2006/relationships/image"/><Relationship Id="rId33" Target="../media/image32.png" Type="http://schemas.openxmlformats.org/officeDocument/2006/relationships/image"/><Relationship Id="rId34" Target="../media/image33.png" Type="http://schemas.openxmlformats.org/officeDocument/2006/relationships/image"/><Relationship Id="rId35" Target="https://navixy.com/en/contact" TargetMode="External" Type="http://schemas.openxmlformats.org/officeDocument/2006/relationships/hyperlink"/><Relationship Id="rId36" Target="https://navixy.com/en/contact" TargetMode="External" Type="http://schemas.openxmlformats.org/officeDocument/2006/relationships/hyperlink"/><Relationship Id="rId37" Target="../media/image34.png" Type="http://schemas.openxmlformats.org/officeDocument/2006/relationships/image"/><Relationship Id="rId38" Target="../media/image35.png" Type="http://schemas.openxmlformats.org/officeDocument/2006/relationships/image"/><Relationship Id="rId39" Target="https://navixy.com/es/field-service/" TargetMode="External" Type="http://schemas.openxmlformats.org/officeDocument/2006/relationships/hyperlink"/><Relationship Id="rId4" Target="../media/image3.png" Type="http://schemas.openxmlformats.org/officeDocument/2006/relationships/image"/><Relationship Id="rId40" Target="https://navixy.com/es/field-service/" TargetMode="External" Type="http://schemas.openxmlformats.org/officeDocument/2006/relationships/hyperlink"/><Relationship Id="rId41" Target="https://navixy.com/en/field-service/" TargetMode="External" Type="http://schemas.openxmlformats.org/officeDocument/2006/relationships/hyperlink"/><Relationship Id="rId42" Target="../media/image36.png" Type="http://schemas.openxmlformats.org/officeDocument/2006/relationships/image"/><Relationship Id="rId43" Target="../media/image37.png" Type="http://schemas.openxmlformats.org/officeDocument/2006/relationships/image"/><Relationship Id="rId44" Target="../media/image38.png" Type="http://schemas.openxmlformats.org/officeDocument/2006/relationships/image"/><Relationship Id="rId45" Target="../media/image29.png" Type="http://schemas.openxmlformats.org/officeDocument/2006/relationships/image"/><Relationship Id="rId46" Target="../media/image39.png" Type="http://schemas.openxmlformats.org/officeDocument/2006/relationships/image"/><Relationship Id="rId47" Target="../media/image40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s://navixy.com/en/contact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9101" y="4970248"/>
            <a:ext cx="10532949" cy="3155675"/>
            <a:chOff x="0" y="0"/>
            <a:chExt cx="2759522" cy="82675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59522" cy="826754"/>
            </a:xfrm>
            <a:custGeom>
              <a:avLst/>
              <a:gdLst/>
              <a:ahLst/>
              <a:cxnLst/>
              <a:rect r="r" b="b" t="t" l="l"/>
              <a:pathLst>
                <a:path h="826754" w="2759522">
                  <a:moveTo>
                    <a:pt x="14116" y="0"/>
                  </a:moveTo>
                  <a:lnTo>
                    <a:pt x="2745407" y="0"/>
                  </a:lnTo>
                  <a:cubicBezTo>
                    <a:pt x="2749150" y="0"/>
                    <a:pt x="2752741" y="1487"/>
                    <a:pt x="2755388" y="4134"/>
                  </a:cubicBezTo>
                  <a:cubicBezTo>
                    <a:pt x="2758035" y="6782"/>
                    <a:pt x="2759522" y="10372"/>
                    <a:pt x="2759522" y="14116"/>
                  </a:cubicBezTo>
                  <a:lnTo>
                    <a:pt x="2759522" y="812638"/>
                  </a:lnTo>
                  <a:cubicBezTo>
                    <a:pt x="2759522" y="820434"/>
                    <a:pt x="2753202" y="826754"/>
                    <a:pt x="2745407" y="826754"/>
                  </a:cubicBezTo>
                  <a:lnTo>
                    <a:pt x="14116" y="826754"/>
                  </a:lnTo>
                  <a:cubicBezTo>
                    <a:pt x="6320" y="826754"/>
                    <a:pt x="0" y="820434"/>
                    <a:pt x="0" y="812638"/>
                  </a:cubicBezTo>
                  <a:lnTo>
                    <a:pt x="0" y="14116"/>
                  </a:lnTo>
                  <a:cubicBezTo>
                    <a:pt x="0" y="6320"/>
                    <a:pt x="6320" y="0"/>
                    <a:pt x="14116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759522" cy="826754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10800000">
            <a:off x="-39101" y="4931947"/>
            <a:ext cx="2935290" cy="3151000"/>
          </a:xfrm>
          <a:custGeom>
            <a:avLst/>
            <a:gdLst/>
            <a:ahLst/>
            <a:cxnLst/>
            <a:rect r="r" b="b" t="t" l="l"/>
            <a:pathLst>
              <a:path h="3151000" w="2935290">
                <a:moveTo>
                  <a:pt x="0" y="0"/>
                </a:moveTo>
                <a:lnTo>
                  <a:pt x="2935290" y="0"/>
                </a:lnTo>
                <a:lnTo>
                  <a:pt x="2935290" y="3150999"/>
                </a:lnTo>
                <a:lnTo>
                  <a:pt x="0" y="3150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7000"/>
            </a:blip>
            <a:stretch>
              <a:fillRect l="0" t="-124299" r="-243634" b="-10254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39101" y="-213212"/>
            <a:ext cx="10532888" cy="5468899"/>
          </a:xfrm>
          <a:custGeom>
            <a:avLst/>
            <a:gdLst/>
            <a:ahLst/>
            <a:cxnLst/>
            <a:rect r="r" b="b" t="t" l="l"/>
            <a:pathLst>
              <a:path h="5468899" w="10532888">
                <a:moveTo>
                  <a:pt x="0" y="0"/>
                </a:moveTo>
                <a:lnTo>
                  <a:pt x="10532888" y="0"/>
                </a:lnTo>
                <a:lnTo>
                  <a:pt x="10532888" y="5468898"/>
                </a:lnTo>
                <a:lnTo>
                  <a:pt x="0" y="54688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94" r="-23896" b="-34092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39101" y="-1244862"/>
            <a:ext cx="6597890" cy="6503442"/>
          </a:xfrm>
          <a:custGeom>
            <a:avLst/>
            <a:gdLst/>
            <a:ahLst/>
            <a:cxnLst/>
            <a:rect r="r" b="b" t="t" l="l"/>
            <a:pathLst>
              <a:path h="6503442" w="6597890">
                <a:moveTo>
                  <a:pt x="0" y="0"/>
                </a:moveTo>
                <a:lnTo>
                  <a:pt x="6597889" y="0"/>
                </a:lnTo>
                <a:lnTo>
                  <a:pt x="6597889" y="6503442"/>
                </a:lnTo>
                <a:lnTo>
                  <a:pt x="0" y="65034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7000"/>
            </a:blip>
            <a:stretch>
              <a:fillRect l="-119944" t="-74095" r="-3894" b="-52993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48174" y="740609"/>
            <a:ext cx="2772471" cy="594821"/>
          </a:xfrm>
          <a:custGeom>
            <a:avLst/>
            <a:gdLst/>
            <a:ahLst/>
            <a:cxnLst/>
            <a:rect r="r" b="b" t="t" l="l"/>
            <a:pathLst>
              <a:path h="594821" w="2772471">
                <a:moveTo>
                  <a:pt x="0" y="0"/>
                </a:moveTo>
                <a:lnTo>
                  <a:pt x="2772471" y="0"/>
                </a:lnTo>
                <a:lnTo>
                  <a:pt x="2772471" y="594821"/>
                </a:lnTo>
                <a:lnTo>
                  <a:pt x="0" y="5948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365403" y="10044186"/>
            <a:ext cx="4663925" cy="5415283"/>
            <a:chOff x="0" y="0"/>
            <a:chExt cx="1221899" cy="141874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21899" cy="1418747"/>
            </a:xfrm>
            <a:custGeom>
              <a:avLst/>
              <a:gdLst/>
              <a:ahLst/>
              <a:cxnLst/>
              <a:rect r="r" b="b" t="t" l="l"/>
              <a:pathLst>
                <a:path h="1418747" w="1221899">
                  <a:moveTo>
                    <a:pt x="31878" y="0"/>
                  </a:moveTo>
                  <a:lnTo>
                    <a:pt x="1190021" y="0"/>
                  </a:lnTo>
                  <a:cubicBezTo>
                    <a:pt x="1198476" y="0"/>
                    <a:pt x="1206584" y="3359"/>
                    <a:pt x="1212562" y="9337"/>
                  </a:cubicBezTo>
                  <a:cubicBezTo>
                    <a:pt x="1218541" y="15315"/>
                    <a:pt x="1221899" y="23424"/>
                    <a:pt x="1221899" y="31878"/>
                  </a:cubicBezTo>
                  <a:lnTo>
                    <a:pt x="1221899" y="1386869"/>
                  </a:lnTo>
                  <a:cubicBezTo>
                    <a:pt x="1221899" y="1395323"/>
                    <a:pt x="1218541" y="1403432"/>
                    <a:pt x="1212562" y="1409410"/>
                  </a:cubicBezTo>
                  <a:cubicBezTo>
                    <a:pt x="1206584" y="1415389"/>
                    <a:pt x="1198476" y="1418747"/>
                    <a:pt x="1190021" y="1418747"/>
                  </a:cubicBezTo>
                  <a:lnTo>
                    <a:pt x="31878" y="1418747"/>
                  </a:lnTo>
                  <a:cubicBezTo>
                    <a:pt x="23424" y="1418747"/>
                    <a:pt x="15315" y="1415389"/>
                    <a:pt x="9337" y="1409410"/>
                  </a:cubicBezTo>
                  <a:cubicBezTo>
                    <a:pt x="3359" y="1403432"/>
                    <a:pt x="0" y="1395323"/>
                    <a:pt x="0" y="1386869"/>
                  </a:cubicBezTo>
                  <a:lnTo>
                    <a:pt x="0" y="31878"/>
                  </a:lnTo>
                  <a:cubicBezTo>
                    <a:pt x="0" y="23424"/>
                    <a:pt x="3359" y="15315"/>
                    <a:pt x="9337" y="9337"/>
                  </a:cubicBezTo>
                  <a:cubicBezTo>
                    <a:pt x="15315" y="3359"/>
                    <a:pt x="23424" y="0"/>
                    <a:pt x="31878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221899" cy="1418747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383154" y="10044186"/>
            <a:ext cx="4663925" cy="5415283"/>
            <a:chOff x="0" y="0"/>
            <a:chExt cx="1221899" cy="141874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21899" cy="1418747"/>
            </a:xfrm>
            <a:custGeom>
              <a:avLst/>
              <a:gdLst/>
              <a:ahLst/>
              <a:cxnLst/>
              <a:rect r="r" b="b" t="t" l="l"/>
              <a:pathLst>
                <a:path h="1418747" w="1221899">
                  <a:moveTo>
                    <a:pt x="31878" y="0"/>
                  </a:moveTo>
                  <a:lnTo>
                    <a:pt x="1190021" y="0"/>
                  </a:lnTo>
                  <a:cubicBezTo>
                    <a:pt x="1198476" y="0"/>
                    <a:pt x="1206584" y="3359"/>
                    <a:pt x="1212562" y="9337"/>
                  </a:cubicBezTo>
                  <a:cubicBezTo>
                    <a:pt x="1218541" y="15315"/>
                    <a:pt x="1221899" y="23424"/>
                    <a:pt x="1221899" y="31878"/>
                  </a:cubicBezTo>
                  <a:lnTo>
                    <a:pt x="1221899" y="1386869"/>
                  </a:lnTo>
                  <a:cubicBezTo>
                    <a:pt x="1221899" y="1395323"/>
                    <a:pt x="1218541" y="1403432"/>
                    <a:pt x="1212562" y="1409410"/>
                  </a:cubicBezTo>
                  <a:cubicBezTo>
                    <a:pt x="1206584" y="1415389"/>
                    <a:pt x="1198476" y="1418747"/>
                    <a:pt x="1190021" y="1418747"/>
                  </a:cubicBezTo>
                  <a:lnTo>
                    <a:pt x="31878" y="1418747"/>
                  </a:lnTo>
                  <a:cubicBezTo>
                    <a:pt x="23424" y="1418747"/>
                    <a:pt x="15315" y="1415389"/>
                    <a:pt x="9337" y="1409410"/>
                  </a:cubicBezTo>
                  <a:cubicBezTo>
                    <a:pt x="3359" y="1403432"/>
                    <a:pt x="0" y="1395323"/>
                    <a:pt x="0" y="1386869"/>
                  </a:cubicBezTo>
                  <a:lnTo>
                    <a:pt x="0" y="31878"/>
                  </a:lnTo>
                  <a:cubicBezTo>
                    <a:pt x="0" y="23424"/>
                    <a:pt x="3359" y="15315"/>
                    <a:pt x="9337" y="9337"/>
                  </a:cubicBezTo>
                  <a:cubicBezTo>
                    <a:pt x="15315" y="3359"/>
                    <a:pt x="23424" y="0"/>
                    <a:pt x="31878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1221899" cy="1418747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5411984" y="9239856"/>
            <a:ext cx="4617756" cy="2647532"/>
          </a:xfrm>
          <a:custGeom>
            <a:avLst/>
            <a:gdLst/>
            <a:ahLst/>
            <a:cxnLst/>
            <a:rect r="r" b="b" t="t" l="l"/>
            <a:pathLst>
              <a:path h="2647532" w="4617756">
                <a:moveTo>
                  <a:pt x="0" y="0"/>
                </a:moveTo>
                <a:lnTo>
                  <a:pt x="4617756" y="0"/>
                </a:lnTo>
                <a:lnTo>
                  <a:pt x="4617756" y="2647532"/>
                </a:lnTo>
                <a:lnTo>
                  <a:pt x="0" y="26475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27" t="0" r="-5827" b="-222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365403" y="16585712"/>
            <a:ext cx="4663925" cy="5336306"/>
            <a:chOff x="0" y="0"/>
            <a:chExt cx="1221899" cy="139805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21899" cy="1398056"/>
            </a:xfrm>
            <a:custGeom>
              <a:avLst/>
              <a:gdLst/>
              <a:ahLst/>
              <a:cxnLst/>
              <a:rect r="r" b="b" t="t" l="l"/>
              <a:pathLst>
                <a:path h="1398056" w="1221899">
                  <a:moveTo>
                    <a:pt x="31878" y="0"/>
                  </a:moveTo>
                  <a:lnTo>
                    <a:pt x="1190021" y="0"/>
                  </a:lnTo>
                  <a:cubicBezTo>
                    <a:pt x="1198476" y="0"/>
                    <a:pt x="1206584" y="3359"/>
                    <a:pt x="1212562" y="9337"/>
                  </a:cubicBezTo>
                  <a:cubicBezTo>
                    <a:pt x="1218541" y="15315"/>
                    <a:pt x="1221899" y="23424"/>
                    <a:pt x="1221899" y="31878"/>
                  </a:cubicBezTo>
                  <a:lnTo>
                    <a:pt x="1221899" y="1366178"/>
                  </a:lnTo>
                  <a:cubicBezTo>
                    <a:pt x="1221899" y="1374632"/>
                    <a:pt x="1218541" y="1382741"/>
                    <a:pt x="1212562" y="1388719"/>
                  </a:cubicBezTo>
                  <a:cubicBezTo>
                    <a:pt x="1206584" y="1394698"/>
                    <a:pt x="1198476" y="1398056"/>
                    <a:pt x="1190021" y="1398056"/>
                  </a:cubicBezTo>
                  <a:lnTo>
                    <a:pt x="31878" y="1398056"/>
                  </a:lnTo>
                  <a:cubicBezTo>
                    <a:pt x="23424" y="1398056"/>
                    <a:pt x="15315" y="1394698"/>
                    <a:pt x="9337" y="1388719"/>
                  </a:cubicBezTo>
                  <a:cubicBezTo>
                    <a:pt x="3359" y="1382741"/>
                    <a:pt x="0" y="1374632"/>
                    <a:pt x="0" y="1366178"/>
                  </a:cubicBezTo>
                  <a:lnTo>
                    <a:pt x="0" y="31878"/>
                  </a:lnTo>
                  <a:cubicBezTo>
                    <a:pt x="0" y="23424"/>
                    <a:pt x="3359" y="15315"/>
                    <a:pt x="9337" y="9337"/>
                  </a:cubicBezTo>
                  <a:cubicBezTo>
                    <a:pt x="15315" y="3359"/>
                    <a:pt x="23424" y="0"/>
                    <a:pt x="31878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1221899" cy="1398056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383154" y="16608511"/>
            <a:ext cx="4663925" cy="5336306"/>
            <a:chOff x="0" y="0"/>
            <a:chExt cx="1221899" cy="139805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221899" cy="1398056"/>
            </a:xfrm>
            <a:custGeom>
              <a:avLst/>
              <a:gdLst/>
              <a:ahLst/>
              <a:cxnLst/>
              <a:rect r="r" b="b" t="t" l="l"/>
              <a:pathLst>
                <a:path h="1398056" w="1221899">
                  <a:moveTo>
                    <a:pt x="31878" y="0"/>
                  </a:moveTo>
                  <a:lnTo>
                    <a:pt x="1190021" y="0"/>
                  </a:lnTo>
                  <a:cubicBezTo>
                    <a:pt x="1198476" y="0"/>
                    <a:pt x="1206584" y="3359"/>
                    <a:pt x="1212562" y="9337"/>
                  </a:cubicBezTo>
                  <a:cubicBezTo>
                    <a:pt x="1218541" y="15315"/>
                    <a:pt x="1221899" y="23424"/>
                    <a:pt x="1221899" y="31878"/>
                  </a:cubicBezTo>
                  <a:lnTo>
                    <a:pt x="1221899" y="1366178"/>
                  </a:lnTo>
                  <a:cubicBezTo>
                    <a:pt x="1221899" y="1374632"/>
                    <a:pt x="1218541" y="1382741"/>
                    <a:pt x="1212562" y="1388719"/>
                  </a:cubicBezTo>
                  <a:cubicBezTo>
                    <a:pt x="1206584" y="1394698"/>
                    <a:pt x="1198476" y="1398056"/>
                    <a:pt x="1190021" y="1398056"/>
                  </a:cubicBezTo>
                  <a:lnTo>
                    <a:pt x="31878" y="1398056"/>
                  </a:lnTo>
                  <a:cubicBezTo>
                    <a:pt x="23424" y="1398056"/>
                    <a:pt x="15315" y="1394698"/>
                    <a:pt x="9337" y="1388719"/>
                  </a:cubicBezTo>
                  <a:cubicBezTo>
                    <a:pt x="3359" y="1382741"/>
                    <a:pt x="0" y="1374632"/>
                    <a:pt x="0" y="1366178"/>
                  </a:cubicBezTo>
                  <a:lnTo>
                    <a:pt x="0" y="31878"/>
                  </a:lnTo>
                  <a:cubicBezTo>
                    <a:pt x="0" y="23424"/>
                    <a:pt x="3359" y="15315"/>
                    <a:pt x="9337" y="9337"/>
                  </a:cubicBezTo>
                  <a:cubicBezTo>
                    <a:pt x="15315" y="3359"/>
                    <a:pt x="23424" y="0"/>
                    <a:pt x="31878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1221899" cy="1398056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-39101" y="28459947"/>
            <a:ext cx="10542525" cy="4877553"/>
            <a:chOff x="0" y="0"/>
            <a:chExt cx="2762031" cy="1277868"/>
          </a:xfrm>
        </p:grpSpPr>
        <p:sp>
          <p:nvSpPr>
            <p:cNvPr name="Freeform 23" id="23">
              <a:hlinkClick r:id="rId8" tooltip="https://navixy.com/en/contact"/>
            </p:cNvPr>
            <p:cNvSpPr/>
            <p:nvPr/>
          </p:nvSpPr>
          <p:spPr>
            <a:xfrm flipH="false" flipV="false" rot="0">
              <a:off x="0" y="0"/>
              <a:ext cx="2762031" cy="1277868"/>
            </a:xfrm>
            <a:custGeom>
              <a:avLst/>
              <a:gdLst/>
              <a:ahLst/>
              <a:cxnLst/>
              <a:rect r="r" b="b" t="t" l="l"/>
              <a:pathLst>
                <a:path h="1277868" w="2762031">
                  <a:moveTo>
                    <a:pt x="14103" y="0"/>
                  </a:moveTo>
                  <a:lnTo>
                    <a:pt x="2747928" y="0"/>
                  </a:lnTo>
                  <a:cubicBezTo>
                    <a:pt x="2751668" y="0"/>
                    <a:pt x="2755255" y="1486"/>
                    <a:pt x="2757900" y="4131"/>
                  </a:cubicBezTo>
                  <a:cubicBezTo>
                    <a:pt x="2760545" y="6775"/>
                    <a:pt x="2762031" y="10362"/>
                    <a:pt x="2762031" y="14103"/>
                  </a:cubicBezTo>
                  <a:lnTo>
                    <a:pt x="2762031" y="1263765"/>
                  </a:lnTo>
                  <a:cubicBezTo>
                    <a:pt x="2762031" y="1267505"/>
                    <a:pt x="2760545" y="1271092"/>
                    <a:pt x="2757900" y="1273737"/>
                  </a:cubicBezTo>
                  <a:cubicBezTo>
                    <a:pt x="2755255" y="1276382"/>
                    <a:pt x="2751668" y="1277868"/>
                    <a:pt x="2747928" y="1277868"/>
                  </a:cubicBezTo>
                  <a:lnTo>
                    <a:pt x="14103" y="1277868"/>
                  </a:lnTo>
                  <a:cubicBezTo>
                    <a:pt x="6314" y="1277868"/>
                    <a:pt x="0" y="1271554"/>
                    <a:pt x="0" y="1263765"/>
                  </a:cubicBezTo>
                  <a:lnTo>
                    <a:pt x="0" y="14103"/>
                  </a:lnTo>
                  <a:cubicBezTo>
                    <a:pt x="0" y="6314"/>
                    <a:pt x="6314" y="0"/>
                    <a:pt x="14103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0"/>
              <a:ext cx="2762031" cy="1277868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29973" y="30055671"/>
            <a:ext cx="4077399" cy="2957112"/>
          </a:xfrm>
          <a:custGeom>
            <a:avLst/>
            <a:gdLst/>
            <a:ahLst/>
            <a:cxnLst/>
            <a:rect r="r" b="b" t="t" l="l"/>
            <a:pathLst>
              <a:path h="2957112" w="4077399">
                <a:moveTo>
                  <a:pt x="0" y="0"/>
                </a:moveTo>
                <a:lnTo>
                  <a:pt x="4077399" y="0"/>
                </a:lnTo>
                <a:lnTo>
                  <a:pt x="4077399" y="2957112"/>
                </a:lnTo>
                <a:lnTo>
                  <a:pt x="0" y="295711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28000"/>
            </a:blip>
            <a:stretch>
              <a:fillRect l="0" t="-30259" r="0" b="-7624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7205010" y="28390456"/>
            <a:ext cx="3408826" cy="5205387"/>
          </a:xfrm>
          <a:custGeom>
            <a:avLst/>
            <a:gdLst/>
            <a:ahLst/>
            <a:cxnLst/>
            <a:rect r="r" b="b" t="t" l="l"/>
            <a:pathLst>
              <a:path h="5205387" w="3408826">
                <a:moveTo>
                  <a:pt x="0" y="0"/>
                </a:moveTo>
                <a:lnTo>
                  <a:pt x="3408825" y="0"/>
                </a:lnTo>
                <a:lnTo>
                  <a:pt x="3408825" y="5205387"/>
                </a:lnTo>
                <a:lnTo>
                  <a:pt x="0" y="52053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2959" r="-195898" b="-44893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-32528" y="22443832"/>
            <a:ext cx="10542555" cy="6230643"/>
          </a:xfrm>
          <a:custGeom>
            <a:avLst/>
            <a:gdLst/>
            <a:ahLst/>
            <a:cxnLst/>
            <a:rect r="r" b="b" t="t" l="l"/>
            <a:pathLst>
              <a:path h="6230643" w="10542555">
                <a:moveTo>
                  <a:pt x="0" y="0"/>
                </a:moveTo>
                <a:lnTo>
                  <a:pt x="10542556" y="0"/>
                </a:lnTo>
                <a:lnTo>
                  <a:pt x="10542556" y="6230643"/>
                </a:lnTo>
                <a:lnTo>
                  <a:pt x="0" y="62306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6630" t="0" r="-6539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4649877" y="6548149"/>
            <a:ext cx="4279273" cy="493833"/>
            <a:chOff x="0" y="0"/>
            <a:chExt cx="5705697" cy="658444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32866"/>
              <a:ext cx="564133" cy="592712"/>
              <a:chOff x="0" y="0"/>
              <a:chExt cx="110848" cy="116463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110848" cy="116463"/>
              </a:xfrm>
              <a:custGeom>
                <a:avLst/>
                <a:gdLst/>
                <a:ahLst/>
                <a:cxnLst/>
                <a:rect r="r" b="b" t="t" l="l"/>
                <a:pathLst>
                  <a:path h="116463" w="110848">
                    <a:moveTo>
                      <a:pt x="55424" y="0"/>
                    </a:moveTo>
                    <a:lnTo>
                      <a:pt x="55424" y="0"/>
                    </a:lnTo>
                    <a:cubicBezTo>
                      <a:pt x="70123" y="0"/>
                      <a:pt x="84220" y="5839"/>
                      <a:pt x="94614" y="16233"/>
                    </a:cubicBezTo>
                    <a:cubicBezTo>
                      <a:pt x="105008" y="26627"/>
                      <a:pt x="110848" y="40724"/>
                      <a:pt x="110848" y="55424"/>
                    </a:cubicBezTo>
                    <a:lnTo>
                      <a:pt x="110848" y="61039"/>
                    </a:lnTo>
                    <a:cubicBezTo>
                      <a:pt x="110848" y="91649"/>
                      <a:pt x="86034" y="116463"/>
                      <a:pt x="55424" y="116463"/>
                    </a:cubicBezTo>
                    <a:lnTo>
                      <a:pt x="55424" y="116463"/>
                    </a:lnTo>
                    <a:cubicBezTo>
                      <a:pt x="24814" y="116463"/>
                      <a:pt x="0" y="91649"/>
                      <a:pt x="0" y="61039"/>
                    </a:cubicBezTo>
                    <a:lnTo>
                      <a:pt x="0" y="55424"/>
                    </a:lnTo>
                    <a:cubicBezTo>
                      <a:pt x="0" y="24814"/>
                      <a:pt x="24814" y="0"/>
                      <a:pt x="55424" y="0"/>
                    </a:cubicBezTo>
                    <a:close/>
                  </a:path>
                </a:pathLst>
              </a:custGeom>
              <a:solidFill>
                <a:srgbClr val="0383F4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0"/>
                <a:ext cx="110848" cy="11646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32" id="32"/>
            <p:cNvSpPr/>
            <p:nvPr/>
          </p:nvSpPr>
          <p:spPr>
            <a:xfrm flipH="false" flipV="false" rot="0">
              <a:off x="77792" y="124948"/>
              <a:ext cx="408548" cy="408548"/>
            </a:xfrm>
            <a:custGeom>
              <a:avLst/>
              <a:gdLst/>
              <a:ahLst/>
              <a:cxnLst/>
              <a:rect r="r" b="b" t="t" l="l"/>
              <a:pathLst>
                <a:path h="408548" w="408548">
                  <a:moveTo>
                    <a:pt x="0" y="0"/>
                  </a:moveTo>
                  <a:lnTo>
                    <a:pt x="408548" y="0"/>
                  </a:lnTo>
                  <a:lnTo>
                    <a:pt x="408548" y="408548"/>
                  </a:lnTo>
                  <a:lnTo>
                    <a:pt x="0" y="408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 rot="0">
              <a:off x="773947" y="-9525"/>
              <a:ext cx="4931750" cy="6679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2"/>
                </a:lnSpc>
              </a:pPr>
              <a:r>
                <a:rPr lang="en-US" sz="1608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Dispatch by phone =</a:t>
              </a:r>
            </a:p>
            <a:p>
              <a:pPr algn="l">
                <a:lnSpc>
                  <a:spcPts val="1962"/>
                </a:lnSpc>
              </a:pPr>
              <a:r>
                <a:rPr lang="en-US" sz="1608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Constant firefighting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398777" y="6564508"/>
            <a:ext cx="3262493" cy="444534"/>
            <a:chOff x="0" y="0"/>
            <a:chExt cx="4349990" cy="592712"/>
          </a:xfrm>
        </p:grpSpPr>
        <p:grpSp>
          <p:nvGrpSpPr>
            <p:cNvPr name="Group 35" id="35"/>
            <p:cNvGrpSpPr/>
            <p:nvPr/>
          </p:nvGrpSpPr>
          <p:grpSpPr>
            <a:xfrm rot="0">
              <a:off x="0" y="0"/>
              <a:ext cx="564133" cy="592712"/>
              <a:chOff x="0" y="0"/>
              <a:chExt cx="110848" cy="116463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110848" cy="116463"/>
              </a:xfrm>
              <a:custGeom>
                <a:avLst/>
                <a:gdLst/>
                <a:ahLst/>
                <a:cxnLst/>
                <a:rect r="r" b="b" t="t" l="l"/>
                <a:pathLst>
                  <a:path h="116463" w="110848">
                    <a:moveTo>
                      <a:pt x="55424" y="0"/>
                    </a:moveTo>
                    <a:lnTo>
                      <a:pt x="55424" y="0"/>
                    </a:lnTo>
                    <a:cubicBezTo>
                      <a:pt x="70123" y="0"/>
                      <a:pt x="84220" y="5839"/>
                      <a:pt x="94614" y="16233"/>
                    </a:cubicBezTo>
                    <a:cubicBezTo>
                      <a:pt x="105008" y="26627"/>
                      <a:pt x="110848" y="40724"/>
                      <a:pt x="110848" y="55424"/>
                    </a:cubicBezTo>
                    <a:lnTo>
                      <a:pt x="110848" y="61039"/>
                    </a:lnTo>
                    <a:cubicBezTo>
                      <a:pt x="110848" y="91649"/>
                      <a:pt x="86034" y="116463"/>
                      <a:pt x="55424" y="116463"/>
                    </a:cubicBezTo>
                    <a:lnTo>
                      <a:pt x="55424" y="116463"/>
                    </a:lnTo>
                    <a:cubicBezTo>
                      <a:pt x="24814" y="116463"/>
                      <a:pt x="0" y="91649"/>
                      <a:pt x="0" y="61039"/>
                    </a:cubicBezTo>
                    <a:lnTo>
                      <a:pt x="0" y="55424"/>
                    </a:lnTo>
                    <a:cubicBezTo>
                      <a:pt x="0" y="24814"/>
                      <a:pt x="24814" y="0"/>
                      <a:pt x="55424" y="0"/>
                    </a:cubicBezTo>
                    <a:close/>
                  </a:path>
                </a:pathLst>
              </a:custGeom>
              <a:solidFill>
                <a:srgbClr val="0383F4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0"/>
                <a:ext cx="110848" cy="11646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38" id="38"/>
            <p:cNvSpPr/>
            <p:nvPr/>
          </p:nvSpPr>
          <p:spPr>
            <a:xfrm flipH="false" flipV="false" rot="0">
              <a:off x="104825" y="104849"/>
              <a:ext cx="383014" cy="383014"/>
            </a:xfrm>
            <a:custGeom>
              <a:avLst/>
              <a:gdLst/>
              <a:ahLst/>
              <a:cxnLst/>
              <a:rect r="r" b="b" t="t" l="l"/>
              <a:pathLst>
                <a:path h="383014" w="383014">
                  <a:moveTo>
                    <a:pt x="0" y="0"/>
                  </a:moveTo>
                  <a:lnTo>
                    <a:pt x="383014" y="0"/>
                  </a:lnTo>
                  <a:lnTo>
                    <a:pt x="383014" y="383014"/>
                  </a:lnTo>
                  <a:lnTo>
                    <a:pt x="0" y="383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 rot="0">
              <a:off x="735073" y="145419"/>
              <a:ext cx="3614917" cy="31135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69"/>
                </a:lnSpc>
              </a:pPr>
              <a:r>
                <a:rPr lang="en-US" sz="1608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Fuel &amp; time loss to bad routes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398777" y="7238131"/>
            <a:ext cx="3945457" cy="460894"/>
            <a:chOff x="0" y="0"/>
            <a:chExt cx="5260609" cy="614525"/>
          </a:xfrm>
        </p:grpSpPr>
        <p:grpSp>
          <p:nvGrpSpPr>
            <p:cNvPr name="Group 41" id="41"/>
            <p:cNvGrpSpPr/>
            <p:nvPr/>
          </p:nvGrpSpPr>
          <p:grpSpPr>
            <a:xfrm rot="0">
              <a:off x="0" y="0"/>
              <a:ext cx="564133" cy="592712"/>
              <a:chOff x="0" y="0"/>
              <a:chExt cx="110848" cy="116463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0"/>
                <a:ext cx="110848" cy="116463"/>
              </a:xfrm>
              <a:custGeom>
                <a:avLst/>
                <a:gdLst/>
                <a:ahLst/>
                <a:cxnLst/>
                <a:rect r="r" b="b" t="t" l="l"/>
                <a:pathLst>
                  <a:path h="116463" w="110848">
                    <a:moveTo>
                      <a:pt x="55424" y="0"/>
                    </a:moveTo>
                    <a:lnTo>
                      <a:pt x="55424" y="0"/>
                    </a:lnTo>
                    <a:cubicBezTo>
                      <a:pt x="70123" y="0"/>
                      <a:pt x="84220" y="5839"/>
                      <a:pt x="94614" y="16233"/>
                    </a:cubicBezTo>
                    <a:cubicBezTo>
                      <a:pt x="105008" y="26627"/>
                      <a:pt x="110848" y="40724"/>
                      <a:pt x="110848" y="55424"/>
                    </a:cubicBezTo>
                    <a:lnTo>
                      <a:pt x="110848" y="61039"/>
                    </a:lnTo>
                    <a:cubicBezTo>
                      <a:pt x="110848" y="91649"/>
                      <a:pt x="86034" y="116463"/>
                      <a:pt x="55424" y="116463"/>
                    </a:cubicBezTo>
                    <a:lnTo>
                      <a:pt x="55424" y="116463"/>
                    </a:lnTo>
                    <a:cubicBezTo>
                      <a:pt x="24814" y="116463"/>
                      <a:pt x="0" y="91649"/>
                      <a:pt x="0" y="61039"/>
                    </a:cubicBezTo>
                    <a:lnTo>
                      <a:pt x="0" y="55424"/>
                    </a:lnTo>
                    <a:cubicBezTo>
                      <a:pt x="0" y="24814"/>
                      <a:pt x="24814" y="0"/>
                      <a:pt x="55424" y="0"/>
                    </a:cubicBezTo>
                    <a:close/>
                  </a:path>
                </a:pathLst>
              </a:custGeom>
              <a:solidFill>
                <a:srgbClr val="0383F4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0" y="0"/>
                <a:ext cx="110848" cy="11646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44" id="44"/>
            <p:cNvSpPr/>
            <p:nvPr/>
          </p:nvSpPr>
          <p:spPr>
            <a:xfrm flipH="false" flipV="false" rot="0">
              <a:off x="104825" y="104849"/>
              <a:ext cx="383014" cy="383014"/>
            </a:xfrm>
            <a:custGeom>
              <a:avLst/>
              <a:gdLst/>
              <a:ahLst/>
              <a:cxnLst/>
              <a:rect r="r" b="b" t="t" l="l"/>
              <a:pathLst>
                <a:path h="383014" w="383014">
                  <a:moveTo>
                    <a:pt x="0" y="0"/>
                  </a:moveTo>
                  <a:lnTo>
                    <a:pt x="383014" y="0"/>
                  </a:lnTo>
                  <a:lnTo>
                    <a:pt x="383014" y="383014"/>
                  </a:lnTo>
                  <a:lnTo>
                    <a:pt x="0" y="383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 rot="0">
              <a:off x="755538" y="9525"/>
              <a:ext cx="4505071" cy="605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69"/>
                </a:lnSpc>
              </a:pPr>
              <a:r>
                <a:rPr lang="en-US" sz="1608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No Proof. No Accountability. </a:t>
              </a:r>
            </a:p>
            <a:p>
              <a:pPr algn="l">
                <a:lnSpc>
                  <a:spcPts val="1769"/>
                </a:lnSpc>
              </a:pPr>
              <a:r>
                <a:rPr lang="en-US" sz="1608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Disputes.</a:t>
              </a:r>
            </a:p>
          </p:txBody>
        </p:sp>
      </p:grpSp>
      <p:sp>
        <p:nvSpPr>
          <p:cNvPr name="Freeform 46" id="46"/>
          <p:cNvSpPr/>
          <p:nvPr/>
        </p:nvSpPr>
        <p:spPr>
          <a:xfrm flipH="false" flipV="false" rot="0">
            <a:off x="7084961" y="5020185"/>
            <a:ext cx="3408826" cy="3088647"/>
          </a:xfrm>
          <a:custGeom>
            <a:avLst/>
            <a:gdLst/>
            <a:ahLst/>
            <a:cxnLst/>
            <a:rect r="r" b="b" t="t" l="l"/>
            <a:pathLst>
              <a:path h="3088647" w="3408826">
                <a:moveTo>
                  <a:pt x="0" y="0"/>
                </a:moveTo>
                <a:lnTo>
                  <a:pt x="3408826" y="0"/>
                </a:lnTo>
                <a:lnTo>
                  <a:pt x="3408826" y="3088647"/>
                </a:lnTo>
                <a:lnTo>
                  <a:pt x="0" y="30886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8827" r="-195898" b="-104619"/>
            </a:stretch>
          </a:blipFill>
        </p:spPr>
      </p:sp>
      <p:grpSp>
        <p:nvGrpSpPr>
          <p:cNvPr name="Group 47" id="47"/>
          <p:cNvGrpSpPr/>
          <p:nvPr/>
        </p:nvGrpSpPr>
        <p:grpSpPr>
          <a:xfrm rot="0">
            <a:off x="365403" y="9239856"/>
            <a:ext cx="4652315" cy="2692126"/>
            <a:chOff x="0" y="0"/>
            <a:chExt cx="6203086" cy="3589501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5852929" cy="3589501"/>
            </a:xfrm>
            <a:custGeom>
              <a:avLst/>
              <a:gdLst/>
              <a:ahLst/>
              <a:cxnLst/>
              <a:rect r="r" b="b" t="t" l="l"/>
              <a:pathLst>
                <a:path h="3589501" w="5852929">
                  <a:moveTo>
                    <a:pt x="0" y="0"/>
                  </a:moveTo>
                  <a:lnTo>
                    <a:pt x="5852929" y="0"/>
                  </a:lnTo>
                  <a:lnTo>
                    <a:pt x="5852929" y="3589501"/>
                  </a:lnTo>
                  <a:lnTo>
                    <a:pt x="0" y="35895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7537" t="-8533" r="-7657" b="-26442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0">
              <a:off x="3987446" y="0"/>
              <a:ext cx="2215640" cy="3273069"/>
            </a:xfrm>
            <a:custGeom>
              <a:avLst/>
              <a:gdLst/>
              <a:ahLst/>
              <a:cxnLst/>
              <a:rect r="r" b="b" t="t" l="l"/>
              <a:pathLst>
                <a:path h="3273069" w="2215640">
                  <a:moveTo>
                    <a:pt x="0" y="0"/>
                  </a:moveTo>
                  <a:lnTo>
                    <a:pt x="2215640" y="0"/>
                  </a:lnTo>
                  <a:lnTo>
                    <a:pt x="2215640" y="3273069"/>
                  </a:lnTo>
                  <a:lnTo>
                    <a:pt x="0" y="3273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alphaModFix amt="31000"/>
              </a:blip>
              <a:stretch>
                <a:fillRect l="-20347" t="-129509" r="-218696" b="0"/>
              </a:stretch>
            </a:blipFill>
          </p:spPr>
        </p:sp>
      </p:grpSp>
      <p:grpSp>
        <p:nvGrpSpPr>
          <p:cNvPr name="Group 50" id="50"/>
          <p:cNvGrpSpPr/>
          <p:nvPr/>
        </p:nvGrpSpPr>
        <p:grpSpPr>
          <a:xfrm rot="0">
            <a:off x="607855" y="26033432"/>
            <a:ext cx="1370140" cy="1246417"/>
            <a:chOff x="0" y="0"/>
            <a:chExt cx="1826853" cy="1661889"/>
          </a:xfrm>
        </p:grpSpPr>
        <p:grpSp>
          <p:nvGrpSpPr>
            <p:cNvPr name="Group 51" id="51"/>
            <p:cNvGrpSpPr/>
            <p:nvPr/>
          </p:nvGrpSpPr>
          <p:grpSpPr>
            <a:xfrm rot="0">
              <a:off x="466577" y="0"/>
              <a:ext cx="893700" cy="893700"/>
              <a:chOff x="0" y="0"/>
              <a:chExt cx="104271" cy="104271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104271" cy="104271"/>
              </a:xfrm>
              <a:custGeom>
                <a:avLst/>
                <a:gdLst/>
                <a:ahLst/>
                <a:cxnLst/>
                <a:rect r="r" b="b" t="t" l="l"/>
                <a:pathLst>
                  <a:path h="104271" w="104271">
                    <a:moveTo>
                      <a:pt x="52135" y="0"/>
                    </a:moveTo>
                    <a:lnTo>
                      <a:pt x="52135" y="0"/>
                    </a:lnTo>
                    <a:cubicBezTo>
                      <a:pt x="65962" y="0"/>
                      <a:pt x="79223" y="5493"/>
                      <a:pt x="89001" y="15270"/>
                    </a:cubicBezTo>
                    <a:cubicBezTo>
                      <a:pt x="98778" y="25047"/>
                      <a:pt x="104271" y="38308"/>
                      <a:pt x="104271" y="52135"/>
                    </a:cubicBezTo>
                    <a:lnTo>
                      <a:pt x="104271" y="52135"/>
                    </a:lnTo>
                    <a:cubicBezTo>
                      <a:pt x="104271" y="65962"/>
                      <a:pt x="98778" y="79223"/>
                      <a:pt x="89001" y="89001"/>
                    </a:cubicBezTo>
                    <a:cubicBezTo>
                      <a:pt x="79223" y="98778"/>
                      <a:pt x="65962" y="104271"/>
                      <a:pt x="52135" y="104271"/>
                    </a:cubicBezTo>
                    <a:lnTo>
                      <a:pt x="52135" y="104271"/>
                    </a:lnTo>
                    <a:cubicBezTo>
                      <a:pt x="38308" y="104271"/>
                      <a:pt x="25047" y="98778"/>
                      <a:pt x="15270" y="89001"/>
                    </a:cubicBezTo>
                    <a:cubicBezTo>
                      <a:pt x="5493" y="79223"/>
                      <a:pt x="0" y="65962"/>
                      <a:pt x="0" y="52135"/>
                    </a:cubicBezTo>
                    <a:lnTo>
                      <a:pt x="0" y="52135"/>
                    </a:lnTo>
                    <a:cubicBezTo>
                      <a:pt x="0" y="38308"/>
                      <a:pt x="5493" y="25047"/>
                      <a:pt x="15270" y="15270"/>
                    </a:cubicBezTo>
                    <a:cubicBezTo>
                      <a:pt x="25047" y="5493"/>
                      <a:pt x="38308" y="0"/>
                      <a:pt x="52135" y="0"/>
                    </a:cubicBezTo>
                    <a:close/>
                  </a:path>
                </a:pathLst>
              </a:custGeom>
              <a:solidFill>
                <a:srgbClr val="0383F4">
                  <a:alpha val="63922"/>
                </a:srgbClr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0"/>
                <a:ext cx="104271" cy="1042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54" id="54"/>
            <p:cNvSpPr/>
            <p:nvPr/>
          </p:nvSpPr>
          <p:spPr>
            <a:xfrm flipH="false" flipV="false" rot="0">
              <a:off x="596127" y="127671"/>
              <a:ext cx="638357" cy="638357"/>
            </a:xfrm>
            <a:custGeom>
              <a:avLst/>
              <a:gdLst/>
              <a:ahLst/>
              <a:cxnLst/>
              <a:rect r="r" b="b" t="t" l="l"/>
              <a:pathLst>
                <a:path h="638357" w="638357">
                  <a:moveTo>
                    <a:pt x="0" y="0"/>
                  </a:moveTo>
                  <a:lnTo>
                    <a:pt x="638357" y="0"/>
                  </a:lnTo>
                  <a:lnTo>
                    <a:pt x="638357" y="638357"/>
                  </a:lnTo>
                  <a:lnTo>
                    <a:pt x="0" y="638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alphaModFix amt="85000"/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 rot="0">
              <a:off x="0" y="1039209"/>
              <a:ext cx="1826853" cy="6226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7"/>
                </a:lnSpc>
              </a:pPr>
              <a:r>
                <a:rPr lang="en-US" sz="17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Liv</a:t>
              </a:r>
              <a:r>
                <a:rPr lang="en-US" b="true" sz="17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 loca</a:t>
              </a:r>
              <a:r>
                <a:rPr lang="en-US" b="true" sz="1707" u="non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ti</a:t>
              </a:r>
              <a:r>
                <a:rPr lang="en-US" b="true" sz="17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on</a:t>
              </a:r>
            </a:p>
            <a:p>
              <a:pPr algn="ctr">
                <a:lnSpc>
                  <a:spcPts val="1877"/>
                </a:lnSpc>
              </a:pPr>
              <a:r>
                <a:rPr lang="en-US" b="true" sz="17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sharing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2441929" y="26033432"/>
            <a:ext cx="1928702" cy="1246417"/>
            <a:chOff x="0" y="0"/>
            <a:chExt cx="2571603" cy="1661889"/>
          </a:xfrm>
        </p:grpSpPr>
        <p:grpSp>
          <p:nvGrpSpPr>
            <p:cNvPr name="Group 57" id="57"/>
            <p:cNvGrpSpPr/>
            <p:nvPr/>
          </p:nvGrpSpPr>
          <p:grpSpPr>
            <a:xfrm rot="0">
              <a:off x="838952" y="0"/>
              <a:ext cx="893700" cy="893700"/>
              <a:chOff x="0" y="0"/>
              <a:chExt cx="104271" cy="104271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104271" cy="104271"/>
              </a:xfrm>
              <a:custGeom>
                <a:avLst/>
                <a:gdLst/>
                <a:ahLst/>
                <a:cxnLst/>
                <a:rect r="r" b="b" t="t" l="l"/>
                <a:pathLst>
                  <a:path h="104271" w="104271">
                    <a:moveTo>
                      <a:pt x="52135" y="0"/>
                    </a:moveTo>
                    <a:lnTo>
                      <a:pt x="52135" y="0"/>
                    </a:lnTo>
                    <a:cubicBezTo>
                      <a:pt x="65962" y="0"/>
                      <a:pt x="79223" y="5493"/>
                      <a:pt x="89001" y="15270"/>
                    </a:cubicBezTo>
                    <a:cubicBezTo>
                      <a:pt x="98778" y="25047"/>
                      <a:pt x="104271" y="38308"/>
                      <a:pt x="104271" y="52135"/>
                    </a:cubicBezTo>
                    <a:lnTo>
                      <a:pt x="104271" y="52135"/>
                    </a:lnTo>
                    <a:cubicBezTo>
                      <a:pt x="104271" y="65962"/>
                      <a:pt x="98778" y="79223"/>
                      <a:pt x="89001" y="89001"/>
                    </a:cubicBezTo>
                    <a:cubicBezTo>
                      <a:pt x="79223" y="98778"/>
                      <a:pt x="65962" y="104271"/>
                      <a:pt x="52135" y="104271"/>
                    </a:cubicBezTo>
                    <a:lnTo>
                      <a:pt x="52135" y="104271"/>
                    </a:lnTo>
                    <a:cubicBezTo>
                      <a:pt x="38308" y="104271"/>
                      <a:pt x="25047" y="98778"/>
                      <a:pt x="15270" y="89001"/>
                    </a:cubicBezTo>
                    <a:cubicBezTo>
                      <a:pt x="5493" y="79223"/>
                      <a:pt x="0" y="65962"/>
                      <a:pt x="0" y="52135"/>
                    </a:cubicBezTo>
                    <a:lnTo>
                      <a:pt x="0" y="52135"/>
                    </a:lnTo>
                    <a:cubicBezTo>
                      <a:pt x="0" y="38308"/>
                      <a:pt x="5493" y="25047"/>
                      <a:pt x="15270" y="15270"/>
                    </a:cubicBezTo>
                    <a:cubicBezTo>
                      <a:pt x="25047" y="5493"/>
                      <a:pt x="38308" y="0"/>
                      <a:pt x="52135" y="0"/>
                    </a:cubicBezTo>
                    <a:close/>
                  </a:path>
                </a:pathLst>
              </a:custGeom>
              <a:solidFill>
                <a:srgbClr val="0383F4">
                  <a:alpha val="63922"/>
                </a:srgbClr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0"/>
                <a:ext cx="104271" cy="1042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60" id="60"/>
            <p:cNvSpPr/>
            <p:nvPr/>
          </p:nvSpPr>
          <p:spPr>
            <a:xfrm flipH="false" flipV="false" rot="0">
              <a:off x="966623" y="127671"/>
              <a:ext cx="638357" cy="638357"/>
            </a:xfrm>
            <a:custGeom>
              <a:avLst/>
              <a:gdLst/>
              <a:ahLst/>
              <a:cxnLst/>
              <a:rect r="r" b="b" t="t" l="l"/>
              <a:pathLst>
                <a:path h="638357" w="638357">
                  <a:moveTo>
                    <a:pt x="0" y="0"/>
                  </a:moveTo>
                  <a:lnTo>
                    <a:pt x="638357" y="0"/>
                  </a:lnTo>
                  <a:lnTo>
                    <a:pt x="638357" y="638357"/>
                  </a:lnTo>
                  <a:lnTo>
                    <a:pt x="0" y="638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alphaModFix amt="75000"/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 rot="0">
              <a:off x="0" y="1039209"/>
              <a:ext cx="2571603" cy="6226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7"/>
                </a:lnSpc>
              </a:pPr>
              <a:r>
                <a:rPr lang="en-US" sz="17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SOS</a:t>
              </a:r>
            </a:p>
            <a:p>
              <a:pPr algn="ctr">
                <a:lnSpc>
                  <a:spcPts val="1877"/>
                </a:lnSpc>
              </a:pPr>
              <a:r>
                <a:rPr lang="en-US" sz="17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emerg</a:t>
              </a:r>
              <a:r>
                <a:rPr lang="en-US" b="true" sz="17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ency bu</a:t>
              </a:r>
              <a:r>
                <a:rPr lang="en-US" b="true" sz="1707" u="non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tt</a:t>
              </a:r>
              <a:r>
                <a:rPr lang="en-US" b="true" sz="17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on</a:t>
              </a:r>
            </a:p>
          </p:txBody>
        </p:sp>
      </p:grpSp>
      <p:sp>
        <p:nvSpPr>
          <p:cNvPr name="Freeform 62" id="62"/>
          <p:cNvSpPr/>
          <p:nvPr/>
        </p:nvSpPr>
        <p:spPr>
          <a:xfrm flipH="false" flipV="false" rot="0">
            <a:off x="4207372" y="23349312"/>
            <a:ext cx="6296051" cy="5325163"/>
          </a:xfrm>
          <a:custGeom>
            <a:avLst/>
            <a:gdLst/>
            <a:ahLst/>
            <a:cxnLst/>
            <a:rect r="r" b="b" t="t" l="l"/>
            <a:pathLst>
              <a:path h="5325163" w="6296051">
                <a:moveTo>
                  <a:pt x="0" y="0"/>
                </a:moveTo>
                <a:lnTo>
                  <a:pt x="6296051" y="0"/>
                </a:lnTo>
                <a:lnTo>
                  <a:pt x="6296051" y="5325163"/>
                </a:lnTo>
                <a:lnTo>
                  <a:pt x="0" y="53251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3999"/>
            </a:blip>
            <a:stretch>
              <a:fillRect l="0" t="-33149" r="-56224" b="-51558"/>
            </a:stretch>
          </a:blipFill>
        </p:spPr>
      </p:sp>
      <p:grpSp>
        <p:nvGrpSpPr>
          <p:cNvPr name="Group 63" id="63"/>
          <p:cNvGrpSpPr/>
          <p:nvPr/>
        </p:nvGrpSpPr>
        <p:grpSpPr>
          <a:xfrm rot="0">
            <a:off x="4564735" y="26011893"/>
            <a:ext cx="1348030" cy="1246284"/>
            <a:chOff x="0" y="0"/>
            <a:chExt cx="1797374" cy="1661711"/>
          </a:xfrm>
        </p:grpSpPr>
        <p:grpSp>
          <p:nvGrpSpPr>
            <p:cNvPr name="Group 64" id="64"/>
            <p:cNvGrpSpPr/>
            <p:nvPr/>
          </p:nvGrpSpPr>
          <p:grpSpPr>
            <a:xfrm rot="0">
              <a:off x="533875" y="0"/>
              <a:ext cx="893700" cy="893700"/>
              <a:chOff x="0" y="0"/>
              <a:chExt cx="104271" cy="104271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104271" cy="104271"/>
              </a:xfrm>
              <a:custGeom>
                <a:avLst/>
                <a:gdLst/>
                <a:ahLst/>
                <a:cxnLst/>
                <a:rect r="r" b="b" t="t" l="l"/>
                <a:pathLst>
                  <a:path h="104271" w="104271">
                    <a:moveTo>
                      <a:pt x="52135" y="0"/>
                    </a:moveTo>
                    <a:lnTo>
                      <a:pt x="52135" y="0"/>
                    </a:lnTo>
                    <a:cubicBezTo>
                      <a:pt x="65962" y="0"/>
                      <a:pt x="79223" y="5493"/>
                      <a:pt x="89001" y="15270"/>
                    </a:cubicBezTo>
                    <a:cubicBezTo>
                      <a:pt x="98778" y="25047"/>
                      <a:pt x="104271" y="38308"/>
                      <a:pt x="104271" y="52135"/>
                    </a:cubicBezTo>
                    <a:lnTo>
                      <a:pt x="104271" y="52135"/>
                    </a:lnTo>
                    <a:cubicBezTo>
                      <a:pt x="104271" y="65962"/>
                      <a:pt x="98778" y="79223"/>
                      <a:pt x="89001" y="89001"/>
                    </a:cubicBezTo>
                    <a:cubicBezTo>
                      <a:pt x="79223" y="98778"/>
                      <a:pt x="65962" y="104271"/>
                      <a:pt x="52135" y="104271"/>
                    </a:cubicBezTo>
                    <a:lnTo>
                      <a:pt x="52135" y="104271"/>
                    </a:lnTo>
                    <a:cubicBezTo>
                      <a:pt x="38308" y="104271"/>
                      <a:pt x="25047" y="98778"/>
                      <a:pt x="15270" y="89001"/>
                    </a:cubicBezTo>
                    <a:cubicBezTo>
                      <a:pt x="5493" y="79223"/>
                      <a:pt x="0" y="65962"/>
                      <a:pt x="0" y="52135"/>
                    </a:cubicBezTo>
                    <a:lnTo>
                      <a:pt x="0" y="52135"/>
                    </a:lnTo>
                    <a:cubicBezTo>
                      <a:pt x="0" y="38308"/>
                      <a:pt x="5493" y="25047"/>
                      <a:pt x="15270" y="15270"/>
                    </a:cubicBezTo>
                    <a:cubicBezTo>
                      <a:pt x="25047" y="5493"/>
                      <a:pt x="38308" y="0"/>
                      <a:pt x="52135" y="0"/>
                    </a:cubicBezTo>
                    <a:close/>
                  </a:path>
                </a:pathLst>
              </a:custGeom>
              <a:solidFill>
                <a:srgbClr val="0383F4">
                  <a:alpha val="80000"/>
                </a:srgbClr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0"/>
                <a:ext cx="104271" cy="1042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67" id="67"/>
            <p:cNvSpPr/>
            <p:nvPr/>
          </p:nvSpPr>
          <p:spPr>
            <a:xfrm flipH="false" flipV="false" rot="0">
              <a:off x="693464" y="159589"/>
              <a:ext cx="574521" cy="574521"/>
            </a:xfrm>
            <a:custGeom>
              <a:avLst/>
              <a:gdLst/>
              <a:ahLst/>
              <a:cxnLst/>
              <a:rect r="r" b="b" t="t" l="l"/>
              <a:pathLst>
                <a:path h="574521" w="574521">
                  <a:moveTo>
                    <a:pt x="0" y="0"/>
                  </a:moveTo>
                  <a:lnTo>
                    <a:pt x="574521" y="0"/>
                  </a:lnTo>
                  <a:lnTo>
                    <a:pt x="574521" y="574521"/>
                  </a:lnTo>
                  <a:lnTo>
                    <a:pt x="0" y="574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alphaModFix amt="80000"/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8" id="68"/>
            <p:cNvSpPr txBox="true"/>
            <p:nvPr/>
          </p:nvSpPr>
          <p:spPr>
            <a:xfrm rot="0">
              <a:off x="0" y="1039209"/>
              <a:ext cx="1797374" cy="6225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7"/>
                </a:lnSpc>
              </a:pPr>
              <a:r>
                <a:rPr lang="en-US" sz="17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Task &amp; </a:t>
              </a:r>
              <a:r>
                <a:rPr lang="en-US" b="true" sz="17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Rou</a:t>
              </a:r>
              <a:r>
                <a:rPr lang="en-US" b="true" sz="1707" u="non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te</a:t>
              </a:r>
            </a:p>
            <a:p>
              <a:pPr algn="ctr">
                <a:lnSpc>
                  <a:spcPts val="1877"/>
                </a:lnSpc>
              </a:pPr>
              <a:r>
                <a:rPr lang="en-US" b="true" sz="17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View</a:t>
              </a:r>
            </a:p>
          </p:txBody>
        </p:sp>
      </p:grpSp>
      <p:grpSp>
        <p:nvGrpSpPr>
          <p:cNvPr name="Group 69" id="69"/>
          <p:cNvGrpSpPr/>
          <p:nvPr/>
        </p:nvGrpSpPr>
        <p:grpSpPr>
          <a:xfrm rot="0">
            <a:off x="6646531" y="26033432"/>
            <a:ext cx="1116958" cy="1246417"/>
            <a:chOff x="0" y="0"/>
            <a:chExt cx="1489278" cy="1661889"/>
          </a:xfrm>
        </p:grpSpPr>
        <p:grpSp>
          <p:nvGrpSpPr>
            <p:cNvPr name="Group 70" id="70"/>
            <p:cNvGrpSpPr/>
            <p:nvPr/>
          </p:nvGrpSpPr>
          <p:grpSpPr>
            <a:xfrm rot="0">
              <a:off x="297789" y="0"/>
              <a:ext cx="893700" cy="893700"/>
              <a:chOff x="0" y="0"/>
              <a:chExt cx="104271" cy="104271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104271" cy="104271"/>
              </a:xfrm>
              <a:custGeom>
                <a:avLst/>
                <a:gdLst/>
                <a:ahLst/>
                <a:cxnLst/>
                <a:rect r="r" b="b" t="t" l="l"/>
                <a:pathLst>
                  <a:path h="104271" w="104271">
                    <a:moveTo>
                      <a:pt x="52135" y="0"/>
                    </a:moveTo>
                    <a:lnTo>
                      <a:pt x="52135" y="0"/>
                    </a:lnTo>
                    <a:cubicBezTo>
                      <a:pt x="65962" y="0"/>
                      <a:pt x="79223" y="5493"/>
                      <a:pt x="89001" y="15270"/>
                    </a:cubicBezTo>
                    <a:cubicBezTo>
                      <a:pt x="98778" y="25047"/>
                      <a:pt x="104271" y="38308"/>
                      <a:pt x="104271" y="52135"/>
                    </a:cubicBezTo>
                    <a:lnTo>
                      <a:pt x="104271" y="52135"/>
                    </a:lnTo>
                    <a:cubicBezTo>
                      <a:pt x="104271" y="65962"/>
                      <a:pt x="98778" y="79223"/>
                      <a:pt x="89001" y="89001"/>
                    </a:cubicBezTo>
                    <a:cubicBezTo>
                      <a:pt x="79223" y="98778"/>
                      <a:pt x="65962" y="104271"/>
                      <a:pt x="52135" y="104271"/>
                    </a:cubicBezTo>
                    <a:lnTo>
                      <a:pt x="52135" y="104271"/>
                    </a:lnTo>
                    <a:cubicBezTo>
                      <a:pt x="38308" y="104271"/>
                      <a:pt x="25047" y="98778"/>
                      <a:pt x="15270" y="89001"/>
                    </a:cubicBezTo>
                    <a:cubicBezTo>
                      <a:pt x="5493" y="79223"/>
                      <a:pt x="0" y="65962"/>
                      <a:pt x="0" y="52135"/>
                    </a:cubicBezTo>
                    <a:lnTo>
                      <a:pt x="0" y="52135"/>
                    </a:lnTo>
                    <a:cubicBezTo>
                      <a:pt x="0" y="38308"/>
                      <a:pt x="5493" y="25047"/>
                      <a:pt x="15270" y="15270"/>
                    </a:cubicBezTo>
                    <a:cubicBezTo>
                      <a:pt x="25047" y="5493"/>
                      <a:pt x="38308" y="0"/>
                      <a:pt x="52135" y="0"/>
                    </a:cubicBezTo>
                    <a:close/>
                  </a:path>
                </a:pathLst>
              </a:custGeom>
              <a:solidFill>
                <a:srgbClr val="0383F4">
                  <a:alpha val="80000"/>
                </a:srgbClr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0"/>
                <a:ext cx="104271" cy="1042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73" id="73"/>
            <p:cNvSpPr/>
            <p:nvPr/>
          </p:nvSpPr>
          <p:spPr>
            <a:xfrm flipH="false" flipV="false" rot="0">
              <a:off x="457378" y="159589"/>
              <a:ext cx="574521" cy="574521"/>
            </a:xfrm>
            <a:custGeom>
              <a:avLst/>
              <a:gdLst/>
              <a:ahLst/>
              <a:cxnLst/>
              <a:rect r="r" b="b" t="t" l="l"/>
              <a:pathLst>
                <a:path h="574521" w="574521">
                  <a:moveTo>
                    <a:pt x="0" y="0"/>
                  </a:moveTo>
                  <a:lnTo>
                    <a:pt x="574521" y="0"/>
                  </a:lnTo>
                  <a:lnTo>
                    <a:pt x="574521" y="574521"/>
                  </a:lnTo>
                  <a:lnTo>
                    <a:pt x="0" y="574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alphaModFix amt="75000"/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4" id="74"/>
            <p:cNvSpPr txBox="true"/>
            <p:nvPr/>
          </p:nvSpPr>
          <p:spPr>
            <a:xfrm rot="0">
              <a:off x="0" y="1039209"/>
              <a:ext cx="1489278" cy="6226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7"/>
                </a:lnSpc>
              </a:pPr>
              <a:r>
                <a:rPr lang="en-US" sz="17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Digital</a:t>
              </a:r>
            </a:p>
            <a:p>
              <a:pPr algn="ctr">
                <a:lnSpc>
                  <a:spcPts val="1877"/>
                </a:lnSpc>
              </a:pPr>
              <a:r>
                <a:rPr lang="en-US" sz="17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sig</a:t>
              </a:r>
              <a:r>
                <a:rPr lang="en-US" b="true" sz="17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natures</a:t>
              </a: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8227423" y="26148269"/>
            <a:ext cx="1473873" cy="1016608"/>
            <a:chOff x="0" y="0"/>
            <a:chExt cx="1965164" cy="1355477"/>
          </a:xfrm>
        </p:grpSpPr>
        <p:grpSp>
          <p:nvGrpSpPr>
            <p:cNvPr name="Group 76" id="76"/>
            <p:cNvGrpSpPr/>
            <p:nvPr/>
          </p:nvGrpSpPr>
          <p:grpSpPr>
            <a:xfrm rot="0">
              <a:off x="535732" y="0"/>
              <a:ext cx="893700" cy="893700"/>
              <a:chOff x="0" y="0"/>
              <a:chExt cx="104271" cy="104271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104271" cy="104271"/>
              </a:xfrm>
              <a:custGeom>
                <a:avLst/>
                <a:gdLst/>
                <a:ahLst/>
                <a:cxnLst/>
                <a:rect r="r" b="b" t="t" l="l"/>
                <a:pathLst>
                  <a:path h="104271" w="104271">
                    <a:moveTo>
                      <a:pt x="52135" y="0"/>
                    </a:moveTo>
                    <a:lnTo>
                      <a:pt x="52135" y="0"/>
                    </a:lnTo>
                    <a:cubicBezTo>
                      <a:pt x="65962" y="0"/>
                      <a:pt x="79223" y="5493"/>
                      <a:pt x="89001" y="15270"/>
                    </a:cubicBezTo>
                    <a:cubicBezTo>
                      <a:pt x="98778" y="25047"/>
                      <a:pt x="104271" y="38308"/>
                      <a:pt x="104271" y="52135"/>
                    </a:cubicBezTo>
                    <a:lnTo>
                      <a:pt x="104271" y="52135"/>
                    </a:lnTo>
                    <a:cubicBezTo>
                      <a:pt x="104271" y="65962"/>
                      <a:pt x="98778" y="79223"/>
                      <a:pt x="89001" y="89001"/>
                    </a:cubicBezTo>
                    <a:cubicBezTo>
                      <a:pt x="79223" y="98778"/>
                      <a:pt x="65962" y="104271"/>
                      <a:pt x="52135" y="104271"/>
                    </a:cubicBezTo>
                    <a:lnTo>
                      <a:pt x="52135" y="104271"/>
                    </a:lnTo>
                    <a:cubicBezTo>
                      <a:pt x="38308" y="104271"/>
                      <a:pt x="25047" y="98778"/>
                      <a:pt x="15270" y="89001"/>
                    </a:cubicBezTo>
                    <a:cubicBezTo>
                      <a:pt x="5493" y="79223"/>
                      <a:pt x="0" y="65962"/>
                      <a:pt x="0" y="52135"/>
                    </a:cubicBezTo>
                    <a:lnTo>
                      <a:pt x="0" y="52135"/>
                    </a:lnTo>
                    <a:cubicBezTo>
                      <a:pt x="0" y="38308"/>
                      <a:pt x="5493" y="25047"/>
                      <a:pt x="15270" y="15270"/>
                    </a:cubicBezTo>
                    <a:cubicBezTo>
                      <a:pt x="25047" y="5493"/>
                      <a:pt x="38308" y="0"/>
                      <a:pt x="52135" y="0"/>
                    </a:cubicBezTo>
                    <a:close/>
                  </a:path>
                </a:pathLst>
              </a:custGeom>
              <a:solidFill>
                <a:srgbClr val="0383F4">
                  <a:alpha val="80000"/>
                </a:srgbClr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0"/>
                <a:ext cx="104271" cy="1042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79" id="79"/>
            <p:cNvSpPr/>
            <p:nvPr/>
          </p:nvSpPr>
          <p:spPr>
            <a:xfrm flipH="false" flipV="false" rot="0">
              <a:off x="695321" y="159589"/>
              <a:ext cx="574521" cy="574521"/>
            </a:xfrm>
            <a:custGeom>
              <a:avLst/>
              <a:gdLst/>
              <a:ahLst/>
              <a:cxnLst/>
              <a:rect r="r" b="b" t="t" l="l"/>
              <a:pathLst>
                <a:path h="574521" w="574521">
                  <a:moveTo>
                    <a:pt x="0" y="0"/>
                  </a:moveTo>
                  <a:lnTo>
                    <a:pt x="574522" y="0"/>
                  </a:lnTo>
                  <a:lnTo>
                    <a:pt x="574522" y="574521"/>
                  </a:lnTo>
                  <a:lnTo>
                    <a:pt x="0" y="574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alphaModFix amt="80000"/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0" id="80"/>
            <p:cNvSpPr txBox="true"/>
            <p:nvPr/>
          </p:nvSpPr>
          <p:spPr>
            <a:xfrm rot="0">
              <a:off x="0" y="1039209"/>
              <a:ext cx="1965164" cy="3162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7"/>
                </a:lnSpc>
              </a:pPr>
              <a:r>
                <a:rPr lang="en-US" sz="17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Dir</a:t>
              </a:r>
              <a:r>
                <a:rPr lang="en-US" b="true" sz="17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eсt chat</a:t>
              </a:r>
            </a:p>
          </p:txBody>
        </p:sp>
      </p:grpSp>
      <p:grpSp>
        <p:nvGrpSpPr>
          <p:cNvPr name="Group 81" id="81"/>
          <p:cNvGrpSpPr/>
          <p:nvPr/>
        </p:nvGrpSpPr>
        <p:grpSpPr>
          <a:xfrm rot="0">
            <a:off x="7918842" y="30326799"/>
            <a:ext cx="1877734" cy="1877734"/>
            <a:chOff x="0" y="0"/>
            <a:chExt cx="2503645" cy="2503645"/>
          </a:xfrm>
        </p:grpSpPr>
        <p:grpSp>
          <p:nvGrpSpPr>
            <p:cNvPr name="Group 82" id="82"/>
            <p:cNvGrpSpPr/>
            <p:nvPr/>
          </p:nvGrpSpPr>
          <p:grpSpPr>
            <a:xfrm rot="0">
              <a:off x="0" y="0"/>
              <a:ext cx="2503645" cy="2503645"/>
              <a:chOff x="0" y="0"/>
              <a:chExt cx="514753" cy="514753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514753" cy="514753"/>
              </a:xfrm>
              <a:custGeom>
                <a:avLst/>
                <a:gdLst/>
                <a:ahLst/>
                <a:cxnLst/>
                <a:rect r="r" b="b" t="t" l="l"/>
                <a:pathLst>
                  <a:path h="514753" w="514753">
                    <a:moveTo>
                      <a:pt x="79298" y="0"/>
                    </a:moveTo>
                    <a:lnTo>
                      <a:pt x="435455" y="0"/>
                    </a:lnTo>
                    <a:cubicBezTo>
                      <a:pt x="456486" y="0"/>
                      <a:pt x="476656" y="8355"/>
                      <a:pt x="491527" y="23226"/>
                    </a:cubicBezTo>
                    <a:cubicBezTo>
                      <a:pt x="506398" y="38097"/>
                      <a:pt x="514753" y="58267"/>
                      <a:pt x="514753" y="79298"/>
                    </a:cubicBezTo>
                    <a:lnTo>
                      <a:pt x="514753" y="435455"/>
                    </a:lnTo>
                    <a:cubicBezTo>
                      <a:pt x="514753" y="479250"/>
                      <a:pt x="479250" y="514753"/>
                      <a:pt x="435455" y="514753"/>
                    </a:cubicBezTo>
                    <a:lnTo>
                      <a:pt x="79298" y="514753"/>
                    </a:lnTo>
                    <a:cubicBezTo>
                      <a:pt x="35503" y="514753"/>
                      <a:pt x="0" y="479250"/>
                      <a:pt x="0" y="435455"/>
                    </a:cubicBezTo>
                    <a:lnTo>
                      <a:pt x="0" y="79298"/>
                    </a:lnTo>
                    <a:cubicBezTo>
                      <a:pt x="0" y="35503"/>
                      <a:pt x="35503" y="0"/>
                      <a:pt x="792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0"/>
                <a:ext cx="514753" cy="514753"/>
              </a:xfrm>
              <a:prstGeom prst="rect">
                <a:avLst/>
              </a:prstGeom>
            </p:spPr>
            <p:txBody>
              <a:bodyPr anchor="ctr" rtlCol="false" tIns="50753" lIns="50753" bIns="50753" rIns="50753"/>
              <a:lstStyle/>
              <a:p>
                <a:pPr algn="ctr">
                  <a:lnSpc>
                    <a:spcPts val="2417"/>
                  </a:lnSpc>
                </a:pPr>
              </a:p>
            </p:txBody>
          </p:sp>
        </p:grpSp>
        <p:sp>
          <p:nvSpPr>
            <p:cNvPr name="Freeform 85" id="85"/>
            <p:cNvSpPr/>
            <p:nvPr/>
          </p:nvSpPr>
          <p:spPr>
            <a:xfrm flipH="false" flipV="false" rot="0">
              <a:off x="135190" y="122977"/>
              <a:ext cx="2257691" cy="2257691"/>
            </a:xfrm>
            <a:custGeom>
              <a:avLst/>
              <a:gdLst/>
              <a:ahLst/>
              <a:cxnLst/>
              <a:rect r="r" b="b" t="t" l="l"/>
              <a:pathLst>
                <a:path h="2257691" w="2257691">
                  <a:moveTo>
                    <a:pt x="0" y="0"/>
                  </a:moveTo>
                  <a:lnTo>
                    <a:pt x="2257691" y="0"/>
                  </a:lnTo>
                  <a:lnTo>
                    <a:pt x="2257691" y="2257691"/>
                  </a:lnTo>
                  <a:lnTo>
                    <a:pt x="0" y="2257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86" id="86"/>
          <p:cNvGrpSpPr/>
          <p:nvPr/>
        </p:nvGrpSpPr>
        <p:grpSpPr>
          <a:xfrm rot="0">
            <a:off x="631561" y="12172111"/>
            <a:ext cx="1958819" cy="354301"/>
            <a:chOff x="0" y="0"/>
            <a:chExt cx="503859" cy="91135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503859" cy="91135"/>
            </a:xfrm>
            <a:custGeom>
              <a:avLst/>
              <a:gdLst/>
              <a:ahLst/>
              <a:cxnLst/>
              <a:rect r="r" b="b" t="t" l="l"/>
              <a:pathLst>
                <a:path h="91135" w="503859">
                  <a:moveTo>
                    <a:pt x="45568" y="0"/>
                  </a:moveTo>
                  <a:lnTo>
                    <a:pt x="458291" y="0"/>
                  </a:lnTo>
                  <a:cubicBezTo>
                    <a:pt x="470377" y="0"/>
                    <a:pt x="481967" y="4801"/>
                    <a:pt x="490513" y="13346"/>
                  </a:cubicBezTo>
                  <a:cubicBezTo>
                    <a:pt x="499058" y="21892"/>
                    <a:pt x="503859" y="33482"/>
                    <a:pt x="503859" y="45568"/>
                  </a:cubicBezTo>
                  <a:lnTo>
                    <a:pt x="503859" y="45568"/>
                  </a:lnTo>
                  <a:cubicBezTo>
                    <a:pt x="503859" y="70734"/>
                    <a:pt x="483458" y="91135"/>
                    <a:pt x="458291" y="91135"/>
                  </a:cubicBezTo>
                  <a:lnTo>
                    <a:pt x="45568" y="91135"/>
                  </a:lnTo>
                  <a:cubicBezTo>
                    <a:pt x="33482" y="91135"/>
                    <a:pt x="21892" y="86335"/>
                    <a:pt x="13346" y="77789"/>
                  </a:cubicBezTo>
                  <a:cubicBezTo>
                    <a:pt x="4801" y="69243"/>
                    <a:pt x="0" y="57653"/>
                    <a:pt x="0" y="45568"/>
                  </a:cubicBezTo>
                  <a:lnTo>
                    <a:pt x="0" y="45568"/>
                  </a:lnTo>
                  <a:cubicBezTo>
                    <a:pt x="0" y="33482"/>
                    <a:pt x="4801" y="21892"/>
                    <a:pt x="13346" y="13346"/>
                  </a:cubicBezTo>
                  <a:cubicBezTo>
                    <a:pt x="21892" y="4801"/>
                    <a:pt x="33482" y="0"/>
                    <a:pt x="45568" y="0"/>
                  </a:cubicBezTo>
                  <a:close/>
                </a:path>
              </a:pathLst>
            </a:custGeom>
            <a:solidFill>
              <a:srgbClr val="D1EAFF"/>
            </a:solidFill>
          </p:spPr>
        </p:sp>
        <p:sp>
          <p:nvSpPr>
            <p:cNvPr name="TextBox 88" id="88"/>
            <p:cNvSpPr txBox="true"/>
            <p:nvPr/>
          </p:nvSpPr>
          <p:spPr>
            <a:xfrm>
              <a:off x="0" y="9525"/>
              <a:ext cx="503859" cy="81610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l">
                <a:lnSpc>
                  <a:spcPts val="1373"/>
                </a:lnSpc>
              </a:pPr>
              <a:r>
                <a:rPr lang="en-US" sz="1248" b="true">
                  <a:solidFill>
                    <a:srgbClr val="0D8AE3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 Smart job dispatching  </a:t>
              </a:r>
            </a:p>
          </p:txBody>
        </p:sp>
      </p:grpSp>
      <p:grpSp>
        <p:nvGrpSpPr>
          <p:cNvPr name="Group 89" id="89"/>
          <p:cNvGrpSpPr/>
          <p:nvPr/>
        </p:nvGrpSpPr>
        <p:grpSpPr>
          <a:xfrm rot="0">
            <a:off x="636494" y="18749741"/>
            <a:ext cx="2731413" cy="354301"/>
            <a:chOff x="0" y="0"/>
            <a:chExt cx="702591" cy="91135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0"/>
              <a:ext cx="702591" cy="91135"/>
            </a:xfrm>
            <a:custGeom>
              <a:avLst/>
              <a:gdLst/>
              <a:ahLst/>
              <a:cxnLst/>
              <a:rect r="r" b="b" t="t" l="l"/>
              <a:pathLst>
                <a:path h="91135" w="702591">
                  <a:moveTo>
                    <a:pt x="38103" y="0"/>
                  </a:moveTo>
                  <a:lnTo>
                    <a:pt x="664488" y="0"/>
                  </a:lnTo>
                  <a:cubicBezTo>
                    <a:pt x="685531" y="0"/>
                    <a:pt x="702591" y="17059"/>
                    <a:pt x="702591" y="38103"/>
                  </a:cubicBezTo>
                  <a:lnTo>
                    <a:pt x="702591" y="53032"/>
                  </a:lnTo>
                  <a:cubicBezTo>
                    <a:pt x="702591" y="74076"/>
                    <a:pt x="685531" y="91135"/>
                    <a:pt x="664488" y="91135"/>
                  </a:cubicBezTo>
                  <a:lnTo>
                    <a:pt x="38103" y="91135"/>
                  </a:lnTo>
                  <a:cubicBezTo>
                    <a:pt x="17059" y="91135"/>
                    <a:pt x="0" y="74076"/>
                    <a:pt x="0" y="53032"/>
                  </a:cubicBezTo>
                  <a:lnTo>
                    <a:pt x="0" y="38103"/>
                  </a:lnTo>
                  <a:cubicBezTo>
                    <a:pt x="0" y="17059"/>
                    <a:pt x="17059" y="0"/>
                    <a:pt x="38103" y="0"/>
                  </a:cubicBezTo>
                  <a:close/>
                </a:path>
              </a:pathLst>
            </a:custGeom>
            <a:solidFill>
              <a:srgbClr val="D1EAFF"/>
            </a:solidFill>
          </p:spPr>
        </p:sp>
        <p:sp>
          <p:nvSpPr>
            <p:cNvPr name="TextBox 91" id="91"/>
            <p:cNvSpPr txBox="true"/>
            <p:nvPr/>
          </p:nvSpPr>
          <p:spPr>
            <a:xfrm>
              <a:off x="0" y="9525"/>
              <a:ext cx="702591" cy="81610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l">
                <a:lnSpc>
                  <a:spcPts val="1373"/>
                </a:lnSpc>
              </a:pPr>
              <a:r>
                <a:rPr lang="en-US" sz="1248" b="true">
                  <a:solidFill>
                    <a:srgbClr val="0D8AE3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 Digital forms &amp; Proof of delivery</a:t>
              </a:r>
            </a:p>
          </p:txBody>
        </p:sp>
      </p:grpSp>
      <p:grpSp>
        <p:nvGrpSpPr>
          <p:cNvPr name="Group 92" id="92"/>
          <p:cNvGrpSpPr/>
          <p:nvPr/>
        </p:nvGrpSpPr>
        <p:grpSpPr>
          <a:xfrm rot="0">
            <a:off x="5728346" y="18749741"/>
            <a:ext cx="2731413" cy="354301"/>
            <a:chOff x="0" y="0"/>
            <a:chExt cx="702591" cy="91135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702591" cy="91135"/>
            </a:xfrm>
            <a:custGeom>
              <a:avLst/>
              <a:gdLst/>
              <a:ahLst/>
              <a:cxnLst/>
              <a:rect r="r" b="b" t="t" l="l"/>
              <a:pathLst>
                <a:path h="91135" w="702591">
                  <a:moveTo>
                    <a:pt x="38103" y="0"/>
                  </a:moveTo>
                  <a:lnTo>
                    <a:pt x="664488" y="0"/>
                  </a:lnTo>
                  <a:cubicBezTo>
                    <a:pt x="685531" y="0"/>
                    <a:pt x="702591" y="17059"/>
                    <a:pt x="702591" y="38103"/>
                  </a:cubicBezTo>
                  <a:lnTo>
                    <a:pt x="702591" y="53032"/>
                  </a:lnTo>
                  <a:cubicBezTo>
                    <a:pt x="702591" y="74076"/>
                    <a:pt x="685531" y="91135"/>
                    <a:pt x="664488" y="91135"/>
                  </a:cubicBezTo>
                  <a:lnTo>
                    <a:pt x="38103" y="91135"/>
                  </a:lnTo>
                  <a:cubicBezTo>
                    <a:pt x="17059" y="91135"/>
                    <a:pt x="0" y="74076"/>
                    <a:pt x="0" y="53032"/>
                  </a:cubicBezTo>
                  <a:lnTo>
                    <a:pt x="0" y="38103"/>
                  </a:lnTo>
                  <a:cubicBezTo>
                    <a:pt x="0" y="17059"/>
                    <a:pt x="17059" y="0"/>
                    <a:pt x="38103" y="0"/>
                  </a:cubicBezTo>
                  <a:close/>
                </a:path>
              </a:pathLst>
            </a:custGeom>
            <a:solidFill>
              <a:srgbClr val="D1EAFF"/>
            </a:solidFill>
          </p:spPr>
        </p:sp>
        <p:sp>
          <p:nvSpPr>
            <p:cNvPr name="TextBox 94" id="94"/>
            <p:cNvSpPr txBox="true"/>
            <p:nvPr/>
          </p:nvSpPr>
          <p:spPr>
            <a:xfrm>
              <a:off x="0" y="9525"/>
              <a:ext cx="702591" cy="81610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l">
                <a:lnSpc>
                  <a:spcPts val="1373"/>
                </a:lnSpc>
              </a:pPr>
              <a:r>
                <a:rPr lang="en-US" sz="1248" b="true">
                  <a:solidFill>
                    <a:srgbClr val="0D8AE3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  Built-in team communication</a:t>
              </a:r>
            </a:p>
          </p:txBody>
        </p:sp>
      </p:grpSp>
      <p:grpSp>
        <p:nvGrpSpPr>
          <p:cNvPr name="Group 95" id="95"/>
          <p:cNvGrpSpPr/>
          <p:nvPr/>
        </p:nvGrpSpPr>
        <p:grpSpPr>
          <a:xfrm rot="0">
            <a:off x="5679997" y="12200837"/>
            <a:ext cx="1757582" cy="354301"/>
            <a:chOff x="0" y="0"/>
            <a:chExt cx="452096" cy="91135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452096" cy="91135"/>
            </a:xfrm>
            <a:custGeom>
              <a:avLst/>
              <a:gdLst/>
              <a:ahLst/>
              <a:cxnLst/>
              <a:rect r="r" b="b" t="t" l="l"/>
              <a:pathLst>
                <a:path h="91135" w="452096">
                  <a:moveTo>
                    <a:pt x="45568" y="0"/>
                  </a:moveTo>
                  <a:lnTo>
                    <a:pt x="406528" y="0"/>
                  </a:lnTo>
                  <a:cubicBezTo>
                    <a:pt x="418613" y="0"/>
                    <a:pt x="430204" y="4801"/>
                    <a:pt x="438749" y="13346"/>
                  </a:cubicBezTo>
                  <a:cubicBezTo>
                    <a:pt x="447295" y="21892"/>
                    <a:pt x="452096" y="33482"/>
                    <a:pt x="452096" y="45568"/>
                  </a:cubicBezTo>
                  <a:lnTo>
                    <a:pt x="452096" y="45568"/>
                  </a:lnTo>
                  <a:cubicBezTo>
                    <a:pt x="452096" y="70734"/>
                    <a:pt x="431695" y="91135"/>
                    <a:pt x="406528" y="91135"/>
                  </a:cubicBezTo>
                  <a:lnTo>
                    <a:pt x="45568" y="91135"/>
                  </a:lnTo>
                  <a:cubicBezTo>
                    <a:pt x="33482" y="91135"/>
                    <a:pt x="21892" y="86335"/>
                    <a:pt x="13346" y="77789"/>
                  </a:cubicBezTo>
                  <a:cubicBezTo>
                    <a:pt x="4801" y="69243"/>
                    <a:pt x="0" y="57653"/>
                    <a:pt x="0" y="45568"/>
                  </a:cubicBezTo>
                  <a:lnTo>
                    <a:pt x="0" y="45568"/>
                  </a:lnTo>
                  <a:cubicBezTo>
                    <a:pt x="0" y="33482"/>
                    <a:pt x="4801" y="21892"/>
                    <a:pt x="13346" y="13346"/>
                  </a:cubicBezTo>
                  <a:cubicBezTo>
                    <a:pt x="21892" y="4801"/>
                    <a:pt x="33482" y="0"/>
                    <a:pt x="45568" y="0"/>
                  </a:cubicBezTo>
                  <a:close/>
                </a:path>
              </a:pathLst>
            </a:custGeom>
            <a:solidFill>
              <a:srgbClr val="D1EAFF"/>
            </a:solidFill>
          </p:spPr>
        </p:sp>
        <p:sp>
          <p:nvSpPr>
            <p:cNvPr name="TextBox 97" id="97"/>
            <p:cNvSpPr txBox="true"/>
            <p:nvPr/>
          </p:nvSpPr>
          <p:spPr>
            <a:xfrm>
              <a:off x="0" y="9525"/>
              <a:ext cx="452096" cy="81610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l">
                <a:lnSpc>
                  <a:spcPts val="1373"/>
                </a:lnSpc>
              </a:pPr>
              <a:r>
                <a:rPr lang="en-US" sz="1248" b="true">
                  <a:solidFill>
                    <a:srgbClr val="0D8AE3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  Route optimization</a:t>
              </a:r>
            </a:p>
          </p:txBody>
        </p:sp>
      </p:grpSp>
      <p:sp>
        <p:nvSpPr>
          <p:cNvPr name="Freeform 98" id="98"/>
          <p:cNvSpPr/>
          <p:nvPr/>
        </p:nvSpPr>
        <p:spPr>
          <a:xfrm flipH="false" flipV="false" rot="0">
            <a:off x="7543809" y="5587895"/>
            <a:ext cx="2715701" cy="2337511"/>
          </a:xfrm>
          <a:custGeom>
            <a:avLst/>
            <a:gdLst/>
            <a:ahLst/>
            <a:cxnLst/>
            <a:rect r="r" b="b" t="t" l="l"/>
            <a:pathLst>
              <a:path h="2337511" w="2715701">
                <a:moveTo>
                  <a:pt x="0" y="0"/>
                </a:moveTo>
                <a:lnTo>
                  <a:pt x="2715700" y="0"/>
                </a:lnTo>
                <a:lnTo>
                  <a:pt x="2715700" y="2337511"/>
                </a:lnTo>
                <a:lnTo>
                  <a:pt x="0" y="2337511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l="0" t="0" r="0" b="0"/>
            </a:stretch>
          </a:blipFill>
        </p:spPr>
      </p:sp>
      <p:sp>
        <p:nvSpPr>
          <p:cNvPr name="Freeform 99" id="99"/>
          <p:cNvSpPr/>
          <p:nvPr/>
        </p:nvSpPr>
        <p:spPr>
          <a:xfrm flipH="false" flipV="false" rot="0">
            <a:off x="3939495" y="-88718"/>
            <a:ext cx="6563929" cy="5347297"/>
          </a:xfrm>
          <a:custGeom>
            <a:avLst/>
            <a:gdLst/>
            <a:ahLst/>
            <a:cxnLst/>
            <a:rect r="r" b="b" t="t" l="l"/>
            <a:pathLst>
              <a:path h="5347297" w="6563929">
                <a:moveTo>
                  <a:pt x="0" y="0"/>
                </a:moveTo>
                <a:lnTo>
                  <a:pt x="6563928" y="0"/>
                </a:lnTo>
                <a:lnTo>
                  <a:pt x="6563928" y="5347298"/>
                </a:lnTo>
                <a:lnTo>
                  <a:pt x="0" y="5347298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 l="-885" t="0" r="-21224" b="0"/>
            </a:stretch>
          </a:blipFill>
        </p:spPr>
      </p:sp>
      <p:sp>
        <p:nvSpPr>
          <p:cNvPr name="Freeform 100" id="100"/>
          <p:cNvSpPr/>
          <p:nvPr/>
        </p:nvSpPr>
        <p:spPr>
          <a:xfrm flipH="false" flipV="false" rot="0">
            <a:off x="4429984" y="2294941"/>
            <a:ext cx="3955824" cy="2725244"/>
          </a:xfrm>
          <a:custGeom>
            <a:avLst/>
            <a:gdLst/>
            <a:ahLst/>
            <a:cxnLst/>
            <a:rect r="r" b="b" t="t" l="l"/>
            <a:pathLst>
              <a:path h="2725244" w="3955824">
                <a:moveTo>
                  <a:pt x="0" y="0"/>
                </a:moveTo>
                <a:lnTo>
                  <a:pt x="3955824" y="0"/>
                </a:lnTo>
                <a:lnTo>
                  <a:pt x="3955824" y="2725244"/>
                </a:lnTo>
                <a:lnTo>
                  <a:pt x="0" y="2725244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0" t="0" r="0" b="0"/>
            </a:stretch>
          </a:blipFill>
        </p:spPr>
      </p:sp>
      <p:grpSp>
        <p:nvGrpSpPr>
          <p:cNvPr name="Group 101" id="101"/>
          <p:cNvGrpSpPr/>
          <p:nvPr/>
        </p:nvGrpSpPr>
        <p:grpSpPr>
          <a:xfrm rot="-10800000">
            <a:off x="4451176" y="8007869"/>
            <a:ext cx="1552333" cy="384916"/>
            <a:chOff x="0" y="0"/>
            <a:chExt cx="2842581" cy="704850"/>
          </a:xfrm>
        </p:grpSpPr>
        <p:sp>
          <p:nvSpPr>
            <p:cNvPr name="Freeform 102" id="102"/>
            <p:cNvSpPr/>
            <p:nvPr/>
          </p:nvSpPr>
          <p:spPr>
            <a:xfrm flipH="false" flipV="false" rot="0">
              <a:off x="0" y="0"/>
              <a:ext cx="2842582" cy="703580"/>
            </a:xfrm>
            <a:custGeom>
              <a:avLst/>
              <a:gdLst/>
              <a:ahLst/>
              <a:cxnLst/>
              <a:rect r="r" b="b" t="t" l="l"/>
              <a:pathLst>
                <a:path h="703580" w="2842582">
                  <a:moveTo>
                    <a:pt x="1421291" y="0"/>
                  </a:moveTo>
                  <a:lnTo>
                    <a:pt x="2842582" y="703580"/>
                  </a:lnTo>
                  <a:lnTo>
                    <a:pt x="0" y="703580"/>
                  </a:lnTo>
                  <a:close/>
                </a:path>
              </a:pathLst>
            </a:custGeom>
            <a:solidFill>
              <a:srgbClr val="EFF7FF"/>
            </a:solidFill>
          </p:spPr>
        </p:sp>
        <p:sp>
          <p:nvSpPr>
            <p:cNvPr name="TextBox 103" id="103"/>
            <p:cNvSpPr txBox="true"/>
            <p:nvPr/>
          </p:nvSpPr>
          <p:spPr>
            <a:xfrm>
              <a:off x="601846" y="306980"/>
              <a:ext cx="1638889" cy="396600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1793"/>
                </a:lnSpc>
              </a:pPr>
            </a:p>
          </p:txBody>
        </p:sp>
      </p:grpSp>
      <p:grpSp>
        <p:nvGrpSpPr>
          <p:cNvPr name="Group 104" id="104"/>
          <p:cNvGrpSpPr/>
          <p:nvPr/>
        </p:nvGrpSpPr>
        <p:grpSpPr>
          <a:xfrm rot="0">
            <a:off x="3442155" y="27698041"/>
            <a:ext cx="3570376" cy="541264"/>
            <a:chOff x="0" y="0"/>
            <a:chExt cx="4760502" cy="721685"/>
          </a:xfrm>
        </p:grpSpPr>
        <p:sp>
          <p:nvSpPr>
            <p:cNvPr name="Freeform 105" id="105"/>
            <p:cNvSpPr/>
            <p:nvPr/>
          </p:nvSpPr>
          <p:spPr>
            <a:xfrm flipH="false" flipV="false" rot="0">
              <a:off x="2516068" y="0"/>
              <a:ext cx="2244434" cy="721685"/>
            </a:xfrm>
            <a:custGeom>
              <a:avLst/>
              <a:gdLst/>
              <a:ahLst/>
              <a:cxnLst/>
              <a:rect r="r" b="b" t="t" l="l"/>
              <a:pathLst>
                <a:path h="721685" w="2244434">
                  <a:moveTo>
                    <a:pt x="0" y="0"/>
                  </a:moveTo>
                  <a:lnTo>
                    <a:pt x="2244434" y="0"/>
                  </a:lnTo>
                  <a:lnTo>
                    <a:pt x="2244434" y="721685"/>
                  </a:lnTo>
                  <a:lnTo>
                    <a:pt x="0" y="721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/>
              <a:stretch>
                <a:fillRect l="-2290" t="-20650" r="-1775" b="-117502"/>
              </a:stretch>
            </a:blipFill>
          </p:spPr>
        </p:sp>
        <p:sp>
          <p:nvSpPr>
            <p:cNvPr name="Freeform 106" id="106"/>
            <p:cNvSpPr/>
            <p:nvPr/>
          </p:nvSpPr>
          <p:spPr>
            <a:xfrm flipH="false" flipV="false" rot="0">
              <a:off x="0" y="0"/>
              <a:ext cx="2245713" cy="719328"/>
            </a:xfrm>
            <a:custGeom>
              <a:avLst/>
              <a:gdLst/>
              <a:ahLst/>
              <a:cxnLst/>
              <a:rect r="r" b="b" t="t" l="l"/>
              <a:pathLst>
                <a:path h="719328" w="2245713">
                  <a:moveTo>
                    <a:pt x="0" y="0"/>
                  </a:moveTo>
                  <a:lnTo>
                    <a:pt x="2245713" y="0"/>
                  </a:lnTo>
                  <a:lnTo>
                    <a:pt x="2245713" y="719328"/>
                  </a:lnTo>
                  <a:lnTo>
                    <a:pt x="0" y="719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/>
              <a:stretch>
                <a:fillRect l="-1682" t="-119152" r="-2323" b="-19779"/>
              </a:stretch>
            </a:blipFill>
          </p:spPr>
        </p:sp>
      </p:grpSp>
      <p:sp>
        <p:nvSpPr>
          <p:cNvPr name="Freeform 107" id="107"/>
          <p:cNvSpPr/>
          <p:nvPr/>
        </p:nvSpPr>
        <p:spPr>
          <a:xfrm flipH="false" flipV="false" rot="0">
            <a:off x="702233" y="28013140"/>
            <a:ext cx="1583594" cy="3946653"/>
          </a:xfrm>
          <a:custGeom>
            <a:avLst/>
            <a:gdLst/>
            <a:ahLst/>
            <a:cxnLst/>
            <a:rect r="r" b="b" t="t" l="l"/>
            <a:pathLst>
              <a:path h="3946653" w="1583594">
                <a:moveTo>
                  <a:pt x="0" y="0"/>
                </a:moveTo>
                <a:lnTo>
                  <a:pt x="1583595" y="0"/>
                </a:lnTo>
                <a:lnTo>
                  <a:pt x="1583595" y="3946653"/>
                </a:lnTo>
                <a:lnTo>
                  <a:pt x="0" y="3946653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 l="0" t="0" r="0" b="0"/>
            </a:stretch>
          </a:blipFill>
        </p:spPr>
      </p:sp>
      <p:grpSp>
        <p:nvGrpSpPr>
          <p:cNvPr name="Group 108" id="108"/>
          <p:cNvGrpSpPr/>
          <p:nvPr/>
        </p:nvGrpSpPr>
        <p:grpSpPr>
          <a:xfrm rot="0">
            <a:off x="4238153" y="30300792"/>
            <a:ext cx="2835689" cy="566032"/>
            <a:chOff x="0" y="0"/>
            <a:chExt cx="1079476" cy="215474"/>
          </a:xfrm>
        </p:grpSpPr>
        <p:sp>
          <p:nvSpPr>
            <p:cNvPr name="Freeform 109" id="109"/>
            <p:cNvSpPr/>
            <p:nvPr/>
          </p:nvSpPr>
          <p:spPr>
            <a:xfrm flipH="false" flipV="false" rot="0">
              <a:off x="0" y="0"/>
              <a:ext cx="1079476" cy="215474"/>
            </a:xfrm>
            <a:custGeom>
              <a:avLst/>
              <a:gdLst/>
              <a:ahLst/>
              <a:cxnLst/>
              <a:rect r="r" b="b" t="t" l="l"/>
              <a:pathLst>
                <a:path h="215474" w="1079476">
                  <a:moveTo>
                    <a:pt x="26216" y="0"/>
                  </a:moveTo>
                  <a:lnTo>
                    <a:pt x="1053261" y="0"/>
                  </a:lnTo>
                  <a:cubicBezTo>
                    <a:pt x="1060214" y="0"/>
                    <a:pt x="1066882" y="2762"/>
                    <a:pt x="1071798" y="7678"/>
                  </a:cubicBezTo>
                  <a:cubicBezTo>
                    <a:pt x="1076714" y="12595"/>
                    <a:pt x="1079476" y="19263"/>
                    <a:pt x="1079476" y="26216"/>
                  </a:cubicBezTo>
                  <a:lnTo>
                    <a:pt x="1079476" y="189258"/>
                  </a:lnTo>
                  <a:cubicBezTo>
                    <a:pt x="1079476" y="196211"/>
                    <a:pt x="1076714" y="202879"/>
                    <a:pt x="1071798" y="207796"/>
                  </a:cubicBezTo>
                  <a:cubicBezTo>
                    <a:pt x="1066882" y="212712"/>
                    <a:pt x="1060214" y="215474"/>
                    <a:pt x="1053261" y="215474"/>
                  </a:cubicBezTo>
                  <a:lnTo>
                    <a:pt x="26216" y="215474"/>
                  </a:lnTo>
                  <a:cubicBezTo>
                    <a:pt x="19263" y="215474"/>
                    <a:pt x="12595" y="212712"/>
                    <a:pt x="7678" y="207796"/>
                  </a:cubicBezTo>
                  <a:cubicBezTo>
                    <a:pt x="2762" y="202879"/>
                    <a:pt x="0" y="196211"/>
                    <a:pt x="0" y="189258"/>
                  </a:cubicBezTo>
                  <a:lnTo>
                    <a:pt x="0" y="26216"/>
                  </a:lnTo>
                  <a:cubicBezTo>
                    <a:pt x="0" y="19263"/>
                    <a:pt x="2762" y="12595"/>
                    <a:pt x="7678" y="7678"/>
                  </a:cubicBezTo>
                  <a:cubicBezTo>
                    <a:pt x="12595" y="2762"/>
                    <a:pt x="19263" y="0"/>
                    <a:pt x="26216" y="0"/>
                  </a:cubicBezTo>
                  <a:close/>
                </a:path>
              </a:pathLst>
            </a:custGeom>
            <a:solidFill>
              <a:srgbClr val="0383F4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10" id="110"/>
            <p:cNvSpPr txBox="true"/>
            <p:nvPr/>
          </p:nvSpPr>
          <p:spPr>
            <a:xfrm>
              <a:off x="0" y="0"/>
              <a:ext cx="1079476" cy="215474"/>
            </a:xfrm>
            <a:prstGeom prst="rect">
              <a:avLst/>
            </a:prstGeom>
          </p:spPr>
          <p:txBody>
            <a:bodyPr anchor="ctr" rtlCol="false" tIns="33571" lIns="33571" bIns="33571" rIns="33571"/>
            <a:lstStyle/>
            <a:p>
              <a:pPr algn="ctr">
                <a:lnSpc>
                  <a:spcPts val="2071"/>
                </a:lnSpc>
              </a:pPr>
              <a:r>
                <a:rPr lang="en-US" b="true" sz="1726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36" tooltip="https://navixy.com/en/contact"/>
                </a:rPr>
                <a:t>Schedule a Demo →</a:t>
              </a:r>
            </a:p>
          </p:txBody>
        </p:sp>
      </p:grpSp>
      <p:sp>
        <p:nvSpPr>
          <p:cNvPr name="Freeform 111" id="111"/>
          <p:cNvSpPr/>
          <p:nvPr/>
        </p:nvSpPr>
        <p:spPr>
          <a:xfrm flipH="false" flipV="false" rot="0">
            <a:off x="1914912" y="28372655"/>
            <a:ext cx="1633682" cy="4071481"/>
          </a:xfrm>
          <a:custGeom>
            <a:avLst/>
            <a:gdLst/>
            <a:ahLst/>
            <a:cxnLst/>
            <a:rect r="r" b="b" t="t" l="l"/>
            <a:pathLst>
              <a:path h="4071481" w="1633682">
                <a:moveTo>
                  <a:pt x="0" y="0"/>
                </a:moveTo>
                <a:lnTo>
                  <a:pt x="1633681" y="0"/>
                </a:lnTo>
                <a:lnTo>
                  <a:pt x="1633681" y="4071481"/>
                </a:lnTo>
                <a:lnTo>
                  <a:pt x="0" y="4071481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 l="0" t="0" r="0" b="0"/>
            </a:stretch>
          </a:blipFill>
        </p:spPr>
      </p:sp>
      <p:sp>
        <p:nvSpPr>
          <p:cNvPr name="Freeform 112" id="112"/>
          <p:cNvSpPr/>
          <p:nvPr/>
        </p:nvSpPr>
        <p:spPr>
          <a:xfrm flipH="false" flipV="false" rot="0">
            <a:off x="5361126" y="23605521"/>
            <a:ext cx="734441" cy="691238"/>
          </a:xfrm>
          <a:custGeom>
            <a:avLst/>
            <a:gdLst/>
            <a:ahLst/>
            <a:cxnLst/>
            <a:rect r="r" b="b" t="t" l="l"/>
            <a:pathLst>
              <a:path h="691238" w="734441">
                <a:moveTo>
                  <a:pt x="0" y="0"/>
                </a:moveTo>
                <a:lnTo>
                  <a:pt x="734440" y="0"/>
                </a:lnTo>
                <a:lnTo>
                  <a:pt x="734440" y="691239"/>
                </a:lnTo>
                <a:lnTo>
                  <a:pt x="0" y="691239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 l="0" t="0" r="0" b="0"/>
            </a:stretch>
          </a:blipFill>
        </p:spPr>
      </p:sp>
      <p:sp>
        <p:nvSpPr>
          <p:cNvPr name="TextBox 113" id="113"/>
          <p:cNvSpPr txBox="true"/>
          <p:nvPr/>
        </p:nvSpPr>
        <p:spPr>
          <a:xfrm rot="0">
            <a:off x="364284" y="1850973"/>
            <a:ext cx="5063810" cy="258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48"/>
              </a:lnSpc>
            </a:pPr>
            <a:r>
              <a:rPr lang="en-US" b="true" sz="1706" spc="136">
                <a:solidFill>
                  <a:srgbClr val="00C5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STOP MANAGING PEOPLE BY PHONE.</a:t>
            </a:r>
          </a:p>
        </p:txBody>
      </p:sp>
      <p:sp>
        <p:nvSpPr>
          <p:cNvPr name="TextBox 114" id="114"/>
          <p:cNvSpPr txBox="true"/>
          <p:nvPr/>
        </p:nvSpPr>
        <p:spPr>
          <a:xfrm rot="0">
            <a:off x="348174" y="3486835"/>
            <a:ext cx="3755999" cy="1102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8"/>
              </a:lnSpc>
            </a:pPr>
            <a:r>
              <a:rPr lang="en-US" sz="160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Navixy gives managers real-time control over every employee and every task — without the chaos of calls, spreadsheets, and paper forms.</a:t>
            </a:r>
          </a:p>
        </p:txBody>
      </p:sp>
      <p:sp>
        <p:nvSpPr>
          <p:cNvPr name="TextBox 115" id="115"/>
          <p:cNvSpPr txBox="true"/>
          <p:nvPr/>
        </p:nvSpPr>
        <p:spPr>
          <a:xfrm rot="0">
            <a:off x="348174" y="2262361"/>
            <a:ext cx="4681154" cy="957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6"/>
              </a:lnSpc>
            </a:pPr>
            <a:r>
              <a:rPr lang="en-US" sz="3415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Start running</a:t>
            </a:r>
          </a:p>
          <a:p>
            <a:pPr algn="l">
              <a:lnSpc>
                <a:spcPts val="3756"/>
              </a:lnSpc>
            </a:pPr>
            <a:r>
              <a:rPr lang="en-US" sz="3415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smarter operation.</a:t>
            </a:r>
          </a:p>
        </p:txBody>
      </p:sp>
      <p:sp>
        <p:nvSpPr>
          <p:cNvPr name="TextBox 116" id="116"/>
          <p:cNvSpPr txBox="true"/>
          <p:nvPr/>
        </p:nvSpPr>
        <p:spPr>
          <a:xfrm rot="0">
            <a:off x="458247" y="19755217"/>
            <a:ext cx="4377069" cy="1330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25220" indent="-162610" lvl="1">
              <a:lnSpc>
                <a:spcPts val="1807"/>
              </a:lnSpc>
              <a:buFont typeface="Arial"/>
              <a:buChar char="•"/>
            </a:pPr>
            <a:r>
              <a:rPr lang="en-US" sz="15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Every task: photo, e-signatur</a:t>
            </a:r>
            <a:r>
              <a:rPr lang="en-US" sz="15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e, GPS timestamp</a:t>
            </a:r>
          </a:p>
          <a:p>
            <a:pPr algn="l" marL="325220" indent="-162610" lvl="1">
              <a:lnSpc>
                <a:spcPts val="1807"/>
              </a:lnSpc>
              <a:buFont typeface="Arial"/>
              <a:buChar char="•"/>
            </a:pPr>
            <a:r>
              <a:rPr lang="en-US" sz="15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Billing disputes disappear: POD captured on-site</a:t>
            </a:r>
          </a:p>
          <a:p>
            <a:pPr algn="l" marL="325220" indent="-162610" lvl="1">
              <a:lnSpc>
                <a:spcPts val="1807"/>
              </a:lnSpc>
              <a:buFont typeface="Arial"/>
              <a:buChar char="•"/>
            </a:pPr>
            <a:r>
              <a:rPr lang="en-US" sz="15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Office gets data instantly: auto-sync on submit</a:t>
            </a:r>
          </a:p>
          <a:p>
            <a:pPr algn="l" marL="325220" indent="-162610" lvl="1">
              <a:lnSpc>
                <a:spcPts val="1807"/>
              </a:lnSpc>
              <a:buFont typeface="Arial"/>
              <a:buChar char="•"/>
            </a:pPr>
            <a:r>
              <a:rPr lang="en-US" sz="15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No pap</a:t>
            </a:r>
            <a:r>
              <a:rPr lang="en-US" sz="15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erwork chase: forms completed at the job</a:t>
            </a:r>
          </a:p>
          <a:p>
            <a:pPr algn="l" marL="325220" indent="-162610" lvl="1">
              <a:lnSpc>
                <a:spcPts val="1807"/>
              </a:lnSpc>
              <a:spcBef>
                <a:spcPct val="0"/>
              </a:spcBef>
              <a:buFont typeface="Arial"/>
              <a:buChar char="•"/>
            </a:pPr>
            <a:r>
              <a:rPr lang="en-US" sz="15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Automatic customer</a:t>
            </a:r>
            <a:r>
              <a:rPr lang="en-US" sz="15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confirmation, no phone call</a:t>
            </a:r>
          </a:p>
        </p:txBody>
      </p:sp>
      <p:sp>
        <p:nvSpPr>
          <p:cNvPr name="TextBox 117" id="117"/>
          <p:cNvSpPr txBox="true"/>
          <p:nvPr/>
        </p:nvSpPr>
        <p:spPr>
          <a:xfrm rot="0">
            <a:off x="364284" y="8738595"/>
            <a:ext cx="3588438" cy="271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10"/>
              </a:lnSpc>
            </a:pP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HOW NAVIXY SOLVES IT </a:t>
            </a:r>
          </a:p>
        </p:txBody>
      </p:sp>
      <p:sp>
        <p:nvSpPr>
          <p:cNvPr name="TextBox 118" id="118"/>
          <p:cNvSpPr txBox="true"/>
          <p:nvPr/>
        </p:nvSpPr>
        <p:spPr>
          <a:xfrm rot="0">
            <a:off x="374693" y="5675616"/>
            <a:ext cx="9138467" cy="633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53"/>
              </a:lnSpc>
            </a:pP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THE</a:t>
            </a: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REAL COST </a:t>
            </a:r>
          </a:p>
          <a:p>
            <a:pPr algn="l">
              <a:lnSpc>
                <a:spcPts val="2553"/>
              </a:lnSpc>
            </a:pP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OF UNMANAGED FIELD OPERATIONS</a:t>
            </a:r>
          </a:p>
        </p:txBody>
      </p:sp>
      <p:sp>
        <p:nvSpPr>
          <p:cNvPr name="TextBox 119" id="119"/>
          <p:cNvSpPr txBox="true"/>
          <p:nvPr/>
        </p:nvSpPr>
        <p:spPr>
          <a:xfrm rot="0">
            <a:off x="654212" y="12679618"/>
            <a:ext cx="4181104" cy="67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3"/>
              </a:lnSpc>
              <a:spcBef>
                <a:spcPct val="0"/>
              </a:spcBef>
            </a:pPr>
            <a:r>
              <a:rPr lang="en-US" b="true" sz="22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Right person. Righ</a:t>
            </a:r>
            <a:r>
              <a:rPr lang="en-US" b="true" sz="22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 job. </a:t>
            </a:r>
          </a:p>
          <a:p>
            <a:pPr algn="l">
              <a:lnSpc>
                <a:spcPts val="2653"/>
              </a:lnSpc>
              <a:spcBef>
                <a:spcPct val="0"/>
              </a:spcBef>
            </a:pPr>
            <a:r>
              <a:rPr lang="en-US" b="true" sz="22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Right now</a:t>
            </a:r>
          </a:p>
        </p:txBody>
      </p:sp>
      <p:sp>
        <p:nvSpPr>
          <p:cNvPr name="TextBox 120" id="120"/>
          <p:cNvSpPr txBox="true"/>
          <p:nvPr/>
        </p:nvSpPr>
        <p:spPr>
          <a:xfrm rot="0">
            <a:off x="512101" y="13506147"/>
            <a:ext cx="4323215" cy="1388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25565" indent="-162783" lvl="1">
              <a:lnSpc>
                <a:spcPts val="1809"/>
              </a:lnSpc>
              <a:buFont typeface="Arial"/>
              <a:buChar char="•"/>
            </a:pPr>
            <a:r>
              <a:rPr lang="en-US" sz="15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Auto-assignm</a:t>
            </a:r>
            <a:r>
              <a:rPr lang="en-US" sz="15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ent by location, skills &amp; workload</a:t>
            </a:r>
          </a:p>
          <a:p>
            <a:pPr algn="l" marL="325565" indent="-162783" lvl="1">
              <a:lnSpc>
                <a:spcPts val="1809"/>
              </a:lnSpc>
              <a:buFont typeface="Arial"/>
              <a:buChar char="•"/>
            </a:pPr>
            <a:r>
              <a:rPr lang="en-US" sz="15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Dispatchers off the phone: drag-and-drop calendar</a:t>
            </a:r>
          </a:p>
          <a:p>
            <a:pPr algn="l" marL="325565" indent="-162783" lvl="1">
              <a:lnSpc>
                <a:spcPts val="1809"/>
              </a:lnSpc>
              <a:buFont typeface="Arial"/>
              <a:buChar char="•"/>
            </a:pPr>
            <a:r>
              <a:rPr lang="en-US" sz="15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Employee</a:t>
            </a:r>
            <a:r>
              <a:rPr lang="en-US" sz="15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always knows what's next: instant task push</a:t>
            </a:r>
          </a:p>
          <a:p>
            <a:pPr algn="l" marL="325565" indent="-162783" lvl="1">
              <a:lnSpc>
                <a:spcPts val="1809"/>
              </a:lnSpc>
              <a:spcBef>
                <a:spcPct val="0"/>
              </a:spcBef>
              <a:buFont typeface="Arial"/>
              <a:buChar char="•"/>
            </a:pPr>
            <a:r>
              <a:rPr lang="en-US" sz="15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Live status:</a:t>
            </a:r>
            <a:r>
              <a:rPr lang="en-US" sz="15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assigned → en route → completed</a:t>
            </a:r>
          </a:p>
        </p:txBody>
      </p:sp>
      <p:sp>
        <p:nvSpPr>
          <p:cNvPr name="TextBox 121" id="121"/>
          <p:cNvSpPr txBox="true"/>
          <p:nvPr/>
        </p:nvSpPr>
        <p:spPr>
          <a:xfrm rot="0">
            <a:off x="5699352" y="12679618"/>
            <a:ext cx="4402738" cy="67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3"/>
              </a:lnSpc>
            </a:pPr>
            <a:r>
              <a:rPr lang="en-US" sz="2211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Cut fuel costs. </a:t>
            </a:r>
          </a:p>
          <a:p>
            <a:pPr algn="l">
              <a:lnSpc>
                <a:spcPts val="2653"/>
              </a:lnSpc>
              <a:spcBef>
                <a:spcPct val="0"/>
              </a:spcBef>
            </a:pPr>
            <a:r>
              <a:rPr lang="en-US" b="true" sz="22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Fi</a:t>
            </a:r>
            <a:r>
              <a:rPr lang="en-US" b="true" sz="22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 in more stops</a:t>
            </a:r>
          </a:p>
        </p:txBody>
      </p:sp>
      <p:sp>
        <p:nvSpPr>
          <p:cNvPr name="TextBox 122" id="122"/>
          <p:cNvSpPr txBox="true"/>
          <p:nvPr/>
        </p:nvSpPr>
        <p:spPr>
          <a:xfrm rot="0">
            <a:off x="5537846" y="13506147"/>
            <a:ext cx="4234592" cy="1388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25565" indent="-162783" lvl="1">
              <a:lnSpc>
                <a:spcPts val="1809"/>
              </a:lnSpc>
              <a:buFont typeface="Arial"/>
              <a:buChar char="•"/>
            </a:pPr>
            <a:r>
              <a:rPr lang="en-US" sz="15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No gut-fe</a:t>
            </a:r>
            <a:r>
              <a:rPr lang="en-US" sz="15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el routing: automatic multi-task planning</a:t>
            </a:r>
          </a:p>
          <a:p>
            <a:pPr algn="l" marL="325565" indent="-162783" lvl="1">
              <a:lnSpc>
                <a:spcPts val="1809"/>
              </a:lnSpc>
              <a:buFont typeface="Arial"/>
              <a:buChar char="•"/>
            </a:pPr>
            <a:r>
              <a:rPr lang="en-US" sz="15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More tasks per shift, no extra headcount</a:t>
            </a:r>
          </a:p>
          <a:p>
            <a:pPr algn="l" marL="325565" indent="-162783" lvl="1">
              <a:lnSpc>
                <a:spcPts val="1809"/>
              </a:lnSpc>
              <a:buFont typeface="Arial"/>
              <a:buChar char="•"/>
            </a:pPr>
            <a:r>
              <a:rPr lang="en-US" sz="15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Low</a:t>
            </a:r>
            <a:r>
              <a:rPr lang="en-US" sz="15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er fuel costs from day one: less mileage per run</a:t>
            </a:r>
          </a:p>
          <a:p>
            <a:pPr algn="l" marL="325565" indent="-162783" lvl="1">
              <a:lnSpc>
                <a:spcPts val="1809"/>
              </a:lnSpc>
              <a:spcBef>
                <a:spcPct val="0"/>
              </a:spcBef>
              <a:buFont typeface="Arial"/>
              <a:buChar char="•"/>
            </a:pPr>
            <a:r>
              <a:rPr lang="en-US" sz="15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No late</a:t>
            </a:r>
            <a:r>
              <a:rPr lang="en-US" sz="15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: t</a:t>
            </a:r>
            <a:r>
              <a:rPr lang="en-US" sz="15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ime windows built in</a:t>
            </a:r>
          </a:p>
        </p:txBody>
      </p:sp>
      <p:sp>
        <p:nvSpPr>
          <p:cNvPr name="TextBox 123" id="123"/>
          <p:cNvSpPr txBox="true"/>
          <p:nvPr/>
        </p:nvSpPr>
        <p:spPr>
          <a:xfrm rot="0">
            <a:off x="636494" y="19266824"/>
            <a:ext cx="3898595" cy="335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1"/>
              </a:lnSpc>
              <a:spcBef>
                <a:spcPct val="0"/>
              </a:spcBef>
            </a:pPr>
            <a:r>
              <a:rPr lang="en-US" b="true" sz="220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Kill the paper trail </a:t>
            </a:r>
            <a:r>
              <a:rPr lang="en-US" b="true" sz="220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for good</a:t>
            </a:r>
          </a:p>
        </p:txBody>
      </p:sp>
      <p:sp>
        <p:nvSpPr>
          <p:cNvPr name="TextBox 124" id="124"/>
          <p:cNvSpPr txBox="true"/>
          <p:nvPr/>
        </p:nvSpPr>
        <p:spPr>
          <a:xfrm rot="0">
            <a:off x="5689827" y="19266824"/>
            <a:ext cx="4074777" cy="335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1"/>
              </a:lnSpc>
              <a:spcBef>
                <a:spcPct val="0"/>
              </a:spcBef>
            </a:pPr>
            <a:r>
              <a:rPr lang="en-US" b="true" sz="220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One </a:t>
            </a:r>
            <a:r>
              <a:rPr lang="en-US" b="true" sz="220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app. No</a:t>
            </a:r>
            <a:r>
              <a:rPr lang="en-US" b="true" sz="220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messaging chaos</a:t>
            </a:r>
          </a:p>
        </p:txBody>
      </p:sp>
      <p:sp>
        <p:nvSpPr>
          <p:cNvPr name="TextBox 125" id="125"/>
          <p:cNvSpPr txBox="true"/>
          <p:nvPr/>
        </p:nvSpPr>
        <p:spPr>
          <a:xfrm rot="0">
            <a:off x="5537846" y="19755217"/>
            <a:ext cx="4202802" cy="1330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25220" indent="-162610" lvl="1">
              <a:lnSpc>
                <a:spcPts val="1807"/>
              </a:lnSpc>
              <a:buFont typeface="Arial"/>
              <a:buChar char="•"/>
            </a:pPr>
            <a:r>
              <a:rPr lang="en-US" sz="15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No </a:t>
            </a:r>
            <a:r>
              <a:rPr lang="en-US" sz="15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lost instructions: documents and instructions in-app</a:t>
            </a:r>
          </a:p>
          <a:p>
            <a:pPr algn="l" marL="325220" indent="-162610" lvl="1">
              <a:lnSpc>
                <a:spcPts val="1807"/>
              </a:lnSpc>
              <a:buFont typeface="Arial"/>
              <a:buChar char="•"/>
            </a:pPr>
            <a:r>
              <a:rPr lang="en-US" sz="15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One broadcast reaches the whole team instantly</a:t>
            </a:r>
          </a:p>
          <a:p>
            <a:pPr algn="l" marL="325220" indent="-162610" lvl="1">
              <a:lnSpc>
                <a:spcPts val="1807"/>
              </a:lnSpc>
              <a:buFont typeface="Arial"/>
              <a:buChar char="•"/>
            </a:pPr>
            <a:r>
              <a:rPr lang="en-US" sz="15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Full accountability: message history saved</a:t>
            </a:r>
          </a:p>
          <a:p>
            <a:pPr algn="l" marL="325220" indent="-162610" lvl="1">
              <a:lnSpc>
                <a:spcPts val="1807"/>
              </a:lnSpc>
              <a:spcBef>
                <a:spcPct val="0"/>
              </a:spcBef>
              <a:buFont typeface="Arial"/>
              <a:buChar char="•"/>
            </a:pPr>
            <a:r>
              <a:rPr lang="en-US" sz="15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No extra tool budg</a:t>
            </a:r>
            <a:r>
              <a:rPr lang="en-US" sz="15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et: messagi</a:t>
            </a:r>
            <a:r>
              <a:rPr lang="en-US" sz="15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ng is built in</a:t>
            </a:r>
          </a:p>
        </p:txBody>
      </p:sp>
      <p:sp>
        <p:nvSpPr>
          <p:cNvPr name="TextBox 126" id="126"/>
          <p:cNvSpPr txBox="true"/>
          <p:nvPr/>
        </p:nvSpPr>
        <p:spPr>
          <a:xfrm rot="0">
            <a:off x="4273971" y="31228774"/>
            <a:ext cx="2908750" cy="830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19"/>
              </a:lnSpc>
            </a:pPr>
            <a:r>
              <a:rPr lang="en-US" sz="17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See how Navixy works </a:t>
            </a:r>
          </a:p>
          <a:p>
            <a:pPr algn="l">
              <a:lnSpc>
                <a:spcPts val="2219"/>
              </a:lnSpc>
            </a:pPr>
            <a:r>
              <a:rPr lang="en-US" sz="17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for your team.</a:t>
            </a:r>
          </a:p>
          <a:p>
            <a:pPr algn="l">
              <a:lnSpc>
                <a:spcPts val="2219"/>
              </a:lnSpc>
            </a:pPr>
            <a:r>
              <a:rPr lang="en-US" sz="1707" u="sng">
                <a:solidFill>
                  <a:srgbClr val="0D8AE3"/>
                </a:solidFill>
                <a:latin typeface="Proxima Nova"/>
                <a:ea typeface="Proxima Nova"/>
                <a:cs typeface="Proxima Nova"/>
                <a:sym typeface="Proxima Nova"/>
                <a:hlinkClick r:id="rId39" tooltip="https://navixy.com/en/field-service/"/>
              </a:rPr>
              <a:t>navixy.com/en/field-service</a:t>
            </a:r>
          </a:p>
        </p:txBody>
      </p:sp>
      <p:sp>
        <p:nvSpPr>
          <p:cNvPr name="TextBox 127" id="127"/>
          <p:cNvSpPr txBox="true"/>
          <p:nvPr/>
        </p:nvSpPr>
        <p:spPr>
          <a:xfrm rot="0">
            <a:off x="791455" y="24543888"/>
            <a:ext cx="4131573" cy="962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30"/>
              </a:lnSpc>
              <a:spcBef>
                <a:spcPct val="0"/>
              </a:spcBef>
            </a:pPr>
            <a:r>
              <a:rPr lang="en-US" sz="16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X-GPS Mobile gives managers</a:t>
            </a:r>
            <a:r>
              <a:rPr lang="en-US" sz="16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real-time visibility into their operations, including object location, task status, and telematics data for every asset.</a:t>
            </a:r>
          </a:p>
        </p:txBody>
      </p:sp>
      <p:sp>
        <p:nvSpPr>
          <p:cNvPr name="TextBox 128" id="128"/>
          <p:cNvSpPr txBox="true"/>
          <p:nvPr/>
        </p:nvSpPr>
        <p:spPr>
          <a:xfrm rot="0">
            <a:off x="5386321" y="24543888"/>
            <a:ext cx="4314976" cy="962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30"/>
              </a:lnSpc>
              <a:spcBef>
                <a:spcPct val="0"/>
              </a:spcBef>
            </a:pPr>
            <a:r>
              <a:rPr lang="en-US" sz="16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X-GPS Tracker</a:t>
            </a:r>
            <a:r>
              <a:rPr lang="en-US" b="true" sz="1608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sz="16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helps field employees </a:t>
            </a:r>
            <a:r>
              <a:rPr lang="en-US" sz="16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stay connected with the team, follow tasks smoothly, and get instant support from the manager if something goes wrong.</a:t>
            </a:r>
          </a:p>
        </p:txBody>
      </p:sp>
      <p:sp>
        <p:nvSpPr>
          <p:cNvPr name="TextBox 129" id="129"/>
          <p:cNvSpPr txBox="true"/>
          <p:nvPr/>
        </p:nvSpPr>
        <p:spPr>
          <a:xfrm rot="0">
            <a:off x="658109" y="22916366"/>
            <a:ext cx="9138467" cy="317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53"/>
              </a:lnSpc>
            </a:pPr>
            <a:r>
              <a:rPr lang="en-US" b="true" sz="2010" spc="237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NAVIXY APPS FOR EFFECTIVE TEAM</a:t>
            </a:r>
          </a:p>
        </p:txBody>
      </p:sp>
      <p:sp>
        <p:nvSpPr>
          <p:cNvPr name="TextBox 130" id="130"/>
          <p:cNvSpPr txBox="true"/>
          <p:nvPr/>
        </p:nvSpPr>
        <p:spPr>
          <a:xfrm rot="0">
            <a:off x="4238153" y="29284075"/>
            <a:ext cx="5003746" cy="633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53"/>
              </a:lnSpc>
            </a:pP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READY T</a:t>
            </a: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 TAKE CONTROL </a:t>
            </a:r>
          </a:p>
          <a:p>
            <a:pPr algn="l">
              <a:lnSpc>
                <a:spcPts val="2553"/>
              </a:lnSpc>
            </a:pP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OF YOUR OPERATIONS?</a:t>
            </a:r>
          </a:p>
        </p:txBody>
      </p:sp>
      <p:sp>
        <p:nvSpPr>
          <p:cNvPr name="TextBox 131" id="131"/>
          <p:cNvSpPr txBox="true"/>
          <p:nvPr/>
        </p:nvSpPr>
        <p:spPr>
          <a:xfrm rot="0">
            <a:off x="6333691" y="23770035"/>
            <a:ext cx="2052117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X-GPS Tracker</a:t>
            </a:r>
          </a:p>
        </p:txBody>
      </p:sp>
      <p:grpSp>
        <p:nvGrpSpPr>
          <p:cNvPr name="Group 132" id="132"/>
          <p:cNvGrpSpPr/>
          <p:nvPr/>
        </p:nvGrpSpPr>
        <p:grpSpPr>
          <a:xfrm rot="0">
            <a:off x="374693" y="15802500"/>
            <a:ext cx="4660969" cy="2651936"/>
            <a:chOff x="0" y="0"/>
            <a:chExt cx="6214625" cy="3535915"/>
          </a:xfrm>
        </p:grpSpPr>
        <p:grpSp>
          <p:nvGrpSpPr>
            <p:cNvPr name="Group 133" id="133"/>
            <p:cNvGrpSpPr/>
            <p:nvPr/>
          </p:nvGrpSpPr>
          <p:grpSpPr>
            <a:xfrm rot="0">
              <a:off x="0" y="0"/>
              <a:ext cx="6214625" cy="3535915"/>
              <a:chOff x="0" y="0"/>
              <a:chExt cx="1193297" cy="678942"/>
            </a:xfrm>
          </p:grpSpPr>
          <p:sp>
            <p:nvSpPr>
              <p:cNvPr name="Freeform 134" id="134"/>
              <p:cNvSpPr/>
              <p:nvPr/>
            </p:nvSpPr>
            <p:spPr>
              <a:xfrm flipH="false" flipV="false" rot="0">
                <a:off x="0" y="0"/>
                <a:ext cx="1193297" cy="678942"/>
              </a:xfrm>
              <a:custGeom>
                <a:avLst/>
                <a:gdLst/>
                <a:ahLst/>
                <a:cxnLst/>
                <a:rect r="r" b="b" t="t" l="l"/>
                <a:pathLst>
                  <a:path h="678942" w="1193297">
                    <a:moveTo>
                      <a:pt x="1193297" y="34345"/>
                    </a:moveTo>
                    <a:lnTo>
                      <a:pt x="1193297" y="644597"/>
                    </a:lnTo>
                    <a:cubicBezTo>
                      <a:pt x="1193297" y="653706"/>
                      <a:pt x="1189678" y="662442"/>
                      <a:pt x="1183237" y="668883"/>
                    </a:cubicBezTo>
                    <a:cubicBezTo>
                      <a:pt x="1176796" y="675324"/>
                      <a:pt x="1168061" y="678942"/>
                      <a:pt x="1158952" y="678942"/>
                    </a:cubicBezTo>
                    <a:lnTo>
                      <a:pt x="34345" y="678942"/>
                    </a:lnTo>
                    <a:cubicBezTo>
                      <a:pt x="25236" y="678942"/>
                      <a:pt x="16500" y="675324"/>
                      <a:pt x="10059" y="668883"/>
                    </a:cubicBezTo>
                    <a:cubicBezTo>
                      <a:pt x="3618" y="662442"/>
                      <a:pt x="0" y="653706"/>
                      <a:pt x="0" y="644597"/>
                    </a:cubicBezTo>
                    <a:lnTo>
                      <a:pt x="0" y="34345"/>
                    </a:lnTo>
                    <a:cubicBezTo>
                      <a:pt x="0" y="25236"/>
                      <a:pt x="3618" y="16500"/>
                      <a:pt x="10059" y="10059"/>
                    </a:cubicBezTo>
                    <a:cubicBezTo>
                      <a:pt x="16500" y="3618"/>
                      <a:pt x="25236" y="0"/>
                      <a:pt x="34345" y="0"/>
                    </a:cubicBezTo>
                    <a:lnTo>
                      <a:pt x="1158952" y="0"/>
                    </a:lnTo>
                    <a:cubicBezTo>
                      <a:pt x="1177920" y="0"/>
                      <a:pt x="1193297" y="15377"/>
                      <a:pt x="1193297" y="34345"/>
                    </a:cubicBezTo>
                    <a:close/>
                  </a:path>
                </a:pathLst>
              </a:custGeom>
              <a:solidFill>
                <a:srgbClr val="D1EAFF"/>
              </a:solidFill>
            </p:spPr>
          </p:sp>
          <p:sp>
            <p:nvSpPr>
              <p:cNvPr name="TextBox 135" id="135"/>
              <p:cNvSpPr txBox="true"/>
              <p:nvPr/>
            </p:nvSpPr>
            <p:spPr>
              <a:xfrm>
                <a:off x="0" y="0"/>
                <a:ext cx="1193297" cy="678942"/>
              </a:xfrm>
              <a:prstGeom prst="rect">
                <a:avLst/>
              </a:prstGeom>
            </p:spPr>
            <p:txBody>
              <a:bodyPr anchor="ctr" rtlCol="false" tIns="49628" lIns="49628" bIns="49628" rIns="49628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Freeform 136" id="136"/>
            <p:cNvSpPr/>
            <p:nvPr/>
          </p:nvSpPr>
          <p:spPr>
            <a:xfrm flipH="false" flipV="false" rot="0">
              <a:off x="325287" y="231572"/>
              <a:ext cx="5328930" cy="3304343"/>
            </a:xfrm>
            <a:custGeom>
              <a:avLst/>
              <a:gdLst/>
              <a:ahLst/>
              <a:cxnLst/>
              <a:rect r="r" b="b" t="t" l="l"/>
              <a:pathLst>
                <a:path h="3304343" w="5328930">
                  <a:moveTo>
                    <a:pt x="0" y="0"/>
                  </a:moveTo>
                  <a:lnTo>
                    <a:pt x="5328930" y="0"/>
                  </a:lnTo>
                  <a:lnTo>
                    <a:pt x="5328930" y="3304343"/>
                  </a:lnTo>
                  <a:lnTo>
                    <a:pt x="0" y="3304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/>
              <a:stretch>
                <a:fillRect l="0" t="0" r="0" b="-8360"/>
              </a:stretch>
            </a:blipFill>
          </p:spPr>
        </p:sp>
      </p:grpSp>
      <p:grpSp>
        <p:nvGrpSpPr>
          <p:cNvPr name="Group 137" id="137"/>
          <p:cNvGrpSpPr/>
          <p:nvPr/>
        </p:nvGrpSpPr>
        <p:grpSpPr>
          <a:xfrm rot="0">
            <a:off x="5386321" y="15802500"/>
            <a:ext cx="4625232" cy="2651966"/>
            <a:chOff x="0" y="0"/>
            <a:chExt cx="6166976" cy="3535955"/>
          </a:xfrm>
        </p:grpSpPr>
        <p:grpSp>
          <p:nvGrpSpPr>
            <p:cNvPr name="Group 138" id="138"/>
            <p:cNvGrpSpPr/>
            <p:nvPr/>
          </p:nvGrpSpPr>
          <p:grpSpPr>
            <a:xfrm rot="0">
              <a:off x="39944" y="12827"/>
              <a:ext cx="6107407" cy="3523128"/>
              <a:chOff x="0" y="0"/>
              <a:chExt cx="689842" cy="397943"/>
            </a:xfrm>
          </p:grpSpPr>
          <p:sp>
            <p:nvSpPr>
              <p:cNvPr name="Freeform 139" id="139"/>
              <p:cNvSpPr/>
              <p:nvPr/>
            </p:nvSpPr>
            <p:spPr>
              <a:xfrm flipH="false" flipV="false" rot="0">
                <a:off x="0" y="0"/>
                <a:ext cx="689842" cy="397943"/>
              </a:xfrm>
              <a:custGeom>
                <a:avLst/>
                <a:gdLst/>
                <a:ahLst/>
                <a:cxnLst/>
                <a:rect r="r" b="b" t="t" l="l"/>
                <a:pathLst>
                  <a:path h="397943" w="689842">
                    <a:moveTo>
                      <a:pt x="34948" y="0"/>
                    </a:moveTo>
                    <a:lnTo>
                      <a:pt x="654894" y="0"/>
                    </a:lnTo>
                    <a:cubicBezTo>
                      <a:pt x="674196" y="0"/>
                      <a:pt x="689842" y="15647"/>
                      <a:pt x="689842" y="34948"/>
                    </a:cubicBezTo>
                    <a:lnTo>
                      <a:pt x="689842" y="362995"/>
                    </a:lnTo>
                    <a:cubicBezTo>
                      <a:pt x="689842" y="382297"/>
                      <a:pt x="674196" y="397943"/>
                      <a:pt x="654894" y="397943"/>
                    </a:cubicBezTo>
                    <a:lnTo>
                      <a:pt x="34948" y="397943"/>
                    </a:lnTo>
                    <a:cubicBezTo>
                      <a:pt x="15647" y="397943"/>
                      <a:pt x="0" y="382297"/>
                      <a:pt x="0" y="362995"/>
                    </a:cubicBezTo>
                    <a:lnTo>
                      <a:pt x="0" y="34948"/>
                    </a:lnTo>
                    <a:cubicBezTo>
                      <a:pt x="0" y="15647"/>
                      <a:pt x="15647" y="0"/>
                      <a:pt x="34948" y="0"/>
                    </a:cubicBezTo>
                    <a:close/>
                  </a:path>
                </a:pathLst>
              </a:custGeom>
              <a:blipFill>
                <a:blip r:embed="rId41"/>
                <a:stretch>
                  <a:fillRect l="-6873" t="-1141" r="0" b="-1141"/>
                </a:stretch>
              </a:blipFill>
            </p:spPr>
          </p:sp>
        </p:grpSp>
        <p:grpSp>
          <p:nvGrpSpPr>
            <p:cNvPr name="Group 140" id="140"/>
            <p:cNvGrpSpPr/>
            <p:nvPr/>
          </p:nvGrpSpPr>
          <p:grpSpPr>
            <a:xfrm rot="0">
              <a:off x="0" y="0"/>
              <a:ext cx="6166976" cy="3535914"/>
              <a:chOff x="0" y="0"/>
              <a:chExt cx="1184148" cy="678942"/>
            </a:xfrm>
          </p:grpSpPr>
          <p:sp>
            <p:nvSpPr>
              <p:cNvPr name="Freeform 141" id="141"/>
              <p:cNvSpPr/>
              <p:nvPr/>
            </p:nvSpPr>
            <p:spPr>
              <a:xfrm flipH="false" flipV="false" rot="0">
                <a:off x="0" y="0"/>
                <a:ext cx="1184148" cy="678942"/>
              </a:xfrm>
              <a:custGeom>
                <a:avLst/>
                <a:gdLst/>
                <a:ahLst/>
                <a:cxnLst/>
                <a:rect r="r" b="b" t="t" l="l"/>
                <a:pathLst>
                  <a:path h="678942" w="1184148">
                    <a:moveTo>
                      <a:pt x="1184148" y="34610"/>
                    </a:moveTo>
                    <a:lnTo>
                      <a:pt x="1184148" y="644332"/>
                    </a:lnTo>
                    <a:cubicBezTo>
                      <a:pt x="1184148" y="653511"/>
                      <a:pt x="1180501" y="662314"/>
                      <a:pt x="1174011" y="668805"/>
                    </a:cubicBezTo>
                    <a:cubicBezTo>
                      <a:pt x="1167520" y="675296"/>
                      <a:pt x="1158717" y="678942"/>
                      <a:pt x="1149538" y="678942"/>
                    </a:cubicBezTo>
                    <a:lnTo>
                      <a:pt x="34610" y="678942"/>
                    </a:lnTo>
                    <a:cubicBezTo>
                      <a:pt x="25431" y="678942"/>
                      <a:pt x="16628" y="675296"/>
                      <a:pt x="10137" y="668805"/>
                    </a:cubicBezTo>
                    <a:cubicBezTo>
                      <a:pt x="3646" y="662314"/>
                      <a:pt x="0" y="653511"/>
                      <a:pt x="0" y="644332"/>
                    </a:cubicBezTo>
                    <a:lnTo>
                      <a:pt x="0" y="34610"/>
                    </a:lnTo>
                    <a:cubicBezTo>
                      <a:pt x="0" y="25431"/>
                      <a:pt x="3646" y="16628"/>
                      <a:pt x="10137" y="10137"/>
                    </a:cubicBezTo>
                    <a:cubicBezTo>
                      <a:pt x="16628" y="3646"/>
                      <a:pt x="25431" y="0"/>
                      <a:pt x="34610" y="0"/>
                    </a:cubicBezTo>
                    <a:lnTo>
                      <a:pt x="1149538" y="0"/>
                    </a:lnTo>
                    <a:cubicBezTo>
                      <a:pt x="1158717" y="0"/>
                      <a:pt x="1167520" y="3646"/>
                      <a:pt x="1174011" y="10137"/>
                    </a:cubicBezTo>
                    <a:cubicBezTo>
                      <a:pt x="1180501" y="16628"/>
                      <a:pt x="1184148" y="25431"/>
                      <a:pt x="1184148" y="34610"/>
                    </a:cubicBezTo>
                    <a:close/>
                  </a:path>
                </a:pathLst>
              </a:custGeom>
              <a:solidFill>
                <a:srgbClr val="000000">
                  <a:alpha val="42745"/>
                </a:srgbClr>
              </a:solidFill>
            </p:spPr>
          </p:sp>
          <p:sp>
            <p:nvSpPr>
              <p:cNvPr name="TextBox 142" id="142"/>
              <p:cNvSpPr txBox="true"/>
              <p:nvPr/>
            </p:nvSpPr>
            <p:spPr>
              <a:xfrm>
                <a:off x="0" y="0"/>
                <a:ext cx="1184148" cy="678942"/>
              </a:xfrm>
              <a:prstGeom prst="rect">
                <a:avLst/>
              </a:prstGeom>
            </p:spPr>
            <p:txBody>
              <a:bodyPr anchor="ctr" rtlCol="false" tIns="49628" lIns="49628" bIns="49628" rIns="49628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Freeform 143" id="143"/>
            <p:cNvSpPr/>
            <p:nvPr/>
          </p:nvSpPr>
          <p:spPr>
            <a:xfrm flipH="false" flipV="false" rot="0">
              <a:off x="1177494" y="520474"/>
              <a:ext cx="4039509" cy="3015481"/>
            </a:xfrm>
            <a:custGeom>
              <a:avLst/>
              <a:gdLst/>
              <a:ahLst/>
              <a:cxnLst/>
              <a:rect r="r" b="b" t="t" l="l"/>
              <a:pathLst>
                <a:path h="3015481" w="4039509">
                  <a:moveTo>
                    <a:pt x="0" y="0"/>
                  </a:moveTo>
                  <a:lnTo>
                    <a:pt x="4039509" y="0"/>
                  </a:lnTo>
                  <a:lnTo>
                    <a:pt x="4039509" y="3015481"/>
                  </a:lnTo>
                  <a:lnTo>
                    <a:pt x="0" y="30154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/>
              <a:stretch>
                <a:fillRect l="0" t="0" r="0" b="-18880"/>
              </a:stretch>
            </a:blipFill>
          </p:spPr>
        </p:sp>
      </p:grpSp>
      <p:sp>
        <p:nvSpPr>
          <p:cNvPr name="TextBox 144" id="144"/>
          <p:cNvSpPr txBox="true"/>
          <p:nvPr/>
        </p:nvSpPr>
        <p:spPr>
          <a:xfrm rot="0">
            <a:off x="1734409" y="23791987"/>
            <a:ext cx="1966764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X-GPS Mobile</a:t>
            </a:r>
          </a:p>
        </p:txBody>
      </p:sp>
      <p:grpSp>
        <p:nvGrpSpPr>
          <p:cNvPr name="Group 145" id="145"/>
          <p:cNvGrpSpPr/>
          <p:nvPr/>
        </p:nvGrpSpPr>
        <p:grpSpPr>
          <a:xfrm rot="0">
            <a:off x="793709" y="23622841"/>
            <a:ext cx="702575" cy="709767"/>
            <a:chOff x="0" y="0"/>
            <a:chExt cx="936767" cy="946356"/>
          </a:xfrm>
        </p:grpSpPr>
        <p:grpSp>
          <p:nvGrpSpPr>
            <p:cNvPr name="Group 146" id="146"/>
            <p:cNvGrpSpPr/>
            <p:nvPr/>
          </p:nvGrpSpPr>
          <p:grpSpPr>
            <a:xfrm rot="0">
              <a:off x="0" y="0"/>
              <a:ext cx="936767" cy="946356"/>
              <a:chOff x="0" y="0"/>
              <a:chExt cx="181676" cy="183536"/>
            </a:xfrm>
          </p:grpSpPr>
          <p:sp>
            <p:nvSpPr>
              <p:cNvPr name="Freeform 147" id="147"/>
              <p:cNvSpPr/>
              <p:nvPr/>
            </p:nvSpPr>
            <p:spPr>
              <a:xfrm flipH="false" flipV="false" rot="0">
                <a:off x="0" y="0"/>
                <a:ext cx="181676" cy="183536"/>
              </a:xfrm>
              <a:custGeom>
                <a:avLst/>
                <a:gdLst/>
                <a:ahLst/>
                <a:cxnLst/>
                <a:rect r="r" b="b" t="t" l="l"/>
                <a:pathLst>
                  <a:path h="183536" w="181676">
                    <a:moveTo>
                      <a:pt x="90838" y="0"/>
                    </a:moveTo>
                    <a:lnTo>
                      <a:pt x="90838" y="0"/>
                    </a:lnTo>
                    <a:cubicBezTo>
                      <a:pt x="114930" y="0"/>
                      <a:pt x="138035" y="9570"/>
                      <a:pt x="155070" y="26606"/>
                    </a:cubicBezTo>
                    <a:cubicBezTo>
                      <a:pt x="172106" y="43641"/>
                      <a:pt x="181676" y="66746"/>
                      <a:pt x="181676" y="90838"/>
                    </a:cubicBezTo>
                    <a:lnTo>
                      <a:pt x="181676" y="92698"/>
                    </a:lnTo>
                    <a:cubicBezTo>
                      <a:pt x="181676" y="142866"/>
                      <a:pt x="141006" y="183536"/>
                      <a:pt x="90838" y="183536"/>
                    </a:cubicBezTo>
                    <a:lnTo>
                      <a:pt x="90838" y="183536"/>
                    </a:lnTo>
                    <a:cubicBezTo>
                      <a:pt x="66746" y="183536"/>
                      <a:pt x="43641" y="173965"/>
                      <a:pt x="26606" y="156930"/>
                    </a:cubicBezTo>
                    <a:cubicBezTo>
                      <a:pt x="9570" y="139894"/>
                      <a:pt x="0" y="116789"/>
                      <a:pt x="0" y="92698"/>
                    </a:cubicBezTo>
                    <a:lnTo>
                      <a:pt x="0" y="90838"/>
                    </a:lnTo>
                    <a:cubicBezTo>
                      <a:pt x="0" y="40670"/>
                      <a:pt x="40670" y="0"/>
                      <a:pt x="90838" y="0"/>
                    </a:cubicBezTo>
                    <a:close/>
                  </a:path>
                </a:pathLst>
              </a:custGeom>
              <a:solidFill>
                <a:srgbClr val="5796D6"/>
              </a:solidFill>
            </p:spPr>
          </p:sp>
          <p:sp>
            <p:nvSpPr>
              <p:cNvPr name="TextBox 148" id="148"/>
              <p:cNvSpPr txBox="true"/>
              <p:nvPr/>
            </p:nvSpPr>
            <p:spPr>
              <a:xfrm>
                <a:off x="0" y="0"/>
                <a:ext cx="181676" cy="18353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149" id="149"/>
            <p:cNvSpPr/>
            <p:nvPr/>
          </p:nvSpPr>
          <p:spPr>
            <a:xfrm flipH="false" flipV="false" rot="0">
              <a:off x="140446" y="159036"/>
              <a:ext cx="655875" cy="628284"/>
            </a:xfrm>
            <a:custGeom>
              <a:avLst/>
              <a:gdLst/>
              <a:ahLst/>
              <a:cxnLst/>
              <a:rect r="r" b="b" t="t" l="l"/>
              <a:pathLst>
                <a:path h="628284" w="655875">
                  <a:moveTo>
                    <a:pt x="0" y="0"/>
                  </a:moveTo>
                  <a:lnTo>
                    <a:pt x="655875" y="0"/>
                  </a:lnTo>
                  <a:lnTo>
                    <a:pt x="655875" y="628284"/>
                  </a:lnTo>
                  <a:lnTo>
                    <a:pt x="0" y="628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3">
                <a:extLst>
                  <a:ext uri="{96DAC541-7B7A-43D3-8B79-37D633B846F1}">
                    <asvg:svgBlip xmlns:asvg="http://schemas.microsoft.com/office/drawing/2016/SVG/main" r:embed="rId44"/>
                  </a:ext>
                </a:extLst>
              </a:blip>
              <a:stretch>
                <a:fillRect l="0" t="-3081" r="-635888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9101" y="4970248"/>
            <a:ext cx="10532949" cy="3155675"/>
            <a:chOff x="0" y="0"/>
            <a:chExt cx="2759522" cy="82675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59522" cy="826754"/>
            </a:xfrm>
            <a:custGeom>
              <a:avLst/>
              <a:gdLst/>
              <a:ahLst/>
              <a:cxnLst/>
              <a:rect r="r" b="b" t="t" l="l"/>
              <a:pathLst>
                <a:path h="826754" w="2759522">
                  <a:moveTo>
                    <a:pt x="14116" y="0"/>
                  </a:moveTo>
                  <a:lnTo>
                    <a:pt x="2745407" y="0"/>
                  </a:lnTo>
                  <a:cubicBezTo>
                    <a:pt x="2749150" y="0"/>
                    <a:pt x="2752741" y="1487"/>
                    <a:pt x="2755388" y="4134"/>
                  </a:cubicBezTo>
                  <a:cubicBezTo>
                    <a:pt x="2758035" y="6782"/>
                    <a:pt x="2759522" y="10372"/>
                    <a:pt x="2759522" y="14116"/>
                  </a:cubicBezTo>
                  <a:lnTo>
                    <a:pt x="2759522" y="812638"/>
                  </a:lnTo>
                  <a:cubicBezTo>
                    <a:pt x="2759522" y="820434"/>
                    <a:pt x="2753202" y="826754"/>
                    <a:pt x="2745407" y="826754"/>
                  </a:cubicBezTo>
                  <a:lnTo>
                    <a:pt x="14116" y="826754"/>
                  </a:lnTo>
                  <a:cubicBezTo>
                    <a:pt x="6320" y="826754"/>
                    <a:pt x="0" y="820434"/>
                    <a:pt x="0" y="812638"/>
                  </a:cubicBezTo>
                  <a:lnTo>
                    <a:pt x="0" y="14116"/>
                  </a:lnTo>
                  <a:cubicBezTo>
                    <a:pt x="0" y="6320"/>
                    <a:pt x="6320" y="0"/>
                    <a:pt x="14116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759522" cy="826754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10800000">
            <a:off x="-39101" y="4931947"/>
            <a:ext cx="2935290" cy="3151000"/>
          </a:xfrm>
          <a:custGeom>
            <a:avLst/>
            <a:gdLst/>
            <a:ahLst/>
            <a:cxnLst/>
            <a:rect r="r" b="b" t="t" l="l"/>
            <a:pathLst>
              <a:path h="3151000" w="2935290">
                <a:moveTo>
                  <a:pt x="0" y="0"/>
                </a:moveTo>
                <a:lnTo>
                  <a:pt x="2935290" y="0"/>
                </a:lnTo>
                <a:lnTo>
                  <a:pt x="2935290" y="3150999"/>
                </a:lnTo>
                <a:lnTo>
                  <a:pt x="0" y="3150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7000"/>
            </a:blip>
            <a:stretch>
              <a:fillRect l="0" t="-124299" r="-243634" b="-10254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39101" y="-213212"/>
            <a:ext cx="10532888" cy="5468899"/>
          </a:xfrm>
          <a:custGeom>
            <a:avLst/>
            <a:gdLst/>
            <a:ahLst/>
            <a:cxnLst/>
            <a:rect r="r" b="b" t="t" l="l"/>
            <a:pathLst>
              <a:path h="5468899" w="10532888">
                <a:moveTo>
                  <a:pt x="0" y="0"/>
                </a:moveTo>
                <a:lnTo>
                  <a:pt x="10532888" y="0"/>
                </a:lnTo>
                <a:lnTo>
                  <a:pt x="10532888" y="5468898"/>
                </a:lnTo>
                <a:lnTo>
                  <a:pt x="0" y="54688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94" r="-23896" b="-34092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39101" y="-1244862"/>
            <a:ext cx="6597890" cy="6503442"/>
          </a:xfrm>
          <a:custGeom>
            <a:avLst/>
            <a:gdLst/>
            <a:ahLst/>
            <a:cxnLst/>
            <a:rect r="r" b="b" t="t" l="l"/>
            <a:pathLst>
              <a:path h="6503442" w="6597890">
                <a:moveTo>
                  <a:pt x="0" y="0"/>
                </a:moveTo>
                <a:lnTo>
                  <a:pt x="6597889" y="0"/>
                </a:lnTo>
                <a:lnTo>
                  <a:pt x="6597889" y="6503442"/>
                </a:lnTo>
                <a:lnTo>
                  <a:pt x="0" y="65034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7000"/>
            </a:blip>
            <a:stretch>
              <a:fillRect l="-119944" t="-74095" r="-3894" b="-52993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48174" y="740609"/>
            <a:ext cx="2772471" cy="594821"/>
          </a:xfrm>
          <a:custGeom>
            <a:avLst/>
            <a:gdLst/>
            <a:ahLst/>
            <a:cxnLst/>
            <a:rect r="r" b="b" t="t" l="l"/>
            <a:pathLst>
              <a:path h="594821" w="2772471">
                <a:moveTo>
                  <a:pt x="0" y="0"/>
                </a:moveTo>
                <a:lnTo>
                  <a:pt x="2772471" y="0"/>
                </a:lnTo>
                <a:lnTo>
                  <a:pt x="2772471" y="594821"/>
                </a:lnTo>
                <a:lnTo>
                  <a:pt x="0" y="5948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365403" y="10044186"/>
            <a:ext cx="4663925" cy="5415283"/>
            <a:chOff x="0" y="0"/>
            <a:chExt cx="1221899" cy="141874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21899" cy="1418747"/>
            </a:xfrm>
            <a:custGeom>
              <a:avLst/>
              <a:gdLst/>
              <a:ahLst/>
              <a:cxnLst/>
              <a:rect r="r" b="b" t="t" l="l"/>
              <a:pathLst>
                <a:path h="1418747" w="1221899">
                  <a:moveTo>
                    <a:pt x="31878" y="0"/>
                  </a:moveTo>
                  <a:lnTo>
                    <a:pt x="1190021" y="0"/>
                  </a:lnTo>
                  <a:cubicBezTo>
                    <a:pt x="1198476" y="0"/>
                    <a:pt x="1206584" y="3359"/>
                    <a:pt x="1212562" y="9337"/>
                  </a:cubicBezTo>
                  <a:cubicBezTo>
                    <a:pt x="1218541" y="15315"/>
                    <a:pt x="1221899" y="23424"/>
                    <a:pt x="1221899" y="31878"/>
                  </a:cubicBezTo>
                  <a:lnTo>
                    <a:pt x="1221899" y="1386869"/>
                  </a:lnTo>
                  <a:cubicBezTo>
                    <a:pt x="1221899" y="1395323"/>
                    <a:pt x="1218541" y="1403432"/>
                    <a:pt x="1212562" y="1409410"/>
                  </a:cubicBezTo>
                  <a:cubicBezTo>
                    <a:pt x="1206584" y="1415389"/>
                    <a:pt x="1198476" y="1418747"/>
                    <a:pt x="1190021" y="1418747"/>
                  </a:cubicBezTo>
                  <a:lnTo>
                    <a:pt x="31878" y="1418747"/>
                  </a:lnTo>
                  <a:cubicBezTo>
                    <a:pt x="23424" y="1418747"/>
                    <a:pt x="15315" y="1415389"/>
                    <a:pt x="9337" y="1409410"/>
                  </a:cubicBezTo>
                  <a:cubicBezTo>
                    <a:pt x="3359" y="1403432"/>
                    <a:pt x="0" y="1395323"/>
                    <a:pt x="0" y="1386869"/>
                  </a:cubicBezTo>
                  <a:lnTo>
                    <a:pt x="0" y="31878"/>
                  </a:lnTo>
                  <a:cubicBezTo>
                    <a:pt x="0" y="23424"/>
                    <a:pt x="3359" y="15315"/>
                    <a:pt x="9337" y="9337"/>
                  </a:cubicBezTo>
                  <a:cubicBezTo>
                    <a:pt x="15315" y="3359"/>
                    <a:pt x="23424" y="0"/>
                    <a:pt x="31878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221899" cy="1418747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383154" y="10044186"/>
            <a:ext cx="4663925" cy="5415283"/>
            <a:chOff x="0" y="0"/>
            <a:chExt cx="1221899" cy="141874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21899" cy="1418747"/>
            </a:xfrm>
            <a:custGeom>
              <a:avLst/>
              <a:gdLst/>
              <a:ahLst/>
              <a:cxnLst/>
              <a:rect r="r" b="b" t="t" l="l"/>
              <a:pathLst>
                <a:path h="1418747" w="1221899">
                  <a:moveTo>
                    <a:pt x="31878" y="0"/>
                  </a:moveTo>
                  <a:lnTo>
                    <a:pt x="1190021" y="0"/>
                  </a:lnTo>
                  <a:cubicBezTo>
                    <a:pt x="1198476" y="0"/>
                    <a:pt x="1206584" y="3359"/>
                    <a:pt x="1212562" y="9337"/>
                  </a:cubicBezTo>
                  <a:cubicBezTo>
                    <a:pt x="1218541" y="15315"/>
                    <a:pt x="1221899" y="23424"/>
                    <a:pt x="1221899" y="31878"/>
                  </a:cubicBezTo>
                  <a:lnTo>
                    <a:pt x="1221899" y="1386869"/>
                  </a:lnTo>
                  <a:cubicBezTo>
                    <a:pt x="1221899" y="1395323"/>
                    <a:pt x="1218541" y="1403432"/>
                    <a:pt x="1212562" y="1409410"/>
                  </a:cubicBezTo>
                  <a:cubicBezTo>
                    <a:pt x="1206584" y="1415389"/>
                    <a:pt x="1198476" y="1418747"/>
                    <a:pt x="1190021" y="1418747"/>
                  </a:cubicBezTo>
                  <a:lnTo>
                    <a:pt x="31878" y="1418747"/>
                  </a:lnTo>
                  <a:cubicBezTo>
                    <a:pt x="23424" y="1418747"/>
                    <a:pt x="15315" y="1415389"/>
                    <a:pt x="9337" y="1409410"/>
                  </a:cubicBezTo>
                  <a:cubicBezTo>
                    <a:pt x="3359" y="1403432"/>
                    <a:pt x="0" y="1395323"/>
                    <a:pt x="0" y="1386869"/>
                  </a:cubicBezTo>
                  <a:lnTo>
                    <a:pt x="0" y="31878"/>
                  </a:lnTo>
                  <a:cubicBezTo>
                    <a:pt x="0" y="23424"/>
                    <a:pt x="3359" y="15315"/>
                    <a:pt x="9337" y="9337"/>
                  </a:cubicBezTo>
                  <a:cubicBezTo>
                    <a:pt x="15315" y="3359"/>
                    <a:pt x="23424" y="0"/>
                    <a:pt x="31878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1221899" cy="1418747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5411984" y="9239856"/>
            <a:ext cx="4617756" cy="2647532"/>
          </a:xfrm>
          <a:custGeom>
            <a:avLst/>
            <a:gdLst/>
            <a:ahLst/>
            <a:cxnLst/>
            <a:rect r="r" b="b" t="t" l="l"/>
            <a:pathLst>
              <a:path h="2647532" w="4617756">
                <a:moveTo>
                  <a:pt x="0" y="0"/>
                </a:moveTo>
                <a:lnTo>
                  <a:pt x="4617756" y="0"/>
                </a:lnTo>
                <a:lnTo>
                  <a:pt x="4617756" y="2647532"/>
                </a:lnTo>
                <a:lnTo>
                  <a:pt x="0" y="26475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27" t="0" r="-5827" b="-222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365403" y="16585712"/>
            <a:ext cx="4663925" cy="5336306"/>
            <a:chOff x="0" y="0"/>
            <a:chExt cx="1221899" cy="139805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21899" cy="1398056"/>
            </a:xfrm>
            <a:custGeom>
              <a:avLst/>
              <a:gdLst/>
              <a:ahLst/>
              <a:cxnLst/>
              <a:rect r="r" b="b" t="t" l="l"/>
              <a:pathLst>
                <a:path h="1398056" w="1221899">
                  <a:moveTo>
                    <a:pt x="31878" y="0"/>
                  </a:moveTo>
                  <a:lnTo>
                    <a:pt x="1190021" y="0"/>
                  </a:lnTo>
                  <a:cubicBezTo>
                    <a:pt x="1198476" y="0"/>
                    <a:pt x="1206584" y="3359"/>
                    <a:pt x="1212562" y="9337"/>
                  </a:cubicBezTo>
                  <a:cubicBezTo>
                    <a:pt x="1218541" y="15315"/>
                    <a:pt x="1221899" y="23424"/>
                    <a:pt x="1221899" y="31878"/>
                  </a:cubicBezTo>
                  <a:lnTo>
                    <a:pt x="1221899" y="1366178"/>
                  </a:lnTo>
                  <a:cubicBezTo>
                    <a:pt x="1221899" y="1374632"/>
                    <a:pt x="1218541" y="1382741"/>
                    <a:pt x="1212562" y="1388719"/>
                  </a:cubicBezTo>
                  <a:cubicBezTo>
                    <a:pt x="1206584" y="1394698"/>
                    <a:pt x="1198476" y="1398056"/>
                    <a:pt x="1190021" y="1398056"/>
                  </a:cubicBezTo>
                  <a:lnTo>
                    <a:pt x="31878" y="1398056"/>
                  </a:lnTo>
                  <a:cubicBezTo>
                    <a:pt x="23424" y="1398056"/>
                    <a:pt x="15315" y="1394698"/>
                    <a:pt x="9337" y="1388719"/>
                  </a:cubicBezTo>
                  <a:cubicBezTo>
                    <a:pt x="3359" y="1382741"/>
                    <a:pt x="0" y="1374632"/>
                    <a:pt x="0" y="1366178"/>
                  </a:cubicBezTo>
                  <a:lnTo>
                    <a:pt x="0" y="31878"/>
                  </a:lnTo>
                  <a:cubicBezTo>
                    <a:pt x="0" y="23424"/>
                    <a:pt x="3359" y="15315"/>
                    <a:pt x="9337" y="9337"/>
                  </a:cubicBezTo>
                  <a:cubicBezTo>
                    <a:pt x="15315" y="3359"/>
                    <a:pt x="23424" y="0"/>
                    <a:pt x="31878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1221899" cy="1398056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383154" y="16608511"/>
            <a:ext cx="4663925" cy="5336306"/>
            <a:chOff x="0" y="0"/>
            <a:chExt cx="1221899" cy="139805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221899" cy="1398056"/>
            </a:xfrm>
            <a:custGeom>
              <a:avLst/>
              <a:gdLst/>
              <a:ahLst/>
              <a:cxnLst/>
              <a:rect r="r" b="b" t="t" l="l"/>
              <a:pathLst>
                <a:path h="1398056" w="1221899">
                  <a:moveTo>
                    <a:pt x="31878" y="0"/>
                  </a:moveTo>
                  <a:lnTo>
                    <a:pt x="1190021" y="0"/>
                  </a:lnTo>
                  <a:cubicBezTo>
                    <a:pt x="1198476" y="0"/>
                    <a:pt x="1206584" y="3359"/>
                    <a:pt x="1212562" y="9337"/>
                  </a:cubicBezTo>
                  <a:cubicBezTo>
                    <a:pt x="1218541" y="15315"/>
                    <a:pt x="1221899" y="23424"/>
                    <a:pt x="1221899" y="31878"/>
                  </a:cubicBezTo>
                  <a:lnTo>
                    <a:pt x="1221899" y="1366178"/>
                  </a:lnTo>
                  <a:cubicBezTo>
                    <a:pt x="1221899" y="1374632"/>
                    <a:pt x="1218541" y="1382741"/>
                    <a:pt x="1212562" y="1388719"/>
                  </a:cubicBezTo>
                  <a:cubicBezTo>
                    <a:pt x="1206584" y="1394698"/>
                    <a:pt x="1198476" y="1398056"/>
                    <a:pt x="1190021" y="1398056"/>
                  </a:cubicBezTo>
                  <a:lnTo>
                    <a:pt x="31878" y="1398056"/>
                  </a:lnTo>
                  <a:cubicBezTo>
                    <a:pt x="23424" y="1398056"/>
                    <a:pt x="15315" y="1394698"/>
                    <a:pt x="9337" y="1388719"/>
                  </a:cubicBezTo>
                  <a:cubicBezTo>
                    <a:pt x="3359" y="1382741"/>
                    <a:pt x="0" y="1374632"/>
                    <a:pt x="0" y="1366178"/>
                  </a:cubicBezTo>
                  <a:lnTo>
                    <a:pt x="0" y="31878"/>
                  </a:lnTo>
                  <a:cubicBezTo>
                    <a:pt x="0" y="23424"/>
                    <a:pt x="3359" y="15315"/>
                    <a:pt x="9337" y="9337"/>
                  </a:cubicBezTo>
                  <a:cubicBezTo>
                    <a:pt x="15315" y="3359"/>
                    <a:pt x="23424" y="0"/>
                    <a:pt x="31878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1221899" cy="1398056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-39101" y="28459947"/>
            <a:ext cx="10542525" cy="4877553"/>
            <a:chOff x="0" y="0"/>
            <a:chExt cx="2762031" cy="1277868"/>
          </a:xfrm>
        </p:grpSpPr>
        <p:sp>
          <p:nvSpPr>
            <p:cNvPr name="Freeform 23" id="23">
              <a:hlinkClick r:id="rId8" tooltip="https://navixy.com/en/contact"/>
            </p:cNvPr>
            <p:cNvSpPr/>
            <p:nvPr/>
          </p:nvSpPr>
          <p:spPr>
            <a:xfrm flipH="false" flipV="false" rot="0">
              <a:off x="0" y="0"/>
              <a:ext cx="2762031" cy="1277868"/>
            </a:xfrm>
            <a:custGeom>
              <a:avLst/>
              <a:gdLst/>
              <a:ahLst/>
              <a:cxnLst/>
              <a:rect r="r" b="b" t="t" l="l"/>
              <a:pathLst>
                <a:path h="1277868" w="2762031">
                  <a:moveTo>
                    <a:pt x="14103" y="0"/>
                  </a:moveTo>
                  <a:lnTo>
                    <a:pt x="2747928" y="0"/>
                  </a:lnTo>
                  <a:cubicBezTo>
                    <a:pt x="2751668" y="0"/>
                    <a:pt x="2755255" y="1486"/>
                    <a:pt x="2757900" y="4131"/>
                  </a:cubicBezTo>
                  <a:cubicBezTo>
                    <a:pt x="2760545" y="6775"/>
                    <a:pt x="2762031" y="10362"/>
                    <a:pt x="2762031" y="14103"/>
                  </a:cubicBezTo>
                  <a:lnTo>
                    <a:pt x="2762031" y="1263765"/>
                  </a:lnTo>
                  <a:cubicBezTo>
                    <a:pt x="2762031" y="1267505"/>
                    <a:pt x="2760545" y="1271092"/>
                    <a:pt x="2757900" y="1273737"/>
                  </a:cubicBezTo>
                  <a:cubicBezTo>
                    <a:pt x="2755255" y="1276382"/>
                    <a:pt x="2751668" y="1277868"/>
                    <a:pt x="2747928" y="1277868"/>
                  </a:cubicBezTo>
                  <a:lnTo>
                    <a:pt x="14103" y="1277868"/>
                  </a:lnTo>
                  <a:cubicBezTo>
                    <a:pt x="6314" y="1277868"/>
                    <a:pt x="0" y="1271554"/>
                    <a:pt x="0" y="1263765"/>
                  </a:cubicBezTo>
                  <a:lnTo>
                    <a:pt x="0" y="14103"/>
                  </a:lnTo>
                  <a:cubicBezTo>
                    <a:pt x="0" y="6314"/>
                    <a:pt x="6314" y="0"/>
                    <a:pt x="14103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0"/>
              <a:ext cx="2762031" cy="1277868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29973" y="30055671"/>
            <a:ext cx="4077399" cy="2957112"/>
          </a:xfrm>
          <a:custGeom>
            <a:avLst/>
            <a:gdLst/>
            <a:ahLst/>
            <a:cxnLst/>
            <a:rect r="r" b="b" t="t" l="l"/>
            <a:pathLst>
              <a:path h="2957112" w="4077399">
                <a:moveTo>
                  <a:pt x="0" y="0"/>
                </a:moveTo>
                <a:lnTo>
                  <a:pt x="4077399" y="0"/>
                </a:lnTo>
                <a:lnTo>
                  <a:pt x="4077399" y="2957112"/>
                </a:lnTo>
                <a:lnTo>
                  <a:pt x="0" y="295711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28000"/>
            </a:blip>
            <a:stretch>
              <a:fillRect l="0" t="-30259" r="0" b="-7624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7205010" y="28390456"/>
            <a:ext cx="3408826" cy="5205387"/>
          </a:xfrm>
          <a:custGeom>
            <a:avLst/>
            <a:gdLst/>
            <a:ahLst/>
            <a:cxnLst/>
            <a:rect r="r" b="b" t="t" l="l"/>
            <a:pathLst>
              <a:path h="5205387" w="3408826">
                <a:moveTo>
                  <a:pt x="0" y="0"/>
                </a:moveTo>
                <a:lnTo>
                  <a:pt x="3408825" y="0"/>
                </a:lnTo>
                <a:lnTo>
                  <a:pt x="3408825" y="5205387"/>
                </a:lnTo>
                <a:lnTo>
                  <a:pt x="0" y="52053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2959" r="-195898" b="-44893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-32528" y="22443832"/>
            <a:ext cx="10542555" cy="6230643"/>
          </a:xfrm>
          <a:custGeom>
            <a:avLst/>
            <a:gdLst/>
            <a:ahLst/>
            <a:cxnLst/>
            <a:rect r="r" b="b" t="t" l="l"/>
            <a:pathLst>
              <a:path h="6230643" w="10542555">
                <a:moveTo>
                  <a:pt x="0" y="0"/>
                </a:moveTo>
                <a:lnTo>
                  <a:pt x="10542556" y="0"/>
                </a:lnTo>
                <a:lnTo>
                  <a:pt x="10542556" y="6230643"/>
                </a:lnTo>
                <a:lnTo>
                  <a:pt x="0" y="62306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6630" t="0" r="-6539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4451176" y="6548149"/>
            <a:ext cx="4279273" cy="493833"/>
            <a:chOff x="0" y="0"/>
            <a:chExt cx="5705697" cy="658444"/>
          </a:xfrm>
        </p:grpSpPr>
        <p:sp>
          <p:nvSpPr>
            <p:cNvPr name="TextBox 29" id="29"/>
            <p:cNvSpPr txBox="true"/>
            <p:nvPr/>
          </p:nvSpPr>
          <p:spPr>
            <a:xfrm rot="0">
              <a:off x="773947" y="-9525"/>
              <a:ext cx="4931750" cy="6679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2"/>
                </a:lnSpc>
              </a:pPr>
              <a:r>
                <a:rPr lang="en-US" sz="1608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Despachar por teléfono: atención constante de urgencias.</a:t>
              </a:r>
            </a:p>
          </p:txBody>
        </p:sp>
        <p:grpSp>
          <p:nvGrpSpPr>
            <p:cNvPr name="Group 30" id="30"/>
            <p:cNvGrpSpPr/>
            <p:nvPr/>
          </p:nvGrpSpPr>
          <p:grpSpPr>
            <a:xfrm rot="0">
              <a:off x="0" y="9113"/>
              <a:ext cx="564133" cy="592712"/>
              <a:chOff x="0" y="0"/>
              <a:chExt cx="110848" cy="116463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110848" cy="116463"/>
              </a:xfrm>
              <a:custGeom>
                <a:avLst/>
                <a:gdLst/>
                <a:ahLst/>
                <a:cxnLst/>
                <a:rect r="r" b="b" t="t" l="l"/>
                <a:pathLst>
                  <a:path h="116463" w="110848">
                    <a:moveTo>
                      <a:pt x="55424" y="0"/>
                    </a:moveTo>
                    <a:lnTo>
                      <a:pt x="55424" y="0"/>
                    </a:lnTo>
                    <a:cubicBezTo>
                      <a:pt x="70123" y="0"/>
                      <a:pt x="84220" y="5839"/>
                      <a:pt x="94614" y="16233"/>
                    </a:cubicBezTo>
                    <a:cubicBezTo>
                      <a:pt x="105008" y="26627"/>
                      <a:pt x="110848" y="40724"/>
                      <a:pt x="110848" y="55424"/>
                    </a:cubicBezTo>
                    <a:lnTo>
                      <a:pt x="110848" y="61039"/>
                    </a:lnTo>
                    <a:cubicBezTo>
                      <a:pt x="110848" y="91649"/>
                      <a:pt x="86034" y="116463"/>
                      <a:pt x="55424" y="116463"/>
                    </a:cubicBezTo>
                    <a:lnTo>
                      <a:pt x="55424" y="116463"/>
                    </a:lnTo>
                    <a:cubicBezTo>
                      <a:pt x="24814" y="116463"/>
                      <a:pt x="0" y="91649"/>
                      <a:pt x="0" y="61039"/>
                    </a:cubicBezTo>
                    <a:lnTo>
                      <a:pt x="0" y="55424"/>
                    </a:lnTo>
                    <a:cubicBezTo>
                      <a:pt x="0" y="24814"/>
                      <a:pt x="24814" y="0"/>
                      <a:pt x="55424" y="0"/>
                    </a:cubicBezTo>
                    <a:close/>
                  </a:path>
                </a:pathLst>
              </a:custGeom>
              <a:solidFill>
                <a:srgbClr val="0383F4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0"/>
                <a:ext cx="110848" cy="116463"/>
              </a:xfrm>
              <a:prstGeom prst="rect">
                <a:avLst/>
              </a:prstGeom>
            </p:spPr>
            <p:txBody>
              <a:bodyPr anchor="ctr" rtlCol="false" tIns="51069" lIns="51069" bIns="51069" rIns="51069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33" id="33"/>
            <p:cNvSpPr/>
            <p:nvPr/>
          </p:nvSpPr>
          <p:spPr>
            <a:xfrm flipH="false" flipV="false" rot="0">
              <a:off x="77792" y="101195"/>
              <a:ext cx="408548" cy="408548"/>
            </a:xfrm>
            <a:custGeom>
              <a:avLst/>
              <a:gdLst/>
              <a:ahLst/>
              <a:cxnLst/>
              <a:rect r="r" b="b" t="t" l="l"/>
              <a:pathLst>
                <a:path h="408548" w="408548">
                  <a:moveTo>
                    <a:pt x="0" y="0"/>
                  </a:moveTo>
                  <a:lnTo>
                    <a:pt x="408548" y="0"/>
                  </a:lnTo>
                  <a:lnTo>
                    <a:pt x="408548" y="408548"/>
                  </a:lnTo>
                  <a:lnTo>
                    <a:pt x="0" y="408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398777" y="6554983"/>
            <a:ext cx="3845749" cy="460894"/>
            <a:chOff x="0" y="0"/>
            <a:chExt cx="5127665" cy="614525"/>
          </a:xfrm>
        </p:grpSpPr>
        <p:grpSp>
          <p:nvGrpSpPr>
            <p:cNvPr name="Group 35" id="35"/>
            <p:cNvGrpSpPr/>
            <p:nvPr/>
          </p:nvGrpSpPr>
          <p:grpSpPr>
            <a:xfrm rot="0">
              <a:off x="0" y="0"/>
              <a:ext cx="564133" cy="592712"/>
              <a:chOff x="0" y="0"/>
              <a:chExt cx="110848" cy="116463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110848" cy="116463"/>
              </a:xfrm>
              <a:custGeom>
                <a:avLst/>
                <a:gdLst/>
                <a:ahLst/>
                <a:cxnLst/>
                <a:rect r="r" b="b" t="t" l="l"/>
                <a:pathLst>
                  <a:path h="116463" w="110848">
                    <a:moveTo>
                      <a:pt x="55424" y="0"/>
                    </a:moveTo>
                    <a:lnTo>
                      <a:pt x="55424" y="0"/>
                    </a:lnTo>
                    <a:cubicBezTo>
                      <a:pt x="70123" y="0"/>
                      <a:pt x="84220" y="5839"/>
                      <a:pt x="94614" y="16233"/>
                    </a:cubicBezTo>
                    <a:cubicBezTo>
                      <a:pt x="105008" y="26627"/>
                      <a:pt x="110848" y="40724"/>
                      <a:pt x="110848" y="55424"/>
                    </a:cubicBezTo>
                    <a:lnTo>
                      <a:pt x="110848" y="61039"/>
                    </a:lnTo>
                    <a:cubicBezTo>
                      <a:pt x="110848" y="91649"/>
                      <a:pt x="86034" y="116463"/>
                      <a:pt x="55424" y="116463"/>
                    </a:cubicBezTo>
                    <a:lnTo>
                      <a:pt x="55424" y="116463"/>
                    </a:lnTo>
                    <a:cubicBezTo>
                      <a:pt x="24814" y="116463"/>
                      <a:pt x="0" y="91649"/>
                      <a:pt x="0" y="61039"/>
                    </a:cubicBezTo>
                    <a:lnTo>
                      <a:pt x="0" y="55424"/>
                    </a:lnTo>
                    <a:cubicBezTo>
                      <a:pt x="0" y="24814"/>
                      <a:pt x="24814" y="0"/>
                      <a:pt x="55424" y="0"/>
                    </a:cubicBezTo>
                    <a:close/>
                  </a:path>
                </a:pathLst>
              </a:custGeom>
              <a:solidFill>
                <a:srgbClr val="0383F4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0"/>
                <a:ext cx="110848" cy="11646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38" id="38"/>
            <p:cNvSpPr/>
            <p:nvPr/>
          </p:nvSpPr>
          <p:spPr>
            <a:xfrm flipH="false" flipV="false" rot="0">
              <a:off x="104825" y="104849"/>
              <a:ext cx="383014" cy="383014"/>
            </a:xfrm>
            <a:custGeom>
              <a:avLst/>
              <a:gdLst/>
              <a:ahLst/>
              <a:cxnLst/>
              <a:rect r="r" b="b" t="t" l="l"/>
              <a:pathLst>
                <a:path h="383014" w="383014">
                  <a:moveTo>
                    <a:pt x="0" y="0"/>
                  </a:moveTo>
                  <a:lnTo>
                    <a:pt x="383014" y="0"/>
                  </a:lnTo>
                  <a:lnTo>
                    <a:pt x="383014" y="383014"/>
                  </a:lnTo>
                  <a:lnTo>
                    <a:pt x="0" y="383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 rot="0">
              <a:off x="816933" y="9525"/>
              <a:ext cx="4310731" cy="605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69"/>
                </a:lnSpc>
              </a:pPr>
              <a:r>
                <a:rPr lang="en-US" sz="1608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Pérdida d</a:t>
              </a:r>
              <a:r>
                <a:rPr lang="en-US" sz="1608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 combustible y tiempo por rutas ineficientes.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398777" y="7238131"/>
            <a:ext cx="423099" cy="444534"/>
            <a:chOff x="0" y="0"/>
            <a:chExt cx="564133" cy="592712"/>
          </a:xfrm>
        </p:grpSpPr>
        <p:grpSp>
          <p:nvGrpSpPr>
            <p:cNvPr name="Group 41" id="41"/>
            <p:cNvGrpSpPr/>
            <p:nvPr/>
          </p:nvGrpSpPr>
          <p:grpSpPr>
            <a:xfrm rot="0">
              <a:off x="0" y="0"/>
              <a:ext cx="564133" cy="592712"/>
              <a:chOff x="0" y="0"/>
              <a:chExt cx="110848" cy="116463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0"/>
                <a:ext cx="110848" cy="116463"/>
              </a:xfrm>
              <a:custGeom>
                <a:avLst/>
                <a:gdLst/>
                <a:ahLst/>
                <a:cxnLst/>
                <a:rect r="r" b="b" t="t" l="l"/>
                <a:pathLst>
                  <a:path h="116463" w="110848">
                    <a:moveTo>
                      <a:pt x="55424" y="0"/>
                    </a:moveTo>
                    <a:lnTo>
                      <a:pt x="55424" y="0"/>
                    </a:lnTo>
                    <a:cubicBezTo>
                      <a:pt x="70123" y="0"/>
                      <a:pt x="84220" y="5839"/>
                      <a:pt x="94614" y="16233"/>
                    </a:cubicBezTo>
                    <a:cubicBezTo>
                      <a:pt x="105008" y="26627"/>
                      <a:pt x="110848" y="40724"/>
                      <a:pt x="110848" y="55424"/>
                    </a:cubicBezTo>
                    <a:lnTo>
                      <a:pt x="110848" y="61039"/>
                    </a:lnTo>
                    <a:cubicBezTo>
                      <a:pt x="110848" y="91649"/>
                      <a:pt x="86034" y="116463"/>
                      <a:pt x="55424" y="116463"/>
                    </a:cubicBezTo>
                    <a:lnTo>
                      <a:pt x="55424" y="116463"/>
                    </a:lnTo>
                    <a:cubicBezTo>
                      <a:pt x="24814" y="116463"/>
                      <a:pt x="0" y="91649"/>
                      <a:pt x="0" y="61039"/>
                    </a:cubicBezTo>
                    <a:lnTo>
                      <a:pt x="0" y="55424"/>
                    </a:lnTo>
                    <a:cubicBezTo>
                      <a:pt x="0" y="24814"/>
                      <a:pt x="24814" y="0"/>
                      <a:pt x="55424" y="0"/>
                    </a:cubicBezTo>
                    <a:close/>
                  </a:path>
                </a:pathLst>
              </a:custGeom>
              <a:solidFill>
                <a:srgbClr val="0383F4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0" y="0"/>
                <a:ext cx="110848" cy="116463"/>
              </a:xfrm>
              <a:prstGeom prst="rect">
                <a:avLst/>
              </a:prstGeom>
            </p:spPr>
            <p:txBody>
              <a:bodyPr anchor="ctr" rtlCol="false" tIns="51069" lIns="51069" bIns="51069" rIns="51069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44" id="44"/>
            <p:cNvSpPr/>
            <p:nvPr/>
          </p:nvSpPr>
          <p:spPr>
            <a:xfrm flipH="false" flipV="false" rot="0">
              <a:off x="104825" y="104849"/>
              <a:ext cx="383014" cy="383014"/>
            </a:xfrm>
            <a:custGeom>
              <a:avLst/>
              <a:gdLst/>
              <a:ahLst/>
              <a:cxnLst/>
              <a:rect r="r" b="b" t="t" l="l"/>
              <a:pathLst>
                <a:path h="383014" w="383014">
                  <a:moveTo>
                    <a:pt x="0" y="0"/>
                  </a:moveTo>
                  <a:lnTo>
                    <a:pt x="383014" y="0"/>
                  </a:lnTo>
                  <a:lnTo>
                    <a:pt x="383014" y="383014"/>
                  </a:lnTo>
                  <a:lnTo>
                    <a:pt x="0" y="383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45" id="45"/>
          <p:cNvSpPr/>
          <p:nvPr/>
        </p:nvSpPr>
        <p:spPr>
          <a:xfrm flipH="false" flipV="false" rot="0">
            <a:off x="7084961" y="5020185"/>
            <a:ext cx="3408826" cy="3088647"/>
          </a:xfrm>
          <a:custGeom>
            <a:avLst/>
            <a:gdLst/>
            <a:ahLst/>
            <a:cxnLst/>
            <a:rect r="r" b="b" t="t" l="l"/>
            <a:pathLst>
              <a:path h="3088647" w="3408826">
                <a:moveTo>
                  <a:pt x="0" y="0"/>
                </a:moveTo>
                <a:lnTo>
                  <a:pt x="3408826" y="0"/>
                </a:lnTo>
                <a:lnTo>
                  <a:pt x="3408826" y="3088647"/>
                </a:lnTo>
                <a:lnTo>
                  <a:pt x="0" y="30886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8827" r="-195898" b="-104619"/>
            </a:stretch>
          </a:blipFill>
        </p:spPr>
      </p:sp>
      <p:grpSp>
        <p:nvGrpSpPr>
          <p:cNvPr name="Group 46" id="46"/>
          <p:cNvGrpSpPr/>
          <p:nvPr/>
        </p:nvGrpSpPr>
        <p:grpSpPr>
          <a:xfrm rot="0">
            <a:off x="365403" y="9239856"/>
            <a:ext cx="4652315" cy="2692126"/>
            <a:chOff x="0" y="0"/>
            <a:chExt cx="6203086" cy="3589501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5852929" cy="3589501"/>
            </a:xfrm>
            <a:custGeom>
              <a:avLst/>
              <a:gdLst/>
              <a:ahLst/>
              <a:cxnLst/>
              <a:rect r="r" b="b" t="t" l="l"/>
              <a:pathLst>
                <a:path h="3589501" w="5852929">
                  <a:moveTo>
                    <a:pt x="0" y="0"/>
                  </a:moveTo>
                  <a:lnTo>
                    <a:pt x="5852929" y="0"/>
                  </a:lnTo>
                  <a:lnTo>
                    <a:pt x="5852929" y="3589501"/>
                  </a:lnTo>
                  <a:lnTo>
                    <a:pt x="0" y="35895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7537" t="-8533" r="-7657" b="-26442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0">
              <a:off x="3987446" y="0"/>
              <a:ext cx="2215640" cy="3273069"/>
            </a:xfrm>
            <a:custGeom>
              <a:avLst/>
              <a:gdLst/>
              <a:ahLst/>
              <a:cxnLst/>
              <a:rect r="r" b="b" t="t" l="l"/>
              <a:pathLst>
                <a:path h="3273069" w="2215640">
                  <a:moveTo>
                    <a:pt x="0" y="0"/>
                  </a:moveTo>
                  <a:lnTo>
                    <a:pt x="2215640" y="0"/>
                  </a:lnTo>
                  <a:lnTo>
                    <a:pt x="2215640" y="3273069"/>
                  </a:lnTo>
                  <a:lnTo>
                    <a:pt x="0" y="3273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alphaModFix amt="31000"/>
              </a:blip>
              <a:stretch>
                <a:fillRect l="-20347" t="-129509" r="-218696" b="0"/>
              </a:stretch>
            </a:blipFill>
          </p:spPr>
        </p:sp>
      </p:grpSp>
      <p:grpSp>
        <p:nvGrpSpPr>
          <p:cNvPr name="Group 49" id="49"/>
          <p:cNvGrpSpPr/>
          <p:nvPr/>
        </p:nvGrpSpPr>
        <p:grpSpPr>
          <a:xfrm rot="0">
            <a:off x="607855" y="26017323"/>
            <a:ext cx="1677973" cy="1223680"/>
            <a:chOff x="0" y="0"/>
            <a:chExt cx="2237298" cy="1631573"/>
          </a:xfrm>
        </p:grpSpPr>
        <p:grpSp>
          <p:nvGrpSpPr>
            <p:cNvPr name="Group 50" id="50"/>
            <p:cNvGrpSpPr/>
            <p:nvPr/>
          </p:nvGrpSpPr>
          <p:grpSpPr>
            <a:xfrm rot="0">
              <a:off x="671799" y="0"/>
              <a:ext cx="893700" cy="893700"/>
              <a:chOff x="0" y="0"/>
              <a:chExt cx="104271" cy="104271"/>
            </a:xfrm>
          </p:grpSpPr>
          <p:sp>
            <p:nvSpPr>
              <p:cNvPr name="Freeform 51" id="51"/>
              <p:cNvSpPr/>
              <p:nvPr/>
            </p:nvSpPr>
            <p:spPr>
              <a:xfrm flipH="false" flipV="false" rot="0">
                <a:off x="0" y="0"/>
                <a:ext cx="104271" cy="104271"/>
              </a:xfrm>
              <a:custGeom>
                <a:avLst/>
                <a:gdLst/>
                <a:ahLst/>
                <a:cxnLst/>
                <a:rect r="r" b="b" t="t" l="l"/>
                <a:pathLst>
                  <a:path h="104271" w="104271">
                    <a:moveTo>
                      <a:pt x="52135" y="0"/>
                    </a:moveTo>
                    <a:lnTo>
                      <a:pt x="52135" y="0"/>
                    </a:lnTo>
                    <a:cubicBezTo>
                      <a:pt x="65962" y="0"/>
                      <a:pt x="79223" y="5493"/>
                      <a:pt x="89001" y="15270"/>
                    </a:cubicBezTo>
                    <a:cubicBezTo>
                      <a:pt x="98778" y="25047"/>
                      <a:pt x="104271" y="38308"/>
                      <a:pt x="104271" y="52135"/>
                    </a:cubicBezTo>
                    <a:lnTo>
                      <a:pt x="104271" y="52135"/>
                    </a:lnTo>
                    <a:cubicBezTo>
                      <a:pt x="104271" y="65962"/>
                      <a:pt x="98778" y="79223"/>
                      <a:pt x="89001" y="89001"/>
                    </a:cubicBezTo>
                    <a:cubicBezTo>
                      <a:pt x="79223" y="98778"/>
                      <a:pt x="65962" y="104271"/>
                      <a:pt x="52135" y="104271"/>
                    </a:cubicBezTo>
                    <a:lnTo>
                      <a:pt x="52135" y="104271"/>
                    </a:lnTo>
                    <a:cubicBezTo>
                      <a:pt x="38308" y="104271"/>
                      <a:pt x="25047" y="98778"/>
                      <a:pt x="15270" y="89001"/>
                    </a:cubicBezTo>
                    <a:cubicBezTo>
                      <a:pt x="5493" y="79223"/>
                      <a:pt x="0" y="65962"/>
                      <a:pt x="0" y="52135"/>
                    </a:cubicBezTo>
                    <a:lnTo>
                      <a:pt x="0" y="52135"/>
                    </a:lnTo>
                    <a:cubicBezTo>
                      <a:pt x="0" y="38308"/>
                      <a:pt x="5493" y="25047"/>
                      <a:pt x="15270" y="15270"/>
                    </a:cubicBezTo>
                    <a:cubicBezTo>
                      <a:pt x="25047" y="5493"/>
                      <a:pt x="38308" y="0"/>
                      <a:pt x="52135" y="0"/>
                    </a:cubicBezTo>
                    <a:close/>
                  </a:path>
                </a:pathLst>
              </a:custGeom>
              <a:solidFill>
                <a:srgbClr val="0383F4">
                  <a:alpha val="63922"/>
                </a:srgbClr>
              </a:solidFill>
            </p:spPr>
          </p:sp>
          <p:sp>
            <p:nvSpPr>
              <p:cNvPr name="TextBox 52" id="52"/>
              <p:cNvSpPr txBox="true"/>
              <p:nvPr/>
            </p:nvSpPr>
            <p:spPr>
              <a:xfrm>
                <a:off x="0" y="0"/>
                <a:ext cx="104271" cy="104271"/>
              </a:xfrm>
              <a:prstGeom prst="rect">
                <a:avLst/>
              </a:prstGeom>
            </p:spPr>
            <p:txBody>
              <a:bodyPr anchor="ctr" rtlCol="false" tIns="51069" lIns="51069" bIns="51069" rIns="51069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53" id="53"/>
            <p:cNvSpPr/>
            <p:nvPr/>
          </p:nvSpPr>
          <p:spPr>
            <a:xfrm flipH="false" flipV="false" rot="0">
              <a:off x="801350" y="127671"/>
              <a:ext cx="638357" cy="638357"/>
            </a:xfrm>
            <a:custGeom>
              <a:avLst/>
              <a:gdLst/>
              <a:ahLst/>
              <a:cxnLst/>
              <a:rect r="r" b="b" t="t" l="l"/>
              <a:pathLst>
                <a:path h="638357" w="638357">
                  <a:moveTo>
                    <a:pt x="0" y="0"/>
                  </a:moveTo>
                  <a:lnTo>
                    <a:pt x="638356" y="0"/>
                  </a:lnTo>
                  <a:lnTo>
                    <a:pt x="638356" y="638357"/>
                  </a:lnTo>
                  <a:lnTo>
                    <a:pt x="0" y="638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alphaModFix amt="85000"/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 rot="0">
              <a:off x="0" y="1029684"/>
              <a:ext cx="2237298" cy="6018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67"/>
                </a:lnSpc>
              </a:pPr>
              <a:r>
                <a:rPr lang="en-US" sz="16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</a:t>
              </a:r>
              <a:r>
                <a:rPr lang="en-US" b="true" sz="16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ompar</a:t>
              </a:r>
              <a:r>
                <a:rPr lang="en-US" b="true" sz="1607" u="non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ti</a:t>
              </a:r>
              <a:r>
                <a:rPr lang="en-US" b="true" sz="16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 ubicación en vivo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2551433" y="26017323"/>
            <a:ext cx="1928702" cy="1223680"/>
            <a:chOff x="0" y="0"/>
            <a:chExt cx="2571603" cy="1631573"/>
          </a:xfrm>
        </p:grpSpPr>
        <p:grpSp>
          <p:nvGrpSpPr>
            <p:cNvPr name="Group 56" id="56"/>
            <p:cNvGrpSpPr/>
            <p:nvPr/>
          </p:nvGrpSpPr>
          <p:grpSpPr>
            <a:xfrm rot="0">
              <a:off x="838952" y="0"/>
              <a:ext cx="893700" cy="893700"/>
              <a:chOff x="0" y="0"/>
              <a:chExt cx="104271" cy="104271"/>
            </a:xfrm>
          </p:grpSpPr>
          <p:sp>
            <p:nvSpPr>
              <p:cNvPr name="Freeform 57" id="57"/>
              <p:cNvSpPr/>
              <p:nvPr/>
            </p:nvSpPr>
            <p:spPr>
              <a:xfrm flipH="false" flipV="false" rot="0">
                <a:off x="0" y="0"/>
                <a:ext cx="104271" cy="104271"/>
              </a:xfrm>
              <a:custGeom>
                <a:avLst/>
                <a:gdLst/>
                <a:ahLst/>
                <a:cxnLst/>
                <a:rect r="r" b="b" t="t" l="l"/>
                <a:pathLst>
                  <a:path h="104271" w="104271">
                    <a:moveTo>
                      <a:pt x="52135" y="0"/>
                    </a:moveTo>
                    <a:lnTo>
                      <a:pt x="52135" y="0"/>
                    </a:lnTo>
                    <a:cubicBezTo>
                      <a:pt x="65962" y="0"/>
                      <a:pt x="79223" y="5493"/>
                      <a:pt x="89001" y="15270"/>
                    </a:cubicBezTo>
                    <a:cubicBezTo>
                      <a:pt x="98778" y="25047"/>
                      <a:pt x="104271" y="38308"/>
                      <a:pt x="104271" y="52135"/>
                    </a:cubicBezTo>
                    <a:lnTo>
                      <a:pt x="104271" y="52135"/>
                    </a:lnTo>
                    <a:cubicBezTo>
                      <a:pt x="104271" y="65962"/>
                      <a:pt x="98778" y="79223"/>
                      <a:pt x="89001" y="89001"/>
                    </a:cubicBezTo>
                    <a:cubicBezTo>
                      <a:pt x="79223" y="98778"/>
                      <a:pt x="65962" y="104271"/>
                      <a:pt x="52135" y="104271"/>
                    </a:cubicBezTo>
                    <a:lnTo>
                      <a:pt x="52135" y="104271"/>
                    </a:lnTo>
                    <a:cubicBezTo>
                      <a:pt x="38308" y="104271"/>
                      <a:pt x="25047" y="98778"/>
                      <a:pt x="15270" y="89001"/>
                    </a:cubicBezTo>
                    <a:cubicBezTo>
                      <a:pt x="5493" y="79223"/>
                      <a:pt x="0" y="65962"/>
                      <a:pt x="0" y="52135"/>
                    </a:cubicBezTo>
                    <a:lnTo>
                      <a:pt x="0" y="52135"/>
                    </a:lnTo>
                    <a:cubicBezTo>
                      <a:pt x="0" y="38308"/>
                      <a:pt x="5493" y="25047"/>
                      <a:pt x="15270" y="15270"/>
                    </a:cubicBezTo>
                    <a:cubicBezTo>
                      <a:pt x="25047" y="5493"/>
                      <a:pt x="38308" y="0"/>
                      <a:pt x="52135" y="0"/>
                    </a:cubicBezTo>
                    <a:close/>
                  </a:path>
                </a:pathLst>
              </a:custGeom>
              <a:solidFill>
                <a:srgbClr val="0383F4">
                  <a:alpha val="63922"/>
                </a:srgbClr>
              </a:solidFill>
            </p:spPr>
          </p:sp>
          <p:sp>
            <p:nvSpPr>
              <p:cNvPr name="TextBox 58" id="58"/>
              <p:cNvSpPr txBox="true"/>
              <p:nvPr/>
            </p:nvSpPr>
            <p:spPr>
              <a:xfrm>
                <a:off x="0" y="0"/>
                <a:ext cx="104271" cy="1042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59" id="59"/>
            <p:cNvSpPr/>
            <p:nvPr/>
          </p:nvSpPr>
          <p:spPr>
            <a:xfrm flipH="false" flipV="false" rot="0">
              <a:off x="966623" y="127671"/>
              <a:ext cx="638357" cy="638357"/>
            </a:xfrm>
            <a:custGeom>
              <a:avLst/>
              <a:gdLst/>
              <a:ahLst/>
              <a:cxnLst/>
              <a:rect r="r" b="b" t="t" l="l"/>
              <a:pathLst>
                <a:path h="638357" w="638357">
                  <a:moveTo>
                    <a:pt x="0" y="0"/>
                  </a:moveTo>
                  <a:lnTo>
                    <a:pt x="638357" y="0"/>
                  </a:lnTo>
                  <a:lnTo>
                    <a:pt x="638357" y="638357"/>
                  </a:lnTo>
                  <a:lnTo>
                    <a:pt x="0" y="638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alphaModFix amt="75000"/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0" id="60"/>
            <p:cNvSpPr txBox="true"/>
            <p:nvPr/>
          </p:nvSpPr>
          <p:spPr>
            <a:xfrm rot="0">
              <a:off x="0" y="1029684"/>
              <a:ext cx="2571603" cy="6018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67"/>
                </a:lnSpc>
              </a:pPr>
              <a:r>
                <a:rPr lang="en-US" sz="16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Botón </a:t>
              </a:r>
            </a:p>
            <a:p>
              <a:pPr algn="ctr">
                <a:lnSpc>
                  <a:spcPts val="1767"/>
                </a:lnSpc>
              </a:pPr>
              <a:r>
                <a:rPr lang="en-US" sz="16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de pa</a:t>
              </a:r>
              <a:r>
                <a:rPr lang="en-US" b="true" sz="16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nico </a:t>
              </a:r>
            </a:p>
          </p:txBody>
        </p:sp>
      </p:grpSp>
      <p:sp>
        <p:nvSpPr>
          <p:cNvPr name="Freeform 61" id="61"/>
          <p:cNvSpPr/>
          <p:nvPr/>
        </p:nvSpPr>
        <p:spPr>
          <a:xfrm flipH="false" flipV="false" rot="0">
            <a:off x="5361126" y="23690729"/>
            <a:ext cx="734441" cy="691238"/>
          </a:xfrm>
          <a:custGeom>
            <a:avLst/>
            <a:gdLst/>
            <a:ahLst/>
            <a:cxnLst/>
            <a:rect r="r" b="b" t="t" l="l"/>
            <a:pathLst>
              <a:path h="691238" w="734441">
                <a:moveTo>
                  <a:pt x="0" y="0"/>
                </a:moveTo>
                <a:lnTo>
                  <a:pt x="734440" y="0"/>
                </a:lnTo>
                <a:lnTo>
                  <a:pt x="734440" y="691238"/>
                </a:lnTo>
                <a:lnTo>
                  <a:pt x="0" y="691238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62" id="62"/>
          <p:cNvSpPr/>
          <p:nvPr/>
        </p:nvSpPr>
        <p:spPr>
          <a:xfrm flipH="false" flipV="false" rot="0">
            <a:off x="4207372" y="23349312"/>
            <a:ext cx="6296051" cy="5325163"/>
          </a:xfrm>
          <a:custGeom>
            <a:avLst/>
            <a:gdLst/>
            <a:ahLst/>
            <a:cxnLst/>
            <a:rect r="r" b="b" t="t" l="l"/>
            <a:pathLst>
              <a:path h="5325163" w="6296051">
                <a:moveTo>
                  <a:pt x="0" y="0"/>
                </a:moveTo>
                <a:lnTo>
                  <a:pt x="6296051" y="0"/>
                </a:lnTo>
                <a:lnTo>
                  <a:pt x="6296051" y="5325163"/>
                </a:lnTo>
                <a:lnTo>
                  <a:pt x="0" y="53251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3999"/>
            </a:blip>
            <a:stretch>
              <a:fillRect l="0" t="-33149" r="-56224" b="-51558"/>
            </a:stretch>
          </a:blipFill>
        </p:spPr>
      </p:sp>
      <p:grpSp>
        <p:nvGrpSpPr>
          <p:cNvPr name="Group 63" id="63"/>
          <p:cNvGrpSpPr/>
          <p:nvPr/>
        </p:nvGrpSpPr>
        <p:grpSpPr>
          <a:xfrm rot="0">
            <a:off x="6524458" y="26006553"/>
            <a:ext cx="1678212" cy="1245218"/>
            <a:chOff x="0" y="0"/>
            <a:chExt cx="2237616" cy="1660290"/>
          </a:xfrm>
        </p:grpSpPr>
        <p:grpSp>
          <p:nvGrpSpPr>
            <p:cNvPr name="Group 64" id="64"/>
            <p:cNvGrpSpPr/>
            <p:nvPr/>
          </p:nvGrpSpPr>
          <p:grpSpPr>
            <a:xfrm rot="0">
              <a:off x="671958" y="0"/>
              <a:ext cx="893700" cy="893700"/>
              <a:chOff x="0" y="0"/>
              <a:chExt cx="104271" cy="104271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104271" cy="104271"/>
              </a:xfrm>
              <a:custGeom>
                <a:avLst/>
                <a:gdLst/>
                <a:ahLst/>
                <a:cxnLst/>
                <a:rect r="r" b="b" t="t" l="l"/>
                <a:pathLst>
                  <a:path h="104271" w="104271">
                    <a:moveTo>
                      <a:pt x="52135" y="0"/>
                    </a:moveTo>
                    <a:lnTo>
                      <a:pt x="52135" y="0"/>
                    </a:lnTo>
                    <a:cubicBezTo>
                      <a:pt x="65962" y="0"/>
                      <a:pt x="79223" y="5493"/>
                      <a:pt x="89001" y="15270"/>
                    </a:cubicBezTo>
                    <a:cubicBezTo>
                      <a:pt x="98778" y="25047"/>
                      <a:pt x="104271" y="38308"/>
                      <a:pt x="104271" y="52135"/>
                    </a:cubicBezTo>
                    <a:lnTo>
                      <a:pt x="104271" y="52135"/>
                    </a:lnTo>
                    <a:cubicBezTo>
                      <a:pt x="104271" y="65962"/>
                      <a:pt x="98778" y="79223"/>
                      <a:pt x="89001" y="89001"/>
                    </a:cubicBezTo>
                    <a:cubicBezTo>
                      <a:pt x="79223" y="98778"/>
                      <a:pt x="65962" y="104271"/>
                      <a:pt x="52135" y="104271"/>
                    </a:cubicBezTo>
                    <a:lnTo>
                      <a:pt x="52135" y="104271"/>
                    </a:lnTo>
                    <a:cubicBezTo>
                      <a:pt x="38308" y="104271"/>
                      <a:pt x="25047" y="98778"/>
                      <a:pt x="15270" y="89001"/>
                    </a:cubicBezTo>
                    <a:cubicBezTo>
                      <a:pt x="5493" y="79223"/>
                      <a:pt x="0" y="65962"/>
                      <a:pt x="0" y="52135"/>
                    </a:cubicBezTo>
                    <a:lnTo>
                      <a:pt x="0" y="52135"/>
                    </a:lnTo>
                    <a:cubicBezTo>
                      <a:pt x="0" y="38308"/>
                      <a:pt x="5493" y="25047"/>
                      <a:pt x="15270" y="15270"/>
                    </a:cubicBezTo>
                    <a:cubicBezTo>
                      <a:pt x="25047" y="5493"/>
                      <a:pt x="38308" y="0"/>
                      <a:pt x="52135" y="0"/>
                    </a:cubicBezTo>
                    <a:close/>
                  </a:path>
                </a:pathLst>
              </a:custGeom>
              <a:solidFill>
                <a:srgbClr val="0383F4">
                  <a:alpha val="80000"/>
                </a:srgbClr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0"/>
                <a:ext cx="104271" cy="104271"/>
              </a:xfrm>
              <a:prstGeom prst="rect">
                <a:avLst/>
              </a:prstGeom>
            </p:spPr>
            <p:txBody>
              <a:bodyPr anchor="ctr" rtlCol="false" tIns="51069" lIns="51069" bIns="51069" rIns="51069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67" id="67"/>
            <p:cNvSpPr/>
            <p:nvPr/>
          </p:nvSpPr>
          <p:spPr>
            <a:xfrm flipH="false" flipV="false" rot="0">
              <a:off x="831547" y="182255"/>
              <a:ext cx="574521" cy="574521"/>
            </a:xfrm>
            <a:custGeom>
              <a:avLst/>
              <a:gdLst/>
              <a:ahLst/>
              <a:cxnLst/>
              <a:rect r="r" b="b" t="t" l="l"/>
              <a:pathLst>
                <a:path h="574521" w="574521">
                  <a:moveTo>
                    <a:pt x="0" y="0"/>
                  </a:moveTo>
                  <a:lnTo>
                    <a:pt x="574522" y="0"/>
                  </a:lnTo>
                  <a:lnTo>
                    <a:pt x="574522" y="574522"/>
                  </a:lnTo>
                  <a:lnTo>
                    <a:pt x="0" y="5745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alphaModFix amt="80000"/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8" id="68"/>
            <p:cNvSpPr txBox="true"/>
            <p:nvPr/>
          </p:nvSpPr>
          <p:spPr>
            <a:xfrm rot="0">
              <a:off x="0" y="1058402"/>
              <a:ext cx="2237616" cy="6018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67"/>
                </a:lnSpc>
              </a:pPr>
              <a:r>
                <a:rPr lang="en-US" sz="16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Vista </a:t>
              </a:r>
            </a:p>
            <a:p>
              <a:pPr algn="ctr">
                <a:lnSpc>
                  <a:spcPts val="1767"/>
                </a:lnSpc>
              </a:pPr>
              <a:r>
                <a:rPr lang="en-US" sz="16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de tareas y r</a:t>
              </a:r>
              <a:r>
                <a:rPr lang="en-US" b="true" sz="16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u</a:t>
              </a:r>
              <a:r>
                <a:rPr lang="en-US" b="true" sz="1607" u="non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tas</a:t>
              </a:r>
            </a:p>
          </p:txBody>
        </p:sp>
      </p:grpSp>
      <p:grpSp>
        <p:nvGrpSpPr>
          <p:cNvPr name="Group 69" id="69"/>
          <p:cNvGrpSpPr/>
          <p:nvPr/>
        </p:nvGrpSpPr>
        <p:grpSpPr>
          <a:xfrm rot="0">
            <a:off x="4745741" y="26126860"/>
            <a:ext cx="1513111" cy="1004605"/>
            <a:chOff x="0" y="0"/>
            <a:chExt cx="2017482" cy="1339473"/>
          </a:xfrm>
        </p:grpSpPr>
        <p:grpSp>
          <p:nvGrpSpPr>
            <p:cNvPr name="Group 70" id="70"/>
            <p:cNvGrpSpPr/>
            <p:nvPr/>
          </p:nvGrpSpPr>
          <p:grpSpPr>
            <a:xfrm rot="0">
              <a:off x="561891" y="0"/>
              <a:ext cx="893700" cy="893700"/>
              <a:chOff x="0" y="0"/>
              <a:chExt cx="104271" cy="104271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104271" cy="104271"/>
              </a:xfrm>
              <a:custGeom>
                <a:avLst/>
                <a:gdLst/>
                <a:ahLst/>
                <a:cxnLst/>
                <a:rect r="r" b="b" t="t" l="l"/>
                <a:pathLst>
                  <a:path h="104271" w="104271">
                    <a:moveTo>
                      <a:pt x="52135" y="0"/>
                    </a:moveTo>
                    <a:lnTo>
                      <a:pt x="52135" y="0"/>
                    </a:lnTo>
                    <a:cubicBezTo>
                      <a:pt x="65962" y="0"/>
                      <a:pt x="79223" y="5493"/>
                      <a:pt x="89001" y="15270"/>
                    </a:cubicBezTo>
                    <a:cubicBezTo>
                      <a:pt x="98778" y="25047"/>
                      <a:pt x="104271" y="38308"/>
                      <a:pt x="104271" y="52135"/>
                    </a:cubicBezTo>
                    <a:lnTo>
                      <a:pt x="104271" y="52135"/>
                    </a:lnTo>
                    <a:cubicBezTo>
                      <a:pt x="104271" y="65962"/>
                      <a:pt x="98778" y="79223"/>
                      <a:pt x="89001" y="89001"/>
                    </a:cubicBezTo>
                    <a:cubicBezTo>
                      <a:pt x="79223" y="98778"/>
                      <a:pt x="65962" y="104271"/>
                      <a:pt x="52135" y="104271"/>
                    </a:cubicBezTo>
                    <a:lnTo>
                      <a:pt x="52135" y="104271"/>
                    </a:lnTo>
                    <a:cubicBezTo>
                      <a:pt x="38308" y="104271"/>
                      <a:pt x="25047" y="98778"/>
                      <a:pt x="15270" y="89001"/>
                    </a:cubicBezTo>
                    <a:cubicBezTo>
                      <a:pt x="5493" y="79223"/>
                      <a:pt x="0" y="65962"/>
                      <a:pt x="0" y="52135"/>
                    </a:cubicBezTo>
                    <a:lnTo>
                      <a:pt x="0" y="52135"/>
                    </a:lnTo>
                    <a:cubicBezTo>
                      <a:pt x="0" y="38308"/>
                      <a:pt x="5493" y="25047"/>
                      <a:pt x="15270" y="15270"/>
                    </a:cubicBezTo>
                    <a:cubicBezTo>
                      <a:pt x="25047" y="5493"/>
                      <a:pt x="38308" y="0"/>
                      <a:pt x="52135" y="0"/>
                    </a:cubicBezTo>
                    <a:close/>
                  </a:path>
                </a:pathLst>
              </a:custGeom>
              <a:solidFill>
                <a:srgbClr val="0383F4">
                  <a:alpha val="80000"/>
                </a:srgbClr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0"/>
                <a:ext cx="104271" cy="104271"/>
              </a:xfrm>
              <a:prstGeom prst="rect">
                <a:avLst/>
              </a:prstGeom>
            </p:spPr>
            <p:txBody>
              <a:bodyPr anchor="ctr" rtlCol="false" tIns="51069" lIns="51069" bIns="51069" rIns="51069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73" id="73"/>
            <p:cNvSpPr/>
            <p:nvPr/>
          </p:nvSpPr>
          <p:spPr>
            <a:xfrm flipH="false" flipV="false" rot="0">
              <a:off x="721480" y="159589"/>
              <a:ext cx="574521" cy="574521"/>
            </a:xfrm>
            <a:custGeom>
              <a:avLst/>
              <a:gdLst/>
              <a:ahLst/>
              <a:cxnLst/>
              <a:rect r="r" b="b" t="t" l="l"/>
              <a:pathLst>
                <a:path h="574521" w="574521">
                  <a:moveTo>
                    <a:pt x="0" y="0"/>
                  </a:moveTo>
                  <a:lnTo>
                    <a:pt x="574521" y="0"/>
                  </a:lnTo>
                  <a:lnTo>
                    <a:pt x="574521" y="574521"/>
                  </a:lnTo>
                  <a:lnTo>
                    <a:pt x="0" y="574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alphaModFix amt="75000"/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4" id="74"/>
            <p:cNvSpPr txBox="true"/>
            <p:nvPr/>
          </p:nvSpPr>
          <p:spPr>
            <a:xfrm rot="0">
              <a:off x="0" y="1029684"/>
              <a:ext cx="2017482" cy="309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67"/>
                </a:lnSpc>
              </a:pPr>
              <a:r>
                <a:rPr lang="en-US" sz="16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Firmas digit</a:t>
              </a:r>
              <a:r>
                <a:rPr lang="en-US" b="true" sz="16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ales</a:t>
              </a: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8468275" y="26126905"/>
            <a:ext cx="1473873" cy="1004514"/>
            <a:chOff x="0" y="0"/>
            <a:chExt cx="1965164" cy="1339352"/>
          </a:xfrm>
        </p:grpSpPr>
        <p:grpSp>
          <p:nvGrpSpPr>
            <p:cNvPr name="Group 76" id="76"/>
            <p:cNvGrpSpPr/>
            <p:nvPr/>
          </p:nvGrpSpPr>
          <p:grpSpPr>
            <a:xfrm rot="0">
              <a:off x="535732" y="0"/>
              <a:ext cx="893700" cy="893700"/>
              <a:chOff x="0" y="0"/>
              <a:chExt cx="104271" cy="104271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104271" cy="104271"/>
              </a:xfrm>
              <a:custGeom>
                <a:avLst/>
                <a:gdLst/>
                <a:ahLst/>
                <a:cxnLst/>
                <a:rect r="r" b="b" t="t" l="l"/>
                <a:pathLst>
                  <a:path h="104271" w="104271">
                    <a:moveTo>
                      <a:pt x="52135" y="0"/>
                    </a:moveTo>
                    <a:lnTo>
                      <a:pt x="52135" y="0"/>
                    </a:lnTo>
                    <a:cubicBezTo>
                      <a:pt x="65962" y="0"/>
                      <a:pt x="79223" y="5493"/>
                      <a:pt x="89001" y="15270"/>
                    </a:cubicBezTo>
                    <a:cubicBezTo>
                      <a:pt x="98778" y="25047"/>
                      <a:pt x="104271" y="38308"/>
                      <a:pt x="104271" y="52135"/>
                    </a:cubicBezTo>
                    <a:lnTo>
                      <a:pt x="104271" y="52135"/>
                    </a:lnTo>
                    <a:cubicBezTo>
                      <a:pt x="104271" y="65962"/>
                      <a:pt x="98778" y="79223"/>
                      <a:pt x="89001" y="89001"/>
                    </a:cubicBezTo>
                    <a:cubicBezTo>
                      <a:pt x="79223" y="98778"/>
                      <a:pt x="65962" y="104271"/>
                      <a:pt x="52135" y="104271"/>
                    </a:cubicBezTo>
                    <a:lnTo>
                      <a:pt x="52135" y="104271"/>
                    </a:lnTo>
                    <a:cubicBezTo>
                      <a:pt x="38308" y="104271"/>
                      <a:pt x="25047" y="98778"/>
                      <a:pt x="15270" y="89001"/>
                    </a:cubicBezTo>
                    <a:cubicBezTo>
                      <a:pt x="5493" y="79223"/>
                      <a:pt x="0" y="65962"/>
                      <a:pt x="0" y="52135"/>
                    </a:cubicBezTo>
                    <a:lnTo>
                      <a:pt x="0" y="52135"/>
                    </a:lnTo>
                    <a:cubicBezTo>
                      <a:pt x="0" y="38308"/>
                      <a:pt x="5493" y="25047"/>
                      <a:pt x="15270" y="15270"/>
                    </a:cubicBezTo>
                    <a:cubicBezTo>
                      <a:pt x="25047" y="5493"/>
                      <a:pt x="38308" y="0"/>
                      <a:pt x="52135" y="0"/>
                    </a:cubicBezTo>
                    <a:close/>
                  </a:path>
                </a:pathLst>
              </a:custGeom>
              <a:solidFill>
                <a:srgbClr val="0383F4">
                  <a:alpha val="80000"/>
                </a:srgbClr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0"/>
                <a:ext cx="104271" cy="1042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79" id="79"/>
            <p:cNvSpPr/>
            <p:nvPr/>
          </p:nvSpPr>
          <p:spPr>
            <a:xfrm flipH="false" flipV="false" rot="0">
              <a:off x="695321" y="159589"/>
              <a:ext cx="574521" cy="574521"/>
            </a:xfrm>
            <a:custGeom>
              <a:avLst/>
              <a:gdLst/>
              <a:ahLst/>
              <a:cxnLst/>
              <a:rect r="r" b="b" t="t" l="l"/>
              <a:pathLst>
                <a:path h="574521" w="574521">
                  <a:moveTo>
                    <a:pt x="0" y="0"/>
                  </a:moveTo>
                  <a:lnTo>
                    <a:pt x="574522" y="0"/>
                  </a:lnTo>
                  <a:lnTo>
                    <a:pt x="574522" y="574521"/>
                  </a:lnTo>
                  <a:lnTo>
                    <a:pt x="0" y="574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alphaModFix amt="80000"/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0" id="80"/>
            <p:cNvSpPr txBox="true"/>
            <p:nvPr/>
          </p:nvSpPr>
          <p:spPr>
            <a:xfrm rot="0">
              <a:off x="0" y="1029684"/>
              <a:ext cx="1965164" cy="3096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9"/>
                </a:lnSpc>
              </a:pPr>
              <a:r>
                <a:rPr lang="en-US" sz="1599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Chat dir</a:t>
              </a:r>
              <a:r>
                <a:rPr lang="en-US" b="true" sz="1599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ecto</a:t>
              </a:r>
            </a:p>
          </p:txBody>
        </p:sp>
      </p:grpSp>
      <p:grpSp>
        <p:nvGrpSpPr>
          <p:cNvPr name="Group 81" id="81"/>
          <p:cNvGrpSpPr/>
          <p:nvPr/>
        </p:nvGrpSpPr>
        <p:grpSpPr>
          <a:xfrm rot="0">
            <a:off x="7437579" y="30298224"/>
            <a:ext cx="1756592" cy="1756592"/>
            <a:chOff x="0" y="0"/>
            <a:chExt cx="2342123" cy="2342123"/>
          </a:xfrm>
        </p:grpSpPr>
        <p:grpSp>
          <p:nvGrpSpPr>
            <p:cNvPr name="Group 82" id="82"/>
            <p:cNvGrpSpPr/>
            <p:nvPr/>
          </p:nvGrpSpPr>
          <p:grpSpPr>
            <a:xfrm rot="0">
              <a:off x="0" y="0"/>
              <a:ext cx="2342123" cy="2342123"/>
              <a:chOff x="0" y="0"/>
              <a:chExt cx="514753" cy="514753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514753" cy="514753"/>
              </a:xfrm>
              <a:custGeom>
                <a:avLst/>
                <a:gdLst/>
                <a:ahLst/>
                <a:cxnLst/>
                <a:rect r="r" b="b" t="t" l="l"/>
                <a:pathLst>
                  <a:path h="514753" w="514753">
                    <a:moveTo>
                      <a:pt x="79298" y="0"/>
                    </a:moveTo>
                    <a:lnTo>
                      <a:pt x="435455" y="0"/>
                    </a:lnTo>
                    <a:cubicBezTo>
                      <a:pt x="456486" y="0"/>
                      <a:pt x="476656" y="8355"/>
                      <a:pt x="491527" y="23226"/>
                    </a:cubicBezTo>
                    <a:cubicBezTo>
                      <a:pt x="506398" y="38097"/>
                      <a:pt x="514753" y="58267"/>
                      <a:pt x="514753" y="79298"/>
                    </a:cubicBezTo>
                    <a:lnTo>
                      <a:pt x="514753" y="435455"/>
                    </a:lnTo>
                    <a:cubicBezTo>
                      <a:pt x="514753" y="479250"/>
                      <a:pt x="479250" y="514753"/>
                      <a:pt x="435455" y="514753"/>
                    </a:cubicBezTo>
                    <a:lnTo>
                      <a:pt x="79298" y="514753"/>
                    </a:lnTo>
                    <a:cubicBezTo>
                      <a:pt x="35503" y="514753"/>
                      <a:pt x="0" y="479250"/>
                      <a:pt x="0" y="435455"/>
                    </a:cubicBezTo>
                    <a:lnTo>
                      <a:pt x="0" y="79298"/>
                    </a:lnTo>
                    <a:cubicBezTo>
                      <a:pt x="0" y="35503"/>
                      <a:pt x="35503" y="0"/>
                      <a:pt x="792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0"/>
                <a:ext cx="514753" cy="514753"/>
              </a:xfrm>
              <a:prstGeom prst="rect">
                <a:avLst/>
              </a:prstGeom>
            </p:spPr>
            <p:txBody>
              <a:bodyPr anchor="ctr" rtlCol="false" tIns="50753" lIns="50753" bIns="50753" rIns="50753"/>
              <a:lstStyle/>
              <a:p>
                <a:pPr algn="ctr">
                  <a:lnSpc>
                    <a:spcPts val="2417"/>
                  </a:lnSpc>
                </a:pPr>
              </a:p>
            </p:txBody>
          </p:sp>
        </p:grpSp>
        <p:sp>
          <p:nvSpPr>
            <p:cNvPr name="Freeform 85" id="85"/>
            <p:cNvSpPr/>
            <p:nvPr/>
          </p:nvSpPr>
          <p:spPr>
            <a:xfrm flipH="false" flipV="false" rot="0">
              <a:off x="126468" y="115043"/>
              <a:ext cx="2112036" cy="2112036"/>
            </a:xfrm>
            <a:custGeom>
              <a:avLst/>
              <a:gdLst/>
              <a:ahLst/>
              <a:cxnLst/>
              <a:rect r="r" b="b" t="t" l="l"/>
              <a:pathLst>
                <a:path h="2112036" w="2112036">
                  <a:moveTo>
                    <a:pt x="0" y="0"/>
                  </a:moveTo>
                  <a:lnTo>
                    <a:pt x="2112036" y="0"/>
                  </a:lnTo>
                  <a:lnTo>
                    <a:pt x="2112036" y="2112036"/>
                  </a:lnTo>
                  <a:lnTo>
                    <a:pt x="0" y="21120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86" id="86"/>
          <p:cNvGrpSpPr/>
          <p:nvPr/>
        </p:nvGrpSpPr>
        <p:grpSpPr>
          <a:xfrm rot="0">
            <a:off x="631561" y="12200837"/>
            <a:ext cx="2628282" cy="354301"/>
            <a:chOff x="0" y="0"/>
            <a:chExt cx="676063" cy="91135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676063" cy="91135"/>
            </a:xfrm>
            <a:custGeom>
              <a:avLst/>
              <a:gdLst/>
              <a:ahLst/>
              <a:cxnLst/>
              <a:rect r="r" b="b" t="t" l="l"/>
              <a:pathLst>
                <a:path h="91135" w="676063">
                  <a:moveTo>
                    <a:pt x="39598" y="0"/>
                  </a:moveTo>
                  <a:lnTo>
                    <a:pt x="636465" y="0"/>
                  </a:lnTo>
                  <a:cubicBezTo>
                    <a:pt x="658334" y="0"/>
                    <a:pt x="676063" y="17729"/>
                    <a:pt x="676063" y="39598"/>
                  </a:cubicBezTo>
                  <a:lnTo>
                    <a:pt x="676063" y="51537"/>
                  </a:lnTo>
                  <a:cubicBezTo>
                    <a:pt x="676063" y="73407"/>
                    <a:pt x="658334" y="91135"/>
                    <a:pt x="636465" y="91135"/>
                  </a:cubicBezTo>
                  <a:lnTo>
                    <a:pt x="39598" y="91135"/>
                  </a:lnTo>
                  <a:cubicBezTo>
                    <a:pt x="17729" y="91135"/>
                    <a:pt x="0" y="73407"/>
                    <a:pt x="0" y="51537"/>
                  </a:cubicBezTo>
                  <a:lnTo>
                    <a:pt x="0" y="39598"/>
                  </a:lnTo>
                  <a:cubicBezTo>
                    <a:pt x="0" y="17729"/>
                    <a:pt x="17729" y="0"/>
                    <a:pt x="39598" y="0"/>
                  </a:cubicBezTo>
                  <a:close/>
                </a:path>
              </a:pathLst>
            </a:custGeom>
            <a:solidFill>
              <a:srgbClr val="D1EAFF"/>
            </a:solidFill>
          </p:spPr>
        </p:sp>
        <p:sp>
          <p:nvSpPr>
            <p:cNvPr name="TextBox 88" id="88"/>
            <p:cNvSpPr txBox="true"/>
            <p:nvPr/>
          </p:nvSpPr>
          <p:spPr>
            <a:xfrm>
              <a:off x="0" y="9525"/>
              <a:ext cx="676063" cy="81610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1373"/>
                </a:lnSpc>
              </a:pPr>
              <a:r>
                <a:rPr lang="en-US" b="true" sz="1248">
                  <a:solidFill>
                    <a:srgbClr val="0D8AE3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 Asignación inteligente de tareas  </a:t>
              </a:r>
            </a:p>
          </p:txBody>
        </p:sp>
      </p:grpSp>
      <p:grpSp>
        <p:nvGrpSpPr>
          <p:cNvPr name="Group 89" id="89"/>
          <p:cNvGrpSpPr/>
          <p:nvPr/>
        </p:nvGrpSpPr>
        <p:grpSpPr>
          <a:xfrm rot="0">
            <a:off x="636494" y="18778316"/>
            <a:ext cx="3210381" cy="354301"/>
            <a:chOff x="0" y="0"/>
            <a:chExt cx="825794" cy="91135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0"/>
              <a:ext cx="825794" cy="91135"/>
            </a:xfrm>
            <a:custGeom>
              <a:avLst/>
              <a:gdLst/>
              <a:ahLst/>
              <a:cxnLst/>
              <a:rect r="r" b="b" t="t" l="l"/>
              <a:pathLst>
                <a:path h="91135" w="825794">
                  <a:moveTo>
                    <a:pt x="32418" y="0"/>
                  </a:moveTo>
                  <a:lnTo>
                    <a:pt x="793375" y="0"/>
                  </a:lnTo>
                  <a:cubicBezTo>
                    <a:pt x="811280" y="0"/>
                    <a:pt x="825794" y="14514"/>
                    <a:pt x="825794" y="32418"/>
                  </a:cubicBezTo>
                  <a:lnTo>
                    <a:pt x="825794" y="58717"/>
                  </a:lnTo>
                  <a:cubicBezTo>
                    <a:pt x="825794" y="67315"/>
                    <a:pt x="822378" y="75561"/>
                    <a:pt x="816299" y="81640"/>
                  </a:cubicBezTo>
                  <a:cubicBezTo>
                    <a:pt x="810219" y="87720"/>
                    <a:pt x="801973" y="91135"/>
                    <a:pt x="793375" y="91135"/>
                  </a:cubicBezTo>
                  <a:lnTo>
                    <a:pt x="32418" y="91135"/>
                  </a:lnTo>
                  <a:cubicBezTo>
                    <a:pt x="23820" y="91135"/>
                    <a:pt x="15575" y="87720"/>
                    <a:pt x="9495" y="81640"/>
                  </a:cubicBezTo>
                  <a:cubicBezTo>
                    <a:pt x="3415" y="75561"/>
                    <a:pt x="0" y="67315"/>
                    <a:pt x="0" y="58717"/>
                  </a:cubicBezTo>
                  <a:lnTo>
                    <a:pt x="0" y="32418"/>
                  </a:lnTo>
                  <a:cubicBezTo>
                    <a:pt x="0" y="14514"/>
                    <a:pt x="14514" y="0"/>
                    <a:pt x="32418" y="0"/>
                  </a:cubicBezTo>
                  <a:close/>
                </a:path>
              </a:pathLst>
            </a:custGeom>
            <a:solidFill>
              <a:srgbClr val="D1EAFF"/>
            </a:solidFill>
          </p:spPr>
        </p:sp>
        <p:sp>
          <p:nvSpPr>
            <p:cNvPr name="TextBox 91" id="91"/>
            <p:cNvSpPr txBox="true"/>
            <p:nvPr/>
          </p:nvSpPr>
          <p:spPr>
            <a:xfrm>
              <a:off x="0" y="9525"/>
              <a:ext cx="825794" cy="81610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1373"/>
                </a:lnSpc>
              </a:pPr>
              <a:r>
                <a:rPr lang="en-US" b="true" sz="1248">
                  <a:solidFill>
                    <a:srgbClr val="0D8AE3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Formularios digitales y prueba de entrega</a:t>
              </a:r>
            </a:p>
          </p:txBody>
        </p:sp>
      </p:grpSp>
      <p:grpSp>
        <p:nvGrpSpPr>
          <p:cNvPr name="Group 92" id="92"/>
          <p:cNvGrpSpPr/>
          <p:nvPr/>
        </p:nvGrpSpPr>
        <p:grpSpPr>
          <a:xfrm rot="0">
            <a:off x="5728346" y="18778316"/>
            <a:ext cx="2731413" cy="354301"/>
            <a:chOff x="0" y="0"/>
            <a:chExt cx="702591" cy="91135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702591" cy="91135"/>
            </a:xfrm>
            <a:custGeom>
              <a:avLst/>
              <a:gdLst/>
              <a:ahLst/>
              <a:cxnLst/>
              <a:rect r="r" b="b" t="t" l="l"/>
              <a:pathLst>
                <a:path h="91135" w="702591">
                  <a:moveTo>
                    <a:pt x="38103" y="0"/>
                  </a:moveTo>
                  <a:lnTo>
                    <a:pt x="664488" y="0"/>
                  </a:lnTo>
                  <a:cubicBezTo>
                    <a:pt x="685531" y="0"/>
                    <a:pt x="702591" y="17059"/>
                    <a:pt x="702591" y="38103"/>
                  </a:cubicBezTo>
                  <a:lnTo>
                    <a:pt x="702591" y="53032"/>
                  </a:lnTo>
                  <a:cubicBezTo>
                    <a:pt x="702591" y="74076"/>
                    <a:pt x="685531" y="91135"/>
                    <a:pt x="664488" y="91135"/>
                  </a:cubicBezTo>
                  <a:lnTo>
                    <a:pt x="38103" y="91135"/>
                  </a:lnTo>
                  <a:cubicBezTo>
                    <a:pt x="17059" y="91135"/>
                    <a:pt x="0" y="74076"/>
                    <a:pt x="0" y="53032"/>
                  </a:cubicBezTo>
                  <a:lnTo>
                    <a:pt x="0" y="38103"/>
                  </a:lnTo>
                  <a:cubicBezTo>
                    <a:pt x="0" y="17059"/>
                    <a:pt x="17059" y="0"/>
                    <a:pt x="38103" y="0"/>
                  </a:cubicBezTo>
                  <a:close/>
                </a:path>
              </a:pathLst>
            </a:custGeom>
            <a:solidFill>
              <a:srgbClr val="D1EAFF"/>
            </a:solidFill>
          </p:spPr>
        </p:sp>
        <p:sp>
          <p:nvSpPr>
            <p:cNvPr name="TextBox 94" id="94"/>
            <p:cNvSpPr txBox="true"/>
            <p:nvPr/>
          </p:nvSpPr>
          <p:spPr>
            <a:xfrm>
              <a:off x="0" y="9525"/>
              <a:ext cx="702591" cy="81610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1373"/>
                </a:lnSpc>
              </a:pPr>
              <a:r>
                <a:rPr lang="en-US" b="true" sz="1248">
                  <a:solidFill>
                    <a:srgbClr val="0D8AE3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Comunicación integrada del equipo</a:t>
              </a:r>
            </a:p>
          </p:txBody>
        </p:sp>
      </p:grpSp>
      <p:grpSp>
        <p:nvGrpSpPr>
          <p:cNvPr name="Group 95" id="95"/>
          <p:cNvGrpSpPr/>
          <p:nvPr/>
        </p:nvGrpSpPr>
        <p:grpSpPr>
          <a:xfrm rot="0">
            <a:off x="5679997" y="12200837"/>
            <a:ext cx="1863811" cy="354301"/>
            <a:chOff x="0" y="0"/>
            <a:chExt cx="479421" cy="91135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479421" cy="91135"/>
            </a:xfrm>
            <a:custGeom>
              <a:avLst/>
              <a:gdLst/>
              <a:ahLst/>
              <a:cxnLst/>
              <a:rect r="r" b="b" t="t" l="l"/>
              <a:pathLst>
                <a:path h="91135" w="479421">
                  <a:moveTo>
                    <a:pt x="45568" y="0"/>
                  </a:moveTo>
                  <a:lnTo>
                    <a:pt x="433853" y="0"/>
                  </a:lnTo>
                  <a:cubicBezTo>
                    <a:pt x="445938" y="0"/>
                    <a:pt x="457529" y="4801"/>
                    <a:pt x="466074" y="13346"/>
                  </a:cubicBezTo>
                  <a:cubicBezTo>
                    <a:pt x="474620" y="21892"/>
                    <a:pt x="479421" y="33482"/>
                    <a:pt x="479421" y="45568"/>
                  </a:cubicBezTo>
                  <a:lnTo>
                    <a:pt x="479421" y="45568"/>
                  </a:lnTo>
                  <a:cubicBezTo>
                    <a:pt x="479421" y="57653"/>
                    <a:pt x="474620" y="69243"/>
                    <a:pt x="466074" y="77789"/>
                  </a:cubicBezTo>
                  <a:cubicBezTo>
                    <a:pt x="457529" y="86335"/>
                    <a:pt x="445938" y="91135"/>
                    <a:pt x="433853" y="91135"/>
                  </a:cubicBezTo>
                  <a:lnTo>
                    <a:pt x="45568" y="91135"/>
                  </a:lnTo>
                  <a:cubicBezTo>
                    <a:pt x="33482" y="91135"/>
                    <a:pt x="21892" y="86335"/>
                    <a:pt x="13346" y="77789"/>
                  </a:cubicBezTo>
                  <a:cubicBezTo>
                    <a:pt x="4801" y="69243"/>
                    <a:pt x="0" y="57653"/>
                    <a:pt x="0" y="45568"/>
                  </a:cubicBezTo>
                  <a:lnTo>
                    <a:pt x="0" y="45568"/>
                  </a:lnTo>
                  <a:cubicBezTo>
                    <a:pt x="0" y="33482"/>
                    <a:pt x="4801" y="21892"/>
                    <a:pt x="13346" y="13346"/>
                  </a:cubicBezTo>
                  <a:cubicBezTo>
                    <a:pt x="21892" y="4801"/>
                    <a:pt x="33482" y="0"/>
                    <a:pt x="45568" y="0"/>
                  </a:cubicBezTo>
                  <a:close/>
                </a:path>
              </a:pathLst>
            </a:custGeom>
            <a:solidFill>
              <a:srgbClr val="D1EAFF"/>
            </a:solidFill>
          </p:spPr>
        </p:sp>
        <p:sp>
          <p:nvSpPr>
            <p:cNvPr name="TextBox 97" id="97"/>
            <p:cNvSpPr txBox="true"/>
            <p:nvPr/>
          </p:nvSpPr>
          <p:spPr>
            <a:xfrm>
              <a:off x="0" y="9525"/>
              <a:ext cx="479421" cy="81610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1373"/>
                </a:lnSpc>
              </a:pPr>
              <a:r>
                <a:rPr lang="en-US" b="true" sz="1248">
                  <a:solidFill>
                    <a:srgbClr val="0D8AE3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Optimización de rutas</a:t>
              </a:r>
            </a:p>
          </p:txBody>
        </p:sp>
      </p:grpSp>
      <p:sp>
        <p:nvSpPr>
          <p:cNvPr name="Freeform 98" id="98"/>
          <p:cNvSpPr/>
          <p:nvPr/>
        </p:nvSpPr>
        <p:spPr>
          <a:xfrm flipH="false" flipV="false" rot="0">
            <a:off x="7899265" y="5670876"/>
            <a:ext cx="2611893" cy="2248160"/>
          </a:xfrm>
          <a:custGeom>
            <a:avLst/>
            <a:gdLst/>
            <a:ahLst/>
            <a:cxnLst/>
            <a:rect r="r" b="b" t="t" l="l"/>
            <a:pathLst>
              <a:path h="2248160" w="2611893">
                <a:moveTo>
                  <a:pt x="0" y="0"/>
                </a:moveTo>
                <a:lnTo>
                  <a:pt x="2611893" y="0"/>
                </a:lnTo>
                <a:lnTo>
                  <a:pt x="2611893" y="2248159"/>
                </a:lnTo>
                <a:lnTo>
                  <a:pt x="0" y="2248159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 l="0" t="0" r="0" b="0"/>
            </a:stretch>
          </a:blipFill>
        </p:spPr>
      </p:sp>
      <p:sp>
        <p:nvSpPr>
          <p:cNvPr name="Freeform 99" id="99"/>
          <p:cNvSpPr/>
          <p:nvPr/>
        </p:nvSpPr>
        <p:spPr>
          <a:xfrm flipH="false" flipV="false" rot="0">
            <a:off x="3939495" y="-88718"/>
            <a:ext cx="6563929" cy="5347297"/>
          </a:xfrm>
          <a:custGeom>
            <a:avLst/>
            <a:gdLst/>
            <a:ahLst/>
            <a:cxnLst/>
            <a:rect r="r" b="b" t="t" l="l"/>
            <a:pathLst>
              <a:path h="5347297" w="6563929">
                <a:moveTo>
                  <a:pt x="0" y="0"/>
                </a:moveTo>
                <a:lnTo>
                  <a:pt x="6563928" y="0"/>
                </a:lnTo>
                <a:lnTo>
                  <a:pt x="6563928" y="5347298"/>
                </a:lnTo>
                <a:lnTo>
                  <a:pt x="0" y="5347298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-885" t="0" r="-21224" b="0"/>
            </a:stretch>
          </a:blipFill>
        </p:spPr>
      </p:sp>
      <p:sp>
        <p:nvSpPr>
          <p:cNvPr name="Freeform 100" id="100"/>
          <p:cNvSpPr/>
          <p:nvPr/>
        </p:nvSpPr>
        <p:spPr>
          <a:xfrm flipH="false" flipV="false" rot="-5400000">
            <a:off x="4118707" y="-324009"/>
            <a:ext cx="4404583" cy="6760595"/>
          </a:xfrm>
          <a:custGeom>
            <a:avLst/>
            <a:gdLst/>
            <a:ahLst/>
            <a:cxnLst/>
            <a:rect r="r" b="b" t="t" l="l"/>
            <a:pathLst>
              <a:path h="6760595" w="4404583">
                <a:moveTo>
                  <a:pt x="0" y="0"/>
                </a:moveTo>
                <a:lnTo>
                  <a:pt x="4404583" y="0"/>
                </a:lnTo>
                <a:lnTo>
                  <a:pt x="4404583" y="6760595"/>
                </a:lnTo>
                <a:lnTo>
                  <a:pt x="0" y="67605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3999"/>
            </a:blip>
            <a:stretch>
              <a:fillRect l="-44923" t="-1406" r="-30089" b="-12615"/>
            </a:stretch>
          </a:blipFill>
        </p:spPr>
      </p:sp>
      <p:sp>
        <p:nvSpPr>
          <p:cNvPr name="Freeform 101" id="101"/>
          <p:cNvSpPr/>
          <p:nvPr/>
        </p:nvSpPr>
        <p:spPr>
          <a:xfrm flipH="false" flipV="false" rot="0">
            <a:off x="4835316" y="2429167"/>
            <a:ext cx="3980811" cy="2742458"/>
          </a:xfrm>
          <a:custGeom>
            <a:avLst/>
            <a:gdLst/>
            <a:ahLst/>
            <a:cxnLst/>
            <a:rect r="r" b="b" t="t" l="l"/>
            <a:pathLst>
              <a:path h="2742458" w="3980811">
                <a:moveTo>
                  <a:pt x="0" y="0"/>
                </a:moveTo>
                <a:lnTo>
                  <a:pt x="3980811" y="0"/>
                </a:lnTo>
                <a:lnTo>
                  <a:pt x="3980811" y="2742458"/>
                </a:lnTo>
                <a:lnTo>
                  <a:pt x="0" y="2742458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0" t="0" r="0" b="0"/>
            </a:stretch>
          </a:blipFill>
        </p:spPr>
      </p:sp>
      <p:grpSp>
        <p:nvGrpSpPr>
          <p:cNvPr name="Group 102" id="102"/>
          <p:cNvGrpSpPr/>
          <p:nvPr/>
        </p:nvGrpSpPr>
        <p:grpSpPr>
          <a:xfrm rot="-10800000">
            <a:off x="4451176" y="8007869"/>
            <a:ext cx="1552333" cy="384916"/>
            <a:chOff x="0" y="0"/>
            <a:chExt cx="2842581" cy="704850"/>
          </a:xfrm>
        </p:grpSpPr>
        <p:sp>
          <p:nvSpPr>
            <p:cNvPr name="Freeform 103" id="103"/>
            <p:cNvSpPr/>
            <p:nvPr/>
          </p:nvSpPr>
          <p:spPr>
            <a:xfrm flipH="false" flipV="false" rot="0">
              <a:off x="0" y="0"/>
              <a:ext cx="2842582" cy="703580"/>
            </a:xfrm>
            <a:custGeom>
              <a:avLst/>
              <a:gdLst/>
              <a:ahLst/>
              <a:cxnLst/>
              <a:rect r="r" b="b" t="t" l="l"/>
              <a:pathLst>
                <a:path h="703580" w="2842582">
                  <a:moveTo>
                    <a:pt x="1421291" y="0"/>
                  </a:moveTo>
                  <a:lnTo>
                    <a:pt x="2842582" y="703580"/>
                  </a:lnTo>
                  <a:lnTo>
                    <a:pt x="0" y="703580"/>
                  </a:lnTo>
                  <a:close/>
                </a:path>
              </a:pathLst>
            </a:custGeom>
            <a:solidFill>
              <a:srgbClr val="EFF7FF"/>
            </a:solidFill>
          </p:spPr>
        </p:sp>
        <p:sp>
          <p:nvSpPr>
            <p:cNvPr name="TextBox 104" id="104"/>
            <p:cNvSpPr txBox="true"/>
            <p:nvPr/>
          </p:nvSpPr>
          <p:spPr>
            <a:xfrm>
              <a:off x="601846" y="306980"/>
              <a:ext cx="1638889" cy="396600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1793"/>
                </a:lnSpc>
              </a:pPr>
            </a:p>
          </p:txBody>
        </p:sp>
      </p:grpSp>
      <p:grpSp>
        <p:nvGrpSpPr>
          <p:cNvPr name="Group 105" id="105"/>
          <p:cNvGrpSpPr/>
          <p:nvPr/>
        </p:nvGrpSpPr>
        <p:grpSpPr>
          <a:xfrm rot="0">
            <a:off x="3442155" y="27698041"/>
            <a:ext cx="3570376" cy="541264"/>
            <a:chOff x="0" y="0"/>
            <a:chExt cx="4760502" cy="721685"/>
          </a:xfrm>
        </p:grpSpPr>
        <p:sp>
          <p:nvSpPr>
            <p:cNvPr name="Freeform 106" id="106"/>
            <p:cNvSpPr/>
            <p:nvPr/>
          </p:nvSpPr>
          <p:spPr>
            <a:xfrm flipH="false" flipV="false" rot="0">
              <a:off x="2516068" y="0"/>
              <a:ext cx="2244434" cy="721685"/>
            </a:xfrm>
            <a:custGeom>
              <a:avLst/>
              <a:gdLst/>
              <a:ahLst/>
              <a:cxnLst/>
              <a:rect r="r" b="b" t="t" l="l"/>
              <a:pathLst>
                <a:path h="721685" w="2244434">
                  <a:moveTo>
                    <a:pt x="0" y="0"/>
                  </a:moveTo>
                  <a:lnTo>
                    <a:pt x="2244434" y="0"/>
                  </a:lnTo>
                  <a:lnTo>
                    <a:pt x="2244434" y="721685"/>
                  </a:lnTo>
                  <a:lnTo>
                    <a:pt x="0" y="721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/>
              <a:stretch>
                <a:fillRect l="-2290" t="-20650" r="-1775" b="-117502"/>
              </a:stretch>
            </a:blipFill>
          </p:spPr>
        </p:sp>
        <p:sp>
          <p:nvSpPr>
            <p:cNvPr name="Freeform 107" id="107"/>
            <p:cNvSpPr/>
            <p:nvPr/>
          </p:nvSpPr>
          <p:spPr>
            <a:xfrm flipH="false" flipV="false" rot="0">
              <a:off x="0" y="0"/>
              <a:ext cx="2245713" cy="719328"/>
            </a:xfrm>
            <a:custGeom>
              <a:avLst/>
              <a:gdLst/>
              <a:ahLst/>
              <a:cxnLst/>
              <a:rect r="r" b="b" t="t" l="l"/>
              <a:pathLst>
                <a:path h="719328" w="2245713">
                  <a:moveTo>
                    <a:pt x="0" y="0"/>
                  </a:moveTo>
                  <a:lnTo>
                    <a:pt x="2245713" y="0"/>
                  </a:lnTo>
                  <a:lnTo>
                    <a:pt x="2245713" y="719328"/>
                  </a:lnTo>
                  <a:lnTo>
                    <a:pt x="0" y="719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/>
              <a:stretch>
                <a:fillRect l="-1682" t="-119152" r="-2323" b="-19779"/>
              </a:stretch>
            </a:blipFill>
          </p:spPr>
        </p:sp>
      </p:grpSp>
      <p:sp>
        <p:nvSpPr>
          <p:cNvPr name="Freeform 108" id="108"/>
          <p:cNvSpPr/>
          <p:nvPr/>
        </p:nvSpPr>
        <p:spPr>
          <a:xfrm flipH="false" flipV="false" rot="0">
            <a:off x="702233" y="28013140"/>
            <a:ext cx="1583594" cy="3946653"/>
          </a:xfrm>
          <a:custGeom>
            <a:avLst/>
            <a:gdLst/>
            <a:ahLst/>
            <a:cxnLst/>
            <a:rect r="r" b="b" t="t" l="l"/>
            <a:pathLst>
              <a:path h="3946653" w="1583594">
                <a:moveTo>
                  <a:pt x="0" y="0"/>
                </a:moveTo>
                <a:lnTo>
                  <a:pt x="1583595" y="0"/>
                </a:lnTo>
                <a:lnTo>
                  <a:pt x="1583595" y="3946653"/>
                </a:lnTo>
                <a:lnTo>
                  <a:pt x="0" y="3946653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 l="0" t="0" r="0" b="0"/>
            </a:stretch>
          </a:blipFill>
        </p:spPr>
      </p:sp>
      <p:grpSp>
        <p:nvGrpSpPr>
          <p:cNvPr name="Group 109" id="109"/>
          <p:cNvGrpSpPr/>
          <p:nvPr/>
        </p:nvGrpSpPr>
        <p:grpSpPr>
          <a:xfrm rot="0">
            <a:off x="4238153" y="30300792"/>
            <a:ext cx="2835689" cy="566032"/>
            <a:chOff x="0" y="0"/>
            <a:chExt cx="1079476" cy="215474"/>
          </a:xfrm>
        </p:grpSpPr>
        <p:sp>
          <p:nvSpPr>
            <p:cNvPr name="Freeform 110" id="110"/>
            <p:cNvSpPr/>
            <p:nvPr/>
          </p:nvSpPr>
          <p:spPr>
            <a:xfrm flipH="false" flipV="false" rot="0">
              <a:off x="0" y="0"/>
              <a:ext cx="1079476" cy="215474"/>
            </a:xfrm>
            <a:custGeom>
              <a:avLst/>
              <a:gdLst/>
              <a:ahLst/>
              <a:cxnLst/>
              <a:rect r="r" b="b" t="t" l="l"/>
              <a:pathLst>
                <a:path h="215474" w="1079476">
                  <a:moveTo>
                    <a:pt x="26216" y="0"/>
                  </a:moveTo>
                  <a:lnTo>
                    <a:pt x="1053261" y="0"/>
                  </a:lnTo>
                  <a:cubicBezTo>
                    <a:pt x="1060214" y="0"/>
                    <a:pt x="1066882" y="2762"/>
                    <a:pt x="1071798" y="7678"/>
                  </a:cubicBezTo>
                  <a:cubicBezTo>
                    <a:pt x="1076714" y="12595"/>
                    <a:pt x="1079476" y="19263"/>
                    <a:pt x="1079476" y="26216"/>
                  </a:cubicBezTo>
                  <a:lnTo>
                    <a:pt x="1079476" y="189258"/>
                  </a:lnTo>
                  <a:cubicBezTo>
                    <a:pt x="1079476" y="196211"/>
                    <a:pt x="1076714" y="202879"/>
                    <a:pt x="1071798" y="207796"/>
                  </a:cubicBezTo>
                  <a:cubicBezTo>
                    <a:pt x="1066882" y="212712"/>
                    <a:pt x="1060214" y="215474"/>
                    <a:pt x="1053261" y="215474"/>
                  </a:cubicBezTo>
                  <a:lnTo>
                    <a:pt x="26216" y="215474"/>
                  </a:lnTo>
                  <a:cubicBezTo>
                    <a:pt x="19263" y="215474"/>
                    <a:pt x="12595" y="212712"/>
                    <a:pt x="7678" y="207796"/>
                  </a:cubicBezTo>
                  <a:cubicBezTo>
                    <a:pt x="2762" y="202879"/>
                    <a:pt x="0" y="196211"/>
                    <a:pt x="0" y="189258"/>
                  </a:cubicBezTo>
                  <a:lnTo>
                    <a:pt x="0" y="26216"/>
                  </a:lnTo>
                  <a:cubicBezTo>
                    <a:pt x="0" y="19263"/>
                    <a:pt x="2762" y="12595"/>
                    <a:pt x="7678" y="7678"/>
                  </a:cubicBezTo>
                  <a:cubicBezTo>
                    <a:pt x="12595" y="2762"/>
                    <a:pt x="19263" y="0"/>
                    <a:pt x="26216" y="0"/>
                  </a:cubicBezTo>
                  <a:close/>
                </a:path>
              </a:pathLst>
            </a:custGeom>
            <a:solidFill>
              <a:srgbClr val="0383F4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11" id="111"/>
            <p:cNvSpPr txBox="true"/>
            <p:nvPr/>
          </p:nvSpPr>
          <p:spPr>
            <a:xfrm>
              <a:off x="0" y="0"/>
              <a:ext cx="1079476" cy="215474"/>
            </a:xfrm>
            <a:prstGeom prst="rect">
              <a:avLst/>
            </a:prstGeom>
          </p:spPr>
          <p:txBody>
            <a:bodyPr anchor="ctr" rtlCol="false" tIns="33571" lIns="33571" bIns="33571" rIns="33571"/>
            <a:lstStyle/>
            <a:p>
              <a:pPr algn="ctr">
                <a:lnSpc>
                  <a:spcPts val="2071"/>
                </a:lnSpc>
              </a:pPr>
              <a:r>
                <a:rPr lang="en-US" b="true" sz="1726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37" tooltip="https://navixy.com/en/contact"/>
                </a:rPr>
                <a:t>Ag</a:t>
              </a:r>
              <a:r>
                <a:rPr lang="en-US" b="true" sz="1726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38" tooltip="https://navixy.com/en/contact"/>
                </a:rPr>
                <a:t>enda una demo</a:t>
              </a:r>
              <a:r>
                <a:rPr lang="en-US" sz="1726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</a:t>
              </a:r>
              <a:r>
                <a:rPr lang="en-US" b="true" sz="1726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39" tooltip="https://navixy.com/en/contact"/>
                </a:rPr>
                <a:t>→</a:t>
              </a:r>
            </a:p>
          </p:txBody>
        </p:sp>
      </p:grpSp>
      <p:sp>
        <p:nvSpPr>
          <p:cNvPr name="Freeform 112" id="112"/>
          <p:cNvSpPr/>
          <p:nvPr/>
        </p:nvSpPr>
        <p:spPr>
          <a:xfrm flipH="false" flipV="false" rot="0">
            <a:off x="1914912" y="28372655"/>
            <a:ext cx="1633682" cy="4071481"/>
          </a:xfrm>
          <a:custGeom>
            <a:avLst/>
            <a:gdLst/>
            <a:ahLst/>
            <a:cxnLst/>
            <a:rect r="r" b="b" t="t" l="l"/>
            <a:pathLst>
              <a:path h="4071481" w="1633682">
                <a:moveTo>
                  <a:pt x="0" y="0"/>
                </a:moveTo>
                <a:lnTo>
                  <a:pt x="1633681" y="0"/>
                </a:lnTo>
                <a:lnTo>
                  <a:pt x="1633681" y="4071481"/>
                </a:lnTo>
                <a:lnTo>
                  <a:pt x="0" y="4071481"/>
                </a:lnTo>
                <a:lnTo>
                  <a:pt x="0" y="0"/>
                </a:lnTo>
                <a:close/>
              </a:path>
            </a:pathLst>
          </a:custGeom>
          <a:blipFill>
            <a:blip r:embed="rId40"/>
            <a:stretch>
              <a:fillRect l="0" t="0" r="0" b="0"/>
            </a:stretch>
          </a:blipFill>
        </p:spPr>
      </p:sp>
      <p:grpSp>
        <p:nvGrpSpPr>
          <p:cNvPr name="Group 113" id="113"/>
          <p:cNvGrpSpPr/>
          <p:nvPr/>
        </p:nvGrpSpPr>
        <p:grpSpPr>
          <a:xfrm rot="0">
            <a:off x="374693" y="15802500"/>
            <a:ext cx="4660969" cy="2651936"/>
            <a:chOff x="0" y="0"/>
            <a:chExt cx="6214625" cy="3535915"/>
          </a:xfrm>
        </p:grpSpPr>
        <p:grpSp>
          <p:nvGrpSpPr>
            <p:cNvPr name="Group 114" id="114"/>
            <p:cNvGrpSpPr/>
            <p:nvPr/>
          </p:nvGrpSpPr>
          <p:grpSpPr>
            <a:xfrm rot="0">
              <a:off x="0" y="0"/>
              <a:ext cx="6214625" cy="3535915"/>
              <a:chOff x="0" y="0"/>
              <a:chExt cx="1193297" cy="678942"/>
            </a:xfrm>
          </p:grpSpPr>
          <p:sp>
            <p:nvSpPr>
              <p:cNvPr name="Freeform 115" id="115"/>
              <p:cNvSpPr/>
              <p:nvPr/>
            </p:nvSpPr>
            <p:spPr>
              <a:xfrm flipH="false" flipV="false" rot="0">
                <a:off x="0" y="0"/>
                <a:ext cx="1193297" cy="678942"/>
              </a:xfrm>
              <a:custGeom>
                <a:avLst/>
                <a:gdLst/>
                <a:ahLst/>
                <a:cxnLst/>
                <a:rect r="r" b="b" t="t" l="l"/>
                <a:pathLst>
                  <a:path h="678942" w="1193297">
                    <a:moveTo>
                      <a:pt x="1193297" y="34345"/>
                    </a:moveTo>
                    <a:lnTo>
                      <a:pt x="1193297" y="644597"/>
                    </a:lnTo>
                    <a:cubicBezTo>
                      <a:pt x="1193297" y="653706"/>
                      <a:pt x="1189678" y="662442"/>
                      <a:pt x="1183237" y="668883"/>
                    </a:cubicBezTo>
                    <a:cubicBezTo>
                      <a:pt x="1176796" y="675324"/>
                      <a:pt x="1168061" y="678942"/>
                      <a:pt x="1158952" y="678942"/>
                    </a:cubicBezTo>
                    <a:lnTo>
                      <a:pt x="34345" y="678942"/>
                    </a:lnTo>
                    <a:cubicBezTo>
                      <a:pt x="25236" y="678942"/>
                      <a:pt x="16500" y="675324"/>
                      <a:pt x="10059" y="668883"/>
                    </a:cubicBezTo>
                    <a:cubicBezTo>
                      <a:pt x="3618" y="662442"/>
                      <a:pt x="0" y="653706"/>
                      <a:pt x="0" y="644597"/>
                    </a:cubicBezTo>
                    <a:lnTo>
                      <a:pt x="0" y="34345"/>
                    </a:lnTo>
                    <a:cubicBezTo>
                      <a:pt x="0" y="25236"/>
                      <a:pt x="3618" y="16500"/>
                      <a:pt x="10059" y="10059"/>
                    </a:cubicBezTo>
                    <a:cubicBezTo>
                      <a:pt x="16500" y="3618"/>
                      <a:pt x="25236" y="0"/>
                      <a:pt x="34345" y="0"/>
                    </a:cubicBezTo>
                    <a:lnTo>
                      <a:pt x="1158952" y="0"/>
                    </a:lnTo>
                    <a:cubicBezTo>
                      <a:pt x="1177920" y="0"/>
                      <a:pt x="1193297" y="15377"/>
                      <a:pt x="1193297" y="34345"/>
                    </a:cubicBezTo>
                    <a:close/>
                  </a:path>
                </a:pathLst>
              </a:custGeom>
              <a:solidFill>
                <a:srgbClr val="D1EAFF"/>
              </a:solidFill>
            </p:spPr>
          </p:sp>
          <p:sp>
            <p:nvSpPr>
              <p:cNvPr name="TextBox 116" id="116"/>
              <p:cNvSpPr txBox="true"/>
              <p:nvPr/>
            </p:nvSpPr>
            <p:spPr>
              <a:xfrm>
                <a:off x="0" y="0"/>
                <a:ext cx="1193297" cy="678942"/>
              </a:xfrm>
              <a:prstGeom prst="rect">
                <a:avLst/>
              </a:prstGeom>
            </p:spPr>
            <p:txBody>
              <a:bodyPr anchor="ctr" rtlCol="false" tIns="49628" lIns="49628" bIns="49628" rIns="49628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Freeform 117" id="117"/>
            <p:cNvSpPr/>
            <p:nvPr/>
          </p:nvSpPr>
          <p:spPr>
            <a:xfrm flipH="false" flipV="false" rot="0">
              <a:off x="325287" y="231572"/>
              <a:ext cx="5328930" cy="3304343"/>
            </a:xfrm>
            <a:custGeom>
              <a:avLst/>
              <a:gdLst/>
              <a:ahLst/>
              <a:cxnLst/>
              <a:rect r="r" b="b" t="t" l="l"/>
              <a:pathLst>
                <a:path h="3304343" w="5328930">
                  <a:moveTo>
                    <a:pt x="0" y="0"/>
                  </a:moveTo>
                  <a:lnTo>
                    <a:pt x="5328930" y="0"/>
                  </a:lnTo>
                  <a:lnTo>
                    <a:pt x="5328930" y="3304343"/>
                  </a:lnTo>
                  <a:lnTo>
                    <a:pt x="0" y="3304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1"/>
              <a:stretch>
                <a:fillRect l="0" t="0" r="0" b="-8360"/>
              </a:stretch>
            </a:blipFill>
          </p:spPr>
        </p:sp>
      </p:grpSp>
      <p:grpSp>
        <p:nvGrpSpPr>
          <p:cNvPr name="Group 118" id="118"/>
          <p:cNvGrpSpPr/>
          <p:nvPr/>
        </p:nvGrpSpPr>
        <p:grpSpPr>
          <a:xfrm rot="0">
            <a:off x="5386321" y="15802500"/>
            <a:ext cx="4625232" cy="2651966"/>
            <a:chOff x="0" y="0"/>
            <a:chExt cx="6166976" cy="3535955"/>
          </a:xfrm>
        </p:grpSpPr>
        <p:grpSp>
          <p:nvGrpSpPr>
            <p:cNvPr name="Group 119" id="119"/>
            <p:cNvGrpSpPr/>
            <p:nvPr/>
          </p:nvGrpSpPr>
          <p:grpSpPr>
            <a:xfrm rot="0">
              <a:off x="39944" y="12827"/>
              <a:ext cx="6107407" cy="3523128"/>
              <a:chOff x="0" y="0"/>
              <a:chExt cx="689842" cy="397943"/>
            </a:xfrm>
          </p:grpSpPr>
          <p:sp>
            <p:nvSpPr>
              <p:cNvPr name="Freeform 120" id="120"/>
              <p:cNvSpPr/>
              <p:nvPr/>
            </p:nvSpPr>
            <p:spPr>
              <a:xfrm flipH="false" flipV="false" rot="0">
                <a:off x="0" y="0"/>
                <a:ext cx="689842" cy="397943"/>
              </a:xfrm>
              <a:custGeom>
                <a:avLst/>
                <a:gdLst/>
                <a:ahLst/>
                <a:cxnLst/>
                <a:rect r="r" b="b" t="t" l="l"/>
                <a:pathLst>
                  <a:path h="397943" w="689842">
                    <a:moveTo>
                      <a:pt x="34948" y="0"/>
                    </a:moveTo>
                    <a:lnTo>
                      <a:pt x="654894" y="0"/>
                    </a:lnTo>
                    <a:cubicBezTo>
                      <a:pt x="674196" y="0"/>
                      <a:pt x="689842" y="15647"/>
                      <a:pt x="689842" y="34948"/>
                    </a:cubicBezTo>
                    <a:lnTo>
                      <a:pt x="689842" y="362995"/>
                    </a:lnTo>
                    <a:cubicBezTo>
                      <a:pt x="689842" y="382297"/>
                      <a:pt x="674196" y="397943"/>
                      <a:pt x="654894" y="397943"/>
                    </a:cubicBezTo>
                    <a:lnTo>
                      <a:pt x="34948" y="397943"/>
                    </a:lnTo>
                    <a:cubicBezTo>
                      <a:pt x="15647" y="397943"/>
                      <a:pt x="0" y="382297"/>
                      <a:pt x="0" y="362995"/>
                    </a:cubicBezTo>
                    <a:lnTo>
                      <a:pt x="0" y="34948"/>
                    </a:lnTo>
                    <a:cubicBezTo>
                      <a:pt x="0" y="15647"/>
                      <a:pt x="15647" y="0"/>
                      <a:pt x="34948" y="0"/>
                    </a:cubicBezTo>
                    <a:close/>
                  </a:path>
                </a:pathLst>
              </a:custGeom>
              <a:blipFill>
                <a:blip r:embed="rId42"/>
                <a:stretch>
                  <a:fillRect l="-6873" t="-1141" r="0" b="-1141"/>
                </a:stretch>
              </a:blipFill>
            </p:spPr>
          </p:sp>
        </p:grpSp>
        <p:grpSp>
          <p:nvGrpSpPr>
            <p:cNvPr name="Group 121" id="121"/>
            <p:cNvGrpSpPr/>
            <p:nvPr/>
          </p:nvGrpSpPr>
          <p:grpSpPr>
            <a:xfrm rot="0">
              <a:off x="0" y="0"/>
              <a:ext cx="6166976" cy="3535914"/>
              <a:chOff x="0" y="0"/>
              <a:chExt cx="1184148" cy="678942"/>
            </a:xfrm>
          </p:grpSpPr>
          <p:sp>
            <p:nvSpPr>
              <p:cNvPr name="Freeform 122" id="122"/>
              <p:cNvSpPr/>
              <p:nvPr/>
            </p:nvSpPr>
            <p:spPr>
              <a:xfrm flipH="false" flipV="false" rot="0">
                <a:off x="0" y="0"/>
                <a:ext cx="1184148" cy="678942"/>
              </a:xfrm>
              <a:custGeom>
                <a:avLst/>
                <a:gdLst/>
                <a:ahLst/>
                <a:cxnLst/>
                <a:rect r="r" b="b" t="t" l="l"/>
                <a:pathLst>
                  <a:path h="678942" w="1184148">
                    <a:moveTo>
                      <a:pt x="1184148" y="34610"/>
                    </a:moveTo>
                    <a:lnTo>
                      <a:pt x="1184148" y="644332"/>
                    </a:lnTo>
                    <a:cubicBezTo>
                      <a:pt x="1184148" y="653511"/>
                      <a:pt x="1180501" y="662314"/>
                      <a:pt x="1174011" y="668805"/>
                    </a:cubicBezTo>
                    <a:cubicBezTo>
                      <a:pt x="1167520" y="675296"/>
                      <a:pt x="1158717" y="678942"/>
                      <a:pt x="1149538" y="678942"/>
                    </a:cubicBezTo>
                    <a:lnTo>
                      <a:pt x="34610" y="678942"/>
                    </a:lnTo>
                    <a:cubicBezTo>
                      <a:pt x="25431" y="678942"/>
                      <a:pt x="16628" y="675296"/>
                      <a:pt x="10137" y="668805"/>
                    </a:cubicBezTo>
                    <a:cubicBezTo>
                      <a:pt x="3646" y="662314"/>
                      <a:pt x="0" y="653511"/>
                      <a:pt x="0" y="644332"/>
                    </a:cubicBezTo>
                    <a:lnTo>
                      <a:pt x="0" y="34610"/>
                    </a:lnTo>
                    <a:cubicBezTo>
                      <a:pt x="0" y="25431"/>
                      <a:pt x="3646" y="16628"/>
                      <a:pt x="10137" y="10137"/>
                    </a:cubicBezTo>
                    <a:cubicBezTo>
                      <a:pt x="16628" y="3646"/>
                      <a:pt x="25431" y="0"/>
                      <a:pt x="34610" y="0"/>
                    </a:cubicBezTo>
                    <a:lnTo>
                      <a:pt x="1149538" y="0"/>
                    </a:lnTo>
                    <a:cubicBezTo>
                      <a:pt x="1158717" y="0"/>
                      <a:pt x="1167520" y="3646"/>
                      <a:pt x="1174011" y="10137"/>
                    </a:cubicBezTo>
                    <a:cubicBezTo>
                      <a:pt x="1180501" y="16628"/>
                      <a:pt x="1184148" y="25431"/>
                      <a:pt x="1184148" y="34610"/>
                    </a:cubicBezTo>
                    <a:close/>
                  </a:path>
                </a:pathLst>
              </a:custGeom>
              <a:solidFill>
                <a:srgbClr val="000000">
                  <a:alpha val="42745"/>
                </a:srgbClr>
              </a:solidFill>
            </p:spPr>
          </p:sp>
          <p:sp>
            <p:nvSpPr>
              <p:cNvPr name="TextBox 123" id="123"/>
              <p:cNvSpPr txBox="true"/>
              <p:nvPr/>
            </p:nvSpPr>
            <p:spPr>
              <a:xfrm>
                <a:off x="0" y="0"/>
                <a:ext cx="1184148" cy="678942"/>
              </a:xfrm>
              <a:prstGeom prst="rect">
                <a:avLst/>
              </a:prstGeom>
            </p:spPr>
            <p:txBody>
              <a:bodyPr anchor="ctr" rtlCol="false" tIns="49628" lIns="49628" bIns="49628" rIns="49628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Freeform 124" id="124"/>
            <p:cNvSpPr/>
            <p:nvPr/>
          </p:nvSpPr>
          <p:spPr>
            <a:xfrm flipH="false" flipV="false" rot="0">
              <a:off x="1177494" y="520474"/>
              <a:ext cx="4039509" cy="3015481"/>
            </a:xfrm>
            <a:custGeom>
              <a:avLst/>
              <a:gdLst/>
              <a:ahLst/>
              <a:cxnLst/>
              <a:rect r="r" b="b" t="t" l="l"/>
              <a:pathLst>
                <a:path h="3015481" w="4039509">
                  <a:moveTo>
                    <a:pt x="0" y="0"/>
                  </a:moveTo>
                  <a:lnTo>
                    <a:pt x="4039509" y="0"/>
                  </a:lnTo>
                  <a:lnTo>
                    <a:pt x="4039509" y="3015481"/>
                  </a:lnTo>
                  <a:lnTo>
                    <a:pt x="0" y="30154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3"/>
              <a:stretch>
                <a:fillRect l="0" t="0" r="0" b="-18880"/>
              </a:stretch>
            </a:blipFill>
          </p:spPr>
        </p:sp>
      </p:grpSp>
      <p:grpSp>
        <p:nvGrpSpPr>
          <p:cNvPr name="Group 125" id="125"/>
          <p:cNvGrpSpPr/>
          <p:nvPr/>
        </p:nvGrpSpPr>
        <p:grpSpPr>
          <a:xfrm rot="0">
            <a:off x="791455" y="23672200"/>
            <a:ext cx="702575" cy="709767"/>
            <a:chOff x="0" y="0"/>
            <a:chExt cx="936767" cy="946356"/>
          </a:xfrm>
        </p:grpSpPr>
        <p:grpSp>
          <p:nvGrpSpPr>
            <p:cNvPr name="Group 126" id="126"/>
            <p:cNvGrpSpPr/>
            <p:nvPr/>
          </p:nvGrpSpPr>
          <p:grpSpPr>
            <a:xfrm rot="0">
              <a:off x="0" y="0"/>
              <a:ext cx="936767" cy="946356"/>
              <a:chOff x="0" y="0"/>
              <a:chExt cx="181676" cy="183536"/>
            </a:xfrm>
          </p:grpSpPr>
          <p:sp>
            <p:nvSpPr>
              <p:cNvPr name="Freeform 127" id="127"/>
              <p:cNvSpPr/>
              <p:nvPr/>
            </p:nvSpPr>
            <p:spPr>
              <a:xfrm flipH="false" flipV="false" rot="0">
                <a:off x="0" y="0"/>
                <a:ext cx="181676" cy="183536"/>
              </a:xfrm>
              <a:custGeom>
                <a:avLst/>
                <a:gdLst/>
                <a:ahLst/>
                <a:cxnLst/>
                <a:rect r="r" b="b" t="t" l="l"/>
                <a:pathLst>
                  <a:path h="183536" w="181676">
                    <a:moveTo>
                      <a:pt x="90838" y="0"/>
                    </a:moveTo>
                    <a:lnTo>
                      <a:pt x="90838" y="0"/>
                    </a:lnTo>
                    <a:cubicBezTo>
                      <a:pt x="114930" y="0"/>
                      <a:pt x="138035" y="9570"/>
                      <a:pt x="155070" y="26606"/>
                    </a:cubicBezTo>
                    <a:cubicBezTo>
                      <a:pt x="172106" y="43641"/>
                      <a:pt x="181676" y="66746"/>
                      <a:pt x="181676" y="90838"/>
                    </a:cubicBezTo>
                    <a:lnTo>
                      <a:pt x="181676" y="92698"/>
                    </a:lnTo>
                    <a:cubicBezTo>
                      <a:pt x="181676" y="142866"/>
                      <a:pt x="141006" y="183536"/>
                      <a:pt x="90838" y="183536"/>
                    </a:cubicBezTo>
                    <a:lnTo>
                      <a:pt x="90838" y="183536"/>
                    </a:lnTo>
                    <a:cubicBezTo>
                      <a:pt x="66746" y="183536"/>
                      <a:pt x="43641" y="173965"/>
                      <a:pt x="26606" y="156930"/>
                    </a:cubicBezTo>
                    <a:cubicBezTo>
                      <a:pt x="9570" y="139894"/>
                      <a:pt x="0" y="116789"/>
                      <a:pt x="0" y="92698"/>
                    </a:cubicBezTo>
                    <a:lnTo>
                      <a:pt x="0" y="90838"/>
                    </a:lnTo>
                    <a:cubicBezTo>
                      <a:pt x="0" y="40670"/>
                      <a:pt x="40670" y="0"/>
                      <a:pt x="90838" y="0"/>
                    </a:cubicBezTo>
                    <a:close/>
                  </a:path>
                </a:pathLst>
              </a:custGeom>
              <a:solidFill>
                <a:srgbClr val="5694D3"/>
              </a:solidFill>
            </p:spPr>
          </p:sp>
          <p:sp>
            <p:nvSpPr>
              <p:cNvPr name="TextBox 128" id="128"/>
              <p:cNvSpPr txBox="true"/>
              <p:nvPr/>
            </p:nvSpPr>
            <p:spPr>
              <a:xfrm>
                <a:off x="0" y="0"/>
                <a:ext cx="181676" cy="18353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129" id="129"/>
            <p:cNvSpPr/>
            <p:nvPr/>
          </p:nvSpPr>
          <p:spPr>
            <a:xfrm flipH="false" flipV="false" rot="0">
              <a:off x="140446" y="159036"/>
              <a:ext cx="655875" cy="628284"/>
            </a:xfrm>
            <a:custGeom>
              <a:avLst/>
              <a:gdLst/>
              <a:ahLst/>
              <a:cxnLst/>
              <a:rect r="r" b="b" t="t" l="l"/>
              <a:pathLst>
                <a:path h="628284" w="655875">
                  <a:moveTo>
                    <a:pt x="0" y="0"/>
                  </a:moveTo>
                  <a:lnTo>
                    <a:pt x="655875" y="0"/>
                  </a:lnTo>
                  <a:lnTo>
                    <a:pt x="655875" y="628284"/>
                  </a:lnTo>
                  <a:lnTo>
                    <a:pt x="0" y="628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>
                <a:extLst>
                  <a:ext uri="{96DAC541-7B7A-43D3-8B79-37D633B846F1}">
                    <asvg:svgBlip xmlns:asvg="http://schemas.microsoft.com/office/drawing/2016/SVG/main" r:embed="rId45"/>
                  </a:ext>
                </a:extLst>
              </a:blip>
              <a:stretch>
                <a:fillRect l="0" t="-3081" r="-635888" b="0"/>
              </a:stretch>
            </a:blipFill>
          </p:spPr>
        </p:sp>
      </p:grpSp>
      <p:sp>
        <p:nvSpPr>
          <p:cNvPr name="TextBox 130" id="130"/>
          <p:cNvSpPr txBox="true"/>
          <p:nvPr/>
        </p:nvSpPr>
        <p:spPr>
          <a:xfrm rot="0">
            <a:off x="950082" y="7239477"/>
            <a:ext cx="3378803" cy="451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69"/>
              </a:lnSpc>
            </a:pPr>
            <a:r>
              <a:rPr lang="en-US" sz="1608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Sin</a:t>
            </a:r>
            <a:r>
              <a:rPr lang="en-US" sz="1608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comprobantes ni evidencia de servicio, lo que genera disputas.</a:t>
            </a:r>
          </a:p>
        </p:txBody>
      </p:sp>
      <p:sp>
        <p:nvSpPr>
          <p:cNvPr name="TextBox 131" id="131"/>
          <p:cNvSpPr txBox="true"/>
          <p:nvPr/>
        </p:nvSpPr>
        <p:spPr>
          <a:xfrm rot="0">
            <a:off x="364284" y="1850973"/>
            <a:ext cx="6375743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8"/>
              </a:lnSpc>
            </a:pPr>
            <a:r>
              <a:rPr lang="en-US" b="true" sz="1406" spc="112">
                <a:solidFill>
                  <a:srgbClr val="79F3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DEJA DE GESTIONAR A TU EQUIPO POR TELÉFONO.</a:t>
            </a:r>
          </a:p>
        </p:txBody>
      </p:sp>
      <p:sp>
        <p:nvSpPr>
          <p:cNvPr name="TextBox 132" id="132"/>
          <p:cNvSpPr txBox="true"/>
          <p:nvPr/>
        </p:nvSpPr>
        <p:spPr>
          <a:xfrm rot="0">
            <a:off x="348174" y="3307438"/>
            <a:ext cx="4487142" cy="1102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8"/>
              </a:lnSpc>
            </a:pPr>
            <a:r>
              <a:rPr lang="en-US" sz="160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Navixy permite a los gerentes supervisar en tiempo real a cada conductor y cada tarea, reemplazando procesos manuales como llamadas, hojas de cálculo y formularios en papel.</a:t>
            </a:r>
          </a:p>
        </p:txBody>
      </p:sp>
      <p:sp>
        <p:nvSpPr>
          <p:cNvPr name="TextBox 133" id="133"/>
          <p:cNvSpPr txBox="true"/>
          <p:nvPr/>
        </p:nvSpPr>
        <p:spPr>
          <a:xfrm rot="0">
            <a:off x="348174" y="2231896"/>
            <a:ext cx="5380172" cy="888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20"/>
              </a:lnSpc>
            </a:pPr>
            <a:r>
              <a:rPr lang="en-US" sz="32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Empieza a operar </a:t>
            </a:r>
          </a:p>
          <a:p>
            <a:pPr algn="l">
              <a:lnSpc>
                <a:spcPts val="3520"/>
              </a:lnSpc>
            </a:pPr>
            <a:r>
              <a:rPr lang="en-US" sz="32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forma más inteligente.</a:t>
            </a:r>
          </a:p>
        </p:txBody>
      </p:sp>
      <p:sp>
        <p:nvSpPr>
          <p:cNvPr name="TextBox 134" id="134"/>
          <p:cNvSpPr txBox="true"/>
          <p:nvPr/>
        </p:nvSpPr>
        <p:spPr>
          <a:xfrm rot="0">
            <a:off x="499362" y="19764742"/>
            <a:ext cx="4335954" cy="188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3630" indent="-151815" lvl="1">
              <a:lnSpc>
                <a:spcPts val="1687"/>
              </a:lnSpc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Cada entrega: foto, firma electrónica y marca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de tiempo GPS</a:t>
            </a:r>
          </a:p>
          <a:p>
            <a:pPr algn="l" marL="303630" indent="-151815" lvl="1">
              <a:lnSpc>
                <a:spcPts val="1687"/>
              </a:lnSpc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Las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disputas de facturación desaparecen: la prueba de entrega se captura en sitio</a:t>
            </a:r>
          </a:p>
          <a:p>
            <a:pPr algn="l" marL="303630" indent="-151815" lvl="1">
              <a:lnSpc>
                <a:spcPts val="1687"/>
              </a:lnSpc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La o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ficina recibe los datos al instante: sincronización automática al enviar</a:t>
            </a:r>
          </a:p>
          <a:p>
            <a:pPr algn="l" marL="303630" indent="-151815" lvl="1">
              <a:lnSpc>
                <a:spcPts val="1687"/>
              </a:lnSpc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Sin p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erseguir papeles: los formularios se completan en el trabajo</a:t>
            </a:r>
          </a:p>
          <a:p>
            <a:pPr algn="l" marL="303630" indent="-151815" lvl="1">
              <a:lnSpc>
                <a:spcPts val="1687"/>
              </a:lnSpc>
              <a:spcBef>
                <a:spcPct val="0"/>
              </a:spcBef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onfirmación automát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ica al cliente</a:t>
            </a:r>
          </a:p>
        </p:txBody>
      </p:sp>
      <p:sp>
        <p:nvSpPr>
          <p:cNvPr name="TextBox 135" id="135"/>
          <p:cNvSpPr txBox="true"/>
          <p:nvPr/>
        </p:nvSpPr>
        <p:spPr>
          <a:xfrm rot="0">
            <a:off x="348174" y="8694882"/>
            <a:ext cx="4159070" cy="271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10"/>
              </a:lnSpc>
            </a:pP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CÓMO</a:t>
            </a: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LO RESUELVE NAVIXY</a:t>
            </a:r>
          </a:p>
        </p:txBody>
      </p:sp>
      <p:sp>
        <p:nvSpPr>
          <p:cNvPr name="TextBox 136" id="136"/>
          <p:cNvSpPr txBox="true"/>
          <p:nvPr/>
        </p:nvSpPr>
        <p:spPr>
          <a:xfrm rot="0">
            <a:off x="374693" y="5675616"/>
            <a:ext cx="9138467" cy="633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53"/>
              </a:lnSpc>
            </a:pP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EL VERDADERO</a:t>
            </a: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COSTO </a:t>
            </a:r>
          </a:p>
          <a:p>
            <a:pPr algn="l">
              <a:lnSpc>
                <a:spcPts val="2553"/>
              </a:lnSpc>
            </a:pP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TRABAJAR SIN VISIBILIDAD</a:t>
            </a:r>
          </a:p>
        </p:txBody>
      </p:sp>
      <p:sp>
        <p:nvSpPr>
          <p:cNvPr name="TextBox 137" id="137"/>
          <p:cNvSpPr txBox="true"/>
          <p:nvPr/>
        </p:nvSpPr>
        <p:spPr>
          <a:xfrm rot="0">
            <a:off x="654212" y="12670093"/>
            <a:ext cx="4289714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3"/>
              </a:lnSpc>
              <a:spcBef>
                <a:spcPct val="0"/>
              </a:spcBef>
            </a:pPr>
            <a:r>
              <a:rPr lang="en-US" b="true" sz="20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La</a:t>
            </a:r>
            <a:r>
              <a:rPr lang="en-US" b="true" sz="20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persona correcta. La</a:t>
            </a:r>
            <a:r>
              <a:rPr lang="en-US" b="true" sz="20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tarea correcta. En el momento adecuado.</a:t>
            </a:r>
          </a:p>
        </p:txBody>
      </p:sp>
      <p:sp>
        <p:nvSpPr>
          <p:cNvPr name="TextBox 138" id="138"/>
          <p:cNvSpPr txBox="true"/>
          <p:nvPr/>
        </p:nvSpPr>
        <p:spPr>
          <a:xfrm rot="0">
            <a:off x="512101" y="13422568"/>
            <a:ext cx="4323215" cy="167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3975" indent="-151988" lvl="1">
              <a:lnSpc>
                <a:spcPts val="1689"/>
              </a:lnSpc>
              <a:spcBef>
                <a:spcPct val="0"/>
              </a:spcBef>
              <a:buFont typeface="Arial"/>
              <a:buChar char="•"/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Asigna</a:t>
            </a: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ción automática según ubicación, habilidades y carga de trab</a:t>
            </a: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ajo.</a:t>
            </a:r>
          </a:p>
          <a:p>
            <a:pPr algn="l" marL="303975" indent="-151988" lvl="1">
              <a:lnSpc>
                <a:spcPts val="1689"/>
              </a:lnSpc>
              <a:spcBef>
                <a:spcPct val="0"/>
              </a:spcBef>
              <a:buFont typeface="Arial"/>
              <a:buChar char="•"/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Los coordinadores gestionan las tareas desde un calendario interactivo, sin depender del teléfono.</a:t>
            </a:r>
          </a:p>
          <a:p>
            <a:pPr algn="l" marL="303975" indent="-151988" lvl="1">
              <a:lnSpc>
                <a:spcPts val="1689"/>
              </a:lnSpc>
              <a:spcBef>
                <a:spcPct val="0"/>
              </a:spcBef>
              <a:buFont typeface="Arial"/>
              <a:buChar char="•"/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Los técnicos siempre saben cuál es su siguiente trabajo gracias a la asignación instantánea.</a:t>
            </a:r>
          </a:p>
          <a:p>
            <a:pPr algn="l" marL="303975" indent="-151988" lvl="1">
              <a:lnSpc>
                <a:spcPts val="1689"/>
              </a:lnSpc>
              <a:spcBef>
                <a:spcPct val="0"/>
              </a:spcBef>
              <a:buFont typeface="Arial"/>
              <a:buChar char="•"/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Seguimiento del estado de cada tarea en tiempo real: Asignada → En ruta → Completada.</a:t>
            </a:r>
          </a:p>
        </p:txBody>
      </p:sp>
      <p:sp>
        <p:nvSpPr>
          <p:cNvPr name="TextBox 139" id="139"/>
          <p:cNvSpPr txBox="true"/>
          <p:nvPr/>
        </p:nvSpPr>
        <p:spPr>
          <a:xfrm rot="0">
            <a:off x="5699352" y="12670093"/>
            <a:ext cx="4097224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3"/>
              </a:lnSpc>
              <a:spcBef>
                <a:spcPct val="0"/>
              </a:spcBef>
            </a:pPr>
            <a:r>
              <a:rPr lang="en-US" b="true" sz="20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</a:t>
            </a:r>
            <a:r>
              <a:rPr lang="en-US" b="true" sz="20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corre menos. A</a:t>
            </a:r>
            <a:r>
              <a:rPr lang="en-US" b="true" sz="20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tiende más. Gasta menos.</a:t>
            </a:r>
          </a:p>
        </p:txBody>
      </p:sp>
      <p:sp>
        <p:nvSpPr>
          <p:cNvPr name="TextBox 140" id="140"/>
          <p:cNvSpPr txBox="true"/>
          <p:nvPr/>
        </p:nvSpPr>
        <p:spPr>
          <a:xfrm rot="0">
            <a:off x="5552460" y="13422568"/>
            <a:ext cx="3877290" cy="167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3975" indent="-151988" lvl="1">
              <a:lnSpc>
                <a:spcPts val="1689"/>
              </a:lnSpc>
              <a:buFont typeface="Arial"/>
              <a:buChar char="•"/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</a:t>
            </a: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lanificación automática de rutas y tareas.</a:t>
            </a:r>
          </a:p>
          <a:p>
            <a:pPr algn="l" marL="303975" indent="-151988" lvl="1">
              <a:lnSpc>
                <a:spcPts val="1689"/>
              </a:lnSpc>
              <a:buFont typeface="Arial"/>
              <a:buChar char="•"/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Más visitas por jornada, sin aumentar personal.</a:t>
            </a:r>
          </a:p>
          <a:p>
            <a:pPr algn="l" marL="303975" indent="-151988" lvl="1">
              <a:lnSpc>
                <a:spcPts val="1689"/>
              </a:lnSpc>
              <a:buFont typeface="Arial"/>
              <a:buChar char="•"/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Meno</a:t>
            </a: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 kilómetros recorridos y menor consumo de combustible.</a:t>
            </a:r>
          </a:p>
          <a:p>
            <a:pPr algn="l" marL="303975" indent="-151988" lvl="1">
              <a:lnSpc>
                <a:spcPts val="1689"/>
              </a:lnSpc>
              <a:spcBef>
                <a:spcPct val="0"/>
              </a:spcBef>
              <a:buFont typeface="Arial"/>
              <a:buChar char="•"/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Cumplimiento de </a:t>
            </a: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ventanas de t</a:t>
            </a: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iempo para mejorar el nivel de servicio.</a:t>
            </a:r>
          </a:p>
          <a:p>
            <a:pPr algn="l">
              <a:lnSpc>
                <a:spcPts val="1689"/>
              </a:lnSpc>
              <a:spcBef>
                <a:spcPct val="0"/>
              </a:spcBef>
            </a:pPr>
          </a:p>
        </p:txBody>
      </p:sp>
      <p:sp>
        <p:nvSpPr>
          <p:cNvPr name="TextBox 141" id="141"/>
          <p:cNvSpPr txBox="true"/>
          <p:nvPr/>
        </p:nvSpPr>
        <p:spPr>
          <a:xfrm rot="0">
            <a:off x="636494" y="19257299"/>
            <a:ext cx="4286534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1"/>
              </a:lnSpc>
              <a:spcBef>
                <a:spcPct val="0"/>
              </a:spcBef>
            </a:pPr>
            <a:r>
              <a:rPr lang="en-US" b="true" sz="200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Elim</a:t>
            </a:r>
            <a:r>
              <a:rPr lang="en-US" b="true" sz="200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ina el papeleo para siemp</a:t>
            </a:r>
            <a:r>
              <a:rPr lang="en-US" b="true" sz="200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</a:t>
            </a:r>
          </a:p>
        </p:txBody>
      </p:sp>
      <p:sp>
        <p:nvSpPr>
          <p:cNvPr name="TextBox 142" id="142"/>
          <p:cNvSpPr txBox="true"/>
          <p:nvPr/>
        </p:nvSpPr>
        <p:spPr>
          <a:xfrm rot="0">
            <a:off x="5728346" y="19257299"/>
            <a:ext cx="3236014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1"/>
              </a:lnSpc>
              <a:spcBef>
                <a:spcPct val="0"/>
              </a:spcBef>
            </a:pPr>
            <a:r>
              <a:rPr lang="en-US" b="true" sz="200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U</a:t>
            </a:r>
            <a:r>
              <a:rPr lang="en-US" b="true" sz="200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na sola app. </a:t>
            </a:r>
          </a:p>
          <a:p>
            <a:pPr algn="l">
              <a:lnSpc>
                <a:spcPts val="2411"/>
              </a:lnSpc>
              <a:spcBef>
                <a:spcPct val="0"/>
              </a:spcBef>
            </a:pPr>
            <a:r>
              <a:rPr lang="en-US" b="true" sz="200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Sin caos de mensajes</a:t>
            </a:r>
          </a:p>
        </p:txBody>
      </p:sp>
      <p:sp>
        <p:nvSpPr>
          <p:cNvPr name="TextBox 143" id="143"/>
          <p:cNvSpPr txBox="true"/>
          <p:nvPr/>
        </p:nvSpPr>
        <p:spPr>
          <a:xfrm rot="0">
            <a:off x="5552460" y="20008008"/>
            <a:ext cx="4482629" cy="167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3630" indent="-151815" lvl="1">
              <a:lnSpc>
                <a:spcPts val="1687"/>
              </a:lnSpc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Sin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instrucciones perdidas: documentos </a:t>
            </a:r>
          </a:p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 indicaciones dentro de la app</a:t>
            </a:r>
          </a:p>
          <a:p>
            <a:pPr algn="l" marL="303630" indent="-151815" lvl="1">
              <a:lnSpc>
                <a:spcPts val="1687"/>
              </a:lnSpc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Un solo mensaje llega a todo el equipo </a:t>
            </a:r>
          </a:p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al instante</a:t>
            </a:r>
          </a:p>
          <a:p>
            <a:pPr algn="l" marL="303630" indent="-151815" lvl="1">
              <a:lnSpc>
                <a:spcPts val="1687"/>
              </a:lnSpc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Resp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onsabilidad: historial de mensajes </a:t>
            </a:r>
          </a:p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guardado</a:t>
            </a:r>
          </a:p>
          <a:p>
            <a:pPr algn="l" marL="303630" indent="-151815" lvl="1">
              <a:lnSpc>
                <a:spcPts val="1687"/>
              </a:lnSpc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Sin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presupuesto para herramientas 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extra: </a:t>
            </a:r>
          </a:p>
          <a:p>
            <a:pPr algn="l">
              <a:lnSpc>
                <a:spcPts val="1687"/>
              </a:lnSpc>
              <a:spcBef>
                <a:spcPct val="0"/>
              </a:spcBef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la mensajería vie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ne integrada</a:t>
            </a:r>
          </a:p>
        </p:txBody>
      </p:sp>
      <p:sp>
        <p:nvSpPr>
          <p:cNvPr name="TextBox 144" id="144"/>
          <p:cNvSpPr txBox="true"/>
          <p:nvPr/>
        </p:nvSpPr>
        <p:spPr>
          <a:xfrm rot="0">
            <a:off x="4296260" y="31228774"/>
            <a:ext cx="2908750" cy="826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19"/>
              </a:lnSpc>
            </a:pPr>
            <a:r>
              <a:rPr lang="en-US" sz="17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  <a:hlinkClick r:id="rId46" tooltip="https://navixy.com/es/field-service/"/>
              </a:rPr>
              <a:t>V</a:t>
            </a:r>
            <a:r>
              <a:rPr lang="en-US" sz="17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  <a:hlinkClick r:id="rId47" tooltip="https://navixy.com/es/field-service/"/>
              </a:rPr>
              <a:t>e cómo funciona Navixy </a:t>
            </a:r>
          </a:p>
          <a:p>
            <a:pPr algn="l">
              <a:lnSpc>
                <a:spcPts val="2219"/>
              </a:lnSpc>
            </a:pPr>
            <a:r>
              <a:rPr lang="en-US" sz="17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  <a:hlinkClick r:id="rId48" tooltip="https://navixy.com/es/field-service/"/>
              </a:rPr>
              <a:t>para tu equipo.</a:t>
            </a:r>
          </a:p>
          <a:p>
            <a:pPr algn="l">
              <a:lnSpc>
                <a:spcPts val="2219"/>
              </a:lnSpc>
            </a:pPr>
            <a:r>
              <a:rPr lang="en-US" sz="1707" u="sng">
                <a:solidFill>
                  <a:srgbClr val="0D8AE3"/>
                </a:solidFill>
                <a:latin typeface="Proxima Nova"/>
                <a:ea typeface="Proxima Nova"/>
                <a:cs typeface="Proxima Nova"/>
                <a:sym typeface="Proxima Nova"/>
                <a:hlinkClick r:id="rId49" tooltip="https://navixy.com/es/field-service/"/>
              </a:rPr>
              <a:t>navixy.com/es/field-service</a:t>
            </a:r>
          </a:p>
        </p:txBody>
      </p:sp>
      <p:sp>
        <p:nvSpPr>
          <p:cNvPr name="TextBox 145" id="145"/>
          <p:cNvSpPr txBox="true"/>
          <p:nvPr/>
        </p:nvSpPr>
        <p:spPr>
          <a:xfrm rot="0">
            <a:off x="791455" y="24610046"/>
            <a:ext cx="3715788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0"/>
              </a:lnSpc>
              <a:spcBef>
                <a:spcPct val="0"/>
              </a:spcBef>
            </a:pPr>
            <a:r>
              <a:rPr lang="en-US" sz="15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X-GPS Mobile brinda a los gerentes</a:t>
            </a:r>
            <a:r>
              <a:rPr lang="en-US" sz="15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visibilidad en tiempo real de su operación: ubicación, estado de las tareas y telemetría de cada vehículo.</a:t>
            </a:r>
          </a:p>
        </p:txBody>
      </p:sp>
      <p:sp>
        <p:nvSpPr>
          <p:cNvPr name="TextBox 146" id="146"/>
          <p:cNvSpPr txBox="true"/>
          <p:nvPr/>
        </p:nvSpPr>
        <p:spPr>
          <a:xfrm rot="0">
            <a:off x="5386321" y="24610046"/>
            <a:ext cx="4314976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0"/>
              </a:lnSpc>
              <a:spcBef>
                <a:spcPct val="0"/>
              </a:spcBef>
            </a:pPr>
            <a:r>
              <a:rPr lang="en-US" sz="15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X-GPS Tracker</a:t>
            </a:r>
            <a:r>
              <a:rPr lang="en-US" sz="15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m</a:t>
            </a:r>
            <a:r>
              <a:rPr lang="en-US" sz="15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antiene al personal de campo</a:t>
            </a:r>
            <a:r>
              <a:rPr lang="en-US" sz="15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conectado con la operación. Permite recibir tareas, actualizar su estado y comunicarse con el coordinador desde una sola aplicación.</a:t>
            </a:r>
          </a:p>
        </p:txBody>
      </p:sp>
      <p:sp>
        <p:nvSpPr>
          <p:cNvPr name="TextBox 147" id="147"/>
          <p:cNvSpPr txBox="true"/>
          <p:nvPr/>
        </p:nvSpPr>
        <p:spPr>
          <a:xfrm rot="0">
            <a:off x="658109" y="22916366"/>
            <a:ext cx="9138467" cy="317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53"/>
              </a:lnSpc>
            </a:pPr>
            <a:r>
              <a:rPr lang="en-US" b="true" sz="2010" spc="237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DOS</a:t>
            </a:r>
            <a:r>
              <a:rPr lang="en-US" b="true" sz="2010" spc="237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APLICACIONES. UN SOLO EQUIPO.</a:t>
            </a:r>
          </a:p>
        </p:txBody>
      </p:sp>
      <p:sp>
        <p:nvSpPr>
          <p:cNvPr name="TextBox 148" id="148"/>
          <p:cNvSpPr txBox="true"/>
          <p:nvPr/>
        </p:nvSpPr>
        <p:spPr>
          <a:xfrm rot="0">
            <a:off x="4238153" y="29284075"/>
            <a:ext cx="5003746" cy="633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53"/>
              </a:lnSpc>
            </a:pP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¿LISTO PARA TOMAR</a:t>
            </a: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EL CONTROL DE TUS OPERACIONES?</a:t>
            </a:r>
          </a:p>
        </p:txBody>
      </p:sp>
      <p:sp>
        <p:nvSpPr>
          <p:cNvPr name="TextBox 149" id="149"/>
          <p:cNvSpPr txBox="true"/>
          <p:nvPr/>
        </p:nvSpPr>
        <p:spPr>
          <a:xfrm rot="0">
            <a:off x="1690327" y="23862179"/>
            <a:ext cx="1966764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X-GPS Mobile</a:t>
            </a:r>
          </a:p>
        </p:txBody>
      </p:sp>
      <p:sp>
        <p:nvSpPr>
          <p:cNvPr name="TextBox 150" id="150"/>
          <p:cNvSpPr txBox="true"/>
          <p:nvPr/>
        </p:nvSpPr>
        <p:spPr>
          <a:xfrm rot="0">
            <a:off x="6333691" y="23855243"/>
            <a:ext cx="2052117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X-GPS Tracker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9101" y="4970248"/>
            <a:ext cx="10532949" cy="3196919"/>
            <a:chOff x="0" y="0"/>
            <a:chExt cx="2759522" cy="83755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59522" cy="837559"/>
            </a:xfrm>
            <a:custGeom>
              <a:avLst/>
              <a:gdLst/>
              <a:ahLst/>
              <a:cxnLst/>
              <a:rect r="r" b="b" t="t" l="l"/>
              <a:pathLst>
                <a:path h="837559" w="2759522">
                  <a:moveTo>
                    <a:pt x="14116" y="0"/>
                  </a:moveTo>
                  <a:lnTo>
                    <a:pt x="2745407" y="0"/>
                  </a:lnTo>
                  <a:cubicBezTo>
                    <a:pt x="2749150" y="0"/>
                    <a:pt x="2752741" y="1487"/>
                    <a:pt x="2755388" y="4134"/>
                  </a:cubicBezTo>
                  <a:cubicBezTo>
                    <a:pt x="2758035" y="6782"/>
                    <a:pt x="2759522" y="10372"/>
                    <a:pt x="2759522" y="14116"/>
                  </a:cubicBezTo>
                  <a:lnTo>
                    <a:pt x="2759522" y="823444"/>
                  </a:lnTo>
                  <a:cubicBezTo>
                    <a:pt x="2759522" y="831239"/>
                    <a:pt x="2753202" y="837559"/>
                    <a:pt x="2745407" y="837559"/>
                  </a:cubicBezTo>
                  <a:lnTo>
                    <a:pt x="14116" y="837559"/>
                  </a:lnTo>
                  <a:cubicBezTo>
                    <a:pt x="6320" y="837559"/>
                    <a:pt x="0" y="831239"/>
                    <a:pt x="0" y="823444"/>
                  </a:cubicBezTo>
                  <a:lnTo>
                    <a:pt x="0" y="14116"/>
                  </a:lnTo>
                  <a:cubicBezTo>
                    <a:pt x="0" y="6320"/>
                    <a:pt x="6320" y="0"/>
                    <a:pt x="14116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759522" cy="837559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10800000">
            <a:off x="-39101" y="4931947"/>
            <a:ext cx="2935290" cy="3151000"/>
          </a:xfrm>
          <a:custGeom>
            <a:avLst/>
            <a:gdLst/>
            <a:ahLst/>
            <a:cxnLst/>
            <a:rect r="r" b="b" t="t" l="l"/>
            <a:pathLst>
              <a:path h="3151000" w="2935290">
                <a:moveTo>
                  <a:pt x="0" y="0"/>
                </a:moveTo>
                <a:lnTo>
                  <a:pt x="2935290" y="0"/>
                </a:lnTo>
                <a:lnTo>
                  <a:pt x="2935290" y="3150999"/>
                </a:lnTo>
                <a:lnTo>
                  <a:pt x="0" y="3150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7000"/>
            </a:blip>
            <a:stretch>
              <a:fillRect l="0" t="-124299" r="-243634" b="-10254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39101" y="-213212"/>
            <a:ext cx="10532888" cy="5468899"/>
          </a:xfrm>
          <a:custGeom>
            <a:avLst/>
            <a:gdLst/>
            <a:ahLst/>
            <a:cxnLst/>
            <a:rect r="r" b="b" t="t" l="l"/>
            <a:pathLst>
              <a:path h="5468899" w="10532888">
                <a:moveTo>
                  <a:pt x="0" y="0"/>
                </a:moveTo>
                <a:lnTo>
                  <a:pt x="10532888" y="0"/>
                </a:lnTo>
                <a:lnTo>
                  <a:pt x="10532888" y="5468898"/>
                </a:lnTo>
                <a:lnTo>
                  <a:pt x="0" y="54688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94" r="-23896" b="-34092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39101" y="-1244862"/>
            <a:ext cx="6597890" cy="6503442"/>
          </a:xfrm>
          <a:custGeom>
            <a:avLst/>
            <a:gdLst/>
            <a:ahLst/>
            <a:cxnLst/>
            <a:rect r="r" b="b" t="t" l="l"/>
            <a:pathLst>
              <a:path h="6503442" w="6597890">
                <a:moveTo>
                  <a:pt x="0" y="0"/>
                </a:moveTo>
                <a:lnTo>
                  <a:pt x="6597889" y="0"/>
                </a:lnTo>
                <a:lnTo>
                  <a:pt x="6597889" y="6503442"/>
                </a:lnTo>
                <a:lnTo>
                  <a:pt x="0" y="65034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7000"/>
            </a:blip>
            <a:stretch>
              <a:fillRect l="-119944" t="-74095" r="-3894" b="-52993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48174" y="740609"/>
            <a:ext cx="2772471" cy="594821"/>
          </a:xfrm>
          <a:custGeom>
            <a:avLst/>
            <a:gdLst/>
            <a:ahLst/>
            <a:cxnLst/>
            <a:rect r="r" b="b" t="t" l="l"/>
            <a:pathLst>
              <a:path h="594821" w="2772471">
                <a:moveTo>
                  <a:pt x="0" y="0"/>
                </a:moveTo>
                <a:lnTo>
                  <a:pt x="2772471" y="0"/>
                </a:lnTo>
                <a:lnTo>
                  <a:pt x="2772471" y="594821"/>
                </a:lnTo>
                <a:lnTo>
                  <a:pt x="0" y="5948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365403" y="10157377"/>
            <a:ext cx="4663925" cy="5415283"/>
            <a:chOff x="0" y="0"/>
            <a:chExt cx="1221899" cy="141874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21899" cy="1418747"/>
            </a:xfrm>
            <a:custGeom>
              <a:avLst/>
              <a:gdLst/>
              <a:ahLst/>
              <a:cxnLst/>
              <a:rect r="r" b="b" t="t" l="l"/>
              <a:pathLst>
                <a:path h="1418747" w="1221899">
                  <a:moveTo>
                    <a:pt x="31878" y="0"/>
                  </a:moveTo>
                  <a:lnTo>
                    <a:pt x="1190021" y="0"/>
                  </a:lnTo>
                  <a:cubicBezTo>
                    <a:pt x="1198476" y="0"/>
                    <a:pt x="1206584" y="3359"/>
                    <a:pt x="1212562" y="9337"/>
                  </a:cubicBezTo>
                  <a:cubicBezTo>
                    <a:pt x="1218541" y="15315"/>
                    <a:pt x="1221899" y="23424"/>
                    <a:pt x="1221899" y="31878"/>
                  </a:cubicBezTo>
                  <a:lnTo>
                    <a:pt x="1221899" y="1386869"/>
                  </a:lnTo>
                  <a:cubicBezTo>
                    <a:pt x="1221899" y="1395323"/>
                    <a:pt x="1218541" y="1403432"/>
                    <a:pt x="1212562" y="1409410"/>
                  </a:cubicBezTo>
                  <a:cubicBezTo>
                    <a:pt x="1206584" y="1415389"/>
                    <a:pt x="1198476" y="1418747"/>
                    <a:pt x="1190021" y="1418747"/>
                  </a:cubicBezTo>
                  <a:lnTo>
                    <a:pt x="31878" y="1418747"/>
                  </a:lnTo>
                  <a:cubicBezTo>
                    <a:pt x="23424" y="1418747"/>
                    <a:pt x="15315" y="1415389"/>
                    <a:pt x="9337" y="1409410"/>
                  </a:cubicBezTo>
                  <a:cubicBezTo>
                    <a:pt x="3359" y="1403432"/>
                    <a:pt x="0" y="1395323"/>
                    <a:pt x="0" y="1386869"/>
                  </a:cubicBezTo>
                  <a:lnTo>
                    <a:pt x="0" y="31878"/>
                  </a:lnTo>
                  <a:cubicBezTo>
                    <a:pt x="0" y="23424"/>
                    <a:pt x="3359" y="15315"/>
                    <a:pt x="9337" y="9337"/>
                  </a:cubicBezTo>
                  <a:cubicBezTo>
                    <a:pt x="15315" y="3359"/>
                    <a:pt x="23424" y="0"/>
                    <a:pt x="31878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221899" cy="1418747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383154" y="10157377"/>
            <a:ext cx="4663925" cy="5415283"/>
            <a:chOff x="0" y="0"/>
            <a:chExt cx="1221899" cy="141874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21899" cy="1418747"/>
            </a:xfrm>
            <a:custGeom>
              <a:avLst/>
              <a:gdLst/>
              <a:ahLst/>
              <a:cxnLst/>
              <a:rect r="r" b="b" t="t" l="l"/>
              <a:pathLst>
                <a:path h="1418747" w="1221899">
                  <a:moveTo>
                    <a:pt x="31878" y="0"/>
                  </a:moveTo>
                  <a:lnTo>
                    <a:pt x="1190021" y="0"/>
                  </a:lnTo>
                  <a:cubicBezTo>
                    <a:pt x="1198476" y="0"/>
                    <a:pt x="1206584" y="3359"/>
                    <a:pt x="1212562" y="9337"/>
                  </a:cubicBezTo>
                  <a:cubicBezTo>
                    <a:pt x="1218541" y="15315"/>
                    <a:pt x="1221899" y="23424"/>
                    <a:pt x="1221899" y="31878"/>
                  </a:cubicBezTo>
                  <a:lnTo>
                    <a:pt x="1221899" y="1386869"/>
                  </a:lnTo>
                  <a:cubicBezTo>
                    <a:pt x="1221899" y="1395323"/>
                    <a:pt x="1218541" y="1403432"/>
                    <a:pt x="1212562" y="1409410"/>
                  </a:cubicBezTo>
                  <a:cubicBezTo>
                    <a:pt x="1206584" y="1415389"/>
                    <a:pt x="1198476" y="1418747"/>
                    <a:pt x="1190021" y="1418747"/>
                  </a:cubicBezTo>
                  <a:lnTo>
                    <a:pt x="31878" y="1418747"/>
                  </a:lnTo>
                  <a:cubicBezTo>
                    <a:pt x="23424" y="1418747"/>
                    <a:pt x="15315" y="1415389"/>
                    <a:pt x="9337" y="1409410"/>
                  </a:cubicBezTo>
                  <a:cubicBezTo>
                    <a:pt x="3359" y="1403432"/>
                    <a:pt x="0" y="1395323"/>
                    <a:pt x="0" y="1386869"/>
                  </a:cubicBezTo>
                  <a:lnTo>
                    <a:pt x="0" y="31878"/>
                  </a:lnTo>
                  <a:cubicBezTo>
                    <a:pt x="0" y="23424"/>
                    <a:pt x="3359" y="15315"/>
                    <a:pt x="9337" y="9337"/>
                  </a:cubicBezTo>
                  <a:cubicBezTo>
                    <a:pt x="15315" y="3359"/>
                    <a:pt x="23424" y="0"/>
                    <a:pt x="31878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1221899" cy="1418747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5411984" y="9353048"/>
            <a:ext cx="4617756" cy="2647532"/>
          </a:xfrm>
          <a:custGeom>
            <a:avLst/>
            <a:gdLst/>
            <a:ahLst/>
            <a:cxnLst/>
            <a:rect r="r" b="b" t="t" l="l"/>
            <a:pathLst>
              <a:path h="2647532" w="4617756">
                <a:moveTo>
                  <a:pt x="0" y="0"/>
                </a:moveTo>
                <a:lnTo>
                  <a:pt x="4617756" y="0"/>
                </a:lnTo>
                <a:lnTo>
                  <a:pt x="4617756" y="2647531"/>
                </a:lnTo>
                <a:lnTo>
                  <a:pt x="0" y="264753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27" t="0" r="-5827" b="-222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365403" y="16641621"/>
            <a:ext cx="4663925" cy="5667620"/>
            <a:chOff x="0" y="0"/>
            <a:chExt cx="1221899" cy="148485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21899" cy="1484857"/>
            </a:xfrm>
            <a:custGeom>
              <a:avLst/>
              <a:gdLst/>
              <a:ahLst/>
              <a:cxnLst/>
              <a:rect r="r" b="b" t="t" l="l"/>
              <a:pathLst>
                <a:path h="1484857" w="1221899">
                  <a:moveTo>
                    <a:pt x="31878" y="0"/>
                  </a:moveTo>
                  <a:lnTo>
                    <a:pt x="1190021" y="0"/>
                  </a:lnTo>
                  <a:cubicBezTo>
                    <a:pt x="1198476" y="0"/>
                    <a:pt x="1206584" y="3359"/>
                    <a:pt x="1212562" y="9337"/>
                  </a:cubicBezTo>
                  <a:cubicBezTo>
                    <a:pt x="1218541" y="15315"/>
                    <a:pt x="1221899" y="23424"/>
                    <a:pt x="1221899" y="31878"/>
                  </a:cubicBezTo>
                  <a:lnTo>
                    <a:pt x="1221899" y="1452979"/>
                  </a:lnTo>
                  <a:cubicBezTo>
                    <a:pt x="1221899" y="1461433"/>
                    <a:pt x="1218541" y="1469542"/>
                    <a:pt x="1212562" y="1475520"/>
                  </a:cubicBezTo>
                  <a:cubicBezTo>
                    <a:pt x="1206584" y="1481498"/>
                    <a:pt x="1198476" y="1484857"/>
                    <a:pt x="1190021" y="1484857"/>
                  </a:cubicBezTo>
                  <a:lnTo>
                    <a:pt x="31878" y="1484857"/>
                  </a:lnTo>
                  <a:cubicBezTo>
                    <a:pt x="23424" y="1484857"/>
                    <a:pt x="15315" y="1481498"/>
                    <a:pt x="9337" y="1475520"/>
                  </a:cubicBezTo>
                  <a:cubicBezTo>
                    <a:pt x="3359" y="1469542"/>
                    <a:pt x="0" y="1461433"/>
                    <a:pt x="0" y="1452979"/>
                  </a:cubicBezTo>
                  <a:lnTo>
                    <a:pt x="0" y="31878"/>
                  </a:lnTo>
                  <a:cubicBezTo>
                    <a:pt x="0" y="23424"/>
                    <a:pt x="3359" y="15315"/>
                    <a:pt x="9337" y="9337"/>
                  </a:cubicBezTo>
                  <a:cubicBezTo>
                    <a:pt x="15315" y="3359"/>
                    <a:pt x="23424" y="0"/>
                    <a:pt x="31878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1221899" cy="1484857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383154" y="16664536"/>
            <a:ext cx="4663925" cy="5644706"/>
            <a:chOff x="0" y="0"/>
            <a:chExt cx="1221899" cy="147885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221899" cy="1478854"/>
            </a:xfrm>
            <a:custGeom>
              <a:avLst/>
              <a:gdLst/>
              <a:ahLst/>
              <a:cxnLst/>
              <a:rect r="r" b="b" t="t" l="l"/>
              <a:pathLst>
                <a:path h="1478854" w="1221899">
                  <a:moveTo>
                    <a:pt x="31878" y="0"/>
                  </a:moveTo>
                  <a:lnTo>
                    <a:pt x="1190021" y="0"/>
                  </a:lnTo>
                  <a:cubicBezTo>
                    <a:pt x="1198476" y="0"/>
                    <a:pt x="1206584" y="3359"/>
                    <a:pt x="1212562" y="9337"/>
                  </a:cubicBezTo>
                  <a:cubicBezTo>
                    <a:pt x="1218541" y="15315"/>
                    <a:pt x="1221899" y="23424"/>
                    <a:pt x="1221899" y="31878"/>
                  </a:cubicBezTo>
                  <a:lnTo>
                    <a:pt x="1221899" y="1446975"/>
                  </a:lnTo>
                  <a:cubicBezTo>
                    <a:pt x="1221899" y="1455430"/>
                    <a:pt x="1218541" y="1463538"/>
                    <a:pt x="1212562" y="1469517"/>
                  </a:cubicBezTo>
                  <a:cubicBezTo>
                    <a:pt x="1206584" y="1475495"/>
                    <a:pt x="1198476" y="1478854"/>
                    <a:pt x="1190021" y="1478854"/>
                  </a:cubicBezTo>
                  <a:lnTo>
                    <a:pt x="31878" y="1478854"/>
                  </a:lnTo>
                  <a:cubicBezTo>
                    <a:pt x="23424" y="1478854"/>
                    <a:pt x="15315" y="1475495"/>
                    <a:pt x="9337" y="1469517"/>
                  </a:cubicBezTo>
                  <a:cubicBezTo>
                    <a:pt x="3359" y="1463538"/>
                    <a:pt x="0" y="1455430"/>
                    <a:pt x="0" y="1446975"/>
                  </a:cubicBezTo>
                  <a:lnTo>
                    <a:pt x="0" y="31878"/>
                  </a:lnTo>
                  <a:cubicBezTo>
                    <a:pt x="0" y="23424"/>
                    <a:pt x="3359" y="15315"/>
                    <a:pt x="9337" y="9337"/>
                  </a:cubicBezTo>
                  <a:cubicBezTo>
                    <a:pt x="15315" y="3359"/>
                    <a:pt x="23424" y="0"/>
                    <a:pt x="31878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1221899" cy="1478854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-39101" y="28688547"/>
            <a:ext cx="10542525" cy="4877553"/>
            <a:chOff x="0" y="0"/>
            <a:chExt cx="2762031" cy="1277868"/>
          </a:xfrm>
        </p:grpSpPr>
        <p:sp>
          <p:nvSpPr>
            <p:cNvPr name="Freeform 23" id="23">
              <a:hlinkClick r:id="rId8" tooltip="https://navixy.com/en/contact"/>
            </p:cNvPr>
            <p:cNvSpPr/>
            <p:nvPr/>
          </p:nvSpPr>
          <p:spPr>
            <a:xfrm flipH="false" flipV="false" rot="0">
              <a:off x="0" y="0"/>
              <a:ext cx="2762031" cy="1277868"/>
            </a:xfrm>
            <a:custGeom>
              <a:avLst/>
              <a:gdLst/>
              <a:ahLst/>
              <a:cxnLst/>
              <a:rect r="r" b="b" t="t" l="l"/>
              <a:pathLst>
                <a:path h="1277868" w="2762031">
                  <a:moveTo>
                    <a:pt x="14103" y="0"/>
                  </a:moveTo>
                  <a:lnTo>
                    <a:pt x="2747928" y="0"/>
                  </a:lnTo>
                  <a:cubicBezTo>
                    <a:pt x="2751668" y="0"/>
                    <a:pt x="2755255" y="1486"/>
                    <a:pt x="2757900" y="4131"/>
                  </a:cubicBezTo>
                  <a:cubicBezTo>
                    <a:pt x="2760545" y="6775"/>
                    <a:pt x="2762031" y="10362"/>
                    <a:pt x="2762031" y="14103"/>
                  </a:cubicBezTo>
                  <a:lnTo>
                    <a:pt x="2762031" y="1263765"/>
                  </a:lnTo>
                  <a:cubicBezTo>
                    <a:pt x="2762031" y="1267505"/>
                    <a:pt x="2760545" y="1271092"/>
                    <a:pt x="2757900" y="1273737"/>
                  </a:cubicBezTo>
                  <a:cubicBezTo>
                    <a:pt x="2755255" y="1276382"/>
                    <a:pt x="2751668" y="1277868"/>
                    <a:pt x="2747928" y="1277868"/>
                  </a:cubicBezTo>
                  <a:lnTo>
                    <a:pt x="14103" y="1277868"/>
                  </a:lnTo>
                  <a:cubicBezTo>
                    <a:pt x="6314" y="1277868"/>
                    <a:pt x="0" y="1271554"/>
                    <a:pt x="0" y="1263765"/>
                  </a:cubicBezTo>
                  <a:lnTo>
                    <a:pt x="0" y="14103"/>
                  </a:lnTo>
                  <a:cubicBezTo>
                    <a:pt x="0" y="6314"/>
                    <a:pt x="6314" y="0"/>
                    <a:pt x="14103" y="0"/>
                  </a:cubicBez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0"/>
              <a:ext cx="2762031" cy="1277868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241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29973" y="30284271"/>
            <a:ext cx="4077399" cy="2957112"/>
          </a:xfrm>
          <a:custGeom>
            <a:avLst/>
            <a:gdLst/>
            <a:ahLst/>
            <a:cxnLst/>
            <a:rect r="r" b="b" t="t" l="l"/>
            <a:pathLst>
              <a:path h="2957112" w="4077399">
                <a:moveTo>
                  <a:pt x="0" y="0"/>
                </a:moveTo>
                <a:lnTo>
                  <a:pt x="4077399" y="0"/>
                </a:lnTo>
                <a:lnTo>
                  <a:pt x="4077399" y="2957112"/>
                </a:lnTo>
                <a:lnTo>
                  <a:pt x="0" y="295711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28000"/>
            </a:blip>
            <a:stretch>
              <a:fillRect l="0" t="-30259" r="0" b="-7624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7205010" y="28619056"/>
            <a:ext cx="3408826" cy="5205387"/>
          </a:xfrm>
          <a:custGeom>
            <a:avLst/>
            <a:gdLst/>
            <a:ahLst/>
            <a:cxnLst/>
            <a:rect r="r" b="b" t="t" l="l"/>
            <a:pathLst>
              <a:path h="5205387" w="3408826">
                <a:moveTo>
                  <a:pt x="0" y="0"/>
                </a:moveTo>
                <a:lnTo>
                  <a:pt x="3408825" y="0"/>
                </a:lnTo>
                <a:lnTo>
                  <a:pt x="3408825" y="5205387"/>
                </a:lnTo>
                <a:lnTo>
                  <a:pt x="0" y="52053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2959" r="-195898" b="-44893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-32528" y="22672432"/>
            <a:ext cx="10542555" cy="6230643"/>
          </a:xfrm>
          <a:custGeom>
            <a:avLst/>
            <a:gdLst/>
            <a:ahLst/>
            <a:cxnLst/>
            <a:rect r="r" b="b" t="t" l="l"/>
            <a:pathLst>
              <a:path h="6230643" w="10542555">
                <a:moveTo>
                  <a:pt x="0" y="0"/>
                </a:moveTo>
                <a:lnTo>
                  <a:pt x="10542556" y="0"/>
                </a:lnTo>
                <a:lnTo>
                  <a:pt x="10542556" y="6230643"/>
                </a:lnTo>
                <a:lnTo>
                  <a:pt x="0" y="62306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6630" t="0" r="-6539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4333499" y="6548149"/>
            <a:ext cx="4279273" cy="493833"/>
            <a:chOff x="0" y="0"/>
            <a:chExt cx="5705697" cy="658444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32866"/>
              <a:ext cx="564133" cy="592712"/>
              <a:chOff x="0" y="0"/>
              <a:chExt cx="110848" cy="116463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110848" cy="116463"/>
              </a:xfrm>
              <a:custGeom>
                <a:avLst/>
                <a:gdLst/>
                <a:ahLst/>
                <a:cxnLst/>
                <a:rect r="r" b="b" t="t" l="l"/>
                <a:pathLst>
                  <a:path h="116463" w="110848">
                    <a:moveTo>
                      <a:pt x="55424" y="0"/>
                    </a:moveTo>
                    <a:lnTo>
                      <a:pt x="55424" y="0"/>
                    </a:lnTo>
                    <a:cubicBezTo>
                      <a:pt x="70123" y="0"/>
                      <a:pt x="84220" y="5839"/>
                      <a:pt x="94614" y="16233"/>
                    </a:cubicBezTo>
                    <a:cubicBezTo>
                      <a:pt x="105008" y="26627"/>
                      <a:pt x="110848" y="40724"/>
                      <a:pt x="110848" y="55424"/>
                    </a:cubicBezTo>
                    <a:lnTo>
                      <a:pt x="110848" y="61039"/>
                    </a:lnTo>
                    <a:cubicBezTo>
                      <a:pt x="110848" y="91649"/>
                      <a:pt x="86034" y="116463"/>
                      <a:pt x="55424" y="116463"/>
                    </a:cubicBezTo>
                    <a:lnTo>
                      <a:pt x="55424" y="116463"/>
                    </a:lnTo>
                    <a:cubicBezTo>
                      <a:pt x="24814" y="116463"/>
                      <a:pt x="0" y="91649"/>
                      <a:pt x="0" y="61039"/>
                    </a:cubicBezTo>
                    <a:lnTo>
                      <a:pt x="0" y="55424"/>
                    </a:lnTo>
                    <a:cubicBezTo>
                      <a:pt x="0" y="24814"/>
                      <a:pt x="24814" y="0"/>
                      <a:pt x="55424" y="0"/>
                    </a:cubicBezTo>
                    <a:close/>
                  </a:path>
                </a:pathLst>
              </a:custGeom>
              <a:solidFill>
                <a:srgbClr val="0383F4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0"/>
                <a:ext cx="110848" cy="11646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32" id="32"/>
            <p:cNvSpPr/>
            <p:nvPr/>
          </p:nvSpPr>
          <p:spPr>
            <a:xfrm flipH="false" flipV="false" rot="0">
              <a:off x="77792" y="124948"/>
              <a:ext cx="408548" cy="408548"/>
            </a:xfrm>
            <a:custGeom>
              <a:avLst/>
              <a:gdLst/>
              <a:ahLst/>
              <a:cxnLst/>
              <a:rect r="r" b="b" t="t" l="l"/>
              <a:pathLst>
                <a:path h="408548" w="408548">
                  <a:moveTo>
                    <a:pt x="0" y="0"/>
                  </a:moveTo>
                  <a:lnTo>
                    <a:pt x="408548" y="0"/>
                  </a:lnTo>
                  <a:lnTo>
                    <a:pt x="408548" y="408548"/>
                  </a:lnTo>
                  <a:lnTo>
                    <a:pt x="0" y="408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 rot="0">
              <a:off x="773947" y="-9525"/>
              <a:ext cx="4931750" cy="6679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2"/>
                </a:lnSpc>
              </a:pPr>
              <a:r>
                <a:rPr lang="en-US" sz="1608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Despacho por telefone = apagar incêndios o tempo todo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398777" y="6564508"/>
            <a:ext cx="3845749" cy="460894"/>
            <a:chOff x="0" y="0"/>
            <a:chExt cx="5127665" cy="614525"/>
          </a:xfrm>
        </p:grpSpPr>
        <p:grpSp>
          <p:nvGrpSpPr>
            <p:cNvPr name="Group 35" id="35"/>
            <p:cNvGrpSpPr/>
            <p:nvPr/>
          </p:nvGrpSpPr>
          <p:grpSpPr>
            <a:xfrm rot="0">
              <a:off x="0" y="0"/>
              <a:ext cx="564133" cy="592712"/>
              <a:chOff x="0" y="0"/>
              <a:chExt cx="110848" cy="116463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110848" cy="116463"/>
              </a:xfrm>
              <a:custGeom>
                <a:avLst/>
                <a:gdLst/>
                <a:ahLst/>
                <a:cxnLst/>
                <a:rect r="r" b="b" t="t" l="l"/>
                <a:pathLst>
                  <a:path h="116463" w="110848">
                    <a:moveTo>
                      <a:pt x="55424" y="0"/>
                    </a:moveTo>
                    <a:lnTo>
                      <a:pt x="55424" y="0"/>
                    </a:lnTo>
                    <a:cubicBezTo>
                      <a:pt x="70123" y="0"/>
                      <a:pt x="84220" y="5839"/>
                      <a:pt x="94614" y="16233"/>
                    </a:cubicBezTo>
                    <a:cubicBezTo>
                      <a:pt x="105008" y="26627"/>
                      <a:pt x="110848" y="40724"/>
                      <a:pt x="110848" y="55424"/>
                    </a:cubicBezTo>
                    <a:lnTo>
                      <a:pt x="110848" y="61039"/>
                    </a:lnTo>
                    <a:cubicBezTo>
                      <a:pt x="110848" y="91649"/>
                      <a:pt x="86034" y="116463"/>
                      <a:pt x="55424" y="116463"/>
                    </a:cubicBezTo>
                    <a:lnTo>
                      <a:pt x="55424" y="116463"/>
                    </a:lnTo>
                    <a:cubicBezTo>
                      <a:pt x="24814" y="116463"/>
                      <a:pt x="0" y="91649"/>
                      <a:pt x="0" y="61039"/>
                    </a:cubicBezTo>
                    <a:lnTo>
                      <a:pt x="0" y="55424"/>
                    </a:lnTo>
                    <a:cubicBezTo>
                      <a:pt x="0" y="24814"/>
                      <a:pt x="24814" y="0"/>
                      <a:pt x="55424" y="0"/>
                    </a:cubicBezTo>
                    <a:close/>
                  </a:path>
                </a:pathLst>
              </a:custGeom>
              <a:solidFill>
                <a:srgbClr val="0383F4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0"/>
                <a:ext cx="110848" cy="11646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38" id="38"/>
            <p:cNvSpPr/>
            <p:nvPr/>
          </p:nvSpPr>
          <p:spPr>
            <a:xfrm flipH="false" flipV="false" rot="0">
              <a:off x="104825" y="104849"/>
              <a:ext cx="383014" cy="383014"/>
            </a:xfrm>
            <a:custGeom>
              <a:avLst/>
              <a:gdLst/>
              <a:ahLst/>
              <a:cxnLst/>
              <a:rect r="r" b="b" t="t" l="l"/>
              <a:pathLst>
                <a:path h="383014" w="383014">
                  <a:moveTo>
                    <a:pt x="0" y="0"/>
                  </a:moveTo>
                  <a:lnTo>
                    <a:pt x="383014" y="0"/>
                  </a:lnTo>
                  <a:lnTo>
                    <a:pt x="383014" y="383014"/>
                  </a:lnTo>
                  <a:lnTo>
                    <a:pt x="0" y="383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 rot="0">
              <a:off x="816933" y="9525"/>
              <a:ext cx="4310731" cy="605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69"/>
                </a:lnSpc>
              </a:pPr>
              <a:r>
                <a:rPr lang="en-US" sz="1608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Perda d</a:t>
              </a:r>
              <a:r>
                <a:rPr lang="en-US" sz="1608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 combustível e tempo </a:t>
              </a:r>
            </a:p>
            <a:p>
              <a:pPr algn="l">
                <a:lnSpc>
                  <a:spcPts val="1769"/>
                </a:lnSpc>
              </a:pPr>
              <a:r>
                <a:rPr lang="en-US" sz="1608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por rotas ruins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398777" y="7229952"/>
            <a:ext cx="4083596" cy="460894"/>
            <a:chOff x="0" y="0"/>
            <a:chExt cx="5444795" cy="614525"/>
          </a:xfrm>
        </p:grpSpPr>
        <p:grpSp>
          <p:nvGrpSpPr>
            <p:cNvPr name="Group 41" id="41"/>
            <p:cNvGrpSpPr/>
            <p:nvPr/>
          </p:nvGrpSpPr>
          <p:grpSpPr>
            <a:xfrm rot="0">
              <a:off x="0" y="10906"/>
              <a:ext cx="564133" cy="592712"/>
              <a:chOff x="0" y="0"/>
              <a:chExt cx="110848" cy="116463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0"/>
                <a:ext cx="110848" cy="116463"/>
              </a:xfrm>
              <a:custGeom>
                <a:avLst/>
                <a:gdLst/>
                <a:ahLst/>
                <a:cxnLst/>
                <a:rect r="r" b="b" t="t" l="l"/>
                <a:pathLst>
                  <a:path h="116463" w="110848">
                    <a:moveTo>
                      <a:pt x="55424" y="0"/>
                    </a:moveTo>
                    <a:lnTo>
                      <a:pt x="55424" y="0"/>
                    </a:lnTo>
                    <a:cubicBezTo>
                      <a:pt x="70123" y="0"/>
                      <a:pt x="84220" y="5839"/>
                      <a:pt x="94614" y="16233"/>
                    </a:cubicBezTo>
                    <a:cubicBezTo>
                      <a:pt x="105008" y="26627"/>
                      <a:pt x="110848" y="40724"/>
                      <a:pt x="110848" y="55424"/>
                    </a:cubicBezTo>
                    <a:lnTo>
                      <a:pt x="110848" y="61039"/>
                    </a:lnTo>
                    <a:cubicBezTo>
                      <a:pt x="110848" y="91649"/>
                      <a:pt x="86034" y="116463"/>
                      <a:pt x="55424" y="116463"/>
                    </a:cubicBezTo>
                    <a:lnTo>
                      <a:pt x="55424" y="116463"/>
                    </a:lnTo>
                    <a:cubicBezTo>
                      <a:pt x="24814" y="116463"/>
                      <a:pt x="0" y="91649"/>
                      <a:pt x="0" y="61039"/>
                    </a:cubicBezTo>
                    <a:lnTo>
                      <a:pt x="0" y="55424"/>
                    </a:lnTo>
                    <a:cubicBezTo>
                      <a:pt x="0" y="24814"/>
                      <a:pt x="24814" y="0"/>
                      <a:pt x="55424" y="0"/>
                    </a:cubicBezTo>
                    <a:close/>
                  </a:path>
                </a:pathLst>
              </a:custGeom>
              <a:solidFill>
                <a:srgbClr val="0383F4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0" y="0"/>
                <a:ext cx="110848" cy="11646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44" id="44"/>
            <p:cNvSpPr/>
            <p:nvPr/>
          </p:nvSpPr>
          <p:spPr>
            <a:xfrm flipH="false" flipV="false" rot="0">
              <a:off x="104825" y="115755"/>
              <a:ext cx="383014" cy="383014"/>
            </a:xfrm>
            <a:custGeom>
              <a:avLst/>
              <a:gdLst/>
              <a:ahLst/>
              <a:cxnLst/>
              <a:rect r="r" b="b" t="t" l="l"/>
              <a:pathLst>
                <a:path h="383014" w="383014">
                  <a:moveTo>
                    <a:pt x="0" y="0"/>
                  </a:moveTo>
                  <a:lnTo>
                    <a:pt x="383014" y="0"/>
                  </a:lnTo>
                  <a:lnTo>
                    <a:pt x="383014" y="383015"/>
                  </a:lnTo>
                  <a:lnTo>
                    <a:pt x="0" y="383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 rot="0">
              <a:off x="735073" y="9525"/>
              <a:ext cx="4709722" cy="605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69"/>
                </a:lnSpc>
              </a:pPr>
              <a:r>
                <a:rPr lang="en-US" sz="1608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Sem</a:t>
              </a:r>
              <a:r>
                <a:rPr lang="en-US" sz="1608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comprovação. </a:t>
              </a:r>
            </a:p>
            <a:p>
              <a:pPr algn="l">
                <a:lnSpc>
                  <a:spcPts val="1769"/>
                </a:lnSpc>
              </a:pPr>
              <a:r>
                <a:rPr lang="en-US" sz="1608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Sem responsabilidade. Disputas.</a:t>
              </a:r>
            </a:p>
          </p:txBody>
        </p:sp>
      </p:grpSp>
      <p:sp>
        <p:nvSpPr>
          <p:cNvPr name="Freeform 46" id="46"/>
          <p:cNvSpPr/>
          <p:nvPr/>
        </p:nvSpPr>
        <p:spPr>
          <a:xfrm flipH="false" flipV="false" rot="0">
            <a:off x="7084961" y="5020185"/>
            <a:ext cx="3408826" cy="3088647"/>
          </a:xfrm>
          <a:custGeom>
            <a:avLst/>
            <a:gdLst/>
            <a:ahLst/>
            <a:cxnLst/>
            <a:rect r="r" b="b" t="t" l="l"/>
            <a:pathLst>
              <a:path h="3088647" w="3408826">
                <a:moveTo>
                  <a:pt x="0" y="0"/>
                </a:moveTo>
                <a:lnTo>
                  <a:pt x="3408826" y="0"/>
                </a:lnTo>
                <a:lnTo>
                  <a:pt x="3408826" y="3088647"/>
                </a:lnTo>
                <a:lnTo>
                  <a:pt x="0" y="30886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8827" r="-195898" b="-104619"/>
            </a:stretch>
          </a:blipFill>
        </p:spPr>
      </p:sp>
      <p:grpSp>
        <p:nvGrpSpPr>
          <p:cNvPr name="Group 47" id="47"/>
          <p:cNvGrpSpPr/>
          <p:nvPr/>
        </p:nvGrpSpPr>
        <p:grpSpPr>
          <a:xfrm rot="0">
            <a:off x="365403" y="9353048"/>
            <a:ext cx="4652315" cy="2692126"/>
            <a:chOff x="0" y="0"/>
            <a:chExt cx="6203086" cy="3589501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5852929" cy="3589501"/>
            </a:xfrm>
            <a:custGeom>
              <a:avLst/>
              <a:gdLst/>
              <a:ahLst/>
              <a:cxnLst/>
              <a:rect r="r" b="b" t="t" l="l"/>
              <a:pathLst>
                <a:path h="3589501" w="5852929">
                  <a:moveTo>
                    <a:pt x="0" y="0"/>
                  </a:moveTo>
                  <a:lnTo>
                    <a:pt x="5852929" y="0"/>
                  </a:lnTo>
                  <a:lnTo>
                    <a:pt x="5852929" y="3589501"/>
                  </a:lnTo>
                  <a:lnTo>
                    <a:pt x="0" y="35895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7537" t="-8533" r="-7657" b="-26442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0">
              <a:off x="3987446" y="0"/>
              <a:ext cx="2215640" cy="3273069"/>
            </a:xfrm>
            <a:custGeom>
              <a:avLst/>
              <a:gdLst/>
              <a:ahLst/>
              <a:cxnLst/>
              <a:rect r="r" b="b" t="t" l="l"/>
              <a:pathLst>
                <a:path h="3273069" w="2215640">
                  <a:moveTo>
                    <a:pt x="0" y="0"/>
                  </a:moveTo>
                  <a:lnTo>
                    <a:pt x="2215640" y="0"/>
                  </a:lnTo>
                  <a:lnTo>
                    <a:pt x="2215640" y="3273069"/>
                  </a:lnTo>
                  <a:lnTo>
                    <a:pt x="0" y="3273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alphaModFix amt="31000"/>
              </a:blip>
              <a:stretch>
                <a:fillRect l="-20347" t="-129509" r="-218696" b="0"/>
              </a:stretch>
            </a:blipFill>
          </p:spPr>
        </p:sp>
      </p:grpSp>
      <p:grpSp>
        <p:nvGrpSpPr>
          <p:cNvPr name="Group 50" id="50"/>
          <p:cNvGrpSpPr/>
          <p:nvPr/>
        </p:nvGrpSpPr>
        <p:grpSpPr>
          <a:xfrm rot="0">
            <a:off x="295055" y="26361331"/>
            <a:ext cx="1999442" cy="1434448"/>
            <a:chOff x="0" y="0"/>
            <a:chExt cx="2665923" cy="1912597"/>
          </a:xfrm>
        </p:grpSpPr>
        <p:grpSp>
          <p:nvGrpSpPr>
            <p:cNvPr name="Group 51" id="51"/>
            <p:cNvGrpSpPr/>
            <p:nvPr/>
          </p:nvGrpSpPr>
          <p:grpSpPr>
            <a:xfrm rot="0">
              <a:off x="883642" y="0"/>
              <a:ext cx="893700" cy="893700"/>
              <a:chOff x="0" y="0"/>
              <a:chExt cx="104271" cy="104271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104271" cy="104271"/>
              </a:xfrm>
              <a:custGeom>
                <a:avLst/>
                <a:gdLst/>
                <a:ahLst/>
                <a:cxnLst/>
                <a:rect r="r" b="b" t="t" l="l"/>
                <a:pathLst>
                  <a:path h="104271" w="104271">
                    <a:moveTo>
                      <a:pt x="52135" y="0"/>
                    </a:moveTo>
                    <a:lnTo>
                      <a:pt x="52135" y="0"/>
                    </a:lnTo>
                    <a:cubicBezTo>
                      <a:pt x="65962" y="0"/>
                      <a:pt x="79223" y="5493"/>
                      <a:pt x="89001" y="15270"/>
                    </a:cubicBezTo>
                    <a:cubicBezTo>
                      <a:pt x="98778" y="25047"/>
                      <a:pt x="104271" y="38308"/>
                      <a:pt x="104271" y="52135"/>
                    </a:cubicBezTo>
                    <a:lnTo>
                      <a:pt x="104271" y="52135"/>
                    </a:lnTo>
                    <a:cubicBezTo>
                      <a:pt x="104271" y="65962"/>
                      <a:pt x="98778" y="79223"/>
                      <a:pt x="89001" y="89001"/>
                    </a:cubicBezTo>
                    <a:cubicBezTo>
                      <a:pt x="79223" y="98778"/>
                      <a:pt x="65962" y="104271"/>
                      <a:pt x="52135" y="104271"/>
                    </a:cubicBezTo>
                    <a:lnTo>
                      <a:pt x="52135" y="104271"/>
                    </a:lnTo>
                    <a:cubicBezTo>
                      <a:pt x="38308" y="104271"/>
                      <a:pt x="25047" y="98778"/>
                      <a:pt x="15270" y="89001"/>
                    </a:cubicBezTo>
                    <a:cubicBezTo>
                      <a:pt x="5493" y="79223"/>
                      <a:pt x="0" y="65962"/>
                      <a:pt x="0" y="52135"/>
                    </a:cubicBezTo>
                    <a:lnTo>
                      <a:pt x="0" y="52135"/>
                    </a:lnTo>
                    <a:cubicBezTo>
                      <a:pt x="0" y="38308"/>
                      <a:pt x="5493" y="25047"/>
                      <a:pt x="15270" y="15270"/>
                    </a:cubicBezTo>
                    <a:cubicBezTo>
                      <a:pt x="25047" y="5493"/>
                      <a:pt x="38308" y="0"/>
                      <a:pt x="52135" y="0"/>
                    </a:cubicBezTo>
                    <a:close/>
                  </a:path>
                </a:pathLst>
              </a:custGeom>
              <a:solidFill>
                <a:srgbClr val="0383F4">
                  <a:alpha val="63922"/>
                </a:srgbClr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0"/>
                <a:ext cx="104271" cy="104271"/>
              </a:xfrm>
              <a:prstGeom prst="rect">
                <a:avLst/>
              </a:prstGeom>
            </p:spPr>
            <p:txBody>
              <a:bodyPr anchor="ctr" rtlCol="false" tIns="51069" lIns="51069" bIns="51069" rIns="51069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54" id="54"/>
            <p:cNvSpPr/>
            <p:nvPr/>
          </p:nvSpPr>
          <p:spPr>
            <a:xfrm flipH="false" flipV="false" rot="0">
              <a:off x="1013193" y="127671"/>
              <a:ext cx="638357" cy="638357"/>
            </a:xfrm>
            <a:custGeom>
              <a:avLst/>
              <a:gdLst/>
              <a:ahLst/>
              <a:cxnLst/>
              <a:rect r="r" b="b" t="t" l="l"/>
              <a:pathLst>
                <a:path h="638357" w="638357">
                  <a:moveTo>
                    <a:pt x="0" y="0"/>
                  </a:moveTo>
                  <a:lnTo>
                    <a:pt x="638357" y="0"/>
                  </a:lnTo>
                  <a:lnTo>
                    <a:pt x="638357" y="638357"/>
                  </a:lnTo>
                  <a:lnTo>
                    <a:pt x="0" y="638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alphaModFix amt="85000"/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 rot="0">
              <a:off x="0" y="1058402"/>
              <a:ext cx="2665923" cy="8541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57"/>
                </a:lnSpc>
              </a:pPr>
              <a:r>
                <a:rPr lang="en-US" sz="15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</a:t>
              </a:r>
              <a:r>
                <a:rPr lang="en-US" b="true" sz="15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ompar</a:t>
              </a:r>
              <a:r>
                <a:rPr lang="en-US" b="true" sz="1507" u="non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tilhamento de</a:t>
              </a:r>
              <a:r>
                <a:rPr lang="en-US" b="true" sz="15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localização em tempo real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2637398" y="26361331"/>
            <a:ext cx="1928702" cy="1224898"/>
            <a:chOff x="0" y="0"/>
            <a:chExt cx="2571603" cy="1633197"/>
          </a:xfrm>
        </p:grpSpPr>
        <p:grpSp>
          <p:nvGrpSpPr>
            <p:cNvPr name="Group 57" id="57"/>
            <p:cNvGrpSpPr/>
            <p:nvPr/>
          </p:nvGrpSpPr>
          <p:grpSpPr>
            <a:xfrm rot="0">
              <a:off x="838657" y="0"/>
              <a:ext cx="893700" cy="893700"/>
              <a:chOff x="0" y="0"/>
              <a:chExt cx="104271" cy="104271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104271" cy="104271"/>
              </a:xfrm>
              <a:custGeom>
                <a:avLst/>
                <a:gdLst/>
                <a:ahLst/>
                <a:cxnLst/>
                <a:rect r="r" b="b" t="t" l="l"/>
                <a:pathLst>
                  <a:path h="104271" w="104271">
                    <a:moveTo>
                      <a:pt x="52135" y="0"/>
                    </a:moveTo>
                    <a:lnTo>
                      <a:pt x="52135" y="0"/>
                    </a:lnTo>
                    <a:cubicBezTo>
                      <a:pt x="65962" y="0"/>
                      <a:pt x="79223" y="5493"/>
                      <a:pt x="89001" y="15270"/>
                    </a:cubicBezTo>
                    <a:cubicBezTo>
                      <a:pt x="98778" y="25047"/>
                      <a:pt x="104271" y="38308"/>
                      <a:pt x="104271" y="52135"/>
                    </a:cubicBezTo>
                    <a:lnTo>
                      <a:pt x="104271" y="52135"/>
                    </a:lnTo>
                    <a:cubicBezTo>
                      <a:pt x="104271" y="65962"/>
                      <a:pt x="98778" y="79223"/>
                      <a:pt x="89001" y="89001"/>
                    </a:cubicBezTo>
                    <a:cubicBezTo>
                      <a:pt x="79223" y="98778"/>
                      <a:pt x="65962" y="104271"/>
                      <a:pt x="52135" y="104271"/>
                    </a:cubicBezTo>
                    <a:lnTo>
                      <a:pt x="52135" y="104271"/>
                    </a:lnTo>
                    <a:cubicBezTo>
                      <a:pt x="38308" y="104271"/>
                      <a:pt x="25047" y="98778"/>
                      <a:pt x="15270" y="89001"/>
                    </a:cubicBezTo>
                    <a:cubicBezTo>
                      <a:pt x="5493" y="79223"/>
                      <a:pt x="0" y="65962"/>
                      <a:pt x="0" y="52135"/>
                    </a:cubicBezTo>
                    <a:lnTo>
                      <a:pt x="0" y="52135"/>
                    </a:lnTo>
                    <a:cubicBezTo>
                      <a:pt x="0" y="38308"/>
                      <a:pt x="5493" y="25047"/>
                      <a:pt x="15270" y="15270"/>
                    </a:cubicBezTo>
                    <a:cubicBezTo>
                      <a:pt x="25047" y="5493"/>
                      <a:pt x="38308" y="0"/>
                      <a:pt x="52135" y="0"/>
                    </a:cubicBezTo>
                    <a:close/>
                  </a:path>
                </a:pathLst>
              </a:custGeom>
              <a:solidFill>
                <a:srgbClr val="0383F4">
                  <a:alpha val="63922"/>
                </a:srgbClr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0"/>
                <a:ext cx="104271" cy="104271"/>
              </a:xfrm>
              <a:prstGeom prst="rect">
                <a:avLst/>
              </a:prstGeom>
            </p:spPr>
            <p:txBody>
              <a:bodyPr anchor="ctr" rtlCol="false" tIns="51069" lIns="51069" bIns="51069" rIns="51069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60" id="60"/>
            <p:cNvSpPr/>
            <p:nvPr/>
          </p:nvSpPr>
          <p:spPr>
            <a:xfrm flipH="false" flipV="false" rot="0">
              <a:off x="966328" y="127671"/>
              <a:ext cx="638357" cy="638357"/>
            </a:xfrm>
            <a:custGeom>
              <a:avLst/>
              <a:gdLst/>
              <a:ahLst/>
              <a:cxnLst/>
              <a:rect r="r" b="b" t="t" l="l"/>
              <a:pathLst>
                <a:path h="638357" w="638357">
                  <a:moveTo>
                    <a:pt x="0" y="0"/>
                  </a:moveTo>
                  <a:lnTo>
                    <a:pt x="638357" y="0"/>
                  </a:lnTo>
                  <a:lnTo>
                    <a:pt x="638357" y="638357"/>
                  </a:lnTo>
                  <a:lnTo>
                    <a:pt x="0" y="638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alphaModFix amt="75000"/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 rot="0">
              <a:off x="0" y="1058402"/>
              <a:ext cx="2571603" cy="5747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57"/>
                </a:lnSpc>
              </a:pPr>
              <a:r>
                <a:rPr lang="en-US" sz="15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Botão de emergê</a:t>
              </a:r>
              <a:r>
                <a:rPr lang="en-US" b="true" sz="15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ncia SOS</a:t>
              </a:r>
            </a:p>
          </p:txBody>
        </p:sp>
      </p:grpSp>
      <p:sp>
        <p:nvSpPr>
          <p:cNvPr name="Freeform 62" id="62"/>
          <p:cNvSpPr/>
          <p:nvPr/>
        </p:nvSpPr>
        <p:spPr>
          <a:xfrm flipH="false" flipV="false" rot="0">
            <a:off x="4207372" y="23577912"/>
            <a:ext cx="6296051" cy="5325163"/>
          </a:xfrm>
          <a:custGeom>
            <a:avLst/>
            <a:gdLst/>
            <a:ahLst/>
            <a:cxnLst/>
            <a:rect r="r" b="b" t="t" l="l"/>
            <a:pathLst>
              <a:path h="5325163" w="6296051">
                <a:moveTo>
                  <a:pt x="0" y="0"/>
                </a:moveTo>
                <a:lnTo>
                  <a:pt x="6296051" y="0"/>
                </a:lnTo>
                <a:lnTo>
                  <a:pt x="6296051" y="5325163"/>
                </a:lnTo>
                <a:lnTo>
                  <a:pt x="0" y="53251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43999"/>
            </a:blip>
            <a:stretch>
              <a:fillRect l="0" t="-33149" r="-56224" b="-51558"/>
            </a:stretch>
          </a:blipFill>
        </p:spPr>
      </p:sp>
      <p:grpSp>
        <p:nvGrpSpPr>
          <p:cNvPr name="Group 63" id="63"/>
          <p:cNvGrpSpPr/>
          <p:nvPr/>
        </p:nvGrpSpPr>
        <p:grpSpPr>
          <a:xfrm rot="0">
            <a:off x="4909000" y="26361331"/>
            <a:ext cx="1678212" cy="1224898"/>
            <a:chOff x="0" y="0"/>
            <a:chExt cx="2237616" cy="1633197"/>
          </a:xfrm>
        </p:grpSpPr>
        <p:grpSp>
          <p:nvGrpSpPr>
            <p:cNvPr name="Group 64" id="64"/>
            <p:cNvGrpSpPr/>
            <p:nvPr/>
          </p:nvGrpSpPr>
          <p:grpSpPr>
            <a:xfrm rot="0">
              <a:off x="671958" y="0"/>
              <a:ext cx="893700" cy="893700"/>
              <a:chOff x="0" y="0"/>
              <a:chExt cx="104271" cy="104271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104271" cy="104271"/>
              </a:xfrm>
              <a:custGeom>
                <a:avLst/>
                <a:gdLst/>
                <a:ahLst/>
                <a:cxnLst/>
                <a:rect r="r" b="b" t="t" l="l"/>
                <a:pathLst>
                  <a:path h="104271" w="104271">
                    <a:moveTo>
                      <a:pt x="52135" y="0"/>
                    </a:moveTo>
                    <a:lnTo>
                      <a:pt x="52135" y="0"/>
                    </a:lnTo>
                    <a:cubicBezTo>
                      <a:pt x="65962" y="0"/>
                      <a:pt x="79223" y="5493"/>
                      <a:pt x="89001" y="15270"/>
                    </a:cubicBezTo>
                    <a:cubicBezTo>
                      <a:pt x="98778" y="25047"/>
                      <a:pt x="104271" y="38308"/>
                      <a:pt x="104271" y="52135"/>
                    </a:cubicBezTo>
                    <a:lnTo>
                      <a:pt x="104271" y="52135"/>
                    </a:lnTo>
                    <a:cubicBezTo>
                      <a:pt x="104271" y="65962"/>
                      <a:pt x="98778" y="79223"/>
                      <a:pt x="89001" y="89001"/>
                    </a:cubicBezTo>
                    <a:cubicBezTo>
                      <a:pt x="79223" y="98778"/>
                      <a:pt x="65962" y="104271"/>
                      <a:pt x="52135" y="104271"/>
                    </a:cubicBezTo>
                    <a:lnTo>
                      <a:pt x="52135" y="104271"/>
                    </a:lnTo>
                    <a:cubicBezTo>
                      <a:pt x="38308" y="104271"/>
                      <a:pt x="25047" y="98778"/>
                      <a:pt x="15270" y="89001"/>
                    </a:cubicBezTo>
                    <a:cubicBezTo>
                      <a:pt x="5493" y="79223"/>
                      <a:pt x="0" y="65962"/>
                      <a:pt x="0" y="52135"/>
                    </a:cubicBezTo>
                    <a:lnTo>
                      <a:pt x="0" y="52135"/>
                    </a:lnTo>
                    <a:cubicBezTo>
                      <a:pt x="0" y="38308"/>
                      <a:pt x="5493" y="25047"/>
                      <a:pt x="15270" y="15270"/>
                    </a:cubicBezTo>
                    <a:cubicBezTo>
                      <a:pt x="25047" y="5493"/>
                      <a:pt x="38308" y="0"/>
                      <a:pt x="52135" y="0"/>
                    </a:cubicBezTo>
                    <a:close/>
                  </a:path>
                </a:pathLst>
              </a:custGeom>
              <a:solidFill>
                <a:srgbClr val="0383F4">
                  <a:alpha val="80000"/>
                </a:srgbClr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0"/>
                <a:ext cx="104271" cy="104271"/>
              </a:xfrm>
              <a:prstGeom prst="rect">
                <a:avLst/>
              </a:prstGeom>
            </p:spPr>
            <p:txBody>
              <a:bodyPr anchor="ctr" rtlCol="false" tIns="51069" lIns="51069" bIns="51069" rIns="51069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67" id="67"/>
            <p:cNvSpPr/>
            <p:nvPr/>
          </p:nvSpPr>
          <p:spPr>
            <a:xfrm flipH="false" flipV="false" rot="0">
              <a:off x="831547" y="182255"/>
              <a:ext cx="574521" cy="574521"/>
            </a:xfrm>
            <a:custGeom>
              <a:avLst/>
              <a:gdLst/>
              <a:ahLst/>
              <a:cxnLst/>
              <a:rect r="r" b="b" t="t" l="l"/>
              <a:pathLst>
                <a:path h="574521" w="574521">
                  <a:moveTo>
                    <a:pt x="0" y="0"/>
                  </a:moveTo>
                  <a:lnTo>
                    <a:pt x="574522" y="0"/>
                  </a:lnTo>
                  <a:lnTo>
                    <a:pt x="574522" y="574522"/>
                  </a:lnTo>
                  <a:lnTo>
                    <a:pt x="0" y="5745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alphaModFix amt="80000"/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8" id="68"/>
            <p:cNvSpPr txBox="true"/>
            <p:nvPr/>
          </p:nvSpPr>
          <p:spPr>
            <a:xfrm rot="0">
              <a:off x="0" y="1058402"/>
              <a:ext cx="2237616" cy="5747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57"/>
                </a:lnSpc>
              </a:pPr>
              <a:r>
                <a:rPr lang="en-US" sz="15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Visualização de tarefas e ro</a:t>
              </a:r>
              <a:r>
                <a:rPr lang="en-US" b="true" sz="1507" u="non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tas</a:t>
              </a:r>
            </a:p>
          </p:txBody>
        </p:sp>
      </p:grpSp>
      <p:grpSp>
        <p:nvGrpSpPr>
          <p:cNvPr name="Group 69" id="69"/>
          <p:cNvGrpSpPr/>
          <p:nvPr/>
        </p:nvGrpSpPr>
        <p:grpSpPr>
          <a:xfrm rot="0">
            <a:off x="6930333" y="26361331"/>
            <a:ext cx="1239749" cy="1203360"/>
            <a:chOff x="0" y="0"/>
            <a:chExt cx="1652999" cy="1604480"/>
          </a:xfrm>
        </p:grpSpPr>
        <p:grpSp>
          <p:nvGrpSpPr>
            <p:cNvPr name="Group 70" id="70"/>
            <p:cNvGrpSpPr/>
            <p:nvPr/>
          </p:nvGrpSpPr>
          <p:grpSpPr>
            <a:xfrm rot="0">
              <a:off x="379650" y="0"/>
              <a:ext cx="893700" cy="893700"/>
              <a:chOff x="0" y="0"/>
              <a:chExt cx="104271" cy="104271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104271" cy="104271"/>
              </a:xfrm>
              <a:custGeom>
                <a:avLst/>
                <a:gdLst/>
                <a:ahLst/>
                <a:cxnLst/>
                <a:rect r="r" b="b" t="t" l="l"/>
                <a:pathLst>
                  <a:path h="104271" w="104271">
                    <a:moveTo>
                      <a:pt x="52135" y="0"/>
                    </a:moveTo>
                    <a:lnTo>
                      <a:pt x="52135" y="0"/>
                    </a:lnTo>
                    <a:cubicBezTo>
                      <a:pt x="65962" y="0"/>
                      <a:pt x="79223" y="5493"/>
                      <a:pt x="89001" y="15270"/>
                    </a:cubicBezTo>
                    <a:cubicBezTo>
                      <a:pt x="98778" y="25047"/>
                      <a:pt x="104271" y="38308"/>
                      <a:pt x="104271" y="52135"/>
                    </a:cubicBezTo>
                    <a:lnTo>
                      <a:pt x="104271" y="52135"/>
                    </a:lnTo>
                    <a:cubicBezTo>
                      <a:pt x="104271" y="65962"/>
                      <a:pt x="98778" y="79223"/>
                      <a:pt x="89001" y="89001"/>
                    </a:cubicBezTo>
                    <a:cubicBezTo>
                      <a:pt x="79223" y="98778"/>
                      <a:pt x="65962" y="104271"/>
                      <a:pt x="52135" y="104271"/>
                    </a:cubicBezTo>
                    <a:lnTo>
                      <a:pt x="52135" y="104271"/>
                    </a:lnTo>
                    <a:cubicBezTo>
                      <a:pt x="38308" y="104271"/>
                      <a:pt x="25047" y="98778"/>
                      <a:pt x="15270" y="89001"/>
                    </a:cubicBezTo>
                    <a:cubicBezTo>
                      <a:pt x="5493" y="79223"/>
                      <a:pt x="0" y="65962"/>
                      <a:pt x="0" y="52135"/>
                    </a:cubicBezTo>
                    <a:lnTo>
                      <a:pt x="0" y="52135"/>
                    </a:lnTo>
                    <a:cubicBezTo>
                      <a:pt x="0" y="38308"/>
                      <a:pt x="5493" y="25047"/>
                      <a:pt x="15270" y="15270"/>
                    </a:cubicBezTo>
                    <a:cubicBezTo>
                      <a:pt x="25047" y="5493"/>
                      <a:pt x="38308" y="0"/>
                      <a:pt x="52135" y="0"/>
                    </a:cubicBezTo>
                    <a:close/>
                  </a:path>
                </a:pathLst>
              </a:custGeom>
              <a:solidFill>
                <a:srgbClr val="0383F4">
                  <a:alpha val="80000"/>
                </a:srgbClr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0"/>
                <a:ext cx="104271" cy="1042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73" id="73"/>
            <p:cNvSpPr/>
            <p:nvPr/>
          </p:nvSpPr>
          <p:spPr>
            <a:xfrm flipH="false" flipV="false" rot="0">
              <a:off x="539239" y="159589"/>
              <a:ext cx="574521" cy="574521"/>
            </a:xfrm>
            <a:custGeom>
              <a:avLst/>
              <a:gdLst/>
              <a:ahLst/>
              <a:cxnLst/>
              <a:rect r="r" b="b" t="t" l="l"/>
              <a:pathLst>
                <a:path h="574521" w="574521">
                  <a:moveTo>
                    <a:pt x="0" y="0"/>
                  </a:moveTo>
                  <a:lnTo>
                    <a:pt x="574521" y="0"/>
                  </a:lnTo>
                  <a:lnTo>
                    <a:pt x="574521" y="574521"/>
                  </a:lnTo>
                  <a:lnTo>
                    <a:pt x="0" y="574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alphaModFix amt="75000"/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4" id="74"/>
            <p:cNvSpPr txBox="true"/>
            <p:nvPr/>
          </p:nvSpPr>
          <p:spPr>
            <a:xfrm rot="0">
              <a:off x="0" y="1029684"/>
              <a:ext cx="1652999" cy="5747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57"/>
                </a:lnSpc>
              </a:pPr>
              <a:r>
                <a:rPr lang="en-US" sz="15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Assinaturas digit</a:t>
              </a:r>
              <a:r>
                <a:rPr lang="en-US" b="true" sz="15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ais</a:t>
              </a: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8513203" y="26361331"/>
            <a:ext cx="1473873" cy="993810"/>
            <a:chOff x="0" y="0"/>
            <a:chExt cx="1965164" cy="1325080"/>
          </a:xfrm>
        </p:grpSpPr>
        <p:grpSp>
          <p:nvGrpSpPr>
            <p:cNvPr name="Group 76" id="76"/>
            <p:cNvGrpSpPr/>
            <p:nvPr/>
          </p:nvGrpSpPr>
          <p:grpSpPr>
            <a:xfrm rot="0">
              <a:off x="535732" y="0"/>
              <a:ext cx="893700" cy="893700"/>
              <a:chOff x="0" y="0"/>
              <a:chExt cx="104271" cy="104271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104271" cy="104271"/>
              </a:xfrm>
              <a:custGeom>
                <a:avLst/>
                <a:gdLst/>
                <a:ahLst/>
                <a:cxnLst/>
                <a:rect r="r" b="b" t="t" l="l"/>
                <a:pathLst>
                  <a:path h="104271" w="104271">
                    <a:moveTo>
                      <a:pt x="52135" y="0"/>
                    </a:moveTo>
                    <a:lnTo>
                      <a:pt x="52135" y="0"/>
                    </a:lnTo>
                    <a:cubicBezTo>
                      <a:pt x="65962" y="0"/>
                      <a:pt x="79223" y="5493"/>
                      <a:pt x="89001" y="15270"/>
                    </a:cubicBezTo>
                    <a:cubicBezTo>
                      <a:pt x="98778" y="25047"/>
                      <a:pt x="104271" y="38308"/>
                      <a:pt x="104271" y="52135"/>
                    </a:cubicBezTo>
                    <a:lnTo>
                      <a:pt x="104271" y="52135"/>
                    </a:lnTo>
                    <a:cubicBezTo>
                      <a:pt x="104271" y="65962"/>
                      <a:pt x="98778" y="79223"/>
                      <a:pt x="89001" y="89001"/>
                    </a:cubicBezTo>
                    <a:cubicBezTo>
                      <a:pt x="79223" y="98778"/>
                      <a:pt x="65962" y="104271"/>
                      <a:pt x="52135" y="104271"/>
                    </a:cubicBezTo>
                    <a:lnTo>
                      <a:pt x="52135" y="104271"/>
                    </a:lnTo>
                    <a:cubicBezTo>
                      <a:pt x="38308" y="104271"/>
                      <a:pt x="25047" y="98778"/>
                      <a:pt x="15270" y="89001"/>
                    </a:cubicBezTo>
                    <a:cubicBezTo>
                      <a:pt x="5493" y="79223"/>
                      <a:pt x="0" y="65962"/>
                      <a:pt x="0" y="52135"/>
                    </a:cubicBezTo>
                    <a:lnTo>
                      <a:pt x="0" y="52135"/>
                    </a:lnTo>
                    <a:cubicBezTo>
                      <a:pt x="0" y="38308"/>
                      <a:pt x="5493" y="25047"/>
                      <a:pt x="15270" y="15270"/>
                    </a:cubicBezTo>
                    <a:cubicBezTo>
                      <a:pt x="25047" y="5493"/>
                      <a:pt x="38308" y="0"/>
                      <a:pt x="52135" y="0"/>
                    </a:cubicBezTo>
                    <a:close/>
                  </a:path>
                </a:pathLst>
              </a:custGeom>
              <a:solidFill>
                <a:srgbClr val="0383F4">
                  <a:alpha val="80000"/>
                </a:srgbClr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0"/>
                <a:ext cx="104271" cy="1042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79" id="79"/>
            <p:cNvSpPr/>
            <p:nvPr/>
          </p:nvSpPr>
          <p:spPr>
            <a:xfrm flipH="false" flipV="false" rot="0">
              <a:off x="695321" y="159589"/>
              <a:ext cx="574521" cy="574521"/>
            </a:xfrm>
            <a:custGeom>
              <a:avLst/>
              <a:gdLst/>
              <a:ahLst/>
              <a:cxnLst/>
              <a:rect r="r" b="b" t="t" l="l"/>
              <a:pathLst>
                <a:path h="574521" w="574521">
                  <a:moveTo>
                    <a:pt x="0" y="0"/>
                  </a:moveTo>
                  <a:lnTo>
                    <a:pt x="574522" y="0"/>
                  </a:lnTo>
                  <a:lnTo>
                    <a:pt x="574522" y="574521"/>
                  </a:lnTo>
                  <a:lnTo>
                    <a:pt x="0" y="574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alphaModFix amt="80000"/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0" id="80"/>
            <p:cNvSpPr txBox="true"/>
            <p:nvPr/>
          </p:nvSpPr>
          <p:spPr>
            <a:xfrm rot="0">
              <a:off x="0" y="1029684"/>
              <a:ext cx="1965164" cy="2953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57"/>
                </a:lnSpc>
              </a:pPr>
              <a:r>
                <a:rPr lang="en-US" sz="1507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Chat dir</a:t>
              </a:r>
              <a:r>
                <a:rPr lang="en-US" b="true" sz="1507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eto</a:t>
              </a:r>
            </a:p>
          </p:txBody>
        </p:sp>
      </p:grpSp>
      <p:grpSp>
        <p:nvGrpSpPr>
          <p:cNvPr name="Group 81" id="81"/>
          <p:cNvGrpSpPr/>
          <p:nvPr/>
        </p:nvGrpSpPr>
        <p:grpSpPr>
          <a:xfrm rot="0">
            <a:off x="7881366" y="30507774"/>
            <a:ext cx="1796138" cy="1796138"/>
            <a:chOff x="0" y="0"/>
            <a:chExt cx="2394850" cy="2394850"/>
          </a:xfrm>
        </p:grpSpPr>
        <p:grpSp>
          <p:nvGrpSpPr>
            <p:cNvPr name="Group 82" id="82"/>
            <p:cNvGrpSpPr/>
            <p:nvPr/>
          </p:nvGrpSpPr>
          <p:grpSpPr>
            <a:xfrm rot="0">
              <a:off x="0" y="0"/>
              <a:ext cx="2394850" cy="2394850"/>
              <a:chOff x="0" y="0"/>
              <a:chExt cx="514753" cy="514753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514753" cy="514753"/>
              </a:xfrm>
              <a:custGeom>
                <a:avLst/>
                <a:gdLst/>
                <a:ahLst/>
                <a:cxnLst/>
                <a:rect r="r" b="b" t="t" l="l"/>
                <a:pathLst>
                  <a:path h="514753" w="514753">
                    <a:moveTo>
                      <a:pt x="79298" y="0"/>
                    </a:moveTo>
                    <a:lnTo>
                      <a:pt x="435455" y="0"/>
                    </a:lnTo>
                    <a:cubicBezTo>
                      <a:pt x="456486" y="0"/>
                      <a:pt x="476656" y="8355"/>
                      <a:pt x="491527" y="23226"/>
                    </a:cubicBezTo>
                    <a:cubicBezTo>
                      <a:pt x="506398" y="38097"/>
                      <a:pt x="514753" y="58267"/>
                      <a:pt x="514753" y="79298"/>
                    </a:cubicBezTo>
                    <a:lnTo>
                      <a:pt x="514753" y="435455"/>
                    </a:lnTo>
                    <a:cubicBezTo>
                      <a:pt x="514753" y="479250"/>
                      <a:pt x="479250" y="514753"/>
                      <a:pt x="435455" y="514753"/>
                    </a:cubicBezTo>
                    <a:lnTo>
                      <a:pt x="79298" y="514753"/>
                    </a:lnTo>
                    <a:cubicBezTo>
                      <a:pt x="35503" y="514753"/>
                      <a:pt x="0" y="479250"/>
                      <a:pt x="0" y="435455"/>
                    </a:cubicBezTo>
                    <a:lnTo>
                      <a:pt x="0" y="79298"/>
                    </a:lnTo>
                    <a:cubicBezTo>
                      <a:pt x="0" y="35503"/>
                      <a:pt x="35503" y="0"/>
                      <a:pt x="792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0"/>
                <a:ext cx="514753" cy="514753"/>
              </a:xfrm>
              <a:prstGeom prst="rect">
                <a:avLst/>
              </a:prstGeom>
            </p:spPr>
            <p:txBody>
              <a:bodyPr anchor="ctr" rtlCol="false" tIns="50753" lIns="50753" bIns="50753" rIns="50753"/>
              <a:lstStyle/>
              <a:p>
                <a:pPr algn="ctr">
                  <a:lnSpc>
                    <a:spcPts val="2417"/>
                  </a:lnSpc>
                </a:pPr>
              </a:p>
            </p:txBody>
          </p:sp>
        </p:grpSp>
        <p:sp>
          <p:nvSpPr>
            <p:cNvPr name="Freeform 85" id="85"/>
            <p:cNvSpPr/>
            <p:nvPr/>
          </p:nvSpPr>
          <p:spPr>
            <a:xfrm flipH="false" flipV="false" rot="0">
              <a:off x="129315" y="117633"/>
              <a:ext cx="2159584" cy="2159584"/>
            </a:xfrm>
            <a:custGeom>
              <a:avLst/>
              <a:gdLst/>
              <a:ahLst/>
              <a:cxnLst/>
              <a:rect r="r" b="b" t="t" l="l"/>
              <a:pathLst>
                <a:path h="2159584" w="2159584">
                  <a:moveTo>
                    <a:pt x="0" y="0"/>
                  </a:moveTo>
                  <a:lnTo>
                    <a:pt x="2159584" y="0"/>
                  </a:lnTo>
                  <a:lnTo>
                    <a:pt x="2159584" y="2159584"/>
                  </a:lnTo>
                  <a:lnTo>
                    <a:pt x="0" y="21595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86" id="86"/>
          <p:cNvGrpSpPr/>
          <p:nvPr/>
        </p:nvGrpSpPr>
        <p:grpSpPr>
          <a:xfrm rot="0">
            <a:off x="607855" y="12238704"/>
            <a:ext cx="2628282" cy="354301"/>
            <a:chOff x="0" y="0"/>
            <a:chExt cx="676063" cy="91135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676063" cy="91135"/>
            </a:xfrm>
            <a:custGeom>
              <a:avLst/>
              <a:gdLst/>
              <a:ahLst/>
              <a:cxnLst/>
              <a:rect r="r" b="b" t="t" l="l"/>
              <a:pathLst>
                <a:path h="91135" w="676063">
                  <a:moveTo>
                    <a:pt x="39598" y="0"/>
                  </a:moveTo>
                  <a:lnTo>
                    <a:pt x="636465" y="0"/>
                  </a:lnTo>
                  <a:cubicBezTo>
                    <a:pt x="658334" y="0"/>
                    <a:pt x="676063" y="17729"/>
                    <a:pt x="676063" y="39598"/>
                  </a:cubicBezTo>
                  <a:lnTo>
                    <a:pt x="676063" y="51537"/>
                  </a:lnTo>
                  <a:cubicBezTo>
                    <a:pt x="676063" y="73407"/>
                    <a:pt x="658334" y="91135"/>
                    <a:pt x="636465" y="91135"/>
                  </a:cubicBezTo>
                  <a:lnTo>
                    <a:pt x="39598" y="91135"/>
                  </a:lnTo>
                  <a:cubicBezTo>
                    <a:pt x="17729" y="91135"/>
                    <a:pt x="0" y="73407"/>
                    <a:pt x="0" y="51537"/>
                  </a:cubicBezTo>
                  <a:lnTo>
                    <a:pt x="0" y="39598"/>
                  </a:lnTo>
                  <a:cubicBezTo>
                    <a:pt x="0" y="17729"/>
                    <a:pt x="17729" y="0"/>
                    <a:pt x="39598" y="0"/>
                  </a:cubicBezTo>
                  <a:close/>
                </a:path>
              </a:pathLst>
            </a:custGeom>
            <a:solidFill>
              <a:srgbClr val="D1EAFF"/>
            </a:solidFill>
          </p:spPr>
        </p:sp>
        <p:sp>
          <p:nvSpPr>
            <p:cNvPr name="TextBox 88" id="88"/>
            <p:cNvSpPr txBox="true"/>
            <p:nvPr/>
          </p:nvSpPr>
          <p:spPr>
            <a:xfrm>
              <a:off x="0" y="9525"/>
              <a:ext cx="676063" cy="81610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1373"/>
                </a:lnSpc>
              </a:pPr>
              <a:r>
                <a:rPr lang="en-US" b="true" sz="1248">
                  <a:solidFill>
                    <a:srgbClr val="0D8AE3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Despacho inteligente de trabalhos</a:t>
              </a:r>
            </a:p>
          </p:txBody>
        </p:sp>
      </p:grpSp>
      <p:grpSp>
        <p:nvGrpSpPr>
          <p:cNvPr name="Group 89" id="89"/>
          <p:cNvGrpSpPr/>
          <p:nvPr/>
        </p:nvGrpSpPr>
        <p:grpSpPr>
          <a:xfrm rot="0">
            <a:off x="636494" y="18786601"/>
            <a:ext cx="3570878" cy="354301"/>
            <a:chOff x="0" y="0"/>
            <a:chExt cx="918523" cy="91135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0"/>
              <a:ext cx="918523" cy="91135"/>
            </a:xfrm>
            <a:custGeom>
              <a:avLst/>
              <a:gdLst/>
              <a:ahLst/>
              <a:cxnLst/>
              <a:rect r="r" b="b" t="t" l="l"/>
              <a:pathLst>
                <a:path h="91135" w="918523">
                  <a:moveTo>
                    <a:pt x="29146" y="0"/>
                  </a:moveTo>
                  <a:lnTo>
                    <a:pt x="889377" y="0"/>
                  </a:lnTo>
                  <a:cubicBezTo>
                    <a:pt x="897107" y="0"/>
                    <a:pt x="904520" y="3071"/>
                    <a:pt x="909986" y="8537"/>
                  </a:cubicBezTo>
                  <a:cubicBezTo>
                    <a:pt x="915452" y="14002"/>
                    <a:pt x="918523" y="21416"/>
                    <a:pt x="918523" y="29146"/>
                  </a:cubicBezTo>
                  <a:lnTo>
                    <a:pt x="918523" y="61990"/>
                  </a:lnTo>
                  <a:cubicBezTo>
                    <a:pt x="918523" y="69720"/>
                    <a:pt x="915452" y="77133"/>
                    <a:pt x="909986" y="82599"/>
                  </a:cubicBezTo>
                  <a:cubicBezTo>
                    <a:pt x="904520" y="88065"/>
                    <a:pt x="897107" y="91135"/>
                    <a:pt x="889377" y="91135"/>
                  </a:cubicBezTo>
                  <a:lnTo>
                    <a:pt x="29146" y="91135"/>
                  </a:lnTo>
                  <a:cubicBezTo>
                    <a:pt x="21416" y="91135"/>
                    <a:pt x="14002" y="88065"/>
                    <a:pt x="8537" y="82599"/>
                  </a:cubicBezTo>
                  <a:cubicBezTo>
                    <a:pt x="3071" y="77133"/>
                    <a:pt x="0" y="69720"/>
                    <a:pt x="0" y="61990"/>
                  </a:cubicBezTo>
                  <a:lnTo>
                    <a:pt x="0" y="29146"/>
                  </a:lnTo>
                  <a:cubicBezTo>
                    <a:pt x="0" y="21416"/>
                    <a:pt x="3071" y="14002"/>
                    <a:pt x="8537" y="8537"/>
                  </a:cubicBezTo>
                  <a:cubicBezTo>
                    <a:pt x="14002" y="3071"/>
                    <a:pt x="21416" y="0"/>
                    <a:pt x="29146" y="0"/>
                  </a:cubicBezTo>
                  <a:close/>
                </a:path>
              </a:pathLst>
            </a:custGeom>
            <a:solidFill>
              <a:srgbClr val="D1EAFF"/>
            </a:solidFill>
          </p:spPr>
        </p:sp>
        <p:sp>
          <p:nvSpPr>
            <p:cNvPr name="TextBox 91" id="91"/>
            <p:cNvSpPr txBox="true"/>
            <p:nvPr/>
          </p:nvSpPr>
          <p:spPr>
            <a:xfrm>
              <a:off x="0" y="9525"/>
              <a:ext cx="918523" cy="81610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1373"/>
                </a:lnSpc>
              </a:pPr>
              <a:r>
                <a:rPr lang="en-US" b="true" sz="1248">
                  <a:solidFill>
                    <a:srgbClr val="0D8AE3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Formulários digitais e comprovante de entrega</a:t>
              </a:r>
            </a:p>
          </p:txBody>
        </p:sp>
      </p:grpSp>
      <p:grpSp>
        <p:nvGrpSpPr>
          <p:cNvPr name="Group 92" id="92"/>
          <p:cNvGrpSpPr/>
          <p:nvPr/>
        </p:nvGrpSpPr>
        <p:grpSpPr>
          <a:xfrm rot="0">
            <a:off x="5728346" y="18786601"/>
            <a:ext cx="2731413" cy="354301"/>
            <a:chOff x="0" y="0"/>
            <a:chExt cx="702591" cy="91135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702591" cy="91135"/>
            </a:xfrm>
            <a:custGeom>
              <a:avLst/>
              <a:gdLst/>
              <a:ahLst/>
              <a:cxnLst/>
              <a:rect r="r" b="b" t="t" l="l"/>
              <a:pathLst>
                <a:path h="91135" w="702591">
                  <a:moveTo>
                    <a:pt x="38103" y="0"/>
                  </a:moveTo>
                  <a:lnTo>
                    <a:pt x="664488" y="0"/>
                  </a:lnTo>
                  <a:cubicBezTo>
                    <a:pt x="685531" y="0"/>
                    <a:pt x="702591" y="17059"/>
                    <a:pt x="702591" y="38103"/>
                  </a:cubicBezTo>
                  <a:lnTo>
                    <a:pt x="702591" y="53032"/>
                  </a:lnTo>
                  <a:cubicBezTo>
                    <a:pt x="702591" y="74076"/>
                    <a:pt x="685531" y="91135"/>
                    <a:pt x="664488" y="91135"/>
                  </a:cubicBezTo>
                  <a:lnTo>
                    <a:pt x="38103" y="91135"/>
                  </a:lnTo>
                  <a:cubicBezTo>
                    <a:pt x="17059" y="91135"/>
                    <a:pt x="0" y="74076"/>
                    <a:pt x="0" y="53032"/>
                  </a:cubicBezTo>
                  <a:lnTo>
                    <a:pt x="0" y="38103"/>
                  </a:lnTo>
                  <a:cubicBezTo>
                    <a:pt x="0" y="17059"/>
                    <a:pt x="17059" y="0"/>
                    <a:pt x="38103" y="0"/>
                  </a:cubicBezTo>
                  <a:close/>
                </a:path>
              </a:pathLst>
            </a:custGeom>
            <a:solidFill>
              <a:srgbClr val="D1EAFF"/>
            </a:solidFill>
          </p:spPr>
        </p:sp>
        <p:sp>
          <p:nvSpPr>
            <p:cNvPr name="TextBox 94" id="94"/>
            <p:cNvSpPr txBox="true"/>
            <p:nvPr/>
          </p:nvSpPr>
          <p:spPr>
            <a:xfrm>
              <a:off x="0" y="9525"/>
              <a:ext cx="702591" cy="81610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1373"/>
                </a:lnSpc>
              </a:pPr>
              <a:r>
                <a:rPr lang="en-US" b="true" sz="1248">
                  <a:solidFill>
                    <a:srgbClr val="0D8AE3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Comunicação integrada da equipe</a:t>
              </a:r>
            </a:p>
          </p:txBody>
        </p:sp>
      </p:grpSp>
      <p:grpSp>
        <p:nvGrpSpPr>
          <p:cNvPr name="Group 95" id="95"/>
          <p:cNvGrpSpPr/>
          <p:nvPr/>
        </p:nvGrpSpPr>
        <p:grpSpPr>
          <a:xfrm rot="0">
            <a:off x="5679997" y="12238704"/>
            <a:ext cx="1757582" cy="354301"/>
            <a:chOff x="0" y="0"/>
            <a:chExt cx="452096" cy="91135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452096" cy="91135"/>
            </a:xfrm>
            <a:custGeom>
              <a:avLst/>
              <a:gdLst/>
              <a:ahLst/>
              <a:cxnLst/>
              <a:rect r="r" b="b" t="t" l="l"/>
              <a:pathLst>
                <a:path h="91135" w="452096">
                  <a:moveTo>
                    <a:pt x="45568" y="0"/>
                  </a:moveTo>
                  <a:lnTo>
                    <a:pt x="406528" y="0"/>
                  </a:lnTo>
                  <a:cubicBezTo>
                    <a:pt x="418613" y="0"/>
                    <a:pt x="430204" y="4801"/>
                    <a:pt x="438749" y="13346"/>
                  </a:cubicBezTo>
                  <a:cubicBezTo>
                    <a:pt x="447295" y="21892"/>
                    <a:pt x="452096" y="33482"/>
                    <a:pt x="452096" y="45568"/>
                  </a:cubicBezTo>
                  <a:lnTo>
                    <a:pt x="452096" y="45568"/>
                  </a:lnTo>
                  <a:cubicBezTo>
                    <a:pt x="452096" y="70734"/>
                    <a:pt x="431695" y="91135"/>
                    <a:pt x="406528" y="91135"/>
                  </a:cubicBezTo>
                  <a:lnTo>
                    <a:pt x="45568" y="91135"/>
                  </a:lnTo>
                  <a:cubicBezTo>
                    <a:pt x="33482" y="91135"/>
                    <a:pt x="21892" y="86335"/>
                    <a:pt x="13346" y="77789"/>
                  </a:cubicBezTo>
                  <a:cubicBezTo>
                    <a:pt x="4801" y="69243"/>
                    <a:pt x="0" y="57653"/>
                    <a:pt x="0" y="45568"/>
                  </a:cubicBezTo>
                  <a:lnTo>
                    <a:pt x="0" y="45568"/>
                  </a:lnTo>
                  <a:cubicBezTo>
                    <a:pt x="0" y="33482"/>
                    <a:pt x="4801" y="21892"/>
                    <a:pt x="13346" y="13346"/>
                  </a:cubicBezTo>
                  <a:cubicBezTo>
                    <a:pt x="21892" y="4801"/>
                    <a:pt x="33482" y="0"/>
                    <a:pt x="45568" y="0"/>
                  </a:cubicBezTo>
                  <a:close/>
                </a:path>
              </a:pathLst>
            </a:custGeom>
            <a:solidFill>
              <a:srgbClr val="D1EAFF"/>
            </a:solidFill>
          </p:spPr>
        </p:sp>
        <p:sp>
          <p:nvSpPr>
            <p:cNvPr name="TextBox 97" id="97"/>
            <p:cNvSpPr txBox="true"/>
            <p:nvPr/>
          </p:nvSpPr>
          <p:spPr>
            <a:xfrm>
              <a:off x="0" y="9525"/>
              <a:ext cx="452096" cy="81610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1373"/>
                </a:lnSpc>
              </a:pPr>
              <a:r>
                <a:rPr lang="en-US" b="true" sz="1248">
                  <a:solidFill>
                    <a:srgbClr val="0D8AE3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Otimização de rotas</a:t>
              </a:r>
            </a:p>
          </p:txBody>
        </p:sp>
      </p:grpSp>
      <p:sp>
        <p:nvSpPr>
          <p:cNvPr name="Freeform 98" id="98"/>
          <p:cNvSpPr/>
          <p:nvPr/>
        </p:nvSpPr>
        <p:spPr>
          <a:xfrm flipH="false" flipV="false" rot="0">
            <a:off x="3939495" y="-88718"/>
            <a:ext cx="6563929" cy="5347297"/>
          </a:xfrm>
          <a:custGeom>
            <a:avLst/>
            <a:gdLst/>
            <a:ahLst/>
            <a:cxnLst/>
            <a:rect r="r" b="b" t="t" l="l"/>
            <a:pathLst>
              <a:path h="5347297" w="6563929">
                <a:moveTo>
                  <a:pt x="0" y="0"/>
                </a:moveTo>
                <a:lnTo>
                  <a:pt x="6563928" y="0"/>
                </a:lnTo>
                <a:lnTo>
                  <a:pt x="6563928" y="5347298"/>
                </a:lnTo>
                <a:lnTo>
                  <a:pt x="0" y="5347298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l="-885" t="0" r="-21224" b="0"/>
            </a:stretch>
          </a:blipFill>
        </p:spPr>
      </p:sp>
      <p:sp>
        <p:nvSpPr>
          <p:cNvPr name="Freeform 99" id="99"/>
          <p:cNvSpPr/>
          <p:nvPr/>
        </p:nvSpPr>
        <p:spPr>
          <a:xfrm flipH="false" flipV="false" rot="0">
            <a:off x="5201591" y="2595292"/>
            <a:ext cx="4039736" cy="2783053"/>
          </a:xfrm>
          <a:custGeom>
            <a:avLst/>
            <a:gdLst/>
            <a:ahLst/>
            <a:cxnLst/>
            <a:rect r="r" b="b" t="t" l="l"/>
            <a:pathLst>
              <a:path h="2783053" w="4039736">
                <a:moveTo>
                  <a:pt x="0" y="0"/>
                </a:moveTo>
                <a:lnTo>
                  <a:pt x="4039736" y="0"/>
                </a:lnTo>
                <a:lnTo>
                  <a:pt x="4039736" y="2783053"/>
                </a:lnTo>
                <a:lnTo>
                  <a:pt x="0" y="2783053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 l="0" t="0" r="0" b="0"/>
            </a:stretch>
          </a:blipFill>
        </p:spPr>
      </p:sp>
      <p:grpSp>
        <p:nvGrpSpPr>
          <p:cNvPr name="Group 100" id="100"/>
          <p:cNvGrpSpPr/>
          <p:nvPr/>
        </p:nvGrpSpPr>
        <p:grpSpPr>
          <a:xfrm rot="-10800000">
            <a:off x="4462583" y="8108832"/>
            <a:ext cx="1552333" cy="384916"/>
            <a:chOff x="0" y="0"/>
            <a:chExt cx="2842581" cy="704850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2842582" cy="703580"/>
            </a:xfrm>
            <a:custGeom>
              <a:avLst/>
              <a:gdLst/>
              <a:ahLst/>
              <a:cxnLst/>
              <a:rect r="r" b="b" t="t" l="l"/>
              <a:pathLst>
                <a:path h="703580" w="2842582">
                  <a:moveTo>
                    <a:pt x="1421291" y="0"/>
                  </a:moveTo>
                  <a:lnTo>
                    <a:pt x="2842582" y="703580"/>
                  </a:lnTo>
                  <a:lnTo>
                    <a:pt x="0" y="703580"/>
                  </a:lnTo>
                  <a:close/>
                </a:path>
              </a:pathLst>
            </a:custGeom>
            <a:solidFill>
              <a:srgbClr val="EFF7FF"/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601846" y="306980"/>
              <a:ext cx="1638889" cy="396600"/>
            </a:xfrm>
            <a:prstGeom prst="rect">
              <a:avLst/>
            </a:prstGeom>
          </p:spPr>
          <p:txBody>
            <a:bodyPr anchor="ctr" rtlCol="false" tIns="48779" lIns="48779" bIns="48779" rIns="48779"/>
            <a:lstStyle/>
            <a:p>
              <a:pPr algn="ctr">
                <a:lnSpc>
                  <a:spcPts val="1793"/>
                </a:lnSpc>
              </a:pP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3442155" y="27926641"/>
            <a:ext cx="3570376" cy="541264"/>
            <a:chOff x="0" y="0"/>
            <a:chExt cx="4760502" cy="721685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2516068" y="0"/>
              <a:ext cx="2244434" cy="721685"/>
            </a:xfrm>
            <a:custGeom>
              <a:avLst/>
              <a:gdLst/>
              <a:ahLst/>
              <a:cxnLst/>
              <a:rect r="r" b="b" t="t" l="l"/>
              <a:pathLst>
                <a:path h="721685" w="2244434">
                  <a:moveTo>
                    <a:pt x="0" y="0"/>
                  </a:moveTo>
                  <a:lnTo>
                    <a:pt x="2244434" y="0"/>
                  </a:lnTo>
                  <a:lnTo>
                    <a:pt x="2244434" y="721685"/>
                  </a:lnTo>
                  <a:lnTo>
                    <a:pt x="0" y="721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3"/>
              <a:stretch>
                <a:fillRect l="-2290" t="-20650" r="-1775" b="-117502"/>
              </a:stretch>
            </a:blipFill>
          </p:spPr>
        </p:sp>
        <p:sp>
          <p:nvSpPr>
            <p:cNvPr name="Freeform 105" id="105"/>
            <p:cNvSpPr/>
            <p:nvPr/>
          </p:nvSpPr>
          <p:spPr>
            <a:xfrm flipH="false" flipV="false" rot="0">
              <a:off x="0" y="0"/>
              <a:ext cx="2245713" cy="719328"/>
            </a:xfrm>
            <a:custGeom>
              <a:avLst/>
              <a:gdLst/>
              <a:ahLst/>
              <a:cxnLst/>
              <a:rect r="r" b="b" t="t" l="l"/>
              <a:pathLst>
                <a:path h="719328" w="2245713">
                  <a:moveTo>
                    <a:pt x="0" y="0"/>
                  </a:moveTo>
                  <a:lnTo>
                    <a:pt x="2245713" y="0"/>
                  </a:lnTo>
                  <a:lnTo>
                    <a:pt x="2245713" y="719328"/>
                  </a:lnTo>
                  <a:lnTo>
                    <a:pt x="0" y="719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3"/>
              <a:stretch>
                <a:fillRect l="-1682" t="-119152" r="-2323" b="-19779"/>
              </a:stretch>
            </a:blipFill>
          </p:spPr>
        </p:sp>
      </p:grpSp>
      <p:sp>
        <p:nvSpPr>
          <p:cNvPr name="Freeform 106" id="106"/>
          <p:cNvSpPr/>
          <p:nvPr/>
        </p:nvSpPr>
        <p:spPr>
          <a:xfrm flipH="false" flipV="false" rot="0">
            <a:off x="702233" y="28241740"/>
            <a:ext cx="1583594" cy="3946653"/>
          </a:xfrm>
          <a:custGeom>
            <a:avLst/>
            <a:gdLst/>
            <a:ahLst/>
            <a:cxnLst/>
            <a:rect r="r" b="b" t="t" l="l"/>
            <a:pathLst>
              <a:path h="3946653" w="1583594">
                <a:moveTo>
                  <a:pt x="0" y="0"/>
                </a:moveTo>
                <a:lnTo>
                  <a:pt x="1583595" y="0"/>
                </a:lnTo>
                <a:lnTo>
                  <a:pt x="1583595" y="3946653"/>
                </a:lnTo>
                <a:lnTo>
                  <a:pt x="0" y="3946653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0" t="0" r="0" b="0"/>
            </a:stretch>
          </a:blipFill>
        </p:spPr>
      </p:sp>
      <p:grpSp>
        <p:nvGrpSpPr>
          <p:cNvPr name="Group 107" id="107"/>
          <p:cNvGrpSpPr/>
          <p:nvPr/>
        </p:nvGrpSpPr>
        <p:grpSpPr>
          <a:xfrm rot="0">
            <a:off x="4238153" y="30507774"/>
            <a:ext cx="3312054" cy="566032"/>
            <a:chOff x="0" y="0"/>
            <a:chExt cx="1260817" cy="215474"/>
          </a:xfrm>
        </p:grpSpPr>
        <p:sp>
          <p:nvSpPr>
            <p:cNvPr name="Freeform 108" id="108"/>
            <p:cNvSpPr/>
            <p:nvPr/>
          </p:nvSpPr>
          <p:spPr>
            <a:xfrm flipH="false" flipV="false" rot="0">
              <a:off x="0" y="0"/>
              <a:ext cx="1260817" cy="215474"/>
            </a:xfrm>
            <a:custGeom>
              <a:avLst/>
              <a:gdLst/>
              <a:ahLst/>
              <a:cxnLst/>
              <a:rect r="r" b="b" t="t" l="l"/>
              <a:pathLst>
                <a:path h="215474" w="1260817">
                  <a:moveTo>
                    <a:pt x="22445" y="0"/>
                  </a:moveTo>
                  <a:lnTo>
                    <a:pt x="1238372" y="0"/>
                  </a:lnTo>
                  <a:cubicBezTo>
                    <a:pt x="1250768" y="0"/>
                    <a:pt x="1260817" y="10049"/>
                    <a:pt x="1260817" y="22445"/>
                  </a:cubicBezTo>
                  <a:lnTo>
                    <a:pt x="1260817" y="193029"/>
                  </a:lnTo>
                  <a:cubicBezTo>
                    <a:pt x="1260817" y="205425"/>
                    <a:pt x="1250768" y="215474"/>
                    <a:pt x="1238372" y="215474"/>
                  </a:cubicBezTo>
                  <a:lnTo>
                    <a:pt x="22445" y="215474"/>
                  </a:lnTo>
                  <a:cubicBezTo>
                    <a:pt x="10049" y="215474"/>
                    <a:pt x="0" y="205425"/>
                    <a:pt x="0" y="193029"/>
                  </a:cubicBezTo>
                  <a:lnTo>
                    <a:pt x="0" y="22445"/>
                  </a:lnTo>
                  <a:cubicBezTo>
                    <a:pt x="0" y="10049"/>
                    <a:pt x="10049" y="0"/>
                    <a:pt x="22445" y="0"/>
                  </a:cubicBezTo>
                  <a:close/>
                </a:path>
              </a:pathLst>
            </a:custGeom>
            <a:solidFill>
              <a:srgbClr val="0383F4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09" id="109"/>
            <p:cNvSpPr txBox="true"/>
            <p:nvPr/>
          </p:nvSpPr>
          <p:spPr>
            <a:xfrm>
              <a:off x="0" y="0"/>
              <a:ext cx="1260817" cy="215474"/>
            </a:xfrm>
            <a:prstGeom prst="rect">
              <a:avLst/>
            </a:prstGeom>
          </p:spPr>
          <p:txBody>
            <a:bodyPr anchor="ctr" rtlCol="false" tIns="33571" lIns="33571" bIns="33571" rIns="33571"/>
            <a:lstStyle/>
            <a:p>
              <a:pPr algn="ctr">
                <a:lnSpc>
                  <a:spcPts val="2071"/>
                </a:lnSpc>
              </a:pPr>
              <a:r>
                <a:rPr lang="en-US" b="true" sz="1726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35" tooltip="https://navixy.com/en/contact"/>
                </a:rPr>
                <a:t>Ag</a:t>
              </a:r>
              <a:r>
                <a:rPr lang="en-US" b="true" sz="1726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36" tooltip="https://navixy.com/en/contact"/>
                </a:rPr>
                <a:t>ende uma demonstração →</a:t>
              </a:r>
            </a:p>
          </p:txBody>
        </p:sp>
      </p:grpSp>
      <p:sp>
        <p:nvSpPr>
          <p:cNvPr name="Freeform 110" id="110"/>
          <p:cNvSpPr/>
          <p:nvPr/>
        </p:nvSpPr>
        <p:spPr>
          <a:xfrm flipH="false" flipV="false" rot="0">
            <a:off x="1914912" y="28601255"/>
            <a:ext cx="1633682" cy="4071481"/>
          </a:xfrm>
          <a:custGeom>
            <a:avLst/>
            <a:gdLst/>
            <a:ahLst/>
            <a:cxnLst/>
            <a:rect r="r" b="b" t="t" l="l"/>
            <a:pathLst>
              <a:path h="4071481" w="1633682">
                <a:moveTo>
                  <a:pt x="0" y="0"/>
                </a:moveTo>
                <a:lnTo>
                  <a:pt x="1633681" y="0"/>
                </a:lnTo>
                <a:lnTo>
                  <a:pt x="1633681" y="4071481"/>
                </a:lnTo>
                <a:lnTo>
                  <a:pt x="0" y="4071481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 l="0" t="0" r="0" b="0"/>
            </a:stretch>
          </a:blipFill>
        </p:spPr>
      </p:sp>
      <p:sp>
        <p:nvSpPr>
          <p:cNvPr name="Freeform 111" id="111"/>
          <p:cNvSpPr/>
          <p:nvPr/>
        </p:nvSpPr>
        <p:spPr>
          <a:xfrm flipH="false" flipV="false" rot="0">
            <a:off x="5361126" y="23878759"/>
            <a:ext cx="734441" cy="691238"/>
          </a:xfrm>
          <a:custGeom>
            <a:avLst/>
            <a:gdLst/>
            <a:ahLst/>
            <a:cxnLst/>
            <a:rect r="r" b="b" t="t" l="l"/>
            <a:pathLst>
              <a:path h="691238" w="734441">
                <a:moveTo>
                  <a:pt x="0" y="0"/>
                </a:moveTo>
                <a:lnTo>
                  <a:pt x="734440" y="0"/>
                </a:lnTo>
                <a:lnTo>
                  <a:pt x="734440" y="691239"/>
                </a:lnTo>
                <a:lnTo>
                  <a:pt x="0" y="691239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 l="0" t="0" r="0" b="0"/>
            </a:stretch>
          </a:blipFill>
        </p:spPr>
      </p:sp>
      <p:sp>
        <p:nvSpPr>
          <p:cNvPr name="TextBox 112" id="112"/>
          <p:cNvSpPr txBox="true"/>
          <p:nvPr/>
        </p:nvSpPr>
        <p:spPr>
          <a:xfrm rot="0">
            <a:off x="364284" y="1850973"/>
            <a:ext cx="6375743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8"/>
              </a:lnSpc>
            </a:pPr>
            <a:r>
              <a:rPr lang="en-US" b="true" sz="1406" spc="112">
                <a:solidFill>
                  <a:srgbClr val="79F3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</a:t>
            </a:r>
            <a:r>
              <a:rPr lang="en-US" b="true" sz="1406" spc="112">
                <a:solidFill>
                  <a:srgbClr val="79F3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ARE DE GERENCIAR SUA EQUIPE POR TELEFONE.</a:t>
            </a:r>
          </a:p>
        </p:txBody>
      </p:sp>
      <p:sp>
        <p:nvSpPr>
          <p:cNvPr name="TextBox 113" id="113"/>
          <p:cNvSpPr txBox="true"/>
          <p:nvPr/>
        </p:nvSpPr>
        <p:spPr>
          <a:xfrm rot="0">
            <a:off x="364284" y="3416662"/>
            <a:ext cx="4170805" cy="1102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8"/>
              </a:lnSpc>
            </a:pPr>
            <a:r>
              <a:rPr lang="en-US" sz="1605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 Navixy oferece aos gestores controle em tempo real sobre cada motorista e cada tarefa, sem o caos de chamadas, planilhas e formulários em papel.</a:t>
            </a:r>
          </a:p>
        </p:txBody>
      </p:sp>
      <p:sp>
        <p:nvSpPr>
          <p:cNvPr name="TextBox 114" id="114"/>
          <p:cNvSpPr txBox="true"/>
          <p:nvPr/>
        </p:nvSpPr>
        <p:spPr>
          <a:xfrm rot="0">
            <a:off x="348174" y="2231896"/>
            <a:ext cx="5380172" cy="927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6"/>
              </a:lnSpc>
            </a:pPr>
            <a:r>
              <a:rPr lang="en-US" sz="3315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Comece a operar </a:t>
            </a:r>
          </a:p>
          <a:p>
            <a:pPr algn="l">
              <a:lnSpc>
                <a:spcPts val="3646"/>
              </a:lnSpc>
            </a:pPr>
            <a:r>
              <a:rPr lang="en-US" sz="3315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forma mais inteligente.</a:t>
            </a:r>
          </a:p>
        </p:txBody>
      </p:sp>
      <p:sp>
        <p:nvSpPr>
          <p:cNvPr name="TextBox 115" id="115"/>
          <p:cNvSpPr txBox="true"/>
          <p:nvPr/>
        </p:nvSpPr>
        <p:spPr>
          <a:xfrm rot="0">
            <a:off x="491077" y="20063918"/>
            <a:ext cx="4464781" cy="209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3630" indent="-151815" lvl="1">
              <a:lnSpc>
                <a:spcPts val="1687"/>
              </a:lnSpc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Cada entrega: foto, assinatura eletrônica e carimbo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de data/hora GPS</a:t>
            </a:r>
          </a:p>
          <a:p>
            <a:pPr algn="l" marL="303630" indent="-151815" lvl="1">
              <a:lnSpc>
                <a:spcPts val="1687"/>
              </a:lnSpc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isputas de faturamento desaparecem: </a:t>
            </a:r>
          </a:p>
          <a:p>
            <a:pPr algn="l">
              <a:lnSpc>
                <a:spcPts val="1687"/>
              </a:lnSpc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 comprovante de entrega é capturado no local</a:t>
            </a:r>
          </a:p>
          <a:p>
            <a:pPr algn="l" marL="303630" indent="-151815" lvl="1">
              <a:lnSpc>
                <a:spcPts val="1687"/>
              </a:lnSpc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escr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itório recebe os dados instantaneamente: sincronização automática ao enviar</a:t>
            </a:r>
          </a:p>
          <a:p>
            <a:pPr algn="l" marL="303630" indent="-151815" lvl="1">
              <a:lnSpc>
                <a:spcPts val="1687"/>
              </a:lnSpc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Sem corr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er atrás de papelada: formulários concluídos no local do trabalho</a:t>
            </a:r>
          </a:p>
          <a:p>
            <a:pPr algn="l" marL="303630" indent="-151815" lvl="1">
              <a:lnSpc>
                <a:spcPts val="1687"/>
              </a:lnSpc>
              <a:spcBef>
                <a:spcPct val="0"/>
              </a:spcBef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onfirmação automát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ica para o cliente, sem chamada telefônica</a:t>
            </a:r>
          </a:p>
        </p:txBody>
      </p:sp>
      <p:sp>
        <p:nvSpPr>
          <p:cNvPr name="TextBox 116" id="116"/>
          <p:cNvSpPr txBox="true"/>
          <p:nvPr/>
        </p:nvSpPr>
        <p:spPr>
          <a:xfrm rot="0">
            <a:off x="417883" y="8827123"/>
            <a:ext cx="4599835" cy="271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10"/>
              </a:lnSpc>
            </a:pP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COMO</a:t>
            </a: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A NAVIXY RESOLVE ISSO</a:t>
            </a:r>
          </a:p>
        </p:txBody>
      </p:sp>
      <p:sp>
        <p:nvSpPr>
          <p:cNvPr name="TextBox 117" id="117"/>
          <p:cNvSpPr txBox="true"/>
          <p:nvPr/>
        </p:nvSpPr>
        <p:spPr>
          <a:xfrm rot="0">
            <a:off x="374693" y="5645045"/>
            <a:ext cx="7625746" cy="633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53"/>
              </a:lnSpc>
            </a:pP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 CUSTO</a:t>
            </a: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REAL DAS OPERAÇÕES</a:t>
            </a:r>
          </a:p>
          <a:p>
            <a:pPr algn="l">
              <a:lnSpc>
                <a:spcPts val="2553"/>
              </a:lnSpc>
            </a:pP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CAMPO SEM GESTÃO</a:t>
            </a:r>
          </a:p>
        </p:txBody>
      </p:sp>
      <p:sp>
        <p:nvSpPr>
          <p:cNvPr name="TextBox 118" id="118"/>
          <p:cNvSpPr txBox="true"/>
          <p:nvPr/>
        </p:nvSpPr>
        <p:spPr>
          <a:xfrm rot="0">
            <a:off x="654212" y="12678509"/>
            <a:ext cx="4547379" cy="67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3"/>
              </a:lnSpc>
              <a:spcBef>
                <a:spcPct val="0"/>
              </a:spcBef>
            </a:pPr>
            <a:r>
              <a:rPr lang="en-US" b="true" sz="22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</a:t>
            </a:r>
            <a:r>
              <a:rPr lang="en-US" b="true" sz="22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pessoa certa. O</a:t>
            </a:r>
            <a:r>
              <a:rPr lang="en-US" b="true" sz="22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trabalho certo. Na hora certa.</a:t>
            </a:r>
          </a:p>
        </p:txBody>
      </p:sp>
      <p:sp>
        <p:nvSpPr>
          <p:cNvPr name="TextBox 119" id="119"/>
          <p:cNvSpPr txBox="true"/>
          <p:nvPr/>
        </p:nvSpPr>
        <p:spPr>
          <a:xfrm rot="0">
            <a:off x="529030" y="13510709"/>
            <a:ext cx="4323215" cy="167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3975" indent="-151988" lvl="1">
              <a:lnSpc>
                <a:spcPts val="1689"/>
              </a:lnSpc>
              <a:spcBef>
                <a:spcPct val="0"/>
              </a:spcBef>
              <a:buFont typeface="Arial"/>
              <a:buChar char="•"/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Atribu</a:t>
            </a: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ição automática por localização, habilidades e carga de trab</a:t>
            </a: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al</a:t>
            </a: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ho</a:t>
            </a:r>
          </a:p>
          <a:p>
            <a:pPr algn="l" marL="303975" indent="-151988" lvl="1">
              <a:lnSpc>
                <a:spcPts val="1689"/>
              </a:lnSpc>
              <a:spcBef>
                <a:spcPct val="0"/>
              </a:spcBef>
              <a:buFont typeface="Arial"/>
              <a:buChar char="•"/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Despachantes fora do telefone: calendário com arrastar e soltar</a:t>
            </a:r>
          </a:p>
          <a:p>
            <a:pPr algn="l" marL="303975" indent="-151988" lvl="1">
              <a:lnSpc>
                <a:spcPts val="1689"/>
              </a:lnSpc>
              <a:spcBef>
                <a:spcPct val="0"/>
              </a:spcBef>
              <a:buFont typeface="Arial"/>
              <a:buChar char="•"/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Os motoristas sempre sabem o que vem a seguir: envio instantâneo de tarefas</a:t>
            </a:r>
          </a:p>
          <a:p>
            <a:pPr algn="l" marL="303975" indent="-151988" lvl="1">
              <a:lnSpc>
                <a:spcPts val="1689"/>
              </a:lnSpc>
              <a:spcBef>
                <a:spcPct val="0"/>
              </a:spcBef>
              <a:buFont typeface="Arial"/>
              <a:buChar char="•"/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Status em tempo real: atribuído → em rota → concluído</a:t>
            </a:r>
          </a:p>
        </p:txBody>
      </p:sp>
      <p:sp>
        <p:nvSpPr>
          <p:cNvPr name="TextBox 120" id="120"/>
          <p:cNvSpPr txBox="true"/>
          <p:nvPr/>
        </p:nvSpPr>
        <p:spPr>
          <a:xfrm rot="0">
            <a:off x="5679997" y="12678509"/>
            <a:ext cx="4402738" cy="67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3"/>
              </a:lnSpc>
              <a:spcBef>
                <a:spcPct val="0"/>
              </a:spcBef>
            </a:pPr>
            <a:r>
              <a:rPr lang="en-US" b="true" sz="22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Red</a:t>
            </a:r>
            <a:r>
              <a:rPr lang="en-US" b="true" sz="22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uza custos de combus</a:t>
            </a:r>
            <a:r>
              <a:rPr lang="en-US" b="true" sz="221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tível. Faça mais paradas por turno.</a:t>
            </a:r>
          </a:p>
        </p:txBody>
      </p:sp>
      <p:sp>
        <p:nvSpPr>
          <p:cNvPr name="TextBox 121" id="121"/>
          <p:cNvSpPr txBox="true"/>
          <p:nvPr/>
        </p:nvSpPr>
        <p:spPr>
          <a:xfrm rot="0">
            <a:off x="5544940" y="13510709"/>
            <a:ext cx="4283207" cy="167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3975" indent="-151988" lvl="1">
              <a:lnSpc>
                <a:spcPts val="1689"/>
              </a:lnSpc>
              <a:buFont typeface="Arial"/>
              <a:buChar char="•"/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Nada de rotas no “achism</a:t>
            </a: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o”: planejamento automático de múltiplas tarefas</a:t>
            </a:r>
          </a:p>
          <a:p>
            <a:pPr algn="l" marL="303975" indent="-151988" lvl="1">
              <a:lnSpc>
                <a:spcPts val="1689"/>
              </a:lnSpc>
              <a:buFont typeface="Arial"/>
              <a:buChar char="•"/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Mais entregas por turno, sem aumentar </a:t>
            </a:r>
          </a:p>
          <a:p>
            <a:pPr algn="l">
              <a:lnSpc>
                <a:spcPts val="1689"/>
              </a:lnSpc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</a:t>
            </a: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 equipe</a:t>
            </a:r>
          </a:p>
          <a:p>
            <a:pPr algn="l" marL="303975" indent="-151988" lvl="1">
              <a:lnSpc>
                <a:spcPts val="1689"/>
              </a:lnSpc>
              <a:buFont typeface="Arial"/>
              <a:buChar char="•"/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Menor</a:t>
            </a: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es custos de combustível desde o primeiro dia: menos quilometragem por percurso</a:t>
            </a:r>
          </a:p>
          <a:p>
            <a:pPr algn="l" marL="303975" indent="-151988" lvl="1">
              <a:lnSpc>
                <a:spcPts val="1689"/>
              </a:lnSpc>
              <a:spcBef>
                <a:spcPct val="0"/>
              </a:spcBef>
              <a:buFont typeface="Arial"/>
              <a:buChar char="•"/>
            </a:pP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Sem entregas atrasadas: j</a:t>
            </a: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anelas de t</a:t>
            </a:r>
            <a:r>
              <a:rPr lang="en-US" sz="14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empo integradas</a:t>
            </a:r>
          </a:p>
        </p:txBody>
      </p:sp>
      <p:sp>
        <p:nvSpPr>
          <p:cNvPr name="TextBox 122" id="122"/>
          <p:cNvSpPr txBox="true"/>
          <p:nvPr/>
        </p:nvSpPr>
        <p:spPr>
          <a:xfrm rot="0">
            <a:off x="636494" y="19284633"/>
            <a:ext cx="4286534" cy="67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1"/>
              </a:lnSpc>
            </a:pPr>
            <a:r>
              <a:rPr lang="en-US" sz="2209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Elim</a:t>
            </a:r>
            <a:r>
              <a:rPr lang="en-US" sz="2209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ine o papel de uma </a:t>
            </a:r>
          </a:p>
          <a:p>
            <a:pPr algn="l">
              <a:lnSpc>
                <a:spcPts val="2651"/>
              </a:lnSpc>
              <a:spcBef>
                <a:spcPct val="0"/>
              </a:spcBef>
            </a:pPr>
            <a:r>
              <a:rPr lang="en-US" b="true" sz="220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vez po</a:t>
            </a:r>
            <a:r>
              <a:rPr lang="en-US" b="true" sz="220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 todas</a:t>
            </a:r>
          </a:p>
        </p:txBody>
      </p:sp>
      <p:sp>
        <p:nvSpPr>
          <p:cNvPr name="TextBox 123" id="123"/>
          <p:cNvSpPr txBox="true"/>
          <p:nvPr/>
        </p:nvSpPr>
        <p:spPr>
          <a:xfrm rot="0">
            <a:off x="5728346" y="19284633"/>
            <a:ext cx="3236014" cy="67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1"/>
              </a:lnSpc>
              <a:spcBef>
                <a:spcPct val="0"/>
              </a:spcBef>
            </a:pPr>
            <a:r>
              <a:rPr lang="en-US" b="true" sz="220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Um</a:t>
            </a:r>
            <a:r>
              <a:rPr lang="en-US" b="true" sz="220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único app. </a:t>
            </a:r>
          </a:p>
          <a:p>
            <a:pPr algn="l">
              <a:lnSpc>
                <a:spcPts val="2651"/>
              </a:lnSpc>
              <a:spcBef>
                <a:spcPct val="0"/>
              </a:spcBef>
            </a:pPr>
            <a:r>
              <a:rPr lang="en-US" b="true" sz="220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Sem caos de mensagens.</a:t>
            </a:r>
          </a:p>
        </p:txBody>
      </p:sp>
      <p:sp>
        <p:nvSpPr>
          <p:cNvPr name="TextBox 124" id="124"/>
          <p:cNvSpPr txBox="true"/>
          <p:nvPr/>
        </p:nvSpPr>
        <p:spPr>
          <a:xfrm rot="0">
            <a:off x="5535415" y="20063918"/>
            <a:ext cx="4482629" cy="167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3744" indent="-151872" lvl="1">
              <a:lnSpc>
                <a:spcPts val="1688"/>
              </a:lnSpc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Sem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instruções perdidas: documentos </a:t>
            </a:r>
          </a:p>
          <a:p>
            <a:pPr algn="l">
              <a:lnSpc>
                <a:spcPts val="1688"/>
              </a:lnSpc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e orientações dentro do app</a:t>
            </a:r>
          </a:p>
          <a:p>
            <a:pPr algn="l" marL="303744" indent="-151872" lvl="1">
              <a:lnSpc>
                <a:spcPts val="1688"/>
              </a:lnSpc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Uma única transmissão chega a toda a equipe instantaneamente</a:t>
            </a:r>
          </a:p>
          <a:p>
            <a:pPr algn="l" marL="303744" indent="-151872" lvl="1">
              <a:lnSpc>
                <a:spcPts val="1688"/>
              </a:lnSpc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Responsabilidade total: histórico de mensagens salvo</a:t>
            </a:r>
          </a:p>
          <a:p>
            <a:pPr algn="l" marL="303744" indent="-151872" lvl="1">
              <a:lnSpc>
                <a:spcPts val="1688"/>
              </a:lnSpc>
              <a:buFont typeface="Arial"/>
              <a:buChar char="•"/>
            </a:pP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Sem orçamento para ferramentas extras: a mensageria já vem</a:t>
            </a:r>
            <a:r>
              <a:rPr lang="en-US" sz="140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integrada</a:t>
            </a:r>
          </a:p>
        </p:txBody>
      </p:sp>
      <p:sp>
        <p:nvSpPr>
          <p:cNvPr name="TextBox 125" id="125"/>
          <p:cNvSpPr txBox="true"/>
          <p:nvPr/>
        </p:nvSpPr>
        <p:spPr>
          <a:xfrm rot="0">
            <a:off x="4273971" y="31365073"/>
            <a:ext cx="2908750" cy="826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19"/>
              </a:lnSpc>
            </a:pPr>
            <a:r>
              <a:rPr lang="en-US" sz="17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  <a:hlinkClick r:id="rId39" tooltip="https://navixy.com/es/field-service/"/>
              </a:rPr>
              <a:t>V</a:t>
            </a:r>
            <a:r>
              <a:rPr lang="en-US" sz="170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  <a:hlinkClick r:id="rId40" tooltip="https://navixy.com/es/field-service/"/>
              </a:rPr>
              <a:t>eja como a Navixy funciona para sua equipe.</a:t>
            </a:r>
          </a:p>
          <a:p>
            <a:pPr algn="l">
              <a:lnSpc>
                <a:spcPts val="2219"/>
              </a:lnSpc>
            </a:pPr>
            <a:r>
              <a:rPr lang="en-US" sz="1707" u="sng">
                <a:solidFill>
                  <a:srgbClr val="0D8AE3"/>
                </a:solidFill>
                <a:latin typeface="Proxima Nova"/>
                <a:ea typeface="Proxima Nova"/>
                <a:cs typeface="Proxima Nova"/>
                <a:sym typeface="Proxima Nova"/>
                <a:hlinkClick r:id="rId41" tooltip="https://navixy.com/en/field-service/"/>
              </a:rPr>
              <a:t>navixy.com/en/field-service</a:t>
            </a:r>
          </a:p>
        </p:txBody>
      </p:sp>
      <p:sp>
        <p:nvSpPr>
          <p:cNvPr name="TextBox 126" id="126"/>
          <p:cNvSpPr txBox="true"/>
          <p:nvPr/>
        </p:nvSpPr>
        <p:spPr>
          <a:xfrm rot="0">
            <a:off x="791455" y="24798076"/>
            <a:ext cx="3864024" cy="962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30"/>
              </a:lnSpc>
              <a:spcBef>
                <a:spcPct val="0"/>
              </a:spcBef>
            </a:pPr>
            <a:r>
              <a:rPr lang="en-US" sz="16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 X-GPS Mobile oferece aos ges</a:t>
            </a:r>
            <a:r>
              <a:rPr lang="en-US" sz="16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tores visibilidade em tempo real da operação, incluindo localização, status das tarefas e dados de telemetria de cada veículo.</a:t>
            </a:r>
          </a:p>
        </p:txBody>
      </p:sp>
      <p:sp>
        <p:nvSpPr>
          <p:cNvPr name="TextBox 127" id="127"/>
          <p:cNvSpPr txBox="true"/>
          <p:nvPr/>
        </p:nvSpPr>
        <p:spPr>
          <a:xfrm rot="0">
            <a:off x="5338035" y="24798076"/>
            <a:ext cx="4916947" cy="962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30"/>
              </a:lnSpc>
              <a:spcBef>
                <a:spcPct val="0"/>
              </a:spcBef>
            </a:pPr>
            <a:r>
              <a:rPr lang="en-US" sz="16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 X-GPS Tracker</a:t>
            </a:r>
            <a:r>
              <a:rPr lang="en-US" sz="16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16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ajuda colaboradores de campo a permanecerem</a:t>
            </a:r>
            <a:r>
              <a:rPr lang="en-US" sz="160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conectados com a equipe, seguirem tarefas com facilidade e receberem suporte imediato do gestor se algo der errado.</a:t>
            </a:r>
          </a:p>
        </p:txBody>
      </p:sp>
      <p:sp>
        <p:nvSpPr>
          <p:cNvPr name="TextBox 128" id="128"/>
          <p:cNvSpPr txBox="true"/>
          <p:nvPr/>
        </p:nvSpPr>
        <p:spPr>
          <a:xfrm rot="0">
            <a:off x="669516" y="23204592"/>
            <a:ext cx="9138467" cy="317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53"/>
              </a:lnSpc>
            </a:pPr>
            <a:r>
              <a:rPr lang="en-US" b="true" sz="2010" spc="237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DOIS</a:t>
            </a:r>
            <a:r>
              <a:rPr lang="en-US" b="true" sz="2010" spc="237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APPS. UMA SÓ EQUIPE.</a:t>
            </a:r>
          </a:p>
        </p:txBody>
      </p:sp>
      <p:sp>
        <p:nvSpPr>
          <p:cNvPr name="TextBox 129" id="129"/>
          <p:cNvSpPr txBox="true"/>
          <p:nvPr/>
        </p:nvSpPr>
        <p:spPr>
          <a:xfrm rot="0">
            <a:off x="4238153" y="29512675"/>
            <a:ext cx="5558423" cy="633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53"/>
              </a:lnSpc>
            </a:pP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PRONTO PARA ASSUMIR</a:t>
            </a: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</a:p>
          <a:p>
            <a:pPr algn="l">
              <a:lnSpc>
                <a:spcPts val="2553"/>
              </a:lnSpc>
            </a:pPr>
            <a:r>
              <a:rPr lang="en-US" b="true" sz="2010" spc="237">
                <a:solidFill>
                  <a:srgbClr val="0383F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 CONTROLE DAS SUAS OPERAÇÕES?</a:t>
            </a:r>
          </a:p>
        </p:txBody>
      </p:sp>
      <p:sp>
        <p:nvSpPr>
          <p:cNvPr name="TextBox 130" id="130"/>
          <p:cNvSpPr txBox="true"/>
          <p:nvPr/>
        </p:nvSpPr>
        <p:spPr>
          <a:xfrm rot="0">
            <a:off x="6333691" y="24043273"/>
            <a:ext cx="2052117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X-GPS Tracker</a:t>
            </a:r>
          </a:p>
        </p:txBody>
      </p:sp>
      <p:grpSp>
        <p:nvGrpSpPr>
          <p:cNvPr name="Group 131" id="131"/>
          <p:cNvGrpSpPr/>
          <p:nvPr/>
        </p:nvGrpSpPr>
        <p:grpSpPr>
          <a:xfrm rot="0">
            <a:off x="374693" y="15858410"/>
            <a:ext cx="4660969" cy="2651936"/>
            <a:chOff x="0" y="0"/>
            <a:chExt cx="6214625" cy="3535915"/>
          </a:xfrm>
        </p:grpSpPr>
        <p:grpSp>
          <p:nvGrpSpPr>
            <p:cNvPr name="Group 132" id="132"/>
            <p:cNvGrpSpPr/>
            <p:nvPr/>
          </p:nvGrpSpPr>
          <p:grpSpPr>
            <a:xfrm rot="0">
              <a:off x="0" y="0"/>
              <a:ext cx="6214625" cy="3535915"/>
              <a:chOff x="0" y="0"/>
              <a:chExt cx="1193297" cy="678942"/>
            </a:xfrm>
          </p:grpSpPr>
          <p:sp>
            <p:nvSpPr>
              <p:cNvPr name="Freeform 133" id="133"/>
              <p:cNvSpPr/>
              <p:nvPr/>
            </p:nvSpPr>
            <p:spPr>
              <a:xfrm flipH="false" flipV="false" rot="0">
                <a:off x="0" y="0"/>
                <a:ext cx="1193297" cy="678942"/>
              </a:xfrm>
              <a:custGeom>
                <a:avLst/>
                <a:gdLst/>
                <a:ahLst/>
                <a:cxnLst/>
                <a:rect r="r" b="b" t="t" l="l"/>
                <a:pathLst>
                  <a:path h="678942" w="1193297">
                    <a:moveTo>
                      <a:pt x="1193297" y="34345"/>
                    </a:moveTo>
                    <a:lnTo>
                      <a:pt x="1193297" y="644597"/>
                    </a:lnTo>
                    <a:cubicBezTo>
                      <a:pt x="1193297" y="653706"/>
                      <a:pt x="1189678" y="662442"/>
                      <a:pt x="1183237" y="668883"/>
                    </a:cubicBezTo>
                    <a:cubicBezTo>
                      <a:pt x="1176796" y="675324"/>
                      <a:pt x="1168061" y="678942"/>
                      <a:pt x="1158952" y="678942"/>
                    </a:cubicBezTo>
                    <a:lnTo>
                      <a:pt x="34345" y="678942"/>
                    </a:lnTo>
                    <a:cubicBezTo>
                      <a:pt x="25236" y="678942"/>
                      <a:pt x="16500" y="675324"/>
                      <a:pt x="10059" y="668883"/>
                    </a:cubicBezTo>
                    <a:cubicBezTo>
                      <a:pt x="3618" y="662442"/>
                      <a:pt x="0" y="653706"/>
                      <a:pt x="0" y="644597"/>
                    </a:cubicBezTo>
                    <a:lnTo>
                      <a:pt x="0" y="34345"/>
                    </a:lnTo>
                    <a:cubicBezTo>
                      <a:pt x="0" y="25236"/>
                      <a:pt x="3618" y="16500"/>
                      <a:pt x="10059" y="10059"/>
                    </a:cubicBezTo>
                    <a:cubicBezTo>
                      <a:pt x="16500" y="3618"/>
                      <a:pt x="25236" y="0"/>
                      <a:pt x="34345" y="0"/>
                    </a:cubicBezTo>
                    <a:lnTo>
                      <a:pt x="1158952" y="0"/>
                    </a:lnTo>
                    <a:cubicBezTo>
                      <a:pt x="1177920" y="0"/>
                      <a:pt x="1193297" y="15377"/>
                      <a:pt x="1193297" y="34345"/>
                    </a:cubicBezTo>
                    <a:close/>
                  </a:path>
                </a:pathLst>
              </a:custGeom>
              <a:solidFill>
                <a:srgbClr val="D1EAFF"/>
              </a:solidFill>
            </p:spPr>
          </p:sp>
          <p:sp>
            <p:nvSpPr>
              <p:cNvPr name="TextBox 134" id="134"/>
              <p:cNvSpPr txBox="true"/>
              <p:nvPr/>
            </p:nvSpPr>
            <p:spPr>
              <a:xfrm>
                <a:off x="0" y="0"/>
                <a:ext cx="1193297" cy="678942"/>
              </a:xfrm>
              <a:prstGeom prst="rect">
                <a:avLst/>
              </a:prstGeom>
            </p:spPr>
            <p:txBody>
              <a:bodyPr anchor="ctr" rtlCol="false" tIns="49628" lIns="49628" bIns="49628" rIns="49628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Freeform 135" id="135"/>
            <p:cNvSpPr/>
            <p:nvPr/>
          </p:nvSpPr>
          <p:spPr>
            <a:xfrm flipH="false" flipV="false" rot="0">
              <a:off x="325287" y="231572"/>
              <a:ext cx="5328930" cy="3304343"/>
            </a:xfrm>
            <a:custGeom>
              <a:avLst/>
              <a:gdLst/>
              <a:ahLst/>
              <a:cxnLst/>
              <a:rect r="r" b="b" t="t" l="l"/>
              <a:pathLst>
                <a:path h="3304343" w="5328930">
                  <a:moveTo>
                    <a:pt x="0" y="0"/>
                  </a:moveTo>
                  <a:lnTo>
                    <a:pt x="5328930" y="0"/>
                  </a:lnTo>
                  <a:lnTo>
                    <a:pt x="5328930" y="3304343"/>
                  </a:lnTo>
                  <a:lnTo>
                    <a:pt x="0" y="3304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/>
              <a:stretch>
                <a:fillRect l="0" t="0" r="0" b="-8360"/>
              </a:stretch>
            </a:blipFill>
          </p:spPr>
        </p:sp>
      </p:grpSp>
      <p:grpSp>
        <p:nvGrpSpPr>
          <p:cNvPr name="Group 136" id="136"/>
          <p:cNvGrpSpPr/>
          <p:nvPr/>
        </p:nvGrpSpPr>
        <p:grpSpPr>
          <a:xfrm rot="0">
            <a:off x="5386321" y="15858410"/>
            <a:ext cx="4625232" cy="2651966"/>
            <a:chOff x="0" y="0"/>
            <a:chExt cx="6166976" cy="3535955"/>
          </a:xfrm>
        </p:grpSpPr>
        <p:grpSp>
          <p:nvGrpSpPr>
            <p:cNvPr name="Group 137" id="137"/>
            <p:cNvGrpSpPr/>
            <p:nvPr/>
          </p:nvGrpSpPr>
          <p:grpSpPr>
            <a:xfrm rot="0">
              <a:off x="39944" y="12827"/>
              <a:ext cx="6107407" cy="3523128"/>
              <a:chOff x="0" y="0"/>
              <a:chExt cx="689842" cy="397943"/>
            </a:xfrm>
          </p:grpSpPr>
          <p:sp>
            <p:nvSpPr>
              <p:cNvPr name="Freeform 138" id="138"/>
              <p:cNvSpPr/>
              <p:nvPr/>
            </p:nvSpPr>
            <p:spPr>
              <a:xfrm flipH="false" flipV="false" rot="0">
                <a:off x="0" y="0"/>
                <a:ext cx="689842" cy="397943"/>
              </a:xfrm>
              <a:custGeom>
                <a:avLst/>
                <a:gdLst/>
                <a:ahLst/>
                <a:cxnLst/>
                <a:rect r="r" b="b" t="t" l="l"/>
                <a:pathLst>
                  <a:path h="397943" w="689842">
                    <a:moveTo>
                      <a:pt x="34948" y="0"/>
                    </a:moveTo>
                    <a:lnTo>
                      <a:pt x="654894" y="0"/>
                    </a:lnTo>
                    <a:cubicBezTo>
                      <a:pt x="674196" y="0"/>
                      <a:pt x="689842" y="15647"/>
                      <a:pt x="689842" y="34948"/>
                    </a:cubicBezTo>
                    <a:lnTo>
                      <a:pt x="689842" y="362995"/>
                    </a:lnTo>
                    <a:cubicBezTo>
                      <a:pt x="689842" y="382297"/>
                      <a:pt x="674196" y="397943"/>
                      <a:pt x="654894" y="397943"/>
                    </a:cubicBezTo>
                    <a:lnTo>
                      <a:pt x="34948" y="397943"/>
                    </a:lnTo>
                    <a:cubicBezTo>
                      <a:pt x="15647" y="397943"/>
                      <a:pt x="0" y="382297"/>
                      <a:pt x="0" y="362995"/>
                    </a:cubicBezTo>
                    <a:lnTo>
                      <a:pt x="0" y="34948"/>
                    </a:lnTo>
                    <a:cubicBezTo>
                      <a:pt x="0" y="15647"/>
                      <a:pt x="15647" y="0"/>
                      <a:pt x="34948" y="0"/>
                    </a:cubicBezTo>
                    <a:close/>
                  </a:path>
                </a:pathLst>
              </a:custGeom>
              <a:blipFill>
                <a:blip r:embed="rId43"/>
                <a:stretch>
                  <a:fillRect l="-6873" t="-1141" r="0" b="-1141"/>
                </a:stretch>
              </a:blipFill>
            </p:spPr>
          </p:sp>
        </p:grpSp>
        <p:grpSp>
          <p:nvGrpSpPr>
            <p:cNvPr name="Group 139" id="139"/>
            <p:cNvGrpSpPr/>
            <p:nvPr/>
          </p:nvGrpSpPr>
          <p:grpSpPr>
            <a:xfrm rot="0">
              <a:off x="0" y="0"/>
              <a:ext cx="6166976" cy="3535914"/>
              <a:chOff x="0" y="0"/>
              <a:chExt cx="1184148" cy="678942"/>
            </a:xfrm>
          </p:grpSpPr>
          <p:sp>
            <p:nvSpPr>
              <p:cNvPr name="Freeform 140" id="140"/>
              <p:cNvSpPr/>
              <p:nvPr/>
            </p:nvSpPr>
            <p:spPr>
              <a:xfrm flipH="false" flipV="false" rot="0">
                <a:off x="0" y="0"/>
                <a:ext cx="1184148" cy="678942"/>
              </a:xfrm>
              <a:custGeom>
                <a:avLst/>
                <a:gdLst/>
                <a:ahLst/>
                <a:cxnLst/>
                <a:rect r="r" b="b" t="t" l="l"/>
                <a:pathLst>
                  <a:path h="678942" w="1184148">
                    <a:moveTo>
                      <a:pt x="1184148" y="34610"/>
                    </a:moveTo>
                    <a:lnTo>
                      <a:pt x="1184148" y="644332"/>
                    </a:lnTo>
                    <a:cubicBezTo>
                      <a:pt x="1184148" y="653511"/>
                      <a:pt x="1180501" y="662314"/>
                      <a:pt x="1174011" y="668805"/>
                    </a:cubicBezTo>
                    <a:cubicBezTo>
                      <a:pt x="1167520" y="675296"/>
                      <a:pt x="1158717" y="678942"/>
                      <a:pt x="1149538" y="678942"/>
                    </a:cubicBezTo>
                    <a:lnTo>
                      <a:pt x="34610" y="678942"/>
                    </a:lnTo>
                    <a:cubicBezTo>
                      <a:pt x="25431" y="678942"/>
                      <a:pt x="16628" y="675296"/>
                      <a:pt x="10137" y="668805"/>
                    </a:cubicBezTo>
                    <a:cubicBezTo>
                      <a:pt x="3646" y="662314"/>
                      <a:pt x="0" y="653511"/>
                      <a:pt x="0" y="644332"/>
                    </a:cubicBezTo>
                    <a:lnTo>
                      <a:pt x="0" y="34610"/>
                    </a:lnTo>
                    <a:cubicBezTo>
                      <a:pt x="0" y="25431"/>
                      <a:pt x="3646" y="16628"/>
                      <a:pt x="10137" y="10137"/>
                    </a:cubicBezTo>
                    <a:cubicBezTo>
                      <a:pt x="16628" y="3646"/>
                      <a:pt x="25431" y="0"/>
                      <a:pt x="34610" y="0"/>
                    </a:cubicBezTo>
                    <a:lnTo>
                      <a:pt x="1149538" y="0"/>
                    </a:lnTo>
                    <a:cubicBezTo>
                      <a:pt x="1158717" y="0"/>
                      <a:pt x="1167520" y="3646"/>
                      <a:pt x="1174011" y="10137"/>
                    </a:cubicBezTo>
                    <a:cubicBezTo>
                      <a:pt x="1180501" y="16628"/>
                      <a:pt x="1184148" y="25431"/>
                      <a:pt x="1184148" y="34610"/>
                    </a:cubicBezTo>
                    <a:close/>
                  </a:path>
                </a:pathLst>
              </a:custGeom>
              <a:solidFill>
                <a:srgbClr val="000000">
                  <a:alpha val="42745"/>
                </a:srgbClr>
              </a:solidFill>
            </p:spPr>
          </p:sp>
          <p:sp>
            <p:nvSpPr>
              <p:cNvPr name="TextBox 141" id="141"/>
              <p:cNvSpPr txBox="true"/>
              <p:nvPr/>
            </p:nvSpPr>
            <p:spPr>
              <a:xfrm>
                <a:off x="0" y="0"/>
                <a:ext cx="1184148" cy="678942"/>
              </a:xfrm>
              <a:prstGeom prst="rect">
                <a:avLst/>
              </a:prstGeom>
            </p:spPr>
            <p:txBody>
              <a:bodyPr anchor="ctr" rtlCol="false" tIns="49628" lIns="49628" bIns="49628" rIns="49628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Freeform 142" id="142"/>
            <p:cNvSpPr/>
            <p:nvPr/>
          </p:nvSpPr>
          <p:spPr>
            <a:xfrm flipH="false" flipV="false" rot="0">
              <a:off x="1177494" y="520474"/>
              <a:ext cx="4039509" cy="3015481"/>
            </a:xfrm>
            <a:custGeom>
              <a:avLst/>
              <a:gdLst/>
              <a:ahLst/>
              <a:cxnLst/>
              <a:rect r="r" b="b" t="t" l="l"/>
              <a:pathLst>
                <a:path h="3015481" w="4039509">
                  <a:moveTo>
                    <a:pt x="0" y="0"/>
                  </a:moveTo>
                  <a:lnTo>
                    <a:pt x="4039509" y="0"/>
                  </a:lnTo>
                  <a:lnTo>
                    <a:pt x="4039509" y="3015481"/>
                  </a:lnTo>
                  <a:lnTo>
                    <a:pt x="0" y="30154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/>
              <a:stretch>
                <a:fillRect l="0" t="0" r="0" b="-18880"/>
              </a:stretch>
            </a:blipFill>
          </p:spPr>
        </p:sp>
      </p:grpSp>
      <p:sp>
        <p:nvSpPr>
          <p:cNvPr name="Freeform 143" id="143"/>
          <p:cNvSpPr/>
          <p:nvPr/>
        </p:nvSpPr>
        <p:spPr>
          <a:xfrm flipH="false" flipV="false" rot="0">
            <a:off x="7846557" y="5670876"/>
            <a:ext cx="2611893" cy="2248160"/>
          </a:xfrm>
          <a:custGeom>
            <a:avLst/>
            <a:gdLst/>
            <a:ahLst/>
            <a:cxnLst/>
            <a:rect r="r" b="b" t="t" l="l"/>
            <a:pathLst>
              <a:path h="2248160" w="2611893">
                <a:moveTo>
                  <a:pt x="0" y="0"/>
                </a:moveTo>
                <a:lnTo>
                  <a:pt x="2611893" y="0"/>
                </a:lnTo>
                <a:lnTo>
                  <a:pt x="2611893" y="2248159"/>
                </a:lnTo>
                <a:lnTo>
                  <a:pt x="0" y="2248159"/>
                </a:lnTo>
                <a:lnTo>
                  <a:pt x="0" y="0"/>
                </a:lnTo>
                <a:close/>
              </a:path>
            </a:pathLst>
          </a:custGeom>
          <a:blipFill>
            <a:blip r:embed="rId45"/>
            <a:stretch>
              <a:fillRect l="0" t="0" r="0" b="0"/>
            </a:stretch>
          </a:blipFill>
        </p:spPr>
      </p:sp>
      <p:grpSp>
        <p:nvGrpSpPr>
          <p:cNvPr name="Group 144" id="144"/>
          <p:cNvGrpSpPr/>
          <p:nvPr/>
        </p:nvGrpSpPr>
        <p:grpSpPr>
          <a:xfrm rot="0">
            <a:off x="793709" y="23905491"/>
            <a:ext cx="702575" cy="709767"/>
            <a:chOff x="0" y="0"/>
            <a:chExt cx="936767" cy="946356"/>
          </a:xfrm>
        </p:grpSpPr>
        <p:grpSp>
          <p:nvGrpSpPr>
            <p:cNvPr name="Group 145" id="145"/>
            <p:cNvGrpSpPr/>
            <p:nvPr/>
          </p:nvGrpSpPr>
          <p:grpSpPr>
            <a:xfrm rot="0">
              <a:off x="0" y="0"/>
              <a:ext cx="936767" cy="946356"/>
              <a:chOff x="0" y="0"/>
              <a:chExt cx="181676" cy="183536"/>
            </a:xfrm>
          </p:grpSpPr>
          <p:sp>
            <p:nvSpPr>
              <p:cNvPr name="Freeform 146" id="146"/>
              <p:cNvSpPr/>
              <p:nvPr/>
            </p:nvSpPr>
            <p:spPr>
              <a:xfrm flipH="false" flipV="false" rot="0">
                <a:off x="0" y="0"/>
                <a:ext cx="181676" cy="183536"/>
              </a:xfrm>
              <a:custGeom>
                <a:avLst/>
                <a:gdLst/>
                <a:ahLst/>
                <a:cxnLst/>
                <a:rect r="r" b="b" t="t" l="l"/>
                <a:pathLst>
                  <a:path h="183536" w="181676">
                    <a:moveTo>
                      <a:pt x="90838" y="0"/>
                    </a:moveTo>
                    <a:lnTo>
                      <a:pt x="90838" y="0"/>
                    </a:lnTo>
                    <a:cubicBezTo>
                      <a:pt x="114930" y="0"/>
                      <a:pt x="138035" y="9570"/>
                      <a:pt x="155070" y="26606"/>
                    </a:cubicBezTo>
                    <a:cubicBezTo>
                      <a:pt x="172106" y="43641"/>
                      <a:pt x="181676" y="66746"/>
                      <a:pt x="181676" y="90838"/>
                    </a:cubicBezTo>
                    <a:lnTo>
                      <a:pt x="181676" y="92698"/>
                    </a:lnTo>
                    <a:cubicBezTo>
                      <a:pt x="181676" y="142866"/>
                      <a:pt x="141006" y="183536"/>
                      <a:pt x="90838" y="183536"/>
                    </a:cubicBezTo>
                    <a:lnTo>
                      <a:pt x="90838" y="183536"/>
                    </a:lnTo>
                    <a:cubicBezTo>
                      <a:pt x="66746" y="183536"/>
                      <a:pt x="43641" y="173965"/>
                      <a:pt x="26606" y="156930"/>
                    </a:cubicBezTo>
                    <a:cubicBezTo>
                      <a:pt x="9570" y="139894"/>
                      <a:pt x="0" y="116789"/>
                      <a:pt x="0" y="92698"/>
                    </a:cubicBezTo>
                    <a:lnTo>
                      <a:pt x="0" y="90838"/>
                    </a:lnTo>
                    <a:cubicBezTo>
                      <a:pt x="0" y="40670"/>
                      <a:pt x="40670" y="0"/>
                      <a:pt x="90838" y="0"/>
                    </a:cubicBezTo>
                    <a:close/>
                  </a:path>
                </a:pathLst>
              </a:custGeom>
              <a:solidFill>
                <a:srgbClr val="5694D3"/>
              </a:solidFill>
            </p:spPr>
          </p:sp>
          <p:sp>
            <p:nvSpPr>
              <p:cNvPr name="TextBox 147" id="147"/>
              <p:cNvSpPr txBox="true"/>
              <p:nvPr/>
            </p:nvSpPr>
            <p:spPr>
              <a:xfrm>
                <a:off x="0" y="0"/>
                <a:ext cx="181676" cy="18353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419"/>
                  </a:lnSpc>
                </a:pPr>
              </a:p>
            </p:txBody>
          </p:sp>
        </p:grpSp>
        <p:sp>
          <p:nvSpPr>
            <p:cNvPr name="Freeform 148" id="148"/>
            <p:cNvSpPr/>
            <p:nvPr/>
          </p:nvSpPr>
          <p:spPr>
            <a:xfrm flipH="false" flipV="false" rot="0">
              <a:off x="140446" y="159036"/>
              <a:ext cx="655875" cy="628284"/>
            </a:xfrm>
            <a:custGeom>
              <a:avLst/>
              <a:gdLst/>
              <a:ahLst/>
              <a:cxnLst/>
              <a:rect r="r" b="b" t="t" l="l"/>
              <a:pathLst>
                <a:path h="628284" w="655875">
                  <a:moveTo>
                    <a:pt x="0" y="0"/>
                  </a:moveTo>
                  <a:lnTo>
                    <a:pt x="655875" y="0"/>
                  </a:lnTo>
                  <a:lnTo>
                    <a:pt x="655875" y="628284"/>
                  </a:lnTo>
                  <a:lnTo>
                    <a:pt x="0" y="628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>
                <a:extLst>
                  <a:ext uri="{96DAC541-7B7A-43D3-8B79-37D633B846F1}">
                    <asvg:svgBlip xmlns:asvg="http://schemas.microsoft.com/office/drawing/2016/SVG/main" r:embed="rId47"/>
                  </a:ext>
                </a:extLst>
              </a:blip>
              <a:stretch>
                <a:fillRect l="0" t="-3081" r="-635888" b="0"/>
              </a:stretch>
            </a:blipFill>
          </p:spPr>
        </p:sp>
      </p:grpSp>
      <p:sp>
        <p:nvSpPr>
          <p:cNvPr name="TextBox 149" id="149"/>
          <p:cNvSpPr txBox="true"/>
          <p:nvPr/>
        </p:nvSpPr>
        <p:spPr>
          <a:xfrm rot="0">
            <a:off x="1748371" y="24038641"/>
            <a:ext cx="1966764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X-GPS Mobile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DAHZaTe7msM</dc:identifier>
  <dcterms:modified xsi:type="dcterms:W3CDTF">2011-08-01T06:04:30Z</dcterms:modified>
  <cp:revision>1</cp:revision>
  <dc:title>Navixy FSM one pager_ ENG_ES_PT</dc:title>
</cp:coreProperties>
</file>