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7"/>
  </p:notes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roxima Nova" charset="1" panose="02000506030000020004"/>
      <p:regular r:id="rId15"/>
    </p:embeddedFont>
    <p:embeddedFont>
      <p:font typeface="Proxima Nova Bold" charset="1" panose="02000506030000020004"/>
      <p:regular r:id="rId16"/>
    </p:embeddedFont>
    <p:embeddedFont>
      <p:font typeface="Roboto Bold" charset="1" panose="02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notesMasters/notesMaster1.xml" Type="http://schemas.openxmlformats.org/officeDocument/2006/relationships/notesMaster"/><Relationship Id="rId18" Target="theme/theme2.xml" Type="http://schemas.openxmlformats.org/officeDocument/2006/relationships/theme"/><Relationship Id="rId19" Target="notesSlides/notesSlide1.xml" Type="http://schemas.openxmlformats.org/officeDocument/2006/relationships/notesSlide"/><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notesSlides/notesSlide3.xml" Type="http://schemas.openxmlformats.org/officeDocument/2006/relationships/notesSlide"/><Relationship Id="rId23" Target="notesSlides/notesSlide4.xml" Type="http://schemas.openxmlformats.org/officeDocument/2006/relationships/notesSlide"/><Relationship Id="rId24" Target="notesSlides/notesSlide5.xml" Type="http://schemas.openxmlformats.org/officeDocument/2006/relationships/notesSlide"/><Relationship Id="rId25" Target="notesSlides/notesSlide6.xml" Type="http://schemas.openxmlformats.org/officeDocument/2006/relationships/notesSlide"/><Relationship Id="rId26" Target="notesSlides/notesSlide7.xml" Type="http://schemas.openxmlformats.org/officeDocument/2006/relationships/notesSlide"/><Relationship Id="rId27" Target="notesSlides/notesSlide8.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talk about how Navixy can help you transform your heavy machinery operations. In this slide, we highlight the key features and benefits that Navixy brings to the table when it comes to managing heavy machinery fleets. We will cover each of them in this presentation.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Comprehensive equipment monitoring</a:t>
            </a:r>
          </a:p>
          <a:p>
            <a:r>
              <a:rPr lang="en-US"/>
              <a:t/>
            </a:r>
          </a:p>
          <a:p>
            <a:r>
              <a:rPr lang="en-US"/>
              <a:t>Navixy integrates with OBD2 and CAN systems to capture crucial real-time data from your machines. For instance, by tracking engine hours, we help you stay on top of maintenance schedules, reducing the likelihood of unexpected breakdowns and keeping your equipment running smoothly.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Maintenance planning and efficiency</a:t>
            </a:r>
          </a:p>
          <a:p>
            <a:r>
              <a:rPr lang="en-US"/>
              <a:t/>
            </a:r>
          </a:p>
          <a:p>
            <a:r>
              <a:rPr lang="en-US"/>
              <a:t>Our system enables precise maintenance scheduling. Take the example of a 'JCB' machine that has logged over 453 hours—knowing this allows you to schedule services before issues arise. You'll also get timely reminders to ensure that none of your machinery falls behind on routine maintenance.</a:t>
            </a:r>
          </a:p>
          <a:p>
            <a:r>
              <a:rPr lang="en-US"/>
              <a:t/>
            </a:r>
          </a:p>
          <a:p>
            <a:r>
              <a:rPr lang="en-US"/>
              <a:t>With Navixy, scheduling maintenance is easy. Just head to the Maintenance module, and select the vehicles you need to service. You can even bulk schedule for similar vehicles, add details, attach important files, and keep everyone – from mechanics to accountants – in the loop. For urgent repairs, choose unplanned maintenance, or set auto-repeat for routine tasks.</a:t>
            </a:r>
          </a:p>
          <a:p>
            <a:r>
              <a:rPr lang="en-US"/>
              <a:t/>
            </a:r>
          </a:p>
          <a:p>
            <a:r>
              <a:rPr lang="en-US"/>
              <a:t>Our system automatically updates reminders and highlights any unplanned repairs, so you can address them quickly and avoid costly downtime.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Diagnostics and fault detection</a:t>
            </a:r>
          </a:p>
          <a:p>
            <a:r>
              <a:rPr lang="en-US"/>
              <a:t/>
            </a:r>
          </a:p>
          <a:p>
            <a:r>
              <a:rPr lang="en-US"/>
              <a:t>Early detection is key to avoiding costly repairs. Navixy captures and reports fault codes (DTC), allowing your technicians to address issues before they become major problems. Whether it’s coolant temperature, battery voltage, or engine diagnostics, our platform gives you the critical information you need to act quickly and prevent downtime.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Fuel and emissions management</a:t>
            </a:r>
          </a:p>
          <a:p>
            <a:r>
              <a:rPr lang="en-US"/>
              <a:t/>
            </a:r>
          </a:p>
          <a:p>
            <a:r>
              <a:rPr lang="en-US"/>
              <a:t>As industries become more environmentally conscious, staying compliant with emissions regulations is crucial. Navixy helps by tracking fuel consumption and AdBlue levels, ensuring that your machines meet required standards without any extra hassle.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Safety and environmental monitoring</a:t>
            </a:r>
          </a:p>
          <a:p>
            <a:r>
              <a:rPr lang="en-US"/>
              <a:t/>
            </a:r>
          </a:p>
          <a:p>
            <a:r>
              <a:rPr lang="en-US"/>
              <a:t>Finally, Navixy ensures safety across all operations by monitoring critical machine parameters like boom angles and tilt positions. If a machine is operating under unsafe conditions, you’ll be the first to know, allowing you to take immediate action to prevent accidents.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Navixy provides an all-in-one solution that enables smarter decision-making, higher efficiency, and lower operational costs for heavy machinery operations. </a:t>
            </a:r>
          </a:p>
          <a:p>
            <a:r>
              <a:rPr lang="en-US"/>
              <a:t/>
            </a:r>
          </a:p>
          <a:p>
            <a:r>
              <a:rPr lang="en-US"/>
              <a:t>With real-time insights and comprehensive data tracking, you’re equipped to tackle both everyday challenges and long-term goals."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5.png" Type="http://schemas.openxmlformats.org/officeDocument/2006/relationships/image"/><Relationship Id="rId4" Target="../media/image7.jpeg" Type="http://schemas.openxmlformats.org/officeDocument/2006/relationships/image"/><Relationship Id="rId5" Target="../media/image4.png" Type="http://schemas.openxmlformats.org/officeDocument/2006/relationships/image"/><Relationship Id="rId6"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10.png" Type="http://schemas.openxmlformats.org/officeDocument/2006/relationships/image"/><Relationship Id="rId5"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4.png" Type="http://schemas.openxmlformats.org/officeDocument/2006/relationships/image"/><Relationship Id="rId4"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4.png" Type="http://schemas.openxmlformats.org/officeDocument/2006/relationships/image"/><Relationship Id="rId2" Target="../notesSlides/notesSlide7.xml" Type="http://schemas.openxmlformats.org/officeDocument/2006/relationships/notesSlide"/><Relationship Id="rId3" Target="../media/image12.jpe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2" Target="../notesSlides/notesSlide8.xml" Type="http://schemas.openxmlformats.org/officeDocument/2006/relationships/notesSlide"/><Relationship Id="rId3" Target="../media/image20.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https://www.navixy.com/blog/" TargetMode="External" Type="http://schemas.openxmlformats.org/officeDocument/2006/relationships/hyperlink"/><Relationship Id="rId7" Target="https://developers.navixy.com" TargetMode="External" Type="http://schemas.openxmlformats.org/officeDocument/2006/relationships/hyperlink"/><Relationship Id="rId8" Target="../media/image23.png" Type="http://schemas.openxmlformats.org/officeDocument/2006/relationships/image"/><Relationship Id="rId9" Target="../media/image2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2"/>
            <a:stretch>
              <a:fillRect l="-7938" t="0" r="0" b="-2"/>
            </a:stretch>
          </a:blipFill>
        </p:spPr>
      </p:sp>
      <p:sp>
        <p:nvSpPr>
          <p:cNvPr name="TextBox 3" id="3"/>
          <p:cNvSpPr txBox="true"/>
          <p:nvPr/>
        </p:nvSpPr>
        <p:spPr>
          <a:xfrm rot="0">
            <a:off x="1344600" y="3536346"/>
            <a:ext cx="12508222" cy="714375"/>
          </a:xfrm>
          <a:prstGeom prst="rect">
            <a:avLst/>
          </a:prstGeom>
        </p:spPr>
        <p:txBody>
          <a:bodyPr anchor="t" rtlCol="false" tIns="0" lIns="0" bIns="0" rIns="0">
            <a:spAutoFit/>
          </a:bodyPr>
          <a:lstStyle/>
          <a:p>
            <a:pPr algn="l">
              <a:lnSpc>
                <a:spcPts val="5760"/>
              </a:lnSpc>
            </a:pPr>
            <a:r>
              <a:rPr lang="en-US" sz="4800">
                <a:solidFill>
                  <a:srgbClr val="FFFFFF"/>
                </a:solidFill>
                <a:latin typeface="Proxima Nova"/>
                <a:ea typeface="Proxima Nova"/>
                <a:cs typeface="Proxima Nova"/>
                <a:sym typeface="Proxima Nova"/>
              </a:rPr>
              <a:t>Heavy machinery telematics:</a:t>
            </a:r>
          </a:p>
        </p:txBody>
      </p:sp>
      <p:sp>
        <p:nvSpPr>
          <p:cNvPr name="Freeform 4" id="4"/>
          <p:cNvSpPr/>
          <p:nvPr/>
        </p:nvSpPr>
        <p:spPr>
          <a:xfrm flipH="false" flipV="false" rot="0">
            <a:off x="1360179" y="2083200"/>
            <a:ext cx="2289000" cy="511600"/>
          </a:xfrm>
          <a:custGeom>
            <a:avLst/>
            <a:gdLst/>
            <a:ahLst/>
            <a:cxnLst/>
            <a:rect r="r" b="b" t="t" l="l"/>
            <a:pathLst>
              <a:path h="511600" w="2289000">
                <a:moveTo>
                  <a:pt x="0" y="0"/>
                </a:moveTo>
                <a:lnTo>
                  <a:pt x="2289000" y="0"/>
                </a:lnTo>
                <a:lnTo>
                  <a:pt x="2289000" y="511600"/>
                </a:lnTo>
                <a:lnTo>
                  <a:pt x="0" y="511600"/>
                </a:lnTo>
                <a:lnTo>
                  <a:pt x="0" y="0"/>
                </a:lnTo>
                <a:close/>
              </a:path>
            </a:pathLst>
          </a:custGeom>
          <a:blipFill>
            <a:blip r:embed="rId3"/>
            <a:stretch>
              <a:fillRect l="0" t="0" r="0" b="0"/>
            </a:stretch>
          </a:blipFill>
        </p:spPr>
      </p:sp>
      <p:sp>
        <p:nvSpPr>
          <p:cNvPr name="TextBox 5" id="5"/>
          <p:cNvSpPr txBox="true"/>
          <p:nvPr/>
        </p:nvSpPr>
        <p:spPr>
          <a:xfrm rot="0">
            <a:off x="1360179" y="4269771"/>
            <a:ext cx="13320504" cy="2209800"/>
          </a:xfrm>
          <a:prstGeom prst="rect">
            <a:avLst/>
          </a:prstGeom>
        </p:spPr>
        <p:txBody>
          <a:bodyPr anchor="t" rtlCol="false" tIns="0" lIns="0" bIns="0" rIns="0">
            <a:spAutoFit/>
          </a:bodyPr>
          <a:lstStyle/>
          <a:p>
            <a:pPr algn="l">
              <a:lnSpc>
                <a:spcPts val="8759"/>
              </a:lnSpc>
              <a:spcBef>
                <a:spcPct val="0"/>
              </a:spcBef>
            </a:pPr>
            <a:r>
              <a:rPr lang="en-US" b="true" sz="7299">
                <a:solidFill>
                  <a:srgbClr val="FFFFFF"/>
                </a:solidFill>
                <a:latin typeface="Proxima Nova Bold"/>
                <a:ea typeface="Proxima Nova Bold"/>
                <a:cs typeface="Proxima Nova Bold"/>
                <a:sym typeface="Proxima Nova Bold"/>
              </a:rPr>
              <a:t>Redefining efficiency </a:t>
            </a:r>
          </a:p>
          <a:p>
            <a:pPr algn="l">
              <a:lnSpc>
                <a:spcPts val="8759"/>
              </a:lnSpc>
              <a:spcBef>
                <a:spcPct val="0"/>
              </a:spcBef>
            </a:pPr>
            <a:r>
              <a:rPr lang="en-US" b="true" sz="7299">
                <a:solidFill>
                  <a:srgbClr val="FFFFFF"/>
                </a:solidFill>
                <a:latin typeface="Proxima Nova Bold"/>
                <a:ea typeface="Proxima Nova Bold"/>
                <a:cs typeface="Proxima Nova Bold"/>
                <a:sym typeface="Proxima Nova Bold"/>
              </a:rPr>
              <a:t>in the age of smart equipment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00019" y="-15714"/>
            <a:ext cx="19688038" cy="10287000"/>
          </a:xfrm>
          <a:custGeom>
            <a:avLst/>
            <a:gdLst/>
            <a:ahLst/>
            <a:cxnLst/>
            <a:rect r="r" b="b" t="t" l="l"/>
            <a:pathLst>
              <a:path h="10287000" w="19688038">
                <a:moveTo>
                  <a:pt x="0" y="0"/>
                </a:moveTo>
                <a:lnTo>
                  <a:pt x="19688038" y="0"/>
                </a:lnTo>
                <a:lnTo>
                  <a:pt x="19688038"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028700" y="1562627"/>
            <a:ext cx="2388513" cy="472945"/>
            <a:chOff x="0" y="0"/>
            <a:chExt cx="610227" cy="120830"/>
          </a:xfrm>
        </p:grpSpPr>
        <p:sp>
          <p:nvSpPr>
            <p:cNvPr name="Freeform 4" id="4"/>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5" id="5"/>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grpSp>
        <p:nvGrpSpPr>
          <p:cNvPr name="Group 6" id="6"/>
          <p:cNvGrpSpPr/>
          <p:nvPr/>
        </p:nvGrpSpPr>
        <p:grpSpPr>
          <a:xfrm rot="0">
            <a:off x="1028700" y="4070353"/>
            <a:ext cx="5823169" cy="430993"/>
            <a:chOff x="0" y="0"/>
            <a:chExt cx="7764225" cy="574658"/>
          </a:xfrm>
        </p:grpSpPr>
        <p:sp>
          <p:nvSpPr>
            <p:cNvPr name="TextBox 7" id="7"/>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Comprehensive equipment monitoring</a:t>
              </a:r>
            </a:p>
          </p:txBody>
        </p:sp>
        <p:sp>
          <p:nvSpPr>
            <p:cNvPr name="Freeform 8" id="8"/>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9" id="9"/>
          <p:cNvGrpSpPr/>
          <p:nvPr/>
        </p:nvGrpSpPr>
        <p:grpSpPr>
          <a:xfrm rot="0">
            <a:off x="1028700" y="4912290"/>
            <a:ext cx="5823169" cy="430993"/>
            <a:chOff x="0" y="0"/>
            <a:chExt cx="7764225" cy="574658"/>
          </a:xfrm>
        </p:grpSpPr>
        <p:sp>
          <p:nvSpPr>
            <p:cNvPr name="TextBox 10" id="10"/>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Maintenance planning and efficiency</a:t>
              </a:r>
            </a:p>
          </p:txBody>
        </p:sp>
        <p:sp>
          <p:nvSpPr>
            <p:cNvPr name="Freeform 11" id="11"/>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2" id="12"/>
          <p:cNvGrpSpPr/>
          <p:nvPr/>
        </p:nvGrpSpPr>
        <p:grpSpPr>
          <a:xfrm rot="0">
            <a:off x="1028700" y="5754227"/>
            <a:ext cx="5823169" cy="430993"/>
            <a:chOff x="0" y="0"/>
            <a:chExt cx="7764225" cy="574658"/>
          </a:xfrm>
        </p:grpSpPr>
        <p:sp>
          <p:nvSpPr>
            <p:cNvPr name="TextBox 13" id="13"/>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Diagnostics and fault detection</a:t>
              </a:r>
            </a:p>
          </p:txBody>
        </p:sp>
        <p:sp>
          <p:nvSpPr>
            <p:cNvPr name="Freeform 14" id="14"/>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5" id="15"/>
          <p:cNvGrpSpPr/>
          <p:nvPr/>
        </p:nvGrpSpPr>
        <p:grpSpPr>
          <a:xfrm rot="0">
            <a:off x="1028700" y="6596163"/>
            <a:ext cx="5823169" cy="430993"/>
            <a:chOff x="0" y="0"/>
            <a:chExt cx="7764225" cy="574658"/>
          </a:xfrm>
        </p:grpSpPr>
        <p:sp>
          <p:nvSpPr>
            <p:cNvPr name="TextBox 16" id="16"/>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Fuel and emissions management</a:t>
              </a:r>
            </a:p>
          </p:txBody>
        </p:sp>
        <p:sp>
          <p:nvSpPr>
            <p:cNvPr name="Freeform 17" id="17"/>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grpSp>
        <p:nvGrpSpPr>
          <p:cNvPr name="Group 18" id="18"/>
          <p:cNvGrpSpPr/>
          <p:nvPr/>
        </p:nvGrpSpPr>
        <p:grpSpPr>
          <a:xfrm rot="0">
            <a:off x="1028700" y="7438100"/>
            <a:ext cx="5823169" cy="430993"/>
            <a:chOff x="0" y="0"/>
            <a:chExt cx="7764225" cy="574658"/>
          </a:xfrm>
        </p:grpSpPr>
        <p:sp>
          <p:nvSpPr>
            <p:cNvPr name="TextBox 19" id="19"/>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Safety and environmental monitoring</a:t>
              </a:r>
            </a:p>
          </p:txBody>
        </p:sp>
        <p:sp>
          <p:nvSpPr>
            <p:cNvPr name="Freeform 20" id="20"/>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4"/>
              <a:stretch>
                <a:fillRect l="-6342" t="0" r="-6342" b="0"/>
              </a:stretch>
            </a:blipFill>
          </p:spPr>
        </p:sp>
      </p:grpSp>
      <p:sp>
        <p:nvSpPr>
          <p:cNvPr name="TextBox 21" id="21"/>
          <p:cNvSpPr txBox="true"/>
          <p:nvPr/>
        </p:nvSpPr>
        <p:spPr>
          <a:xfrm rot="0">
            <a:off x="1028700" y="2180976"/>
            <a:ext cx="7737897"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Key features and benefits for heavy machinery: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49002" y="4446278"/>
            <a:ext cx="4935523" cy="6191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Engine hours: </a:t>
            </a:r>
            <a:r>
              <a:rPr lang="en-US" sz="2000">
                <a:solidFill>
                  <a:srgbClr val="1090CF"/>
                </a:solidFill>
                <a:latin typeface="Proxima Nova"/>
                <a:ea typeface="Proxima Nova"/>
                <a:cs typeface="Proxima Nova"/>
                <a:sym typeface="Proxima Nova"/>
              </a:rPr>
              <a:t>track total engine hours for maintenance scheduling</a:t>
            </a:r>
          </a:p>
        </p:txBody>
      </p:sp>
      <p:sp>
        <p:nvSpPr>
          <p:cNvPr name="Freeform 3" id="3"/>
          <p:cNvSpPr/>
          <p:nvPr/>
        </p:nvSpPr>
        <p:spPr>
          <a:xfrm flipH="false" flipV="false" rot="0">
            <a:off x="1028700" y="4455803"/>
            <a:ext cx="351099" cy="430993"/>
          </a:xfrm>
          <a:custGeom>
            <a:avLst/>
            <a:gdLst/>
            <a:ahLst/>
            <a:cxnLst/>
            <a:rect r="r" b="b" t="t" l="l"/>
            <a:pathLst>
              <a:path h="430993" w="351099">
                <a:moveTo>
                  <a:pt x="0" y="0"/>
                </a:moveTo>
                <a:lnTo>
                  <a:pt x="351099" y="0"/>
                </a:lnTo>
                <a:lnTo>
                  <a:pt x="351099" y="430993"/>
                </a:lnTo>
                <a:lnTo>
                  <a:pt x="0" y="430993"/>
                </a:lnTo>
                <a:lnTo>
                  <a:pt x="0" y="0"/>
                </a:lnTo>
                <a:close/>
              </a:path>
            </a:pathLst>
          </a:custGeom>
          <a:blipFill>
            <a:blip r:embed="rId3"/>
            <a:stretch>
              <a:fillRect l="-11377" t="0" r="-11377" b="0"/>
            </a:stretch>
          </a:blipFill>
        </p:spPr>
      </p:sp>
      <p:sp>
        <p:nvSpPr>
          <p:cNvPr name="TextBox 4" id="4"/>
          <p:cNvSpPr txBox="true"/>
          <p:nvPr/>
        </p:nvSpPr>
        <p:spPr>
          <a:xfrm rot="0">
            <a:off x="1537781" y="5274953"/>
            <a:ext cx="4737174" cy="650875"/>
          </a:xfrm>
          <a:prstGeom prst="rect">
            <a:avLst/>
          </a:prstGeom>
        </p:spPr>
        <p:txBody>
          <a:bodyPr anchor="t" rtlCol="false" tIns="0" lIns="0" bIns="0" rIns="0">
            <a:spAutoFit/>
          </a:bodyPr>
          <a:lstStyle/>
          <a:p>
            <a:pPr algn="l">
              <a:lnSpc>
                <a:spcPts val="2600"/>
              </a:lnSpc>
            </a:pPr>
            <a:r>
              <a:rPr lang="en-US" b="true" sz="2000">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"JCB" machine has run for 453 hours, coolant at 90°C, battery at 12.17 V</a:t>
            </a:r>
          </a:p>
        </p:txBody>
      </p:sp>
      <p:grpSp>
        <p:nvGrpSpPr>
          <p:cNvPr name="Group 5" id="5"/>
          <p:cNvGrpSpPr/>
          <p:nvPr/>
        </p:nvGrpSpPr>
        <p:grpSpPr>
          <a:xfrm rot="0">
            <a:off x="1028700" y="6610785"/>
            <a:ext cx="5455825" cy="1470025"/>
            <a:chOff x="0" y="0"/>
            <a:chExt cx="7274433" cy="1960033"/>
          </a:xfrm>
        </p:grpSpPr>
        <p:sp>
          <p:nvSpPr>
            <p:cNvPr name="TextBox 6" id="6"/>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Coolant temperature &amp; battery voltage:</a:t>
              </a:r>
              <a:r>
                <a:rPr lang="en-US" sz="2000">
                  <a:solidFill>
                    <a:srgbClr val="1090CF"/>
                  </a:solidFill>
                  <a:latin typeface="Proxima Nova"/>
                  <a:ea typeface="Proxima Nova"/>
                  <a:cs typeface="Proxima Nova"/>
                  <a:sym typeface="Proxima Nova"/>
                </a:rPr>
                <a:t> monitor critical metrics to prevent damage</a:t>
              </a:r>
            </a:p>
          </p:txBody>
        </p:sp>
        <p:sp>
          <p:nvSpPr>
            <p:cNvPr name="Freeform 7" id="7"/>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8" id="8"/>
            <p:cNvSpPr txBox="true"/>
            <p:nvPr/>
          </p:nvSpPr>
          <p:spPr>
            <a:xfrm rot="0">
              <a:off x="678774" y="1101725"/>
              <a:ext cx="6316232" cy="858308"/>
            </a:xfrm>
            <a:prstGeom prst="rect">
              <a:avLst/>
            </a:prstGeom>
          </p:spPr>
          <p:txBody>
            <a:bodyPr anchor="t" rtlCol="false" tIns="0" lIns="0" bIns="0" rIns="0">
              <a:spAutoFit/>
            </a:bodyPr>
            <a:lstStyle/>
            <a:p>
              <a:pPr algn="l">
                <a:lnSpc>
                  <a:spcPts val="2600"/>
                </a:lnSpc>
              </a:pPr>
              <a:r>
                <a:rPr lang="en-US" b="true" sz="2000">
                  <a:solidFill>
                    <a:srgbClr val="28323A"/>
                  </a:solidFill>
                  <a:latin typeface="Proxima Nova Bold"/>
                  <a:ea typeface="Proxima Nova Bold"/>
                  <a:cs typeface="Proxima Nova Bold"/>
                  <a:sym typeface="Proxima Nova Bold"/>
                </a:rPr>
                <a:t>Example:</a:t>
              </a:r>
              <a:r>
                <a:rPr lang="en-US" sz="2000">
                  <a:solidFill>
                    <a:srgbClr val="28323A"/>
                  </a:solidFill>
                  <a:latin typeface="Proxima Nova"/>
                  <a:ea typeface="Proxima Nova"/>
                  <a:cs typeface="Proxima Nova"/>
                  <a:sym typeface="Proxima Nova"/>
                </a:rPr>
                <a:t> "DTC" machine, coolant at 90°C, battery at 12.17 V</a:t>
              </a:r>
            </a:p>
          </p:txBody>
        </p:sp>
      </p:grpSp>
      <p:sp>
        <p:nvSpPr>
          <p:cNvPr name="Freeform 9" id="9"/>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4">
              <a:alphaModFix amt="32999"/>
            </a:blip>
            <a:stretch>
              <a:fillRect l="0" t="-977" r="0" b="-977"/>
            </a:stretch>
          </a:blipFill>
        </p:spPr>
      </p:sp>
      <p:sp>
        <p:nvSpPr>
          <p:cNvPr name="TextBox 10" id="10"/>
          <p:cNvSpPr txBox="true"/>
          <p:nvPr/>
        </p:nvSpPr>
        <p:spPr>
          <a:xfrm rot="0">
            <a:off x="1028700" y="3770003"/>
            <a:ext cx="6049522" cy="3524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Real-time data integration</a:t>
            </a:r>
          </a:p>
        </p:txBody>
      </p:sp>
      <p:sp>
        <p:nvSpPr>
          <p:cNvPr name="Freeform 11" id="11"/>
          <p:cNvSpPr/>
          <p:nvPr/>
        </p:nvSpPr>
        <p:spPr>
          <a:xfrm flipH="false" flipV="false" rot="0">
            <a:off x="7789671" y="2266076"/>
            <a:ext cx="10036904" cy="6483736"/>
          </a:xfrm>
          <a:custGeom>
            <a:avLst/>
            <a:gdLst/>
            <a:ahLst/>
            <a:cxnLst/>
            <a:rect r="r" b="b" t="t" l="l"/>
            <a:pathLst>
              <a:path h="6483736" w="10036904">
                <a:moveTo>
                  <a:pt x="0" y="0"/>
                </a:moveTo>
                <a:lnTo>
                  <a:pt x="10036905" y="0"/>
                </a:lnTo>
                <a:lnTo>
                  <a:pt x="10036905" y="6483736"/>
                </a:lnTo>
                <a:lnTo>
                  <a:pt x="0" y="6483736"/>
                </a:lnTo>
                <a:lnTo>
                  <a:pt x="0" y="0"/>
                </a:lnTo>
                <a:close/>
              </a:path>
            </a:pathLst>
          </a:custGeom>
          <a:blipFill>
            <a:blip r:embed="rId5"/>
            <a:stretch>
              <a:fillRect l="-935" t="0" r="0" b="0"/>
            </a:stretch>
          </a:blipFill>
        </p:spPr>
      </p:sp>
      <p:grpSp>
        <p:nvGrpSpPr>
          <p:cNvPr name="Group 12" id="12"/>
          <p:cNvGrpSpPr/>
          <p:nvPr/>
        </p:nvGrpSpPr>
        <p:grpSpPr>
          <a:xfrm rot="0">
            <a:off x="1028700" y="1562627"/>
            <a:ext cx="2388513" cy="472945"/>
            <a:chOff x="0" y="0"/>
            <a:chExt cx="610227" cy="120830"/>
          </a:xfrm>
        </p:grpSpPr>
        <p:sp>
          <p:nvSpPr>
            <p:cNvPr name="Freeform 13" id="13"/>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4" id="14"/>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sp>
        <p:nvSpPr>
          <p:cNvPr name="TextBox 15" id="15"/>
          <p:cNvSpPr txBox="true"/>
          <p:nvPr/>
        </p:nvSpPr>
        <p:spPr>
          <a:xfrm rot="0">
            <a:off x="1028700" y="2180976"/>
            <a:ext cx="6965126"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Comprehensive equipment monitoring</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077510" y="-644668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3">
              <a:alphaModFix amt="32999"/>
            </a:blip>
            <a:stretch>
              <a:fillRect l="0" t="-977" r="0" b="-977"/>
            </a:stretch>
          </a:blipFill>
        </p:spPr>
      </p:sp>
      <p:sp>
        <p:nvSpPr>
          <p:cNvPr name="Freeform 3" id="3"/>
          <p:cNvSpPr/>
          <p:nvPr/>
        </p:nvSpPr>
        <p:spPr>
          <a:xfrm flipH="false" flipV="false" rot="0">
            <a:off x="9567007" y="1378012"/>
            <a:ext cx="7692293" cy="4798068"/>
          </a:xfrm>
          <a:custGeom>
            <a:avLst/>
            <a:gdLst/>
            <a:ahLst/>
            <a:cxnLst/>
            <a:rect r="r" b="b" t="t" l="l"/>
            <a:pathLst>
              <a:path h="4798068" w="7692293">
                <a:moveTo>
                  <a:pt x="0" y="0"/>
                </a:moveTo>
                <a:lnTo>
                  <a:pt x="7692293" y="0"/>
                </a:lnTo>
                <a:lnTo>
                  <a:pt x="7692293" y="4798068"/>
                </a:lnTo>
                <a:lnTo>
                  <a:pt x="0" y="4798068"/>
                </a:lnTo>
                <a:lnTo>
                  <a:pt x="0" y="0"/>
                </a:lnTo>
                <a:close/>
              </a:path>
            </a:pathLst>
          </a:custGeom>
          <a:blipFill>
            <a:blip r:embed="rId4"/>
            <a:stretch>
              <a:fillRect l="0" t="0" r="0" b="0"/>
            </a:stretch>
          </a:blipFill>
          <a:ln w="19050" cap="sq">
            <a:solidFill>
              <a:srgbClr val="BFC5C7"/>
            </a:solidFill>
            <a:prstDash val="solid"/>
            <a:miter/>
          </a:ln>
        </p:spPr>
      </p:sp>
      <p:sp>
        <p:nvSpPr>
          <p:cNvPr name="TextBox 4" id="4"/>
          <p:cNvSpPr txBox="true"/>
          <p:nvPr/>
        </p:nvSpPr>
        <p:spPr>
          <a:xfrm rot="0">
            <a:off x="1071531" y="3739779"/>
            <a:ext cx="8115500" cy="3524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Optimized maintenance cycles</a:t>
            </a:r>
          </a:p>
        </p:txBody>
      </p:sp>
      <p:grpSp>
        <p:nvGrpSpPr>
          <p:cNvPr name="Group 5" id="5"/>
          <p:cNvGrpSpPr/>
          <p:nvPr/>
        </p:nvGrpSpPr>
        <p:grpSpPr>
          <a:xfrm rot="0">
            <a:off x="1028700" y="4506030"/>
            <a:ext cx="5455825" cy="1146175"/>
            <a:chOff x="0" y="0"/>
            <a:chExt cx="7274433" cy="1528233"/>
          </a:xfrm>
        </p:grpSpPr>
        <p:sp>
          <p:nvSpPr>
            <p:cNvPr name="TextBox 6" id="6"/>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Service intervals: </a:t>
              </a:r>
              <a:r>
                <a:rPr lang="en-US" sz="2000">
                  <a:solidFill>
                    <a:srgbClr val="1090CF"/>
                  </a:solidFill>
                  <a:latin typeface="Proxima Nova"/>
                  <a:ea typeface="Proxima Nova"/>
                  <a:cs typeface="Proxima Nova"/>
                  <a:sym typeface="Proxima Nova"/>
                </a:rPr>
                <a:t>plan maintenance to avoid disruptions</a:t>
              </a:r>
            </a:p>
          </p:txBody>
        </p:sp>
        <p:sp>
          <p:nvSpPr>
            <p:cNvPr name="Freeform 7" id="7"/>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5"/>
              <a:stretch>
                <a:fillRect l="-11377" t="0" r="-11377" b="0"/>
              </a:stretch>
            </a:blipFill>
          </p:spPr>
        </p:sp>
        <p:sp>
          <p:nvSpPr>
            <p:cNvPr name="TextBox 8" id="8"/>
            <p:cNvSpPr txBox="true"/>
            <p:nvPr/>
          </p:nvSpPr>
          <p:spPr>
            <a:xfrm rot="0">
              <a:off x="678774" y="1101725"/>
              <a:ext cx="6316232" cy="4265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90 hours left until next service</a:t>
              </a:r>
            </a:p>
          </p:txBody>
        </p:sp>
      </p:grpSp>
      <p:grpSp>
        <p:nvGrpSpPr>
          <p:cNvPr name="Group 9" id="9"/>
          <p:cNvGrpSpPr/>
          <p:nvPr/>
        </p:nvGrpSpPr>
        <p:grpSpPr>
          <a:xfrm rot="0">
            <a:off x="1028700" y="6176080"/>
            <a:ext cx="5455825" cy="822325"/>
            <a:chOff x="0" y="0"/>
            <a:chExt cx="7274433" cy="1096433"/>
          </a:xfrm>
        </p:grpSpPr>
        <p:sp>
          <p:nvSpPr>
            <p:cNvPr name="TextBox 10" id="10"/>
            <p:cNvSpPr txBox="true"/>
            <p:nvPr/>
          </p:nvSpPr>
          <p:spPr>
            <a:xfrm rot="0">
              <a:off x="693736" y="-9525"/>
              <a:ext cx="6580697" cy="4159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Track engine hours </a:t>
              </a:r>
              <a:r>
                <a:rPr lang="en-US" sz="2000">
                  <a:solidFill>
                    <a:srgbClr val="1090CF"/>
                  </a:solidFill>
                  <a:latin typeface="Proxima Nova"/>
                  <a:ea typeface="Proxima Nova"/>
                  <a:cs typeface="Proxima Nova"/>
                  <a:sym typeface="Proxima Nova"/>
                </a:rPr>
                <a:t>to schedule servicing</a:t>
              </a:r>
            </a:p>
          </p:txBody>
        </p:sp>
        <p:sp>
          <p:nvSpPr>
            <p:cNvPr name="Freeform 11" id="11"/>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5"/>
              <a:stretch>
                <a:fillRect l="-11377" t="0" r="-11377" b="0"/>
              </a:stretch>
            </a:blipFill>
          </p:spPr>
        </p:sp>
        <p:sp>
          <p:nvSpPr>
            <p:cNvPr name="TextBox 12" id="12"/>
            <p:cNvSpPr txBox="true"/>
            <p:nvPr/>
          </p:nvSpPr>
          <p:spPr>
            <a:xfrm rot="0">
              <a:off x="678774" y="669925"/>
              <a:ext cx="6316232" cy="4265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a:t>
              </a:r>
              <a:r>
                <a:rPr lang="en-US" sz="2000">
                  <a:solidFill>
                    <a:srgbClr val="28323A"/>
                  </a:solidFill>
                  <a:latin typeface="Proxima Nova"/>
                  <a:ea typeface="Proxima Nova"/>
                  <a:cs typeface="Proxima Nova"/>
                  <a:sym typeface="Proxima Nova"/>
                </a:rPr>
                <a:t> "JCB" machine logs 453 hours</a:t>
              </a:r>
            </a:p>
          </p:txBody>
        </p:sp>
      </p:grpSp>
      <p:grpSp>
        <p:nvGrpSpPr>
          <p:cNvPr name="Group 13" id="13"/>
          <p:cNvGrpSpPr/>
          <p:nvPr/>
        </p:nvGrpSpPr>
        <p:grpSpPr>
          <a:xfrm rot="0">
            <a:off x="1028700" y="1562627"/>
            <a:ext cx="2388513" cy="472945"/>
            <a:chOff x="0" y="0"/>
            <a:chExt cx="610227" cy="120830"/>
          </a:xfrm>
        </p:grpSpPr>
        <p:sp>
          <p:nvSpPr>
            <p:cNvPr name="Freeform 14" id="14"/>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5" id="15"/>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sp>
        <p:nvSpPr>
          <p:cNvPr name="TextBox 16" id="16"/>
          <p:cNvSpPr txBox="true"/>
          <p:nvPr/>
        </p:nvSpPr>
        <p:spPr>
          <a:xfrm rot="0">
            <a:off x="1028700" y="2180976"/>
            <a:ext cx="6965126"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Maintenance planning and efficiency</a:t>
            </a:r>
          </a:p>
        </p:txBody>
      </p:sp>
      <p:sp>
        <p:nvSpPr>
          <p:cNvPr name="Freeform 17" id="17"/>
          <p:cNvSpPr/>
          <p:nvPr/>
        </p:nvSpPr>
        <p:spPr>
          <a:xfrm flipH="false" flipV="false" rot="0">
            <a:off x="7751008" y="4676062"/>
            <a:ext cx="7862943" cy="5018820"/>
          </a:xfrm>
          <a:custGeom>
            <a:avLst/>
            <a:gdLst/>
            <a:ahLst/>
            <a:cxnLst/>
            <a:rect r="r" b="b" t="t" l="l"/>
            <a:pathLst>
              <a:path h="5018820" w="7862943">
                <a:moveTo>
                  <a:pt x="0" y="0"/>
                </a:moveTo>
                <a:lnTo>
                  <a:pt x="7862943" y="0"/>
                </a:lnTo>
                <a:lnTo>
                  <a:pt x="7862943" y="5018820"/>
                </a:lnTo>
                <a:lnTo>
                  <a:pt x="0" y="5018820"/>
                </a:lnTo>
                <a:lnTo>
                  <a:pt x="0" y="0"/>
                </a:lnTo>
                <a:close/>
              </a:path>
            </a:pathLst>
          </a:custGeom>
          <a:blipFill>
            <a:blip r:embed="rId6"/>
            <a:stretch>
              <a:fillRect l="0" t="0" r="0" b="-268"/>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783889" y="9605997"/>
            <a:ext cx="377350" cy="430993"/>
          </a:xfrm>
          <a:custGeom>
            <a:avLst/>
            <a:gdLst/>
            <a:ahLst/>
            <a:cxnLst/>
            <a:rect r="r" b="b" t="t" l="l"/>
            <a:pathLst>
              <a:path h="430993" w="377350">
                <a:moveTo>
                  <a:pt x="0" y="0"/>
                </a:moveTo>
                <a:lnTo>
                  <a:pt x="377351" y="0"/>
                </a:lnTo>
                <a:lnTo>
                  <a:pt x="377351" y="430993"/>
                </a:lnTo>
                <a:lnTo>
                  <a:pt x="0" y="430993"/>
                </a:lnTo>
                <a:lnTo>
                  <a:pt x="0" y="0"/>
                </a:lnTo>
                <a:close/>
              </a:path>
            </a:pathLst>
          </a:custGeom>
          <a:blipFill>
            <a:blip r:embed="rId3"/>
            <a:stretch>
              <a:fillRect l="-7107" t="0" r="-7107" b="0"/>
            </a:stretch>
          </a:blipFill>
        </p:spPr>
      </p:sp>
      <p:sp>
        <p:nvSpPr>
          <p:cNvPr name="Freeform 3" id="3"/>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4">
              <a:alphaModFix amt="32999"/>
            </a:blip>
            <a:stretch>
              <a:fillRect l="0" t="-977" r="0" b="-977"/>
            </a:stretch>
          </a:blipFill>
        </p:spPr>
      </p:sp>
      <p:grpSp>
        <p:nvGrpSpPr>
          <p:cNvPr name="Group 4" id="4"/>
          <p:cNvGrpSpPr/>
          <p:nvPr/>
        </p:nvGrpSpPr>
        <p:grpSpPr>
          <a:xfrm rot="0">
            <a:off x="1028700" y="4506030"/>
            <a:ext cx="5455825" cy="1470025"/>
            <a:chOff x="0" y="0"/>
            <a:chExt cx="7274433" cy="1960033"/>
          </a:xfrm>
        </p:grpSpPr>
        <p:sp>
          <p:nvSpPr>
            <p:cNvPr name="Freeform 5" id="5"/>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6" id="6"/>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Diagnostic trouble codes:</a:t>
              </a:r>
              <a:r>
                <a:rPr lang="en-US" sz="2000">
                  <a:solidFill>
                    <a:srgbClr val="1090CF"/>
                  </a:solidFill>
                  <a:latin typeface="Proxima Nova"/>
                  <a:ea typeface="Proxima Nova"/>
                  <a:cs typeface="Proxima Nova"/>
                  <a:sym typeface="Proxima Nova"/>
                </a:rPr>
                <a:t> help technicians to diagnose and resolve issues.</a:t>
              </a:r>
            </a:p>
          </p:txBody>
        </p:sp>
        <p:sp>
          <p:nvSpPr>
            <p:cNvPr name="TextBox 7" id="7"/>
            <p:cNvSpPr txBox="true"/>
            <p:nvPr/>
          </p:nvSpPr>
          <p:spPr>
            <a:xfrm rot="0">
              <a:off x="678774" y="1101725"/>
              <a:ext cx="6316232" cy="8583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"DTC" machine reports C0616, P0562, U3006 codes</a:t>
              </a:r>
            </a:p>
          </p:txBody>
        </p:sp>
      </p:grpSp>
      <p:grpSp>
        <p:nvGrpSpPr>
          <p:cNvPr name="Group 8" id="8"/>
          <p:cNvGrpSpPr/>
          <p:nvPr/>
        </p:nvGrpSpPr>
        <p:grpSpPr>
          <a:xfrm rot="0">
            <a:off x="1023523" y="6518643"/>
            <a:ext cx="5455825" cy="1470025"/>
            <a:chOff x="0" y="0"/>
            <a:chExt cx="7274433" cy="1960033"/>
          </a:xfrm>
        </p:grpSpPr>
        <p:sp>
          <p:nvSpPr>
            <p:cNvPr name="Freeform 9" id="9"/>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10" id="10"/>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Diagnostic trouble codes:</a:t>
              </a:r>
              <a:r>
                <a:rPr lang="en-US" sz="2000">
                  <a:solidFill>
                    <a:srgbClr val="1090CF"/>
                  </a:solidFill>
                  <a:latin typeface="Proxima Nova"/>
                  <a:ea typeface="Proxima Nova"/>
                  <a:cs typeface="Proxima Nova"/>
                  <a:sym typeface="Proxima Nova"/>
                </a:rPr>
                <a:t> help technicians to diagnose and resolve issues.</a:t>
              </a:r>
            </a:p>
          </p:txBody>
        </p:sp>
        <p:sp>
          <p:nvSpPr>
            <p:cNvPr name="TextBox 11" id="11"/>
            <p:cNvSpPr txBox="true"/>
            <p:nvPr/>
          </p:nvSpPr>
          <p:spPr>
            <a:xfrm rot="0">
              <a:off x="678774" y="1101725"/>
              <a:ext cx="6316232" cy="8583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"DTC" machine reports C0616, P0562, U3006 codes</a:t>
              </a:r>
            </a:p>
          </p:txBody>
        </p:sp>
      </p:grpSp>
      <p:sp>
        <p:nvSpPr>
          <p:cNvPr name="TextBox 12" id="12"/>
          <p:cNvSpPr txBox="true"/>
          <p:nvPr/>
        </p:nvSpPr>
        <p:spPr>
          <a:xfrm rot="0">
            <a:off x="1028700" y="2180976"/>
            <a:ext cx="6965126"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Diagnostics and fault</a:t>
            </a:r>
            <a:r>
              <a:rPr lang="en-US" sz="4800" b="true">
                <a:solidFill>
                  <a:srgbClr val="28323A"/>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detection</a:t>
            </a:r>
          </a:p>
        </p:txBody>
      </p:sp>
      <p:grpSp>
        <p:nvGrpSpPr>
          <p:cNvPr name="Group 13" id="13"/>
          <p:cNvGrpSpPr/>
          <p:nvPr/>
        </p:nvGrpSpPr>
        <p:grpSpPr>
          <a:xfrm rot="0">
            <a:off x="1028700" y="1562627"/>
            <a:ext cx="2388513" cy="472945"/>
            <a:chOff x="0" y="0"/>
            <a:chExt cx="610227" cy="120830"/>
          </a:xfrm>
        </p:grpSpPr>
        <p:sp>
          <p:nvSpPr>
            <p:cNvPr name="Freeform 14" id="14"/>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5" id="15"/>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sp>
        <p:nvSpPr>
          <p:cNvPr name="TextBox 16" id="16"/>
          <p:cNvSpPr txBox="true"/>
          <p:nvPr/>
        </p:nvSpPr>
        <p:spPr>
          <a:xfrm rot="0">
            <a:off x="1071531" y="3739779"/>
            <a:ext cx="8115500" cy="3524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Early fault detection</a:t>
            </a:r>
          </a:p>
        </p:txBody>
      </p:sp>
      <p:sp>
        <p:nvSpPr>
          <p:cNvPr name="Freeform 17" id="17"/>
          <p:cNvSpPr/>
          <p:nvPr/>
        </p:nvSpPr>
        <p:spPr>
          <a:xfrm flipH="false" flipV="false" rot="0">
            <a:off x="7789671" y="2266076"/>
            <a:ext cx="9902386" cy="6483736"/>
          </a:xfrm>
          <a:custGeom>
            <a:avLst/>
            <a:gdLst/>
            <a:ahLst/>
            <a:cxnLst/>
            <a:rect r="r" b="b" t="t" l="l"/>
            <a:pathLst>
              <a:path h="6483736" w="9902386">
                <a:moveTo>
                  <a:pt x="0" y="0"/>
                </a:moveTo>
                <a:lnTo>
                  <a:pt x="9902387" y="0"/>
                </a:lnTo>
                <a:lnTo>
                  <a:pt x="9902387" y="6483736"/>
                </a:lnTo>
                <a:lnTo>
                  <a:pt x="0" y="6483736"/>
                </a:lnTo>
                <a:lnTo>
                  <a:pt x="0" y="0"/>
                </a:lnTo>
                <a:close/>
              </a:path>
            </a:pathLst>
          </a:custGeom>
          <a:blipFill>
            <a:blip r:embed="rId5"/>
            <a:stretch>
              <a:fillRect l="-985" t="0" r="-1321"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78927" y="-6676537"/>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3">
              <a:alphaModFix amt="32999"/>
            </a:blip>
            <a:stretch>
              <a:fillRect l="0" t="-977" r="0" b="-977"/>
            </a:stretch>
          </a:blipFill>
        </p:spPr>
      </p:sp>
      <p:sp>
        <p:nvSpPr>
          <p:cNvPr name="TextBox 3" id="3"/>
          <p:cNvSpPr txBox="true"/>
          <p:nvPr/>
        </p:nvSpPr>
        <p:spPr>
          <a:xfrm rot="0">
            <a:off x="1071531" y="3739779"/>
            <a:ext cx="8115500" cy="3524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Compliance and efficiency</a:t>
            </a:r>
          </a:p>
        </p:txBody>
      </p:sp>
      <p:sp>
        <p:nvSpPr>
          <p:cNvPr name="Freeform 4" id="4"/>
          <p:cNvSpPr/>
          <p:nvPr/>
        </p:nvSpPr>
        <p:spPr>
          <a:xfrm flipH="false" flipV="false" rot="0">
            <a:off x="7641516" y="2266076"/>
            <a:ext cx="10198698" cy="6527167"/>
          </a:xfrm>
          <a:custGeom>
            <a:avLst/>
            <a:gdLst/>
            <a:ahLst/>
            <a:cxnLst/>
            <a:rect r="r" b="b" t="t" l="l"/>
            <a:pathLst>
              <a:path h="6527167" w="10198698">
                <a:moveTo>
                  <a:pt x="0" y="0"/>
                </a:moveTo>
                <a:lnTo>
                  <a:pt x="10198697" y="0"/>
                </a:lnTo>
                <a:lnTo>
                  <a:pt x="10198697" y="6527167"/>
                </a:lnTo>
                <a:lnTo>
                  <a:pt x="0" y="6527167"/>
                </a:lnTo>
                <a:lnTo>
                  <a:pt x="0" y="0"/>
                </a:lnTo>
                <a:close/>
              </a:path>
            </a:pathLst>
          </a:custGeom>
          <a:blipFill>
            <a:blip r:embed="rId4"/>
            <a:stretch>
              <a:fillRect l="0" t="0" r="0" b="0"/>
            </a:stretch>
          </a:blipFill>
        </p:spPr>
      </p:sp>
      <p:grpSp>
        <p:nvGrpSpPr>
          <p:cNvPr name="Group 5" id="5"/>
          <p:cNvGrpSpPr/>
          <p:nvPr/>
        </p:nvGrpSpPr>
        <p:grpSpPr>
          <a:xfrm rot="0">
            <a:off x="1028700" y="4506030"/>
            <a:ext cx="5455825" cy="1146175"/>
            <a:chOff x="0" y="0"/>
            <a:chExt cx="7274433" cy="1528233"/>
          </a:xfrm>
        </p:grpSpPr>
        <p:sp>
          <p:nvSpPr>
            <p:cNvPr name="Freeform 6" id="6"/>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5"/>
              <a:stretch>
                <a:fillRect l="-11377" t="0" r="-11377" b="0"/>
              </a:stretch>
            </a:blipFill>
          </p:spPr>
        </p:sp>
        <p:sp>
          <p:nvSpPr>
            <p:cNvPr name="TextBox 7" id="7"/>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Adblue level monitoring: </a:t>
              </a:r>
              <a:r>
                <a:rPr lang="en-US" sz="2000">
                  <a:solidFill>
                    <a:srgbClr val="1090CF"/>
                  </a:solidFill>
                  <a:latin typeface="Proxima Nova"/>
                  <a:ea typeface="Proxima Nova"/>
                  <a:cs typeface="Proxima Nova"/>
                  <a:sym typeface="Proxima Nova"/>
                </a:rPr>
                <a:t>ensure emissions compliance</a:t>
              </a:r>
            </a:p>
          </p:txBody>
        </p:sp>
        <p:sp>
          <p:nvSpPr>
            <p:cNvPr name="TextBox 8" id="8"/>
            <p:cNvSpPr txBox="true"/>
            <p:nvPr/>
          </p:nvSpPr>
          <p:spPr>
            <a:xfrm rot="0">
              <a:off x="678774" y="1101725"/>
              <a:ext cx="6316232" cy="4265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Adblue level at 95.6%</a:t>
              </a:r>
            </a:p>
          </p:txBody>
        </p:sp>
      </p:grpSp>
      <p:grpSp>
        <p:nvGrpSpPr>
          <p:cNvPr name="Group 9" id="9"/>
          <p:cNvGrpSpPr/>
          <p:nvPr/>
        </p:nvGrpSpPr>
        <p:grpSpPr>
          <a:xfrm rot="0">
            <a:off x="1023523" y="6137643"/>
            <a:ext cx="5455825" cy="1146175"/>
            <a:chOff x="0" y="0"/>
            <a:chExt cx="7274433" cy="1528233"/>
          </a:xfrm>
        </p:grpSpPr>
        <p:sp>
          <p:nvSpPr>
            <p:cNvPr name="Freeform 10" id="10"/>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5"/>
              <a:stretch>
                <a:fillRect l="-11377" t="0" r="-11377" b="0"/>
              </a:stretch>
            </a:blipFill>
          </p:spPr>
        </p:sp>
        <p:sp>
          <p:nvSpPr>
            <p:cNvPr name="TextBox 11" id="11"/>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Fuel level tracking: </a:t>
              </a:r>
              <a:r>
                <a:rPr lang="en-US" sz="2000">
                  <a:solidFill>
                    <a:srgbClr val="1090CF"/>
                  </a:solidFill>
                  <a:latin typeface="Proxima Nova"/>
                  <a:ea typeface="Proxima Nova"/>
                  <a:cs typeface="Proxima Nova"/>
                  <a:sym typeface="Proxima Nova"/>
                </a:rPr>
                <a:t>prevent operational interruptions by refueling in advance</a:t>
              </a:r>
            </a:p>
          </p:txBody>
        </p:sp>
        <p:sp>
          <p:nvSpPr>
            <p:cNvPr name="TextBox 12" id="12"/>
            <p:cNvSpPr txBox="true"/>
            <p:nvPr/>
          </p:nvSpPr>
          <p:spPr>
            <a:xfrm rot="0">
              <a:off x="678774" y="1101725"/>
              <a:ext cx="6316232" cy="4265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Fuel level at 20%</a:t>
              </a:r>
            </a:p>
          </p:txBody>
        </p:sp>
      </p:grpSp>
      <p:sp>
        <p:nvSpPr>
          <p:cNvPr name="TextBox 13" id="13"/>
          <p:cNvSpPr txBox="true"/>
          <p:nvPr/>
        </p:nvSpPr>
        <p:spPr>
          <a:xfrm rot="0">
            <a:off x="1028700" y="2180976"/>
            <a:ext cx="6965126"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Fuel and emissions</a:t>
            </a:r>
            <a:r>
              <a:rPr lang="en-US" sz="4800" b="true">
                <a:solidFill>
                  <a:srgbClr val="28323A"/>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management</a:t>
            </a:r>
          </a:p>
        </p:txBody>
      </p:sp>
      <p:grpSp>
        <p:nvGrpSpPr>
          <p:cNvPr name="Group 14" id="14"/>
          <p:cNvGrpSpPr/>
          <p:nvPr/>
        </p:nvGrpSpPr>
        <p:grpSpPr>
          <a:xfrm rot="0">
            <a:off x="1028700" y="1562627"/>
            <a:ext cx="2388513" cy="472945"/>
            <a:chOff x="0" y="0"/>
            <a:chExt cx="610227" cy="120830"/>
          </a:xfrm>
        </p:grpSpPr>
        <p:sp>
          <p:nvSpPr>
            <p:cNvPr name="Freeform 15" id="15"/>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6" id="16"/>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562627"/>
            <a:ext cx="2388513" cy="472945"/>
            <a:chOff x="0" y="0"/>
            <a:chExt cx="610227" cy="120830"/>
          </a:xfrm>
        </p:grpSpPr>
        <p:sp>
          <p:nvSpPr>
            <p:cNvPr name="Freeform 3" id="3"/>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4" id="4"/>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grpSp>
        <p:nvGrpSpPr>
          <p:cNvPr name="Group 5" id="5"/>
          <p:cNvGrpSpPr/>
          <p:nvPr/>
        </p:nvGrpSpPr>
        <p:grpSpPr>
          <a:xfrm rot="0">
            <a:off x="1028700" y="4506030"/>
            <a:ext cx="5455825" cy="914400"/>
            <a:chOff x="0" y="0"/>
            <a:chExt cx="7274433" cy="1219200"/>
          </a:xfrm>
        </p:grpSpPr>
        <p:sp>
          <p:nvSpPr>
            <p:cNvPr name="Freeform 6" id="6"/>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7" id="7"/>
            <p:cNvSpPr txBox="true"/>
            <p:nvPr/>
          </p:nvSpPr>
          <p:spPr>
            <a:xfrm rot="0">
              <a:off x="693736" y="-9525"/>
              <a:ext cx="6580697" cy="12287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Boom angle &amp; tilt monitoring: </a:t>
              </a:r>
              <a:r>
                <a:rPr lang="en-US" sz="2000">
                  <a:solidFill>
                    <a:srgbClr val="1090CF"/>
                  </a:solidFill>
                  <a:latin typeface="Proxima Nova"/>
                  <a:ea typeface="Proxima Nova"/>
                  <a:cs typeface="Proxima Nova"/>
                  <a:sym typeface="Proxima Nova"/>
                </a:rPr>
                <a:t>track the position of machinery components to detect abnormal values to prevent accidents</a:t>
              </a:r>
            </a:p>
          </p:txBody>
        </p:sp>
      </p:grpSp>
      <p:grpSp>
        <p:nvGrpSpPr>
          <p:cNvPr name="Group 8" id="8"/>
          <p:cNvGrpSpPr/>
          <p:nvPr/>
        </p:nvGrpSpPr>
        <p:grpSpPr>
          <a:xfrm rot="0">
            <a:off x="1023523" y="5909043"/>
            <a:ext cx="5455825" cy="1470025"/>
            <a:chOff x="0" y="0"/>
            <a:chExt cx="7274433" cy="1960033"/>
          </a:xfrm>
        </p:grpSpPr>
        <p:sp>
          <p:nvSpPr>
            <p:cNvPr name="Freeform 9" id="9"/>
            <p:cNvSpPr/>
            <p:nvPr/>
          </p:nvSpPr>
          <p:spPr>
            <a:xfrm flipH="false" flipV="false" rot="0">
              <a:off x="0" y="0"/>
              <a:ext cx="468132" cy="574658"/>
            </a:xfrm>
            <a:custGeom>
              <a:avLst/>
              <a:gdLst/>
              <a:ahLst/>
              <a:cxnLst/>
              <a:rect r="r" b="b" t="t" l="l"/>
              <a:pathLst>
                <a:path h="574658" w="468132">
                  <a:moveTo>
                    <a:pt x="0" y="0"/>
                  </a:moveTo>
                  <a:lnTo>
                    <a:pt x="468132" y="0"/>
                  </a:lnTo>
                  <a:lnTo>
                    <a:pt x="468132" y="574658"/>
                  </a:lnTo>
                  <a:lnTo>
                    <a:pt x="0" y="574658"/>
                  </a:lnTo>
                  <a:lnTo>
                    <a:pt x="0" y="0"/>
                  </a:lnTo>
                  <a:close/>
                </a:path>
              </a:pathLst>
            </a:custGeom>
            <a:blipFill>
              <a:blip r:embed="rId3"/>
              <a:stretch>
                <a:fillRect l="-11377" t="0" r="-11377" b="0"/>
              </a:stretch>
            </a:blipFill>
          </p:spPr>
        </p:sp>
        <p:sp>
          <p:nvSpPr>
            <p:cNvPr name="TextBox 10" id="10"/>
            <p:cNvSpPr txBox="true"/>
            <p:nvPr/>
          </p:nvSpPr>
          <p:spPr>
            <a:xfrm rot="0">
              <a:off x="693736" y="-9525"/>
              <a:ext cx="6580697" cy="822325"/>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Proxima Nova Bold"/>
                  <a:ea typeface="Proxima Nova Bold"/>
                  <a:cs typeface="Proxima Nova Bold"/>
                  <a:sym typeface="Proxima Nova Bold"/>
                </a:rPr>
                <a:t>Movement and rotation sensors: </a:t>
              </a:r>
              <a:r>
                <a:rPr lang="en-US" sz="2000">
                  <a:solidFill>
                    <a:srgbClr val="1090CF"/>
                  </a:solidFill>
                  <a:latin typeface="Proxima Nova"/>
                  <a:ea typeface="Proxima Nova"/>
                  <a:cs typeface="Proxima Nova"/>
                  <a:sym typeface="Proxima Nova"/>
                </a:rPr>
                <a:t>monitor machinery use and ensure safe operation</a:t>
              </a:r>
            </a:p>
          </p:txBody>
        </p:sp>
        <p:sp>
          <p:nvSpPr>
            <p:cNvPr name="TextBox 11" id="11"/>
            <p:cNvSpPr txBox="true"/>
            <p:nvPr/>
          </p:nvSpPr>
          <p:spPr>
            <a:xfrm rot="0">
              <a:off x="678774" y="1101725"/>
              <a:ext cx="6316232" cy="858308"/>
            </a:xfrm>
            <a:prstGeom prst="rect">
              <a:avLst/>
            </a:prstGeom>
          </p:spPr>
          <p:txBody>
            <a:bodyPr anchor="t" rtlCol="false" tIns="0" lIns="0" bIns="0" rIns="0">
              <a:spAutoFit/>
            </a:bodyPr>
            <a:lstStyle/>
            <a:p>
              <a:pPr algn="l">
                <a:lnSpc>
                  <a:spcPts val="2600"/>
                </a:lnSpc>
              </a:pPr>
              <a:r>
                <a:rPr lang="en-US" sz="2000" b="true">
                  <a:solidFill>
                    <a:srgbClr val="28323A"/>
                  </a:solidFill>
                  <a:latin typeface="Proxima Nova Bold"/>
                  <a:ea typeface="Proxima Nova Bold"/>
                  <a:cs typeface="Proxima Nova Bold"/>
                  <a:sym typeface="Proxima Nova Bold"/>
                </a:rPr>
                <a:t>Example:  </a:t>
              </a:r>
              <a:r>
                <a:rPr lang="en-US" sz="2000">
                  <a:solidFill>
                    <a:srgbClr val="28323A"/>
                  </a:solidFill>
                  <a:latin typeface="Proxima Nova"/>
                  <a:ea typeface="Proxima Nova"/>
                  <a:cs typeface="Proxima Nova"/>
                  <a:sym typeface="Proxima Nova"/>
                </a:rPr>
                <a:t>"Liebherr" machine reports rotation sensor readings</a:t>
              </a:r>
            </a:p>
          </p:txBody>
        </p:sp>
      </p:grpSp>
      <p:sp>
        <p:nvSpPr>
          <p:cNvPr name="Freeform 12" id="12"/>
          <p:cNvSpPr/>
          <p:nvPr/>
        </p:nvSpPr>
        <p:spPr>
          <a:xfrm flipH="false" flipV="false" rot="0">
            <a:off x="7116047" y="-879377"/>
            <a:ext cx="11171953" cy="11144024"/>
          </a:xfrm>
          <a:custGeom>
            <a:avLst/>
            <a:gdLst/>
            <a:ahLst/>
            <a:cxnLst/>
            <a:rect r="r" b="b" t="t" l="l"/>
            <a:pathLst>
              <a:path h="11144024" w="11171953">
                <a:moveTo>
                  <a:pt x="0" y="0"/>
                </a:moveTo>
                <a:lnTo>
                  <a:pt x="11171953" y="0"/>
                </a:lnTo>
                <a:lnTo>
                  <a:pt x="11171953" y="11144024"/>
                </a:lnTo>
                <a:lnTo>
                  <a:pt x="0" y="11144024"/>
                </a:lnTo>
                <a:lnTo>
                  <a:pt x="0" y="0"/>
                </a:lnTo>
                <a:close/>
              </a:path>
            </a:pathLst>
          </a:custGeom>
          <a:blipFill>
            <a:blip r:embed="rId4"/>
            <a:stretch>
              <a:fillRect l="0" t="0" r="0" b="0"/>
            </a:stretch>
          </a:blipFill>
        </p:spPr>
      </p:sp>
      <p:sp>
        <p:nvSpPr>
          <p:cNvPr name="TextBox 13" id="13"/>
          <p:cNvSpPr txBox="true"/>
          <p:nvPr/>
        </p:nvSpPr>
        <p:spPr>
          <a:xfrm rot="0">
            <a:off x="1071531" y="3739779"/>
            <a:ext cx="8115500" cy="3524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Ensuring safe operation</a:t>
            </a:r>
          </a:p>
        </p:txBody>
      </p:sp>
      <p:sp>
        <p:nvSpPr>
          <p:cNvPr name="TextBox 14" id="14"/>
          <p:cNvSpPr txBox="true"/>
          <p:nvPr/>
        </p:nvSpPr>
        <p:spPr>
          <a:xfrm rot="0">
            <a:off x="1028700" y="2180976"/>
            <a:ext cx="6965126"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Monitoring equipment</a:t>
            </a:r>
            <a:r>
              <a:rPr lang="en-US" sz="4800" b="true">
                <a:solidFill>
                  <a:srgbClr val="28323A"/>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position and safety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884921" y="0"/>
            <a:ext cx="10641413" cy="10614809"/>
          </a:xfrm>
          <a:custGeom>
            <a:avLst/>
            <a:gdLst/>
            <a:ahLst/>
            <a:cxnLst/>
            <a:rect r="r" b="b" t="t" l="l"/>
            <a:pathLst>
              <a:path h="10614809" w="10641413">
                <a:moveTo>
                  <a:pt x="0" y="0"/>
                </a:moveTo>
                <a:lnTo>
                  <a:pt x="10641413" y="0"/>
                </a:lnTo>
                <a:lnTo>
                  <a:pt x="10641413" y="10614809"/>
                </a:lnTo>
                <a:lnTo>
                  <a:pt x="0" y="10614809"/>
                </a:lnTo>
                <a:lnTo>
                  <a:pt x="0" y="0"/>
                </a:lnTo>
                <a:close/>
              </a:path>
            </a:pathLst>
          </a:custGeom>
          <a:blipFill>
            <a:blip r:embed="rId3"/>
            <a:stretch>
              <a:fillRect l="0" t="0" r="0" b="0"/>
            </a:stretch>
          </a:blipFill>
        </p:spPr>
      </p:sp>
      <p:sp>
        <p:nvSpPr>
          <p:cNvPr name="Freeform 3" id="3"/>
          <p:cNvSpPr/>
          <p:nvPr/>
        </p:nvSpPr>
        <p:spPr>
          <a:xfrm flipH="false" flipV="false" rot="0">
            <a:off x="8988060" y="5343283"/>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048680" y="6775133"/>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427292" y="8177819"/>
            <a:ext cx="878464" cy="878464"/>
          </a:xfrm>
          <a:custGeom>
            <a:avLst/>
            <a:gdLst/>
            <a:ahLst/>
            <a:cxnLst/>
            <a:rect r="r" b="b" t="t" l="l"/>
            <a:pathLst>
              <a:path h="878464" w="878464">
                <a:moveTo>
                  <a:pt x="0" y="0"/>
                </a:moveTo>
                <a:lnTo>
                  <a:pt x="878464" y="0"/>
                </a:lnTo>
                <a:lnTo>
                  <a:pt x="878464" y="878464"/>
                </a:lnTo>
                <a:lnTo>
                  <a:pt x="0" y="8784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AutoShape 6" id="6"/>
          <p:cNvSpPr/>
          <p:nvPr/>
        </p:nvSpPr>
        <p:spPr>
          <a:xfrm>
            <a:off x="9975841" y="5768514"/>
            <a:ext cx="2243929" cy="0"/>
          </a:xfrm>
          <a:prstGeom prst="line">
            <a:avLst/>
          </a:prstGeom>
          <a:ln cap="flat" w="28575">
            <a:solidFill>
              <a:srgbClr val="1090CF"/>
            </a:solidFill>
            <a:prstDash val="solid"/>
            <a:headEnd type="oval" len="lg" w="lg"/>
            <a:tailEnd type="none" len="sm" w="sm"/>
          </a:ln>
        </p:spPr>
      </p:sp>
      <p:sp>
        <p:nvSpPr>
          <p:cNvPr name="AutoShape 7" id="7"/>
          <p:cNvSpPr/>
          <p:nvPr/>
        </p:nvSpPr>
        <p:spPr>
          <a:xfrm>
            <a:off x="8990478" y="7201506"/>
            <a:ext cx="4107756" cy="0"/>
          </a:xfrm>
          <a:prstGeom prst="line">
            <a:avLst/>
          </a:prstGeom>
          <a:ln cap="flat" w="28575">
            <a:solidFill>
              <a:srgbClr val="1090CF"/>
            </a:solidFill>
            <a:prstDash val="solid"/>
            <a:headEnd type="oval" len="lg" w="lg"/>
            <a:tailEnd type="none" len="sm" w="sm"/>
          </a:ln>
        </p:spPr>
      </p:sp>
      <p:sp>
        <p:nvSpPr>
          <p:cNvPr name="AutoShape 8" id="8"/>
          <p:cNvSpPr/>
          <p:nvPr/>
        </p:nvSpPr>
        <p:spPr>
          <a:xfrm>
            <a:off x="10417696" y="8647055"/>
            <a:ext cx="4107756" cy="0"/>
          </a:xfrm>
          <a:prstGeom prst="line">
            <a:avLst/>
          </a:prstGeom>
          <a:ln cap="flat" w="28575">
            <a:solidFill>
              <a:srgbClr val="1090CF"/>
            </a:solidFill>
            <a:prstDash val="solid"/>
            <a:headEnd type="oval" len="lg" w="lg"/>
            <a:tailEnd type="none" len="sm" w="sm"/>
          </a:ln>
        </p:spPr>
      </p:sp>
      <p:sp>
        <p:nvSpPr>
          <p:cNvPr name="Freeform 9" id="9"/>
          <p:cNvSpPr/>
          <p:nvPr/>
        </p:nvSpPr>
        <p:spPr>
          <a:xfrm flipH="false" flipV="false" rot="0">
            <a:off x="10677303" y="1795320"/>
            <a:ext cx="9213556" cy="7462980"/>
          </a:xfrm>
          <a:custGeom>
            <a:avLst/>
            <a:gdLst/>
            <a:ahLst/>
            <a:cxnLst/>
            <a:rect r="r" b="b" t="t" l="l"/>
            <a:pathLst>
              <a:path h="7462980" w="9213556">
                <a:moveTo>
                  <a:pt x="0" y="0"/>
                </a:moveTo>
                <a:lnTo>
                  <a:pt x="9213556" y="0"/>
                </a:lnTo>
                <a:lnTo>
                  <a:pt x="9213556" y="7462980"/>
                </a:lnTo>
                <a:lnTo>
                  <a:pt x="0" y="7462980"/>
                </a:lnTo>
                <a:lnTo>
                  <a:pt x="0" y="0"/>
                </a:lnTo>
                <a:close/>
              </a:path>
            </a:pathLst>
          </a:custGeom>
          <a:blipFill>
            <a:blip r:embed="rId10"/>
            <a:stretch>
              <a:fillRect l="0" t="0" r="0" b="0"/>
            </a:stretch>
          </a:blipFill>
        </p:spPr>
      </p:sp>
      <p:grpSp>
        <p:nvGrpSpPr>
          <p:cNvPr name="Group 10" id="10"/>
          <p:cNvGrpSpPr/>
          <p:nvPr/>
        </p:nvGrpSpPr>
        <p:grpSpPr>
          <a:xfrm rot="0">
            <a:off x="1028700" y="1562627"/>
            <a:ext cx="2388513" cy="472945"/>
            <a:chOff x="0" y="0"/>
            <a:chExt cx="610227" cy="120830"/>
          </a:xfrm>
        </p:grpSpPr>
        <p:sp>
          <p:nvSpPr>
            <p:cNvPr name="Freeform 11" id="11"/>
            <p:cNvSpPr/>
            <p:nvPr/>
          </p:nvSpPr>
          <p:spPr>
            <a:xfrm flipH="false" flipV="false" rot="0">
              <a:off x="0" y="0"/>
              <a:ext cx="610227" cy="120830"/>
            </a:xfrm>
            <a:custGeom>
              <a:avLst/>
              <a:gdLst/>
              <a:ahLst/>
              <a:cxnLst/>
              <a:rect r="r" b="b" t="t" l="l"/>
              <a:pathLst>
                <a:path h="120830" w="610227">
                  <a:moveTo>
                    <a:pt x="32413" y="0"/>
                  </a:moveTo>
                  <a:lnTo>
                    <a:pt x="577814" y="0"/>
                  </a:lnTo>
                  <a:cubicBezTo>
                    <a:pt x="595716" y="0"/>
                    <a:pt x="610227" y="14512"/>
                    <a:pt x="610227" y="32413"/>
                  </a:cubicBezTo>
                  <a:lnTo>
                    <a:pt x="610227" y="88417"/>
                  </a:lnTo>
                  <a:cubicBezTo>
                    <a:pt x="610227" y="106318"/>
                    <a:pt x="595716" y="120830"/>
                    <a:pt x="577814" y="120830"/>
                  </a:cubicBezTo>
                  <a:lnTo>
                    <a:pt x="32413" y="120830"/>
                  </a:lnTo>
                  <a:cubicBezTo>
                    <a:pt x="14512" y="120830"/>
                    <a:pt x="0" y="106318"/>
                    <a:pt x="0" y="88417"/>
                  </a:cubicBezTo>
                  <a:lnTo>
                    <a:pt x="0" y="32413"/>
                  </a:lnTo>
                  <a:cubicBezTo>
                    <a:pt x="0" y="14512"/>
                    <a:pt x="14512" y="0"/>
                    <a:pt x="32413" y="0"/>
                  </a:cubicBezTo>
                  <a:close/>
                </a:path>
              </a:pathLst>
            </a:custGeom>
            <a:solidFill>
              <a:srgbClr val="CAE9FF"/>
            </a:solidFill>
          </p:spPr>
        </p:sp>
        <p:sp>
          <p:nvSpPr>
            <p:cNvPr name="TextBox 12" id="12"/>
            <p:cNvSpPr txBox="true"/>
            <p:nvPr/>
          </p:nvSpPr>
          <p:spPr>
            <a:xfrm>
              <a:off x="0" y="-28575"/>
              <a:ext cx="610227"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Heavy machinery</a:t>
              </a:r>
            </a:p>
          </p:txBody>
        </p:sp>
      </p:grpSp>
      <p:grpSp>
        <p:nvGrpSpPr>
          <p:cNvPr name="Group 13" id="13"/>
          <p:cNvGrpSpPr/>
          <p:nvPr/>
        </p:nvGrpSpPr>
        <p:grpSpPr>
          <a:xfrm rot="0">
            <a:off x="1028700" y="4070353"/>
            <a:ext cx="5823169" cy="430993"/>
            <a:chOff x="0" y="0"/>
            <a:chExt cx="7764225" cy="574658"/>
          </a:xfrm>
        </p:grpSpPr>
        <p:sp>
          <p:nvSpPr>
            <p:cNvPr name="TextBox 14" id="14"/>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Reduce operating costs</a:t>
              </a:r>
            </a:p>
          </p:txBody>
        </p:sp>
        <p:sp>
          <p:nvSpPr>
            <p:cNvPr name="Freeform 15" id="15"/>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grpSp>
        <p:nvGrpSpPr>
          <p:cNvPr name="Group 16" id="16"/>
          <p:cNvGrpSpPr/>
          <p:nvPr/>
        </p:nvGrpSpPr>
        <p:grpSpPr>
          <a:xfrm rot="0">
            <a:off x="1028700" y="4912290"/>
            <a:ext cx="5823169" cy="430993"/>
            <a:chOff x="0" y="0"/>
            <a:chExt cx="7764225" cy="574658"/>
          </a:xfrm>
        </p:grpSpPr>
        <p:sp>
          <p:nvSpPr>
            <p:cNvPr name="TextBox 17" id="17"/>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Prevent downtime with early issue detection</a:t>
              </a:r>
            </a:p>
          </p:txBody>
        </p:sp>
        <p:sp>
          <p:nvSpPr>
            <p:cNvPr name="Freeform 18" id="18"/>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grpSp>
        <p:nvGrpSpPr>
          <p:cNvPr name="Group 19" id="19"/>
          <p:cNvGrpSpPr/>
          <p:nvPr/>
        </p:nvGrpSpPr>
        <p:grpSpPr>
          <a:xfrm rot="0">
            <a:off x="1028700" y="5754227"/>
            <a:ext cx="5823169" cy="430993"/>
            <a:chOff x="0" y="0"/>
            <a:chExt cx="7764225" cy="574658"/>
          </a:xfrm>
        </p:grpSpPr>
        <p:sp>
          <p:nvSpPr>
            <p:cNvPr name="TextBox 20" id="20"/>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 Diagnostics and fault detection</a:t>
              </a:r>
            </a:p>
          </p:txBody>
        </p:sp>
        <p:sp>
          <p:nvSpPr>
            <p:cNvPr name="Freeform 21" id="21"/>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grpSp>
        <p:nvGrpSpPr>
          <p:cNvPr name="Group 22" id="22"/>
          <p:cNvGrpSpPr/>
          <p:nvPr/>
        </p:nvGrpSpPr>
        <p:grpSpPr>
          <a:xfrm rot="0">
            <a:off x="1028700" y="6596163"/>
            <a:ext cx="5823169" cy="430993"/>
            <a:chOff x="0" y="0"/>
            <a:chExt cx="7764225" cy="574658"/>
          </a:xfrm>
        </p:grpSpPr>
        <p:sp>
          <p:nvSpPr>
            <p:cNvPr name="TextBox 23" id="23"/>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Ensure safety through real-time monitoring</a:t>
              </a:r>
            </a:p>
          </p:txBody>
        </p:sp>
        <p:sp>
          <p:nvSpPr>
            <p:cNvPr name="Freeform 24" id="24"/>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grpSp>
        <p:nvGrpSpPr>
          <p:cNvPr name="Group 25" id="25"/>
          <p:cNvGrpSpPr/>
          <p:nvPr/>
        </p:nvGrpSpPr>
        <p:grpSpPr>
          <a:xfrm rot="0">
            <a:off x="1028700" y="7438100"/>
            <a:ext cx="5823169" cy="430993"/>
            <a:chOff x="0" y="0"/>
            <a:chExt cx="7764225" cy="574658"/>
          </a:xfrm>
        </p:grpSpPr>
        <p:sp>
          <p:nvSpPr>
            <p:cNvPr name="TextBox 26" id="26"/>
            <p:cNvSpPr txBox="true"/>
            <p:nvPr/>
          </p:nvSpPr>
          <p:spPr>
            <a:xfrm rot="0">
              <a:off x="595388" y="65079"/>
              <a:ext cx="7168837" cy="425450"/>
            </a:xfrm>
            <a:prstGeom prst="rect">
              <a:avLst/>
            </a:prstGeom>
          </p:spPr>
          <p:txBody>
            <a:bodyPr anchor="t" rtlCol="false" tIns="0" lIns="0" bIns="0" rIns="0">
              <a:spAutoFit/>
            </a:bodyPr>
            <a:lstStyle/>
            <a:p>
              <a:pPr algn="l">
                <a:lnSpc>
                  <a:spcPts val="2400"/>
                </a:lnSpc>
                <a:spcBef>
                  <a:spcPct val="0"/>
                </a:spcBef>
              </a:pPr>
              <a:r>
                <a:rPr lang="en-US" b="true" sz="2000">
                  <a:solidFill>
                    <a:srgbClr val="1090CF"/>
                  </a:solidFill>
                  <a:latin typeface="Roboto Bold"/>
                  <a:ea typeface="Roboto Bold"/>
                  <a:cs typeface="Roboto Bold"/>
                  <a:sym typeface="Roboto Bold"/>
                </a:rPr>
                <a:t>Ensure safety through real-time monitoring</a:t>
              </a:r>
            </a:p>
          </p:txBody>
        </p:sp>
        <p:sp>
          <p:nvSpPr>
            <p:cNvPr name="Freeform 27" id="27"/>
            <p:cNvSpPr/>
            <p:nvPr/>
          </p:nvSpPr>
          <p:spPr>
            <a:xfrm flipH="false" flipV="false" rot="0">
              <a:off x="0" y="0"/>
              <a:ext cx="509971" cy="574658"/>
            </a:xfrm>
            <a:custGeom>
              <a:avLst/>
              <a:gdLst/>
              <a:ahLst/>
              <a:cxnLst/>
              <a:rect r="r" b="b" t="t" l="l"/>
              <a:pathLst>
                <a:path h="574658" w="509971">
                  <a:moveTo>
                    <a:pt x="0" y="0"/>
                  </a:moveTo>
                  <a:lnTo>
                    <a:pt x="509971" y="0"/>
                  </a:lnTo>
                  <a:lnTo>
                    <a:pt x="509971" y="574658"/>
                  </a:lnTo>
                  <a:lnTo>
                    <a:pt x="0" y="574658"/>
                  </a:lnTo>
                  <a:lnTo>
                    <a:pt x="0" y="0"/>
                  </a:lnTo>
                  <a:close/>
                </a:path>
              </a:pathLst>
            </a:custGeom>
            <a:blipFill>
              <a:blip r:embed="rId11"/>
              <a:stretch>
                <a:fillRect l="-6342" t="0" r="-6342" b="0"/>
              </a:stretch>
            </a:blipFill>
          </p:spPr>
        </p:sp>
      </p:grpSp>
      <p:sp>
        <p:nvSpPr>
          <p:cNvPr name="TextBox 28" id="28"/>
          <p:cNvSpPr txBox="true"/>
          <p:nvPr/>
        </p:nvSpPr>
        <p:spPr>
          <a:xfrm rot="0">
            <a:off x="1028700" y="2180976"/>
            <a:ext cx="7737897"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Benefits of Navixy for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heavy machinery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7938" t="-3967" r="0" b="-3971"/>
            </a:stretch>
          </a:blipFill>
        </p:spPr>
      </p:sp>
      <p:sp>
        <p:nvSpPr>
          <p:cNvPr name="Freeform 3" id="3"/>
          <p:cNvSpPr/>
          <p:nvPr/>
        </p:nvSpPr>
        <p:spPr>
          <a:xfrm flipH="false" flipV="false" rot="0">
            <a:off x="14848627" y="9012753"/>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387189" y="6512899"/>
            <a:ext cx="2852078" cy="613124"/>
            <a:chOff x="0" y="0"/>
            <a:chExt cx="693405" cy="149064"/>
          </a:xfrm>
        </p:grpSpPr>
        <p:sp>
          <p:nvSpPr>
            <p:cNvPr name="Freeform 5" id="5"/>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6" id="6"/>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6" tooltip="https://www.navixy.com/blog/"/>
                </a:rPr>
                <a:t>Explore blog</a:t>
              </a:r>
            </a:p>
          </p:txBody>
        </p:sp>
      </p:grpSp>
      <p:grpSp>
        <p:nvGrpSpPr>
          <p:cNvPr name="Group 7" id="7"/>
          <p:cNvGrpSpPr/>
          <p:nvPr/>
        </p:nvGrpSpPr>
        <p:grpSpPr>
          <a:xfrm rot="0">
            <a:off x="5324650" y="6512899"/>
            <a:ext cx="2852078" cy="613124"/>
            <a:chOff x="0" y="0"/>
            <a:chExt cx="693405" cy="149064"/>
          </a:xfrm>
        </p:grpSpPr>
        <p:sp>
          <p:nvSpPr>
            <p:cNvPr name="Freeform 8" id="8"/>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9" id="9"/>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7" tooltip="https://developers.navixy.com"/>
                </a:rPr>
                <a:t>Learn more</a:t>
              </a:r>
            </a:p>
          </p:txBody>
        </p:sp>
      </p:grpSp>
      <p:sp>
        <p:nvSpPr>
          <p:cNvPr name="Freeform 10" id="10"/>
          <p:cNvSpPr/>
          <p:nvPr/>
        </p:nvSpPr>
        <p:spPr>
          <a:xfrm flipH="false" flipV="false" rot="0">
            <a:off x="2126029" y="4167876"/>
            <a:ext cx="1374398" cy="1151400"/>
          </a:xfrm>
          <a:custGeom>
            <a:avLst/>
            <a:gdLst/>
            <a:ahLst/>
            <a:cxnLst/>
            <a:rect r="r" b="b" t="t" l="l"/>
            <a:pathLst>
              <a:path h="1151400" w="1374398">
                <a:moveTo>
                  <a:pt x="0" y="0"/>
                </a:moveTo>
                <a:lnTo>
                  <a:pt x="1374399" y="0"/>
                </a:lnTo>
                <a:lnTo>
                  <a:pt x="1374399" y="1151400"/>
                </a:lnTo>
                <a:lnTo>
                  <a:pt x="0" y="1151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344600" y="2300948"/>
            <a:ext cx="15193350" cy="771525"/>
          </a:xfrm>
          <a:prstGeom prst="rect">
            <a:avLst/>
          </a:prstGeom>
        </p:spPr>
        <p:txBody>
          <a:bodyPr anchor="t" rtlCol="false" tIns="0" lIns="0" bIns="0" rIns="0">
            <a:spAutoFit/>
          </a:bodyPr>
          <a:lstStyle/>
          <a:p>
            <a:pPr algn="l">
              <a:lnSpc>
                <a:spcPts val="6120"/>
              </a:lnSpc>
            </a:pPr>
            <a:r>
              <a:rPr lang="en-US" sz="5100">
                <a:solidFill>
                  <a:srgbClr val="FFFFFF"/>
                </a:solidFill>
                <a:latin typeface="Proxima Nova"/>
                <a:ea typeface="Proxima Nova"/>
                <a:cs typeface="Proxima Nova"/>
                <a:sym typeface="Proxima Nova"/>
              </a:rPr>
              <a:t>Learn more about Navixy</a:t>
            </a:r>
          </a:p>
        </p:txBody>
      </p:sp>
      <p:sp>
        <p:nvSpPr>
          <p:cNvPr name="TextBox 12" id="12"/>
          <p:cNvSpPr txBox="true"/>
          <p:nvPr/>
        </p:nvSpPr>
        <p:spPr>
          <a:xfrm rot="0">
            <a:off x="1344600" y="9037122"/>
            <a:ext cx="12229282" cy="466725"/>
          </a:xfrm>
          <a:prstGeom prst="rect">
            <a:avLst/>
          </a:prstGeom>
        </p:spPr>
        <p:txBody>
          <a:bodyPr anchor="t" rtlCol="false" tIns="0" lIns="0" bIns="0" rIns="0">
            <a:spAutoFit/>
          </a:bodyPr>
          <a:lstStyle/>
          <a:p>
            <a:pPr algn="l">
              <a:lnSpc>
                <a:spcPts val="3719"/>
              </a:lnSpc>
            </a:pPr>
            <a:r>
              <a:rPr lang="en-US" sz="3099">
                <a:solidFill>
                  <a:srgbClr val="FFFFFF"/>
                </a:solidFill>
                <a:latin typeface="Proxima Nova"/>
                <a:ea typeface="Proxima Nova"/>
                <a:cs typeface="Proxima Nova"/>
                <a:sym typeface="Proxima Nova"/>
              </a:rPr>
              <a:t>Thanks for your attention!</a:t>
            </a:r>
          </a:p>
        </p:txBody>
      </p:sp>
      <p:sp>
        <p:nvSpPr>
          <p:cNvPr name="TextBox 13" id="13"/>
          <p:cNvSpPr txBox="true"/>
          <p:nvPr/>
        </p:nvSpPr>
        <p:spPr>
          <a:xfrm rot="0">
            <a:off x="1402352"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Opportunities for your Business</a:t>
            </a:r>
          </a:p>
        </p:txBody>
      </p:sp>
      <p:sp>
        <p:nvSpPr>
          <p:cNvPr name="TextBox 14" id="14"/>
          <p:cNvSpPr txBox="true"/>
          <p:nvPr/>
        </p:nvSpPr>
        <p:spPr>
          <a:xfrm rot="0">
            <a:off x="5339813"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Technical side of our platform</a:t>
            </a:r>
          </a:p>
        </p:txBody>
      </p:sp>
      <p:sp>
        <p:nvSpPr>
          <p:cNvPr name="Freeform 15" id="15"/>
          <p:cNvSpPr/>
          <p:nvPr/>
        </p:nvSpPr>
        <p:spPr>
          <a:xfrm flipH="false" flipV="false" rot="0">
            <a:off x="6161013" y="4060046"/>
            <a:ext cx="1179353" cy="1259230"/>
          </a:xfrm>
          <a:custGeom>
            <a:avLst/>
            <a:gdLst/>
            <a:ahLst/>
            <a:cxnLst/>
            <a:rect r="r" b="b" t="t" l="l"/>
            <a:pathLst>
              <a:path h="1259230" w="1179353">
                <a:moveTo>
                  <a:pt x="0" y="0"/>
                </a:moveTo>
                <a:lnTo>
                  <a:pt x="1179353" y="0"/>
                </a:lnTo>
                <a:lnTo>
                  <a:pt x="1179353" y="1259230"/>
                </a:lnTo>
                <a:lnTo>
                  <a:pt x="0" y="1259230"/>
                </a:lnTo>
                <a:lnTo>
                  <a:pt x="0" y="0"/>
                </a:lnTo>
                <a:close/>
              </a:path>
            </a:pathLst>
          </a:custGeom>
          <a:blipFill>
            <a:blip r:embed="rId10"/>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DAHZaTDYGO8</dc:identifier>
  <dcterms:modified xsi:type="dcterms:W3CDTF">2011-08-01T06:04:30Z</dcterms:modified>
  <cp:revision>1</cp:revision>
  <dc:title>Heavy machinery telematics, English</dc:title>
</cp:coreProperties>
</file>