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11430000" cy="11430000"/>
  <p:notesSz cx="6858000" cy="9144000"/>
  <p:embeddedFontLst>
    <p:embeddedFont>
      <p:font typeface="Proxima Nova Bold" charset="1" panose="02000506030000020004"/>
      <p:regular r:id="rId14"/>
    </p:embeddedFont>
    <p:embeddedFont>
      <p:font typeface="Proxima Nova" charset="1" panose="02000506030000020004"/>
      <p:regular r:id="rId15"/>
    </p:embeddedFont>
    <p:embeddedFont>
      <p:font typeface="Roboto" charset="1" panose="020000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.png" Type="http://schemas.openxmlformats.org/officeDocument/2006/relationships/image"/><Relationship Id="rId2" Target="../media/image5.jpe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Relationship Id="rId7" Target="../media/image10.svg" Type="http://schemas.openxmlformats.org/officeDocument/2006/relationships/image"/><Relationship Id="rId8" Target="../media/image11.png" Type="http://schemas.openxmlformats.org/officeDocument/2006/relationships/image"/><Relationship Id="rId9" Target="../media/image1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4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19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0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1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15.png" Type="http://schemas.openxmlformats.org/officeDocument/2006/relationships/image"/><Relationship Id="rId4" Target="../media/image16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.jpeg" Type="http://schemas.openxmlformats.org/officeDocument/2006/relationships/image"/><Relationship Id="rId3" Target="https://www.navixy.com/blog/heavy-machinery-telematics-redefining-efficiency/" TargetMode="External" Type="http://schemas.openxmlformats.org/officeDocument/2006/relationships/hyperlink"/><Relationship Id="rId4" Target="https://www.navixy.com/blog/heavy-machinery-telematics-redefining-efficiency/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17283" y="-649413"/>
            <a:ext cx="12347283" cy="12321075"/>
          </a:xfrm>
          <a:custGeom>
            <a:avLst/>
            <a:gdLst/>
            <a:ahLst/>
            <a:cxnLst/>
            <a:rect r="r" b="b" t="t" l="l"/>
            <a:pathLst>
              <a:path h="12321075" w="12347283">
                <a:moveTo>
                  <a:pt x="0" y="0"/>
                </a:moveTo>
                <a:lnTo>
                  <a:pt x="12347283" y="0"/>
                </a:lnTo>
                <a:lnTo>
                  <a:pt x="12347283" y="12321075"/>
                </a:lnTo>
                <a:lnTo>
                  <a:pt x="0" y="123210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-21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6925" y="5715000"/>
            <a:ext cx="3691619" cy="7150836"/>
          </a:xfrm>
          <a:custGeom>
            <a:avLst/>
            <a:gdLst/>
            <a:ahLst/>
            <a:cxnLst/>
            <a:rect r="r" b="b" t="t" l="l"/>
            <a:pathLst>
              <a:path h="7150836" w="3691619">
                <a:moveTo>
                  <a:pt x="0" y="0"/>
                </a:moveTo>
                <a:lnTo>
                  <a:pt x="3691619" y="0"/>
                </a:lnTo>
                <a:lnTo>
                  <a:pt x="3691619" y="7150836"/>
                </a:lnTo>
                <a:lnTo>
                  <a:pt x="0" y="71508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6000"/>
            </a:blip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09366" y="10931929"/>
            <a:ext cx="2925205" cy="2454233"/>
            <a:chOff x="0" y="0"/>
            <a:chExt cx="693382" cy="58174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693382" cy="581744"/>
            </a:xfrm>
            <a:custGeom>
              <a:avLst/>
              <a:gdLst/>
              <a:ahLst/>
              <a:cxnLst/>
              <a:rect r="r" b="b" t="t" l="l"/>
              <a:pathLst>
                <a:path h="581744" w="693382">
                  <a:moveTo>
                    <a:pt x="5293" y="0"/>
                  </a:moveTo>
                  <a:lnTo>
                    <a:pt x="688089" y="0"/>
                  </a:lnTo>
                  <a:cubicBezTo>
                    <a:pt x="689492" y="0"/>
                    <a:pt x="690839" y="558"/>
                    <a:pt x="691832" y="1550"/>
                  </a:cubicBezTo>
                  <a:cubicBezTo>
                    <a:pt x="692824" y="2543"/>
                    <a:pt x="693382" y="3889"/>
                    <a:pt x="693382" y="5293"/>
                  </a:cubicBezTo>
                  <a:lnTo>
                    <a:pt x="693382" y="576451"/>
                  </a:lnTo>
                  <a:cubicBezTo>
                    <a:pt x="693382" y="577855"/>
                    <a:pt x="692824" y="579201"/>
                    <a:pt x="691832" y="580194"/>
                  </a:cubicBezTo>
                  <a:cubicBezTo>
                    <a:pt x="690839" y="581186"/>
                    <a:pt x="689492" y="581744"/>
                    <a:pt x="688089" y="581744"/>
                  </a:cubicBezTo>
                  <a:lnTo>
                    <a:pt x="5293" y="581744"/>
                  </a:lnTo>
                  <a:cubicBezTo>
                    <a:pt x="3889" y="581744"/>
                    <a:pt x="2543" y="581186"/>
                    <a:pt x="1550" y="580194"/>
                  </a:cubicBezTo>
                  <a:cubicBezTo>
                    <a:pt x="558" y="579201"/>
                    <a:pt x="0" y="577855"/>
                    <a:pt x="0" y="576451"/>
                  </a:cubicBezTo>
                  <a:lnTo>
                    <a:pt x="0" y="5293"/>
                  </a:lnTo>
                  <a:cubicBezTo>
                    <a:pt x="0" y="3889"/>
                    <a:pt x="558" y="2543"/>
                    <a:pt x="1550" y="1550"/>
                  </a:cubicBezTo>
                  <a:cubicBezTo>
                    <a:pt x="2543" y="558"/>
                    <a:pt x="3889" y="0"/>
                    <a:pt x="5293" y="0"/>
                  </a:cubicBezTo>
                  <a:close/>
                </a:path>
              </a:pathLst>
            </a:custGeom>
            <a:solidFill>
              <a:srgbClr val="F8F8F8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693382" cy="6007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4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083788" y="8073030"/>
            <a:ext cx="6424492" cy="2858899"/>
          </a:xfrm>
          <a:custGeom>
            <a:avLst/>
            <a:gdLst/>
            <a:ahLst/>
            <a:cxnLst/>
            <a:rect r="r" b="b" t="t" l="l"/>
            <a:pathLst>
              <a:path h="2858899" w="6424492">
                <a:moveTo>
                  <a:pt x="0" y="0"/>
                </a:moveTo>
                <a:lnTo>
                  <a:pt x="6424492" y="0"/>
                </a:lnTo>
                <a:lnTo>
                  <a:pt x="6424492" y="2858899"/>
                </a:lnTo>
                <a:lnTo>
                  <a:pt x="0" y="2858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734476" y="1014265"/>
            <a:ext cx="1889390" cy="419444"/>
          </a:xfrm>
          <a:custGeom>
            <a:avLst/>
            <a:gdLst/>
            <a:ahLst/>
            <a:cxnLst/>
            <a:rect r="r" b="b" t="t" l="l"/>
            <a:pathLst>
              <a:path h="419444" w="1889390">
                <a:moveTo>
                  <a:pt x="0" y="0"/>
                </a:moveTo>
                <a:lnTo>
                  <a:pt x="1889390" y="0"/>
                </a:lnTo>
                <a:lnTo>
                  <a:pt x="1889390" y="419445"/>
                </a:lnTo>
                <a:lnTo>
                  <a:pt x="0" y="4194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15426" y="1682513"/>
            <a:ext cx="8871645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320"/>
              </a:lnSpc>
            </a:pPr>
            <a:r>
              <a:rPr lang="en-US" sz="4862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How to increase efficiency </a:t>
            </a:r>
          </a:p>
          <a:p>
            <a:pPr algn="just">
              <a:lnSpc>
                <a:spcPts val="6320"/>
              </a:lnSpc>
            </a:pPr>
            <a:r>
              <a:rPr lang="en-US" sz="4862" b="true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of Heavy machinery telematics?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07362" y="3249160"/>
            <a:ext cx="5962580" cy="476901"/>
            <a:chOff x="0" y="0"/>
            <a:chExt cx="7950106" cy="635868"/>
          </a:xfrm>
        </p:grpSpPr>
        <p:sp>
          <p:nvSpPr>
            <p:cNvPr name="TextBox 4" id="4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Comprehensive equipment monitoring</a:t>
              </a:r>
            </a:p>
          </p:txBody>
        </p:sp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707362" y="4089616"/>
            <a:ext cx="5962580" cy="476901"/>
            <a:chOff x="0" y="0"/>
            <a:chExt cx="7950106" cy="635868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Maintenance planning and efficiency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707362" y="4930072"/>
            <a:ext cx="5962580" cy="476901"/>
            <a:chOff x="0" y="0"/>
            <a:chExt cx="7950106" cy="635868"/>
          </a:xfrm>
        </p:grpSpPr>
        <p:sp>
          <p:nvSpPr>
            <p:cNvPr name="TextBox 10" id="10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Diagnostics and fault detection</a:t>
              </a:r>
            </a:p>
          </p:txBody>
        </p:sp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707362" y="5770528"/>
            <a:ext cx="5962580" cy="476901"/>
            <a:chOff x="0" y="0"/>
            <a:chExt cx="7950106" cy="635868"/>
          </a:xfrm>
        </p:grpSpPr>
        <p:sp>
          <p:nvSpPr>
            <p:cNvPr name="TextBox 13" id="13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Fuel and emissions management</a:t>
              </a:r>
            </a:p>
          </p:txBody>
        </p:sp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707362" y="6610984"/>
            <a:ext cx="5962580" cy="476901"/>
            <a:chOff x="0" y="0"/>
            <a:chExt cx="7950106" cy="635868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781269" y="86159"/>
              <a:ext cx="716883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399">
                  <a:solidFill>
                    <a:srgbClr val="222222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Safety and environmental monitoring</a:t>
              </a:r>
            </a:p>
          </p:txBody>
        </p:sp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564291" cy="635868"/>
            </a:xfrm>
            <a:custGeom>
              <a:avLst/>
              <a:gdLst/>
              <a:ahLst/>
              <a:cxnLst/>
              <a:rect r="r" b="b" t="t" l="l"/>
              <a:pathLst>
                <a:path h="635868" w="564291">
                  <a:moveTo>
                    <a:pt x="0" y="0"/>
                  </a:moveTo>
                  <a:lnTo>
                    <a:pt x="564291" y="0"/>
                  </a:lnTo>
                  <a:lnTo>
                    <a:pt x="564291" y="635868"/>
                  </a:lnTo>
                  <a:lnTo>
                    <a:pt x="0" y="635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6342" t="0" r="-6342" b="0"/>
              </a:stretch>
            </a:blipFill>
          </p:spPr>
        </p:sp>
      </p:grpSp>
      <p:sp>
        <p:nvSpPr>
          <p:cNvPr name="Freeform 18" id="18"/>
          <p:cNvSpPr/>
          <p:nvPr/>
        </p:nvSpPr>
        <p:spPr>
          <a:xfrm flipH="false" flipV="false" rot="0">
            <a:off x="3651988" y="7613357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2519821" y="8765155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4471138" y="9897903"/>
            <a:ext cx="976071" cy="976071"/>
          </a:xfrm>
          <a:custGeom>
            <a:avLst/>
            <a:gdLst/>
            <a:ahLst/>
            <a:cxnLst/>
            <a:rect r="r" b="b" t="t" l="l"/>
            <a:pathLst>
              <a:path h="976071" w="976071">
                <a:moveTo>
                  <a:pt x="0" y="0"/>
                </a:moveTo>
                <a:lnTo>
                  <a:pt x="976071" y="0"/>
                </a:lnTo>
                <a:lnTo>
                  <a:pt x="976071" y="976071"/>
                </a:lnTo>
                <a:lnTo>
                  <a:pt x="0" y="9760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AutoShape 21" id="21"/>
          <p:cNvSpPr/>
          <p:nvPr/>
        </p:nvSpPr>
        <p:spPr>
          <a:xfrm>
            <a:off x="4706247" y="8087105"/>
            <a:ext cx="249325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3566263" y="9238903"/>
            <a:ext cx="456417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5571586" y="10419276"/>
            <a:ext cx="4564174" cy="0"/>
          </a:xfrm>
          <a:prstGeom prst="line">
            <a:avLst/>
          </a:prstGeom>
          <a:ln cap="flat" w="28575">
            <a:solidFill>
              <a:srgbClr val="1090CF"/>
            </a:solidFill>
            <a:prstDash val="solid"/>
            <a:headEnd type="oval" len="lg" w="lg"/>
            <a:tailEnd type="none" len="sm" w="sm"/>
          </a:ln>
        </p:spPr>
      </p:sp>
      <p:sp>
        <p:nvSpPr>
          <p:cNvPr name="Freeform 24" id="24"/>
          <p:cNvSpPr/>
          <p:nvPr/>
        </p:nvSpPr>
        <p:spPr>
          <a:xfrm flipH="false" flipV="false" rot="0">
            <a:off x="5361484" y="3148647"/>
            <a:ext cx="9726513" cy="7878476"/>
          </a:xfrm>
          <a:custGeom>
            <a:avLst/>
            <a:gdLst/>
            <a:ahLst/>
            <a:cxnLst/>
            <a:rect r="r" b="b" t="t" l="l"/>
            <a:pathLst>
              <a:path h="7878476" w="9726513">
                <a:moveTo>
                  <a:pt x="0" y="0"/>
                </a:moveTo>
                <a:lnTo>
                  <a:pt x="9726513" y="0"/>
                </a:lnTo>
                <a:lnTo>
                  <a:pt x="9726513" y="7878476"/>
                </a:lnTo>
                <a:lnTo>
                  <a:pt x="0" y="787847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707362" y="1190625"/>
            <a:ext cx="9474398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Navixy’s key features </a:t>
            </a:r>
          </a:p>
          <a:p>
            <a:pPr algn="just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benefits for heavy machinery: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02711" y="4978487"/>
            <a:ext cx="10968060" cy="7085253"/>
          </a:xfrm>
          <a:custGeom>
            <a:avLst/>
            <a:gdLst/>
            <a:ahLst/>
            <a:cxnLst/>
            <a:rect r="r" b="b" t="t" l="l"/>
            <a:pathLst>
              <a:path h="7085253" w="10968060">
                <a:moveTo>
                  <a:pt x="0" y="0"/>
                </a:moveTo>
                <a:lnTo>
                  <a:pt x="10968060" y="0"/>
                </a:lnTo>
                <a:lnTo>
                  <a:pt x="10968060" y="7085254"/>
                </a:lnTo>
                <a:lnTo>
                  <a:pt x="0" y="70852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35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4717020" y="4809899"/>
            <a:ext cx="3379042" cy="1810201"/>
            <a:chOff x="0" y="0"/>
            <a:chExt cx="4505390" cy="2413602"/>
          </a:xfrm>
        </p:grpSpPr>
        <p:sp>
          <p:nvSpPr>
            <p:cNvPr name="Freeform 5" id="5"/>
            <p:cNvSpPr/>
            <p:nvPr/>
          </p:nvSpPr>
          <p:spPr>
            <a:xfrm flipH="false" flipV="false" rot="-10800000">
              <a:off x="0" y="0"/>
              <a:ext cx="4505390" cy="2413602"/>
            </a:xfrm>
            <a:custGeom>
              <a:avLst/>
              <a:gdLst/>
              <a:ahLst/>
              <a:cxnLst/>
              <a:rect r="r" b="b" t="t" l="l"/>
              <a:pathLst>
                <a:path h="2413602" w="4505390">
                  <a:moveTo>
                    <a:pt x="0" y="0"/>
                  </a:moveTo>
                  <a:lnTo>
                    <a:pt x="4505390" y="0"/>
                  </a:lnTo>
                  <a:lnTo>
                    <a:pt x="4505390" y="2413602"/>
                  </a:lnTo>
                  <a:lnTo>
                    <a:pt x="0" y="24136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432029" y="649694"/>
              <a:ext cx="3666732" cy="109516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210"/>
                </a:lnSpc>
              </a:pPr>
              <a:r>
                <a:rPr lang="en-US" b="true" sz="1700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Example: </a:t>
              </a:r>
              <a:r>
                <a:rPr lang="en-US" sz="1700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"JCB" machine has run for 453 hours, coolant at 90°C, battery at 12.17 V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07362" y="1190625"/>
            <a:ext cx="8758665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Comprehensive real-time equipment monitoring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5609759" y="3150833"/>
            <a:ext cx="4677241" cy="1061061"/>
            <a:chOff x="0" y="0"/>
            <a:chExt cx="6236321" cy="141474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9525"/>
              <a:ext cx="5335890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Engine hours: 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5803" y="582899"/>
              <a:ext cx="6210518" cy="8318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track total engine hours for maintenance scheduling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726715" y="3160358"/>
            <a:ext cx="3990306" cy="714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399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Coolant temperature </a:t>
            </a:r>
          </a:p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&amp; battery voltage: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726715" y="3903308"/>
            <a:ext cx="435998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monitor critical metrics to prevent damage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433007" y="750420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01735" y="5009908"/>
            <a:ext cx="10986998" cy="7012866"/>
          </a:xfrm>
          <a:custGeom>
            <a:avLst/>
            <a:gdLst/>
            <a:ahLst/>
            <a:cxnLst/>
            <a:rect r="r" b="b" t="t" l="l"/>
            <a:pathLst>
              <a:path h="7012866" w="10986998">
                <a:moveTo>
                  <a:pt x="0" y="0"/>
                </a:moveTo>
                <a:lnTo>
                  <a:pt x="10986998" y="0"/>
                </a:lnTo>
                <a:lnTo>
                  <a:pt x="10986998" y="7012866"/>
                </a:lnTo>
                <a:lnTo>
                  <a:pt x="0" y="70128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26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5892156" y="4222783"/>
            <a:ext cx="3573872" cy="1914574"/>
            <a:chOff x="0" y="0"/>
            <a:chExt cx="4765163" cy="2552766"/>
          </a:xfrm>
        </p:grpSpPr>
        <p:sp>
          <p:nvSpPr>
            <p:cNvPr name="Freeform 5" id="5"/>
            <p:cNvSpPr/>
            <p:nvPr/>
          </p:nvSpPr>
          <p:spPr>
            <a:xfrm flipH="false" flipV="false" rot="-10800000">
              <a:off x="0" y="0"/>
              <a:ext cx="4765163" cy="2552766"/>
            </a:xfrm>
            <a:custGeom>
              <a:avLst/>
              <a:gdLst/>
              <a:ahLst/>
              <a:cxnLst/>
              <a:rect r="r" b="b" t="t" l="l"/>
              <a:pathLst>
                <a:path h="2552766" w="4765163">
                  <a:moveTo>
                    <a:pt x="0" y="0"/>
                  </a:moveTo>
                  <a:lnTo>
                    <a:pt x="4765163" y="0"/>
                  </a:lnTo>
                  <a:lnTo>
                    <a:pt x="4765163" y="2552766"/>
                  </a:lnTo>
                  <a:lnTo>
                    <a:pt x="0" y="2552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 rot="0">
              <a:off x="456939" y="688253"/>
              <a:ext cx="3878150" cy="1169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7"/>
                </a:lnSpc>
              </a:pP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Example: 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"JCB" machine logs 453 hours, 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90 hours left until next service</a:t>
              </a: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707362" y="1190625"/>
            <a:ext cx="8758665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Maintenance planning </a:t>
            </a:r>
          </a:p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and efficiency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6118162" y="3150833"/>
            <a:ext cx="4677241" cy="756261"/>
            <a:chOff x="0" y="0"/>
            <a:chExt cx="6236321" cy="1008349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9525"/>
              <a:ext cx="5335890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Service intervals: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25803" y="582899"/>
              <a:ext cx="6210518" cy="425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plan maintenance to avoid disruptions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481957" y="3150833"/>
            <a:ext cx="4359980" cy="756261"/>
            <a:chOff x="0" y="0"/>
            <a:chExt cx="5813307" cy="1008349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9525"/>
              <a:ext cx="532040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Track engine hours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582899"/>
              <a:ext cx="5813307" cy="425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to schedule servicing</a:t>
              </a: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707362" y="3057476"/>
            <a:ext cx="723858" cy="105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6"/>
              </a:lnSpc>
              <a:spcBef>
                <a:spcPct val="0"/>
              </a:spcBef>
            </a:pPr>
            <a:r>
              <a:rPr lang="en-US" b="true" sz="698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1.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5171652" y="3057476"/>
            <a:ext cx="829098" cy="10544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376"/>
              </a:lnSpc>
              <a:spcBef>
                <a:spcPct val="0"/>
              </a:spcBef>
            </a:pPr>
            <a:r>
              <a:rPr lang="en-US" b="true" sz="6980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2.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07362" y="1190625"/>
            <a:ext cx="8758665" cy="1586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Diagnostics and early </a:t>
            </a:r>
          </a:p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fault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detection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296122" y="4936795"/>
            <a:ext cx="10837756" cy="7096184"/>
          </a:xfrm>
          <a:custGeom>
            <a:avLst/>
            <a:gdLst/>
            <a:ahLst/>
            <a:cxnLst/>
            <a:rect r="r" b="b" t="t" l="l"/>
            <a:pathLst>
              <a:path h="7096184" w="10837756">
                <a:moveTo>
                  <a:pt x="0" y="0"/>
                </a:moveTo>
                <a:lnTo>
                  <a:pt x="10837756" y="0"/>
                </a:lnTo>
                <a:lnTo>
                  <a:pt x="10837756" y="7096183"/>
                </a:lnTo>
                <a:lnTo>
                  <a:pt x="0" y="7096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985" t="0" r="-1321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892156" y="2898396"/>
            <a:ext cx="3573872" cy="1914574"/>
            <a:chOff x="0" y="0"/>
            <a:chExt cx="4765163" cy="2552766"/>
          </a:xfrm>
        </p:grpSpPr>
        <p:sp>
          <p:nvSpPr>
            <p:cNvPr name="Freeform 6" id="6"/>
            <p:cNvSpPr/>
            <p:nvPr/>
          </p:nvSpPr>
          <p:spPr>
            <a:xfrm flipH="false" flipV="false" rot="-10800000">
              <a:off x="0" y="0"/>
              <a:ext cx="4765163" cy="2552766"/>
            </a:xfrm>
            <a:custGeom>
              <a:avLst/>
              <a:gdLst/>
              <a:ahLst/>
              <a:cxnLst/>
              <a:rect r="r" b="b" t="t" l="l"/>
              <a:pathLst>
                <a:path h="2552766" w="4765163">
                  <a:moveTo>
                    <a:pt x="0" y="0"/>
                  </a:moveTo>
                  <a:lnTo>
                    <a:pt x="4765163" y="0"/>
                  </a:lnTo>
                  <a:lnTo>
                    <a:pt x="4765163" y="2552766"/>
                  </a:lnTo>
                  <a:lnTo>
                    <a:pt x="0" y="2552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456939" y="688253"/>
              <a:ext cx="3878150" cy="1169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7"/>
                </a:lnSpc>
              </a:pP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Example: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"DTC" machine reports C0616, P0562, U3006 codes</a:t>
              </a: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726715" y="3160358"/>
            <a:ext cx="399030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Diagnostic trouble codes: 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26715" y="3531833"/>
            <a:ext cx="435998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help technicians to diagnose and resolve issues.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30000" cy="11430000"/>
          </a:xfrm>
          <a:custGeom>
            <a:avLst/>
            <a:gdLst/>
            <a:ahLst/>
            <a:cxnLst/>
            <a:rect r="r" b="b" t="t" l="l"/>
            <a:pathLst>
              <a:path h="11430000" w="11430000">
                <a:moveTo>
                  <a:pt x="0" y="0"/>
                </a:moveTo>
                <a:lnTo>
                  <a:pt x="11430000" y="0"/>
                </a:lnTo>
                <a:lnTo>
                  <a:pt x="11430000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17309" y="4968685"/>
            <a:ext cx="11022768" cy="7054571"/>
          </a:xfrm>
          <a:custGeom>
            <a:avLst/>
            <a:gdLst/>
            <a:ahLst/>
            <a:cxnLst/>
            <a:rect r="r" b="b" t="t" l="l"/>
            <a:pathLst>
              <a:path h="7054571" w="11022768">
                <a:moveTo>
                  <a:pt x="0" y="0"/>
                </a:moveTo>
                <a:lnTo>
                  <a:pt x="11022767" y="0"/>
                </a:lnTo>
                <a:lnTo>
                  <a:pt x="11022767" y="7054571"/>
                </a:lnTo>
                <a:lnTo>
                  <a:pt x="0" y="70545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707362" y="1238250"/>
            <a:ext cx="8758665" cy="1502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Fuel and emissions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  <a:p>
            <a:pPr algn="l">
              <a:lnSpc>
                <a:spcPts val="6320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management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726715" y="3150833"/>
            <a:ext cx="4359980" cy="704850"/>
            <a:chOff x="0" y="0"/>
            <a:chExt cx="5813307" cy="939800"/>
          </a:xfrm>
        </p:grpSpPr>
        <p:sp>
          <p:nvSpPr>
            <p:cNvPr name="TextBox 6" id="6"/>
            <p:cNvSpPr txBox="true"/>
            <p:nvPr/>
          </p:nvSpPr>
          <p:spPr>
            <a:xfrm rot="0">
              <a:off x="0" y="9525"/>
              <a:ext cx="532040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Adblue level monitoring: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0" y="514350"/>
              <a:ext cx="5813307" cy="4254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ensure emissions compliance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635219" y="3150833"/>
            <a:ext cx="4359980" cy="1009650"/>
            <a:chOff x="0" y="0"/>
            <a:chExt cx="5813307" cy="1346200"/>
          </a:xfrm>
        </p:grpSpPr>
        <p:sp>
          <p:nvSpPr>
            <p:cNvPr name="TextBox 9" id="9"/>
            <p:cNvSpPr txBox="true"/>
            <p:nvPr/>
          </p:nvSpPr>
          <p:spPr>
            <a:xfrm rot="0">
              <a:off x="0" y="9525"/>
              <a:ext cx="5320407" cy="47307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879"/>
                </a:lnSpc>
                <a:spcBef>
                  <a:spcPct val="0"/>
                </a:spcBef>
              </a:pPr>
              <a:r>
                <a:rPr lang="en-US" b="true" sz="2399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Fuel level tracking: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0" y="514350"/>
              <a:ext cx="5813307" cy="8318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prevent operational interruptions by refueling in advance</a:t>
              </a:r>
            </a:p>
          </p:txBody>
        </p:sp>
      </p:grpSp>
      <p:sp>
        <p:nvSpPr>
          <p:cNvPr name="Freeform 11" id="11"/>
          <p:cNvSpPr/>
          <p:nvPr/>
        </p:nvSpPr>
        <p:spPr>
          <a:xfrm flipH="false" flipV="false" rot="-10800000">
            <a:off x="2378399" y="4160483"/>
            <a:ext cx="3573872" cy="1914574"/>
          </a:xfrm>
          <a:custGeom>
            <a:avLst/>
            <a:gdLst/>
            <a:ahLst/>
            <a:cxnLst/>
            <a:rect r="r" b="b" t="t" l="l"/>
            <a:pathLst>
              <a:path h="1914574" w="3573872">
                <a:moveTo>
                  <a:pt x="0" y="0"/>
                </a:moveTo>
                <a:lnTo>
                  <a:pt x="3573872" y="0"/>
                </a:lnTo>
                <a:lnTo>
                  <a:pt x="3573872" y="1914574"/>
                </a:lnTo>
                <a:lnTo>
                  <a:pt x="0" y="19145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2806388" y="4814862"/>
            <a:ext cx="2908612" cy="5867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37"/>
              </a:lnSpc>
            </a:pPr>
            <a:r>
              <a:rPr lang="en-US" sz="1798" b="true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Example:</a:t>
            </a:r>
            <a:r>
              <a:rPr lang="en-US" sz="1798">
                <a:solidFill>
                  <a:srgbClr val="1090CF"/>
                </a:solidFill>
                <a:latin typeface="Proxima Nova"/>
                <a:ea typeface="Proxima Nova"/>
                <a:cs typeface="Proxima Nova"/>
                <a:sym typeface="Proxima Nova"/>
              </a:rPr>
              <a:t> Adblue level at 95.6%, Fuel level at 20%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433007" y="7713759"/>
            <a:ext cx="10563515" cy="5957400"/>
          </a:xfrm>
          <a:custGeom>
            <a:avLst/>
            <a:gdLst/>
            <a:ahLst/>
            <a:cxnLst/>
            <a:rect r="r" b="b" t="t" l="l"/>
            <a:pathLst>
              <a:path h="5957400" w="10563515">
                <a:moveTo>
                  <a:pt x="0" y="0"/>
                </a:moveTo>
                <a:lnTo>
                  <a:pt x="10563515" y="0"/>
                </a:lnTo>
                <a:lnTo>
                  <a:pt x="10563515" y="5957399"/>
                </a:lnTo>
                <a:lnTo>
                  <a:pt x="0" y="59573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707362" y="1238250"/>
            <a:ext cx="8758665" cy="1466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Monitoring equipment</a:t>
            </a: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</a:p>
          <a:p>
            <a:pPr algn="l">
              <a:lnSpc>
                <a:spcPts val="5834"/>
              </a:lnSpc>
            </a:pPr>
            <a:r>
              <a:rPr lang="en-US" sz="4862" b="true">
                <a:solidFill>
                  <a:srgbClr val="222222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position and safety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726715" y="3055583"/>
            <a:ext cx="4640116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Boom angle &amp; tilt monitoring: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6715" y="3427058"/>
            <a:ext cx="4359980" cy="933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track the position of machinery components to detect abnormal values to prevent accidents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5635219" y="3055583"/>
            <a:ext cx="4651781" cy="352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  <a:spcBef>
                <a:spcPct val="0"/>
              </a:spcBef>
            </a:pPr>
            <a:r>
              <a:rPr lang="en-US" b="true" sz="2399">
                <a:solidFill>
                  <a:srgbClr val="1090C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Movement and rotation sensors: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35219" y="3427058"/>
            <a:ext cx="4359980" cy="628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monitor machinery use and ensure safe operation</a:t>
            </a:r>
          </a:p>
        </p:txBody>
      </p:sp>
      <p:grpSp>
        <p:nvGrpSpPr>
          <p:cNvPr name="Group 8" id="8"/>
          <p:cNvGrpSpPr/>
          <p:nvPr/>
        </p:nvGrpSpPr>
        <p:grpSpPr>
          <a:xfrm rot="0">
            <a:off x="7551892" y="1093383"/>
            <a:ext cx="3573872" cy="1914574"/>
            <a:chOff x="0" y="0"/>
            <a:chExt cx="4765163" cy="2552766"/>
          </a:xfrm>
        </p:grpSpPr>
        <p:sp>
          <p:nvSpPr>
            <p:cNvPr name="Freeform 9" id="9"/>
            <p:cNvSpPr/>
            <p:nvPr/>
          </p:nvSpPr>
          <p:spPr>
            <a:xfrm flipH="false" flipV="false" rot="-10800000">
              <a:off x="0" y="0"/>
              <a:ext cx="4765163" cy="2552766"/>
            </a:xfrm>
            <a:custGeom>
              <a:avLst/>
              <a:gdLst/>
              <a:ahLst/>
              <a:cxnLst/>
              <a:rect r="r" b="b" t="t" l="l"/>
              <a:pathLst>
                <a:path h="2552766" w="4765163">
                  <a:moveTo>
                    <a:pt x="0" y="0"/>
                  </a:moveTo>
                  <a:lnTo>
                    <a:pt x="4765163" y="0"/>
                  </a:lnTo>
                  <a:lnTo>
                    <a:pt x="4765163" y="2552766"/>
                  </a:lnTo>
                  <a:lnTo>
                    <a:pt x="0" y="25527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456939" y="688253"/>
              <a:ext cx="3878150" cy="116970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337"/>
                </a:lnSpc>
              </a:pPr>
              <a:r>
                <a:rPr lang="en-US" sz="1798" b="true">
                  <a:solidFill>
                    <a:srgbClr val="1090C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Example:</a:t>
              </a:r>
              <a:r>
                <a:rPr lang="en-US" sz="1798">
                  <a:solidFill>
                    <a:srgbClr val="1090C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"Liebherr" machine reports rotation sensor readings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1458647" cy="11430000"/>
          </a:xfrm>
          <a:custGeom>
            <a:avLst/>
            <a:gdLst/>
            <a:ahLst/>
            <a:cxnLst/>
            <a:rect r="r" b="b" t="t" l="l"/>
            <a:pathLst>
              <a:path h="11430000" w="11458647">
                <a:moveTo>
                  <a:pt x="0" y="0"/>
                </a:moveTo>
                <a:lnTo>
                  <a:pt x="11458647" y="0"/>
                </a:lnTo>
                <a:lnTo>
                  <a:pt x="11458647" y="11430000"/>
                </a:lnTo>
                <a:lnTo>
                  <a:pt x="0" y="11430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308969" y="1371412"/>
            <a:ext cx="6812063" cy="1251678"/>
            <a:chOff x="0" y="0"/>
            <a:chExt cx="1614711" cy="29669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614711" cy="296694"/>
            </a:xfrm>
            <a:custGeom>
              <a:avLst/>
              <a:gdLst/>
              <a:ahLst/>
              <a:cxnLst/>
              <a:rect r="r" b="b" t="t" l="l"/>
              <a:pathLst>
                <a:path h="296694" w="1614711">
                  <a:moveTo>
                    <a:pt x="39778" y="0"/>
                  </a:moveTo>
                  <a:lnTo>
                    <a:pt x="1574934" y="0"/>
                  </a:lnTo>
                  <a:cubicBezTo>
                    <a:pt x="1596902" y="0"/>
                    <a:pt x="1614711" y="17809"/>
                    <a:pt x="1614711" y="39778"/>
                  </a:cubicBezTo>
                  <a:lnTo>
                    <a:pt x="1614711" y="256916"/>
                  </a:lnTo>
                  <a:cubicBezTo>
                    <a:pt x="1614711" y="267466"/>
                    <a:pt x="1610520" y="277584"/>
                    <a:pt x="1603061" y="285043"/>
                  </a:cubicBezTo>
                  <a:cubicBezTo>
                    <a:pt x="1595601" y="292503"/>
                    <a:pt x="1585483" y="296694"/>
                    <a:pt x="1574934" y="296694"/>
                  </a:cubicBezTo>
                  <a:lnTo>
                    <a:pt x="39778" y="296694"/>
                  </a:lnTo>
                  <a:cubicBezTo>
                    <a:pt x="17809" y="296694"/>
                    <a:pt x="0" y="278885"/>
                    <a:pt x="0" y="256916"/>
                  </a:cubicBezTo>
                  <a:lnTo>
                    <a:pt x="0" y="39778"/>
                  </a:lnTo>
                  <a:cubicBezTo>
                    <a:pt x="0" y="17809"/>
                    <a:pt x="17809" y="0"/>
                    <a:pt x="39778" y="0"/>
                  </a:cubicBezTo>
                  <a:close/>
                </a:path>
              </a:pathLst>
            </a:custGeom>
            <a:solidFill>
              <a:srgbClr val="00BFF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9525"/>
              <a:ext cx="1614711" cy="2871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99"/>
                </a:lnSpc>
              </a:pP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3" tooltip="https://www.navixy.com/blog/heavy-machinery-telematics-redefining-efficiency/"/>
                </a:rPr>
                <a:t>Read the full article</a:t>
              </a:r>
              <a:r>
                <a:rPr lang="en-US" b="true" sz="44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  <a:hlinkClick r:id="rId4" tooltip="https://www.navixy.com/blog/heavy-machinery-telematics-redefining-efficiency/"/>
                </a:rPr>
                <a:t> 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35667" y="2882500"/>
            <a:ext cx="8758665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94"/>
              </a:lnSpc>
            </a:pPr>
            <a:r>
              <a:rPr lang="en-US" sz="4162">
                <a:solidFill>
                  <a:srgbClr val="FEFEFE"/>
                </a:solidFill>
                <a:latin typeface="Proxima Nova"/>
                <a:ea typeface="Proxima Nova"/>
                <a:cs typeface="Proxima Nova"/>
                <a:sym typeface="Proxima Nova"/>
              </a:rPr>
              <a:t>on our blog post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DAHZaQnHKZI</dc:identifier>
  <dcterms:modified xsi:type="dcterms:W3CDTF">2011-08-01T06:04:30Z</dcterms:modified>
  <cp:revision>1</cp:revision>
  <dc:title>Heavy machinery telematics (Eng)</dc:title>
</cp:coreProperties>
</file>