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officedocument.presentationml.notesSlide+xml" PartName="/ppt/notesSlides/notesSlide6.xml"/>
  <Override ContentType="application/vnd.openxmlformats-officedocument.presentationml.notesSlide+xml" PartName="/ppt/notesSlides/notesSlide7.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notesMasterIdLst>
    <p:notesMasterId r:id="rId16"/>
  </p:notesMasterIdLst>
  <p:sldIdLst>
    <p:sldId id="256" r:id="rId6"/>
    <p:sldId id="257" r:id="rId7"/>
    <p:sldId id="258" r:id="rId8"/>
    <p:sldId id="259" r:id="rId9"/>
    <p:sldId id="260" r:id="rId10"/>
    <p:sldId id="261" r:id="rId11"/>
    <p:sldId id="262" r:id="rId12"/>
    <p:sldId id="263" r:id="rId13"/>
  </p:sldIdLst>
  <p:sldSz cx="18288000" cy="10287000"/>
  <p:notesSz cx="6858000" cy="9144000"/>
  <p:embeddedFontLst>
    <p:embeddedFont>
      <p:font typeface="Proxima Nova" charset="1" panose="02000506030000020004"/>
      <p:regular r:id="rId14"/>
    </p:embeddedFont>
    <p:embeddedFont>
      <p:font typeface="Proxima Nova Bold" charset="1" panose="02000506030000020004"/>
      <p:regular r:id="rId15"/>
    </p:embeddedFont>
    <p:embeddedFont>
      <p:font typeface="Roboto Bold" charset="1" panose="02000000000000000000"/>
      <p:regular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fonts/font14.fntdata" Type="http://schemas.openxmlformats.org/officeDocument/2006/relationships/font"/><Relationship Id="rId15" Target="fonts/font15.fntdata" Type="http://schemas.openxmlformats.org/officeDocument/2006/relationships/font"/><Relationship Id="rId16" Target="notesMasters/notesMaster1.xml" Type="http://schemas.openxmlformats.org/officeDocument/2006/relationships/notesMaster"/><Relationship Id="rId17" Target="theme/theme2.xml" Type="http://schemas.openxmlformats.org/officeDocument/2006/relationships/theme"/><Relationship Id="rId18" Target="notesSlides/notesSlide1.xml" Type="http://schemas.openxmlformats.org/officeDocument/2006/relationships/notesSlide"/><Relationship Id="rId19" Target="fonts/font19.fntdata" Type="http://schemas.openxmlformats.org/officeDocument/2006/relationships/font"/><Relationship Id="rId2" Target="presProps.xml" Type="http://schemas.openxmlformats.org/officeDocument/2006/relationships/presProps"/><Relationship Id="rId20" Target="notesSlides/notesSlide2.xml" Type="http://schemas.openxmlformats.org/officeDocument/2006/relationships/notesSlide"/><Relationship Id="rId21" Target="notesSlides/notesSlide3.xml" Type="http://schemas.openxmlformats.org/officeDocument/2006/relationships/notesSlide"/><Relationship Id="rId22" Target="notesSlides/notesSlide4.xml" Type="http://schemas.openxmlformats.org/officeDocument/2006/relationships/notesSlide"/><Relationship Id="rId23" Target="notesSlides/notesSlide5.xml" Type="http://schemas.openxmlformats.org/officeDocument/2006/relationships/notesSlide"/><Relationship Id="rId24" Target="notesSlides/notesSlide6.xml" Type="http://schemas.openxmlformats.org/officeDocument/2006/relationships/notesSlide"/><Relationship Id="rId25" Target="notesSlides/notesSlide7.xml" Type="http://schemas.openxmlformats.org/officeDocument/2006/relationships/notesSlide"/><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xml" Type="http://schemas.openxmlformats.org/officeDocument/2006/relationships/slide"/></Relationships>
</file>

<file path=ppt/notesSlides/_rels/notesSlide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xml" Type="http://schemas.openxmlformats.org/officeDocument/2006/relationships/slide"/></Relationships>
</file>

<file path=ppt/notesSlides/_rels/notesSlide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5.xml" Type="http://schemas.openxmlformats.org/officeDocument/2006/relationships/slide"/></Relationships>
</file>

<file path=ppt/notesSlides/_rels/notesSlide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6.xml" Type="http://schemas.openxmlformats.org/officeDocument/2006/relationships/slide"/></Relationships>
</file>

<file path=ppt/notesSlides/_rels/notesSlide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7.xml" Type="http://schemas.openxmlformats.org/officeDocument/2006/relationships/slide"/></Relationships>
</file>

<file path=ppt/notesSlides/_rels/notesSlide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8.xml" Type="http://schemas.openxmlformats.org/officeDocument/2006/relationships/slide"/></Relationships>
</file>

<file path=ppt/notesSlides/notesSlide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Let's talk about how Navixy can help you transform your heavy machinery operations. In this slide, we highlight the key features and benefits that Navixy brings to the table when it comes to managing heavy machinery fleets. We will cover each of them in this presentation.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Comprehensive equipment monitoring</a:t>
            </a:r>
          </a:p>
          <a:p>
            <a:r>
              <a:rPr lang="en-US"/>
              <a:t/>
            </a:r>
          </a:p>
          <a:p>
            <a:r>
              <a:rPr lang="en-US"/>
              <a:t>Navixy integrates with OBD2 and CAN systems to capture crucial real-time data from your machines. For instance, by tracking engine hours, we help you stay on top of maintenance schedules, reducing the likelihood of unexpected breakdowns and keeping your equipment running smoothly.</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Maintenance planning and efficiency</a:t>
            </a:r>
          </a:p>
          <a:p>
            <a:r>
              <a:rPr lang="en-US"/>
              <a:t/>
            </a:r>
          </a:p>
          <a:p>
            <a:r>
              <a:rPr lang="en-US"/>
              <a:t>Our system enables precise maintenance scheduling. Take the example of a 'JCB' machine that has logged over 453 hours—knowing this allows you to schedule services before issues arise. You'll also get timely reminders to ensure that none of your machinery falls behind on routine maintenance.</a:t>
            </a:r>
          </a:p>
          <a:p>
            <a:r>
              <a:rPr lang="en-US"/>
              <a:t/>
            </a:r>
          </a:p>
          <a:p>
            <a:r>
              <a:rPr lang="en-US"/>
              <a:t>With Navixy, scheduling maintenance is easy. Just head to the Maintenance module, and select the vehicles you need to service. You can even bulk schedule for similar vehicles, add details, attach important files, and keep everyone – from mechanics to accountants – in the loop. For urgent repairs, choose unplanned maintenance, or set auto-repeat for routine tasks.</a:t>
            </a:r>
          </a:p>
          <a:p>
            <a:r>
              <a:rPr lang="en-US"/>
              <a:t/>
            </a:r>
          </a:p>
          <a:p>
            <a:r>
              <a:rPr lang="en-US"/>
              <a:t>Our system automatically updates reminders and highlights any unplanned repairs, so you can address them quickly and avoid costly downtime.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Diagnostics and fault detection</a:t>
            </a:r>
          </a:p>
          <a:p>
            <a:r>
              <a:rPr lang="en-US"/>
              <a:t/>
            </a:r>
          </a:p>
          <a:p>
            <a:r>
              <a:rPr lang="en-US"/>
              <a:t>Early detection is key to avoiding costly repairs. Navixy captures and reports fault codes (DTC), allowing your technicians to address issues before they become major problems. Whether it’s coolant temperature, battery voltage, or engine diagnostics, our platform gives you the critical information you need to act quickly and prevent downtime.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Fuel and emissions management</a:t>
            </a:r>
          </a:p>
          <a:p>
            <a:r>
              <a:rPr lang="en-US"/>
              <a:t/>
            </a:r>
          </a:p>
          <a:p>
            <a:r>
              <a:rPr lang="en-US"/>
              <a:t>As industries become more environmentally conscious, staying compliant with emissions regulations is crucial. Navixy helps by tracking fuel consumption and AdBlue levels, ensuring that your machines meet required standards without any extra hassle.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Safety and environmental monitoring</a:t>
            </a:r>
          </a:p>
          <a:p>
            <a:r>
              <a:rPr lang="en-US"/>
              <a:t/>
            </a:r>
          </a:p>
          <a:p>
            <a:r>
              <a:rPr lang="en-US"/>
              <a:t>Finally, Navixy ensures safety across all operations by monitoring critical machine parameters like boom angles and tilt positions. If a machine is operating under unsafe conditions, you’ll be the first to know, allowing you to take immediate action to prevent accidents.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Navixy provides an all-in-one solution that enables smarter decision-making, higher efficiency, and lower operational costs for heavy machinery operations. </a:t>
            </a:r>
          </a:p>
          <a:p>
            <a:r>
              <a:rPr lang="en-US"/>
              <a:t/>
            </a:r>
          </a:p>
          <a:p>
            <a:r>
              <a:rPr lang="en-US"/>
              <a:t>With real-time insights and comprehensive data tracking, you’re equipped to tackle both everyday challenges and long-term goals."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xml" Type="http://schemas.openxmlformats.org/officeDocument/2006/relationships/notesSlide"/><Relationship Id="rId3" Target="../media/image3.jpeg" Type="http://schemas.openxmlformats.org/officeDocument/2006/relationships/image"/><Relationship Id="rId4" Target="../media/image4.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xml" Type="http://schemas.openxmlformats.org/officeDocument/2006/relationships/notesSlide"/><Relationship Id="rId3" Target="../media/image4.png" Type="http://schemas.openxmlformats.org/officeDocument/2006/relationships/image"/><Relationship Id="rId4" Target="../media/image5.png" Type="http://schemas.openxmlformats.org/officeDocument/2006/relationships/image"/><Relationship Id="rId5" Target="../media/image6.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xml" Type="http://schemas.openxmlformats.org/officeDocument/2006/relationships/notesSlide"/><Relationship Id="rId3" Target="../media/image5.png" Type="http://schemas.openxmlformats.org/officeDocument/2006/relationships/image"/><Relationship Id="rId4" Target="../media/image7.jpeg" Type="http://schemas.openxmlformats.org/officeDocument/2006/relationships/image"/><Relationship Id="rId5" Target="../media/image4.png" Type="http://schemas.openxmlformats.org/officeDocument/2006/relationships/image"/><Relationship Id="rId6" Target="../media/image8.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4.xml" Type="http://schemas.openxmlformats.org/officeDocument/2006/relationships/notesSlide"/><Relationship Id="rId3" Target="../media/image4.png" Type="http://schemas.openxmlformats.org/officeDocument/2006/relationships/image"/><Relationship Id="rId4" Target="../media/image5.png" Type="http://schemas.openxmlformats.org/officeDocument/2006/relationships/image"/><Relationship Id="rId5" Target="../media/image9.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5.xml" Type="http://schemas.openxmlformats.org/officeDocument/2006/relationships/notesSlide"/><Relationship Id="rId3" Target="../media/image5.png" Type="http://schemas.openxmlformats.org/officeDocument/2006/relationships/image"/><Relationship Id="rId4" Target="../media/image10.png" Type="http://schemas.openxmlformats.org/officeDocument/2006/relationships/image"/><Relationship Id="rId5" Target="../media/image4.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6.xml" Type="http://schemas.openxmlformats.org/officeDocument/2006/relationships/notesSlide"/><Relationship Id="rId3" Target="../media/image4.png" Type="http://schemas.openxmlformats.org/officeDocument/2006/relationships/image"/><Relationship Id="rId4" Target="../media/image11.jpe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9.png" Type="http://schemas.openxmlformats.org/officeDocument/2006/relationships/image"/><Relationship Id="rId11" Target="../media/image4.png" Type="http://schemas.openxmlformats.org/officeDocument/2006/relationships/image"/><Relationship Id="rId2" Target="../notesSlides/notesSlide7.xml" Type="http://schemas.openxmlformats.org/officeDocument/2006/relationships/notesSlide"/><Relationship Id="rId3" Target="../media/image12.jpeg" Type="http://schemas.openxmlformats.org/officeDocument/2006/relationships/image"/><Relationship Id="rId4" Target="../media/image13.png" Type="http://schemas.openxmlformats.org/officeDocument/2006/relationships/image"/><Relationship Id="rId5" Target="../media/image14.svg" Type="http://schemas.openxmlformats.org/officeDocument/2006/relationships/image"/><Relationship Id="rId6" Target="../media/image15.png" Type="http://schemas.openxmlformats.org/officeDocument/2006/relationships/image"/><Relationship Id="rId7" Target="../media/image16.svg" Type="http://schemas.openxmlformats.org/officeDocument/2006/relationships/image"/><Relationship Id="rId8" Target="../media/image17.png" Type="http://schemas.openxmlformats.org/officeDocument/2006/relationships/image"/><Relationship Id="rId9" Target="../media/image18.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1D96DB"/>
        </a:solidFill>
      </p:bgPr>
    </p:bg>
    <p:spTree>
      <p:nvGrpSpPr>
        <p:cNvPr id="1" name=""/>
        <p:cNvGrpSpPr/>
        <p:nvPr/>
      </p:nvGrpSpPr>
      <p:grpSpPr>
        <a:xfrm>
          <a:off x="0" y="0"/>
          <a:ext cx="0" cy="0"/>
          <a:chOff x="0" y="0"/>
          <a:chExt cx="0" cy="0"/>
        </a:xfrm>
      </p:grpSpPr>
      <p:sp>
        <p:nvSpPr>
          <p:cNvPr name="Freeform 2" id="2"/>
          <p:cNvSpPr/>
          <p:nvPr/>
        </p:nvSpPr>
        <p:spPr>
          <a:xfrm flipH="false" flipV="false" rot="0">
            <a:off x="1344600" y="0"/>
            <a:ext cx="16943404" cy="10287000"/>
          </a:xfrm>
          <a:custGeom>
            <a:avLst/>
            <a:gdLst/>
            <a:ahLst/>
            <a:cxnLst/>
            <a:rect r="r" b="b" t="t" l="l"/>
            <a:pathLst>
              <a:path h="10287000" w="16943404">
                <a:moveTo>
                  <a:pt x="0" y="0"/>
                </a:moveTo>
                <a:lnTo>
                  <a:pt x="16943404" y="0"/>
                </a:lnTo>
                <a:lnTo>
                  <a:pt x="16943404" y="10287000"/>
                </a:lnTo>
                <a:lnTo>
                  <a:pt x="0" y="10287000"/>
                </a:lnTo>
                <a:lnTo>
                  <a:pt x="0" y="0"/>
                </a:lnTo>
                <a:close/>
              </a:path>
            </a:pathLst>
          </a:custGeom>
          <a:blipFill>
            <a:blip r:embed="rId2"/>
            <a:stretch>
              <a:fillRect l="-7938" t="0" r="0" b="-2"/>
            </a:stretch>
          </a:blipFill>
        </p:spPr>
      </p:sp>
      <p:sp>
        <p:nvSpPr>
          <p:cNvPr name="TextBox 3" id="3"/>
          <p:cNvSpPr txBox="true"/>
          <p:nvPr/>
        </p:nvSpPr>
        <p:spPr>
          <a:xfrm rot="0">
            <a:off x="1344600" y="3536346"/>
            <a:ext cx="12508222" cy="714315"/>
          </a:xfrm>
          <a:prstGeom prst="rect">
            <a:avLst/>
          </a:prstGeom>
        </p:spPr>
        <p:txBody>
          <a:bodyPr anchor="t" rtlCol="false" tIns="0" lIns="0" bIns="0" rIns="0">
            <a:spAutoFit/>
          </a:bodyPr>
          <a:lstStyle/>
          <a:p>
            <a:pPr algn="l" marL="0" indent="0" lvl="0">
              <a:lnSpc>
                <a:spcPts val="5760"/>
              </a:lnSpc>
            </a:pPr>
            <a:r>
              <a:rPr lang="en-US" sz="4800">
                <a:solidFill>
                  <a:srgbClr val="FFFFFF"/>
                </a:solidFill>
                <a:latin typeface="Proxima Nova"/>
                <a:ea typeface="Proxima Nova"/>
                <a:cs typeface="Proxima Nova"/>
                <a:sym typeface="Proxima Nova"/>
              </a:rPr>
              <a:t>Telemática de maquinaria pesada:</a:t>
            </a:r>
          </a:p>
        </p:txBody>
      </p:sp>
      <p:sp>
        <p:nvSpPr>
          <p:cNvPr name="Freeform 4" id="4"/>
          <p:cNvSpPr/>
          <p:nvPr/>
        </p:nvSpPr>
        <p:spPr>
          <a:xfrm flipH="false" flipV="false" rot="0">
            <a:off x="1360179" y="2083200"/>
            <a:ext cx="2289000" cy="511600"/>
          </a:xfrm>
          <a:custGeom>
            <a:avLst/>
            <a:gdLst/>
            <a:ahLst/>
            <a:cxnLst/>
            <a:rect r="r" b="b" t="t" l="l"/>
            <a:pathLst>
              <a:path h="511600" w="2289000">
                <a:moveTo>
                  <a:pt x="0" y="0"/>
                </a:moveTo>
                <a:lnTo>
                  <a:pt x="2289000" y="0"/>
                </a:lnTo>
                <a:lnTo>
                  <a:pt x="2289000" y="511600"/>
                </a:lnTo>
                <a:lnTo>
                  <a:pt x="0" y="511600"/>
                </a:lnTo>
                <a:lnTo>
                  <a:pt x="0" y="0"/>
                </a:lnTo>
                <a:close/>
              </a:path>
            </a:pathLst>
          </a:custGeom>
          <a:blipFill>
            <a:blip r:embed="rId3"/>
            <a:stretch>
              <a:fillRect l="0" t="0" r="0" b="0"/>
            </a:stretch>
          </a:blipFill>
        </p:spPr>
      </p:sp>
      <p:sp>
        <p:nvSpPr>
          <p:cNvPr name="TextBox 5" id="5"/>
          <p:cNvSpPr txBox="true"/>
          <p:nvPr/>
        </p:nvSpPr>
        <p:spPr>
          <a:xfrm rot="0">
            <a:off x="1360179" y="4269771"/>
            <a:ext cx="13320504" cy="2209919"/>
          </a:xfrm>
          <a:prstGeom prst="rect">
            <a:avLst/>
          </a:prstGeom>
        </p:spPr>
        <p:txBody>
          <a:bodyPr anchor="t" rtlCol="false" tIns="0" lIns="0" bIns="0" rIns="0">
            <a:spAutoFit/>
          </a:bodyPr>
          <a:lstStyle/>
          <a:p>
            <a:pPr algn="l" marL="0" indent="0" lvl="0">
              <a:lnSpc>
                <a:spcPts val="8759"/>
              </a:lnSpc>
              <a:spcBef>
                <a:spcPct val="0"/>
              </a:spcBef>
            </a:pPr>
            <a:r>
              <a:rPr lang="en-US" b="true" sz="7299">
                <a:solidFill>
                  <a:srgbClr val="FFFFFF"/>
                </a:solidFill>
                <a:latin typeface="Proxima Nova Bold"/>
                <a:ea typeface="Proxima Nova Bold"/>
                <a:cs typeface="Proxima Nova Bold"/>
                <a:sym typeface="Proxima Nova Bold"/>
              </a:rPr>
              <a:t>Redefiniendo la eficiencia en la era de los equipos inteligentes</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700019" y="-15714"/>
            <a:ext cx="19688038" cy="10287000"/>
          </a:xfrm>
          <a:custGeom>
            <a:avLst/>
            <a:gdLst/>
            <a:ahLst/>
            <a:cxnLst/>
            <a:rect r="r" b="b" t="t" l="l"/>
            <a:pathLst>
              <a:path h="10287000" w="19688038">
                <a:moveTo>
                  <a:pt x="0" y="0"/>
                </a:moveTo>
                <a:lnTo>
                  <a:pt x="19688038" y="0"/>
                </a:lnTo>
                <a:lnTo>
                  <a:pt x="19688038" y="10287000"/>
                </a:lnTo>
                <a:lnTo>
                  <a:pt x="0" y="10287000"/>
                </a:lnTo>
                <a:lnTo>
                  <a:pt x="0" y="0"/>
                </a:lnTo>
                <a:close/>
              </a:path>
            </a:pathLst>
          </a:custGeom>
          <a:blipFill>
            <a:blip r:embed="rId3"/>
            <a:stretch>
              <a:fillRect l="0" t="0" r="0" b="0"/>
            </a:stretch>
          </a:blipFill>
        </p:spPr>
      </p:sp>
      <p:grpSp>
        <p:nvGrpSpPr>
          <p:cNvPr name="Group 3" id="3"/>
          <p:cNvGrpSpPr/>
          <p:nvPr/>
        </p:nvGrpSpPr>
        <p:grpSpPr>
          <a:xfrm rot="0">
            <a:off x="1028700" y="1562627"/>
            <a:ext cx="2388513" cy="472945"/>
            <a:chOff x="0" y="0"/>
            <a:chExt cx="610227" cy="120830"/>
          </a:xfrm>
        </p:grpSpPr>
        <p:sp>
          <p:nvSpPr>
            <p:cNvPr name="Freeform 4" id="4"/>
            <p:cNvSpPr/>
            <p:nvPr/>
          </p:nvSpPr>
          <p:spPr>
            <a:xfrm flipH="false" flipV="false" rot="0">
              <a:off x="0" y="0"/>
              <a:ext cx="610227" cy="120830"/>
            </a:xfrm>
            <a:custGeom>
              <a:avLst/>
              <a:gdLst/>
              <a:ahLst/>
              <a:cxnLst/>
              <a:rect r="r" b="b" t="t" l="l"/>
              <a:pathLst>
                <a:path h="120830" w="610227">
                  <a:moveTo>
                    <a:pt x="32413" y="0"/>
                  </a:moveTo>
                  <a:lnTo>
                    <a:pt x="577814" y="0"/>
                  </a:lnTo>
                  <a:cubicBezTo>
                    <a:pt x="595716" y="0"/>
                    <a:pt x="610227" y="14512"/>
                    <a:pt x="610227" y="32413"/>
                  </a:cubicBezTo>
                  <a:lnTo>
                    <a:pt x="610227" y="88417"/>
                  </a:lnTo>
                  <a:cubicBezTo>
                    <a:pt x="610227" y="106318"/>
                    <a:pt x="595716" y="120830"/>
                    <a:pt x="577814" y="120830"/>
                  </a:cubicBezTo>
                  <a:lnTo>
                    <a:pt x="32413" y="120830"/>
                  </a:lnTo>
                  <a:cubicBezTo>
                    <a:pt x="14512" y="120830"/>
                    <a:pt x="0" y="106318"/>
                    <a:pt x="0" y="88417"/>
                  </a:cubicBezTo>
                  <a:lnTo>
                    <a:pt x="0" y="32413"/>
                  </a:lnTo>
                  <a:cubicBezTo>
                    <a:pt x="0" y="14512"/>
                    <a:pt x="14512" y="0"/>
                    <a:pt x="32413" y="0"/>
                  </a:cubicBezTo>
                  <a:close/>
                </a:path>
              </a:pathLst>
            </a:custGeom>
            <a:solidFill>
              <a:srgbClr val="CAE9FF"/>
            </a:solidFill>
          </p:spPr>
        </p:sp>
        <p:sp>
          <p:nvSpPr>
            <p:cNvPr name="TextBox 5" id="5"/>
            <p:cNvSpPr txBox="true"/>
            <p:nvPr/>
          </p:nvSpPr>
          <p:spPr>
            <a:xfrm>
              <a:off x="0" y="-28575"/>
              <a:ext cx="610227" cy="149405"/>
            </a:xfrm>
            <a:prstGeom prst="rect">
              <a:avLst/>
            </a:prstGeom>
          </p:spPr>
          <p:txBody>
            <a:bodyPr anchor="ctr" rtlCol="false" tIns="52369" lIns="52369" bIns="52369" rIns="52369"/>
            <a:lstStyle/>
            <a:p>
              <a:pPr algn="ctr" marL="0" indent="0" lvl="0">
                <a:lnSpc>
                  <a:spcPts val="2483"/>
                </a:lnSpc>
              </a:pPr>
              <a:r>
                <a:rPr lang="en-US" b="true" sz="1800">
                  <a:solidFill>
                    <a:srgbClr val="1090CF"/>
                  </a:solidFill>
                  <a:latin typeface="Proxima Nova Bold"/>
                  <a:ea typeface="Proxima Nova Bold"/>
                  <a:cs typeface="Proxima Nova Bold"/>
                  <a:sym typeface="Proxima Nova Bold"/>
                </a:rPr>
                <a:t>Maquinaria pesada</a:t>
              </a:r>
            </a:p>
          </p:txBody>
        </p:sp>
      </p:grpSp>
      <p:grpSp>
        <p:nvGrpSpPr>
          <p:cNvPr name="Group 6" id="6"/>
          <p:cNvGrpSpPr/>
          <p:nvPr/>
        </p:nvGrpSpPr>
        <p:grpSpPr>
          <a:xfrm rot="0">
            <a:off x="1028700" y="4365802"/>
            <a:ext cx="5823169" cy="430993"/>
            <a:chOff x="0" y="0"/>
            <a:chExt cx="7764225" cy="574658"/>
          </a:xfrm>
        </p:grpSpPr>
        <p:sp>
          <p:nvSpPr>
            <p:cNvPr name="TextBox 7" id="7"/>
            <p:cNvSpPr txBox="true"/>
            <p:nvPr/>
          </p:nvSpPr>
          <p:spPr>
            <a:xfrm rot="0">
              <a:off x="595388" y="65079"/>
              <a:ext cx="7168837" cy="425529"/>
            </a:xfrm>
            <a:prstGeom prst="rect">
              <a:avLst/>
            </a:prstGeom>
          </p:spPr>
          <p:txBody>
            <a:bodyPr anchor="t" rtlCol="false" tIns="0" lIns="0" bIns="0" rIns="0">
              <a:spAutoFit/>
            </a:bodyPr>
            <a:lstStyle/>
            <a:p>
              <a:pPr algn="l" marL="0" indent="0" lvl="0">
                <a:lnSpc>
                  <a:spcPts val="2400"/>
                </a:lnSpc>
                <a:spcBef>
                  <a:spcPct val="0"/>
                </a:spcBef>
              </a:pPr>
              <a:r>
                <a:rPr lang="en-US" b="true" sz="2000">
                  <a:solidFill>
                    <a:srgbClr val="1090CF"/>
                  </a:solidFill>
                  <a:latin typeface="Roboto Bold"/>
                  <a:ea typeface="Roboto Bold"/>
                  <a:cs typeface="Roboto Bold"/>
                  <a:sym typeface="Roboto Bold"/>
                </a:rPr>
                <a:t> Monitoreo integral de equipos</a:t>
              </a:r>
            </a:p>
          </p:txBody>
        </p:sp>
        <p:sp>
          <p:nvSpPr>
            <p:cNvPr name="Freeform 8" id="8"/>
            <p:cNvSpPr/>
            <p:nvPr/>
          </p:nvSpPr>
          <p:spPr>
            <a:xfrm flipH="false" flipV="false" rot="0">
              <a:off x="0" y="0"/>
              <a:ext cx="509971" cy="574658"/>
            </a:xfrm>
            <a:custGeom>
              <a:avLst/>
              <a:gdLst/>
              <a:ahLst/>
              <a:cxnLst/>
              <a:rect r="r" b="b" t="t" l="l"/>
              <a:pathLst>
                <a:path h="574658" w="509971">
                  <a:moveTo>
                    <a:pt x="0" y="0"/>
                  </a:moveTo>
                  <a:lnTo>
                    <a:pt x="509971" y="0"/>
                  </a:lnTo>
                  <a:lnTo>
                    <a:pt x="509971" y="574658"/>
                  </a:lnTo>
                  <a:lnTo>
                    <a:pt x="0" y="574658"/>
                  </a:lnTo>
                  <a:lnTo>
                    <a:pt x="0" y="0"/>
                  </a:lnTo>
                  <a:close/>
                </a:path>
              </a:pathLst>
            </a:custGeom>
            <a:blipFill>
              <a:blip r:embed="rId4"/>
              <a:stretch>
                <a:fillRect l="-6342" t="0" r="-6342" b="0"/>
              </a:stretch>
            </a:blipFill>
          </p:spPr>
        </p:sp>
      </p:grpSp>
      <p:grpSp>
        <p:nvGrpSpPr>
          <p:cNvPr name="Group 9" id="9"/>
          <p:cNvGrpSpPr/>
          <p:nvPr/>
        </p:nvGrpSpPr>
        <p:grpSpPr>
          <a:xfrm rot="0">
            <a:off x="1028700" y="5207739"/>
            <a:ext cx="5823169" cy="430993"/>
            <a:chOff x="0" y="0"/>
            <a:chExt cx="7764225" cy="574658"/>
          </a:xfrm>
        </p:grpSpPr>
        <p:sp>
          <p:nvSpPr>
            <p:cNvPr name="TextBox 10" id="10"/>
            <p:cNvSpPr txBox="true"/>
            <p:nvPr/>
          </p:nvSpPr>
          <p:spPr>
            <a:xfrm rot="0">
              <a:off x="595388" y="65079"/>
              <a:ext cx="7168837" cy="425529"/>
            </a:xfrm>
            <a:prstGeom prst="rect">
              <a:avLst/>
            </a:prstGeom>
          </p:spPr>
          <p:txBody>
            <a:bodyPr anchor="t" rtlCol="false" tIns="0" lIns="0" bIns="0" rIns="0">
              <a:spAutoFit/>
            </a:bodyPr>
            <a:lstStyle/>
            <a:p>
              <a:pPr algn="l" marL="0" indent="0" lvl="0">
                <a:lnSpc>
                  <a:spcPts val="2400"/>
                </a:lnSpc>
                <a:spcBef>
                  <a:spcPct val="0"/>
                </a:spcBef>
              </a:pPr>
              <a:r>
                <a:rPr lang="en-US" b="true" sz="2000">
                  <a:solidFill>
                    <a:srgbClr val="1090CF"/>
                  </a:solidFill>
                  <a:latin typeface="Roboto Bold"/>
                  <a:ea typeface="Roboto Bold"/>
                  <a:cs typeface="Roboto Bold"/>
                  <a:sym typeface="Roboto Bold"/>
                </a:rPr>
                <a:t> Planificación y eficiencia del mantenimiento</a:t>
              </a:r>
            </a:p>
          </p:txBody>
        </p:sp>
        <p:sp>
          <p:nvSpPr>
            <p:cNvPr name="Freeform 11" id="11"/>
            <p:cNvSpPr/>
            <p:nvPr/>
          </p:nvSpPr>
          <p:spPr>
            <a:xfrm flipH="false" flipV="false" rot="0">
              <a:off x="0" y="0"/>
              <a:ext cx="509971" cy="574658"/>
            </a:xfrm>
            <a:custGeom>
              <a:avLst/>
              <a:gdLst/>
              <a:ahLst/>
              <a:cxnLst/>
              <a:rect r="r" b="b" t="t" l="l"/>
              <a:pathLst>
                <a:path h="574658" w="509971">
                  <a:moveTo>
                    <a:pt x="0" y="0"/>
                  </a:moveTo>
                  <a:lnTo>
                    <a:pt x="509971" y="0"/>
                  </a:lnTo>
                  <a:lnTo>
                    <a:pt x="509971" y="574658"/>
                  </a:lnTo>
                  <a:lnTo>
                    <a:pt x="0" y="574658"/>
                  </a:lnTo>
                  <a:lnTo>
                    <a:pt x="0" y="0"/>
                  </a:lnTo>
                  <a:close/>
                </a:path>
              </a:pathLst>
            </a:custGeom>
            <a:blipFill>
              <a:blip r:embed="rId4"/>
              <a:stretch>
                <a:fillRect l="-6342" t="0" r="-6342" b="0"/>
              </a:stretch>
            </a:blipFill>
          </p:spPr>
        </p:sp>
      </p:grpSp>
      <p:grpSp>
        <p:nvGrpSpPr>
          <p:cNvPr name="Group 12" id="12"/>
          <p:cNvGrpSpPr/>
          <p:nvPr/>
        </p:nvGrpSpPr>
        <p:grpSpPr>
          <a:xfrm rot="0">
            <a:off x="1028700" y="6049676"/>
            <a:ext cx="5823169" cy="430993"/>
            <a:chOff x="0" y="0"/>
            <a:chExt cx="7764225" cy="574658"/>
          </a:xfrm>
        </p:grpSpPr>
        <p:sp>
          <p:nvSpPr>
            <p:cNvPr name="TextBox 13" id="13"/>
            <p:cNvSpPr txBox="true"/>
            <p:nvPr/>
          </p:nvSpPr>
          <p:spPr>
            <a:xfrm rot="0">
              <a:off x="595388" y="65079"/>
              <a:ext cx="7168837" cy="425529"/>
            </a:xfrm>
            <a:prstGeom prst="rect">
              <a:avLst/>
            </a:prstGeom>
          </p:spPr>
          <p:txBody>
            <a:bodyPr anchor="t" rtlCol="false" tIns="0" lIns="0" bIns="0" rIns="0">
              <a:spAutoFit/>
            </a:bodyPr>
            <a:lstStyle/>
            <a:p>
              <a:pPr algn="l" marL="0" indent="0" lvl="0">
                <a:lnSpc>
                  <a:spcPts val="2400"/>
                </a:lnSpc>
                <a:spcBef>
                  <a:spcPct val="0"/>
                </a:spcBef>
              </a:pPr>
              <a:r>
                <a:rPr lang="en-US" b="true" sz="2000">
                  <a:solidFill>
                    <a:srgbClr val="1090CF"/>
                  </a:solidFill>
                  <a:latin typeface="Roboto Bold"/>
                  <a:ea typeface="Roboto Bold"/>
                  <a:cs typeface="Roboto Bold"/>
                  <a:sym typeface="Roboto Bold"/>
                </a:rPr>
                <a:t> Diagnóstico y detección de fallos</a:t>
              </a:r>
            </a:p>
          </p:txBody>
        </p:sp>
        <p:sp>
          <p:nvSpPr>
            <p:cNvPr name="Freeform 14" id="14"/>
            <p:cNvSpPr/>
            <p:nvPr/>
          </p:nvSpPr>
          <p:spPr>
            <a:xfrm flipH="false" flipV="false" rot="0">
              <a:off x="0" y="0"/>
              <a:ext cx="509971" cy="574658"/>
            </a:xfrm>
            <a:custGeom>
              <a:avLst/>
              <a:gdLst/>
              <a:ahLst/>
              <a:cxnLst/>
              <a:rect r="r" b="b" t="t" l="l"/>
              <a:pathLst>
                <a:path h="574658" w="509971">
                  <a:moveTo>
                    <a:pt x="0" y="0"/>
                  </a:moveTo>
                  <a:lnTo>
                    <a:pt x="509971" y="0"/>
                  </a:lnTo>
                  <a:lnTo>
                    <a:pt x="509971" y="574658"/>
                  </a:lnTo>
                  <a:lnTo>
                    <a:pt x="0" y="574658"/>
                  </a:lnTo>
                  <a:lnTo>
                    <a:pt x="0" y="0"/>
                  </a:lnTo>
                  <a:close/>
                </a:path>
              </a:pathLst>
            </a:custGeom>
            <a:blipFill>
              <a:blip r:embed="rId4"/>
              <a:stretch>
                <a:fillRect l="-6342" t="0" r="-6342" b="0"/>
              </a:stretch>
            </a:blipFill>
          </p:spPr>
        </p:sp>
      </p:grpSp>
      <p:grpSp>
        <p:nvGrpSpPr>
          <p:cNvPr name="Group 15" id="15"/>
          <p:cNvGrpSpPr/>
          <p:nvPr/>
        </p:nvGrpSpPr>
        <p:grpSpPr>
          <a:xfrm rot="0">
            <a:off x="1028700" y="6891613"/>
            <a:ext cx="5823169" cy="430993"/>
            <a:chOff x="0" y="0"/>
            <a:chExt cx="7764225" cy="574658"/>
          </a:xfrm>
        </p:grpSpPr>
        <p:sp>
          <p:nvSpPr>
            <p:cNvPr name="TextBox 16" id="16"/>
            <p:cNvSpPr txBox="true"/>
            <p:nvPr/>
          </p:nvSpPr>
          <p:spPr>
            <a:xfrm rot="0">
              <a:off x="595388" y="65079"/>
              <a:ext cx="7168837" cy="425529"/>
            </a:xfrm>
            <a:prstGeom prst="rect">
              <a:avLst/>
            </a:prstGeom>
          </p:spPr>
          <p:txBody>
            <a:bodyPr anchor="t" rtlCol="false" tIns="0" lIns="0" bIns="0" rIns="0">
              <a:spAutoFit/>
            </a:bodyPr>
            <a:lstStyle/>
            <a:p>
              <a:pPr algn="l" marL="0" indent="0" lvl="0">
                <a:lnSpc>
                  <a:spcPts val="2400"/>
                </a:lnSpc>
                <a:spcBef>
                  <a:spcPct val="0"/>
                </a:spcBef>
              </a:pPr>
              <a:r>
                <a:rPr lang="en-US" b="true" sz="2000">
                  <a:solidFill>
                    <a:srgbClr val="1090CF"/>
                  </a:solidFill>
                  <a:latin typeface="Roboto Bold"/>
                  <a:ea typeface="Roboto Bold"/>
                  <a:cs typeface="Roboto Bold"/>
                  <a:sym typeface="Roboto Bold"/>
                </a:rPr>
                <a:t> Gestión de combustible y emisiones</a:t>
              </a:r>
            </a:p>
          </p:txBody>
        </p:sp>
        <p:sp>
          <p:nvSpPr>
            <p:cNvPr name="Freeform 17" id="17"/>
            <p:cNvSpPr/>
            <p:nvPr/>
          </p:nvSpPr>
          <p:spPr>
            <a:xfrm flipH="false" flipV="false" rot="0">
              <a:off x="0" y="0"/>
              <a:ext cx="509971" cy="574658"/>
            </a:xfrm>
            <a:custGeom>
              <a:avLst/>
              <a:gdLst/>
              <a:ahLst/>
              <a:cxnLst/>
              <a:rect r="r" b="b" t="t" l="l"/>
              <a:pathLst>
                <a:path h="574658" w="509971">
                  <a:moveTo>
                    <a:pt x="0" y="0"/>
                  </a:moveTo>
                  <a:lnTo>
                    <a:pt x="509971" y="0"/>
                  </a:lnTo>
                  <a:lnTo>
                    <a:pt x="509971" y="574658"/>
                  </a:lnTo>
                  <a:lnTo>
                    <a:pt x="0" y="574658"/>
                  </a:lnTo>
                  <a:lnTo>
                    <a:pt x="0" y="0"/>
                  </a:lnTo>
                  <a:close/>
                </a:path>
              </a:pathLst>
            </a:custGeom>
            <a:blipFill>
              <a:blip r:embed="rId4"/>
              <a:stretch>
                <a:fillRect l="-6342" t="0" r="-6342" b="0"/>
              </a:stretch>
            </a:blipFill>
          </p:spPr>
        </p:sp>
      </p:grpSp>
      <p:grpSp>
        <p:nvGrpSpPr>
          <p:cNvPr name="Group 18" id="18"/>
          <p:cNvGrpSpPr/>
          <p:nvPr/>
        </p:nvGrpSpPr>
        <p:grpSpPr>
          <a:xfrm rot="0">
            <a:off x="1028700" y="7733550"/>
            <a:ext cx="5823169" cy="672816"/>
            <a:chOff x="0" y="0"/>
            <a:chExt cx="7764225" cy="897088"/>
          </a:xfrm>
        </p:grpSpPr>
        <p:sp>
          <p:nvSpPr>
            <p:cNvPr name="TextBox 19" id="19"/>
            <p:cNvSpPr txBox="true"/>
            <p:nvPr/>
          </p:nvSpPr>
          <p:spPr>
            <a:xfrm rot="0">
              <a:off x="595388" y="65079"/>
              <a:ext cx="7168837" cy="832009"/>
            </a:xfrm>
            <a:prstGeom prst="rect">
              <a:avLst/>
            </a:prstGeom>
          </p:spPr>
          <p:txBody>
            <a:bodyPr anchor="t" rtlCol="false" tIns="0" lIns="0" bIns="0" rIns="0">
              <a:spAutoFit/>
            </a:bodyPr>
            <a:lstStyle/>
            <a:p>
              <a:pPr algn="l" marL="0" indent="0" lvl="0">
                <a:lnSpc>
                  <a:spcPts val="2400"/>
                </a:lnSpc>
                <a:spcBef>
                  <a:spcPct val="0"/>
                </a:spcBef>
              </a:pPr>
              <a:r>
                <a:rPr lang="en-US" b="true" sz="2000">
                  <a:solidFill>
                    <a:srgbClr val="1090CF"/>
                  </a:solidFill>
                  <a:latin typeface="Roboto Bold"/>
                  <a:ea typeface="Roboto Bold"/>
                  <a:cs typeface="Roboto Bold"/>
                  <a:sym typeface="Roboto Bold"/>
                </a:rPr>
                <a:t> Vigilancia de la seguridad y del medio ambiente</a:t>
              </a:r>
            </a:p>
          </p:txBody>
        </p:sp>
        <p:sp>
          <p:nvSpPr>
            <p:cNvPr name="Freeform 20" id="20"/>
            <p:cNvSpPr/>
            <p:nvPr/>
          </p:nvSpPr>
          <p:spPr>
            <a:xfrm flipH="false" flipV="false" rot="0">
              <a:off x="0" y="0"/>
              <a:ext cx="509971" cy="574658"/>
            </a:xfrm>
            <a:custGeom>
              <a:avLst/>
              <a:gdLst/>
              <a:ahLst/>
              <a:cxnLst/>
              <a:rect r="r" b="b" t="t" l="l"/>
              <a:pathLst>
                <a:path h="574658" w="509971">
                  <a:moveTo>
                    <a:pt x="0" y="0"/>
                  </a:moveTo>
                  <a:lnTo>
                    <a:pt x="509971" y="0"/>
                  </a:lnTo>
                  <a:lnTo>
                    <a:pt x="509971" y="574658"/>
                  </a:lnTo>
                  <a:lnTo>
                    <a:pt x="0" y="574658"/>
                  </a:lnTo>
                  <a:lnTo>
                    <a:pt x="0" y="0"/>
                  </a:lnTo>
                  <a:close/>
                </a:path>
              </a:pathLst>
            </a:custGeom>
            <a:blipFill>
              <a:blip r:embed="rId4"/>
              <a:stretch>
                <a:fillRect l="-6342" t="0" r="-6342" b="0"/>
              </a:stretch>
            </a:blipFill>
          </p:spPr>
        </p:sp>
      </p:grpSp>
      <p:sp>
        <p:nvSpPr>
          <p:cNvPr name="TextBox 21" id="21"/>
          <p:cNvSpPr txBox="true"/>
          <p:nvPr/>
        </p:nvSpPr>
        <p:spPr>
          <a:xfrm rot="0">
            <a:off x="1028700" y="2171451"/>
            <a:ext cx="7737897" cy="1800225"/>
          </a:xfrm>
          <a:prstGeom prst="rect">
            <a:avLst/>
          </a:prstGeom>
        </p:spPr>
        <p:txBody>
          <a:bodyPr anchor="t" rtlCol="false" tIns="0" lIns="0" bIns="0" rIns="0">
            <a:spAutoFit/>
          </a:bodyPr>
          <a:lstStyle/>
          <a:p>
            <a:pPr algn="l" marL="0" indent="0" lvl="0">
              <a:lnSpc>
                <a:spcPts val="4799"/>
              </a:lnSpc>
              <a:spcBef>
                <a:spcPct val="0"/>
              </a:spcBef>
            </a:pPr>
            <a:r>
              <a:rPr lang="en-US" b="true" sz="3999">
                <a:solidFill>
                  <a:srgbClr val="28323A"/>
                </a:solidFill>
                <a:latin typeface="Proxima Nova Bold"/>
                <a:ea typeface="Proxima Nova Bold"/>
                <a:cs typeface="Proxima Nova Bold"/>
                <a:sym typeface="Proxima Nova Bold"/>
              </a:rPr>
              <a:t>Principales características y beneficios de la maquinaria pesada:</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549002" y="4295401"/>
            <a:ext cx="4935523" cy="924104"/>
          </a:xfrm>
          <a:prstGeom prst="rect">
            <a:avLst/>
          </a:prstGeom>
        </p:spPr>
        <p:txBody>
          <a:bodyPr anchor="t" rtlCol="false" tIns="0" lIns="0" bIns="0" rIns="0">
            <a:spAutoFit/>
          </a:bodyPr>
          <a:lstStyle/>
          <a:p>
            <a:pPr algn="l" marL="0" indent="0" lvl="0">
              <a:lnSpc>
                <a:spcPts val="2400"/>
              </a:lnSpc>
              <a:spcBef>
                <a:spcPct val="0"/>
              </a:spcBef>
            </a:pPr>
            <a:r>
              <a:rPr lang="en-US" b="true" sz="2000">
                <a:solidFill>
                  <a:srgbClr val="1090CF"/>
                </a:solidFill>
                <a:latin typeface="Proxima Nova Bold"/>
                <a:ea typeface="Proxima Nova Bold"/>
                <a:cs typeface="Proxima Nova Bold"/>
                <a:sym typeface="Proxima Nova Bold"/>
              </a:rPr>
              <a:t>Horas del motor: </a:t>
            </a:r>
            <a:r>
              <a:rPr lang="en-US" sz="2000">
                <a:solidFill>
                  <a:srgbClr val="1090CF"/>
                </a:solidFill>
                <a:latin typeface="Proxima Nova"/>
                <a:ea typeface="Proxima Nova"/>
                <a:cs typeface="Proxima Nova"/>
                <a:sym typeface="Proxima Nova"/>
              </a:rPr>
              <a:t>realice un seguimiento de las horas totales del motor para programar el mantenimiento</a:t>
            </a:r>
          </a:p>
        </p:txBody>
      </p:sp>
      <p:sp>
        <p:nvSpPr>
          <p:cNvPr name="Freeform 3" id="3"/>
          <p:cNvSpPr/>
          <p:nvPr/>
        </p:nvSpPr>
        <p:spPr>
          <a:xfrm flipH="false" flipV="false" rot="0">
            <a:off x="1028700" y="4304926"/>
            <a:ext cx="351099" cy="430993"/>
          </a:xfrm>
          <a:custGeom>
            <a:avLst/>
            <a:gdLst/>
            <a:ahLst/>
            <a:cxnLst/>
            <a:rect r="r" b="b" t="t" l="l"/>
            <a:pathLst>
              <a:path h="430993" w="351099">
                <a:moveTo>
                  <a:pt x="0" y="0"/>
                </a:moveTo>
                <a:lnTo>
                  <a:pt x="351099" y="0"/>
                </a:lnTo>
                <a:lnTo>
                  <a:pt x="351099" y="430994"/>
                </a:lnTo>
                <a:lnTo>
                  <a:pt x="0" y="430994"/>
                </a:lnTo>
                <a:lnTo>
                  <a:pt x="0" y="0"/>
                </a:lnTo>
                <a:close/>
              </a:path>
            </a:pathLst>
          </a:custGeom>
          <a:blipFill>
            <a:blip r:embed="rId3"/>
            <a:stretch>
              <a:fillRect l="-11377" t="0" r="-11377" b="0"/>
            </a:stretch>
          </a:blipFill>
        </p:spPr>
      </p:sp>
      <p:sp>
        <p:nvSpPr>
          <p:cNvPr name="TextBox 4" id="4"/>
          <p:cNvSpPr txBox="true"/>
          <p:nvPr/>
        </p:nvSpPr>
        <p:spPr>
          <a:xfrm rot="0">
            <a:off x="1549002" y="5419530"/>
            <a:ext cx="4935523" cy="974546"/>
          </a:xfrm>
          <a:prstGeom prst="rect">
            <a:avLst/>
          </a:prstGeom>
        </p:spPr>
        <p:txBody>
          <a:bodyPr anchor="t" rtlCol="false" tIns="0" lIns="0" bIns="0" rIns="0">
            <a:spAutoFit/>
          </a:bodyPr>
          <a:lstStyle/>
          <a:p>
            <a:pPr algn="l" marL="0" indent="0" lvl="0">
              <a:lnSpc>
                <a:spcPts val="2600"/>
              </a:lnSpc>
            </a:pPr>
            <a:r>
              <a:rPr lang="en-US" b="true" sz="2000">
                <a:solidFill>
                  <a:srgbClr val="28323A"/>
                </a:solidFill>
                <a:latin typeface="Proxima Nova Bold"/>
                <a:ea typeface="Proxima Nova Bold"/>
                <a:cs typeface="Proxima Nova Bold"/>
                <a:sym typeface="Proxima Nova Bold"/>
              </a:rPr>
              <a:t>Ejemplo: </a:t>
            </a:r>
            <a:r>
              <a:rPr lang="en-US" sz="2000">
                <a:solidFill>
                  <a:srgbClr val="28323A"/>
                </a:solidFill>
                <a:latin typeface="Proxima Nova"/>
                <a:ea typeface="Proxima Nova"/>
                <a:cs typeface="Proxima Nova"/>
                <a:sym typeface="Proxima Nova"/>
              </a:rPr>
              <a:t>La máquina "JCB" ha funcionado durante 453 horas, refrigerante a 90 °C, batería a 12,17 V</a:t>
            </a:r>
          </a:p>
        </p:txBody>
      </p:sp>
      <p:sp>
        <p:nvSpPr>
          <p:cNvPr name="TextBox 5" id="5"/>
          <p:cNvSpPr txBox="true"/>
          <p:nvPr/>
        </p:nvSpPr>
        <p:spPr>
          <a:xfrm rot="0">
            <a:off x="1549002" y="6727451"/>
            <a:ext cx="4935523" cy="924104"/>
          </a:xfrm>
          <a:prstGeom prst="rect">
            <a:avLst/>
          </a:prstGeom>
        </p:spPr>
        <p:txBody>
          <a:bodyPr anchor="t" rtlCol="false" tIns="0" lIns="0" bIns="0" rIns="0">
            <a:spAutoFit/>
          </a:bodyPr>
          <a:lstStyle/>
          <a:p>
            <a:pPr algn="l" marL="0" indent="0" lvl="0">
              <a:lnSpc>
                <a:spcPts val="2400"/>
              </a:lnSpc>
              <a:spcBef>
                <a:spcPct val="0"/>
              </a:spcBef>
            </a:pPr>
            <a:r>
              <a:rPr lang="en-US" b="true" sz="2000">
                <a:solidFill>
                  <a:srgbClr val="1090CF"/>
                </a:solidFill>
                <a:latin typeface="Proxima Nova Bold"/>
                <a:ea typeface="Proxima Nova Bold"/>
                <a:cs typeface="Proxima Nova Bold"/>
                <a:sym typeface="Proxima Nova Bold"/>
              </a:rPr>
              <a:t>Temperatura del refrigerante y voltaje de la batería: </a:t>
            </a:r>
            <a:r>
              <a:rPr lang="en-US" sz="2000">
                <a:solidFill>
                  <a:srgbClr val="1090CF"/>
                </a:solidFill>
                <a:latin typeface="Proxima Nova"/>
                <a:ea typeface="Proxima Nova"/>
                <a:cs typeface="Proxima Nova"/>
                <a:sym typeface="Proxima Nova"/>
              </a:rPr>
              <a:t>controle métricas críticas para evitar daños</a:t>
            </a:r>
          </a:p>
        </p:txBody>
      </p:sp>
      <p:sp>
        <p:nvSpPr>
          <p:cNvPr name="Freeform 6" id="6"/>
          <p:cNvSpPr/>
          <p:nvPr/>
        </p:nvSpPr>
        <p:spPr>
          <a:xfrm flipH="false" flipV="false" rot="0">
            <a:off x="1028700" y="6736976"/>
            <a:ext cx="351099" cy="430993"/>
          </a:xfrm>
          <a:custGeom>
            <a:avLst/>
            <a:gdLst/>
            <a:ahLst/>
            <a:cxnLst/>
            <a:rect r="r" b="b" t="t" l="l"/>
            <a:pathLst>
              <a:path h="430993" w="351099">
                <a:moveTo>
                  <a:pt x="0" y="0"/>
                </a:moveTo>
                <a:lnTo>
                  <a:pt x="351099" y="0"/>
                </a:lnTo>
                <a:lnTo>
                  <a:pt x="351099" y="430994"/>
                </a:lnTo>
                <a:lnTo>
                  <a:pt x="0" y="430994"/>
                </a:lnTo>
                <a:lnTo>
                  <a:pt x="0" y="0"/>
                </a:lnTo>
                <a:close/>
              </a:path>
            </a:pathLst>
          </a:custGeom>
          <a:blipFill>
            <a:blip r:embed="rId3"/>
            <a:stretch>
              <a:fillRect l="-11377" t="0" r="-11377" b="0"/>
            </a:stretch>
          </a:blipFill>
        </p:spPr>
      </p:sp>
      <p:sp>
        <p:nvSpPr>
          <p:cNvPr name="TextBox 7" id="7"/>
          <p:cNvSpPr txBox="true"/>
          <p:nvPr/>
        </p:nvSpPr>
        <p:spPr>
          <a:xfrm rot="0">
            <a:off x="1549002" y="7851580"/>
            <a:ext cx="4935523" cy="650756"/>
          </a:xfrm>
          <a:prstGeom prst="rect">
            <a:avLst/>
          </a:prstGeom>
        </p:spPr>
        <p:txBody>
          <a:bodyPr anchor="t" rtlCol="false" tIns="0" lIns="0" bIns="0" rIns="0">
            <a:spAutoFit/>
          </a:bodyPr>
          <a:lstStyle/>
          <a:p>
            <a:pPr algn="l" marL="0" indent="0" lvl="0">
              <a:lnSpc>
                <a:spcPts val="2600"/>
              </a:lnSpc>
            </a:pPr>
            <a:r>
              <a:rPr lang="en-US" b="true" sz="2000">
                <a:solidFill>
                  <a:srgbClr val="28323A"/>
                </a:solidFill>
                <a:latin typeface="Proxima Nova Bold"/>
                <a:ea typeface="Proxima Nova Bold"/>
                <a:cs typeface="Proxima Nova Bold"/>
                <a:sym typeface="Proxima Nova Bold"/>
              </a:rPr>
              <a:t>Ejemplo: </a:t>
            </a:r>
            <a:r>
              <a:rPr lang="en-US" sz="2000">
                <a:solidFill>
                  <a:srgbClr val="28323A"/>
                </a:solidFill>
                <a:latin typeface="Proxima Nova"/>
                <a:ea typeface="Proxima Nova"/>
                <a:cs typeface="Proxima Nova"/>
                <a:sym typeface="Proxima Nova"/>
              </a:rPr>
              <a:t>máquina "DTC", refrigerante a 90°C, batería a 12,17 V</a:t>
            </a:r>
          </a:p>
        </p:txBody>
      </p:sp>
      <p:sp>
        <p:nvSpPr>
          <p:cNvPr name="Freeform 8" id="8"/>
          <p:cNvSpPr/>
          <p:nvPr/>
        </p:nvSpPr>
        <p:spPr>
          <a:xfrm flipH="false" flipV="false" rot="0">
            <a:off x="9878927" y="-6676537"/>
            <a:ext cx="14760745" cy="14477828"/>
          </a:xfrm>
          <a:custGeom>
            <a:avLst/>
            <a:gdLst/>
            <a:ahLst/>
            <a:cxnLst/>
            <a:rect r="r" b="b" t="t" l="l"/>
            <a:pathLst>
              <a:path h="14477828" w="14760745">
                <a:moveTo>
                  <a:pt x="0" y="0"/>
                </a:moveTo>
                <a:lnTo>
                  <a:pt x="14760746" y="0"/>
                </a:lnTo>
                <a:lnTo>
                  <a:pt x="14760746" y="14477828"/>
                </a:lnTo>
                <a:lnTo>
                  <a:pt x="0" y="14477828"/>
                </a:lnTo>
                <a:lnTo>
                  <a:pt x="0" y="0"/>
                </a:lnTo>
                <a:close/>
              </a:path>
            </a:pathLst>
          </a:custGeom>
          <a:blipFill>
            <a:blip r:embed="rId4">
              <a:alphaModFix amt="32999"/>
            </a:blip>
            <a:stretch>
              <a:fillRect l="0" t="-977" r="0" b="-977"/>
            </a:stretch>
          </a:blipFill>
        </p:spPr>
      </p:sp>
      <p:sp>
        <p:nvSpPr>
          <p:cNvPr name="TextBox 9" id="9"/>
          <p:cNvSpPr txBox="true"/>
          <p:nvPr/>
        </p:nvSpPr>
        <p:spPr>
          <a:xfrm rot="0">
            <a:off x="1028700" y="3605100"/>
            <a:ext cx="6049522" cy="352485"/>
          </a:xfrm>
          <a:prstGeom prst="rect">
            <a:avLst/>
          </a:prstGeom>
        </p:spPr>
        <p:txBody>
          <a:bodyPr anchor="t" rtlCol="false" tIns="0" lIns="0" bIns="0" rIns="0">
            <a:spAutoFit/>
          </a:bodyPr>
          <a:lstStyle/>
          <a:p>
            <a:pPr algn="l" marL="0" indent="0" lvl="0">
              <a:lnSpc>
                <a:spcPts val="2879"/>
              </a:lnSpc>
              <a:spcBef>
                <a:spcPct val="0"/>
              </a:spcBef>
            </a:pPr>
            <a:r>
              <a:rPr lang="en-US" sz="2400">
                <a:solidFill>
                  <a:srgbClr val="28323A"/>
                </a:solidFill>
                <a:latin typeface="Proxima Nova"/>
                <a:ea typeface="Proxima Nova"/>
                <a:cs typeface="Proxima Nova"/>
                <a:sym typeface="Proxima Nova"/>
              </a:rPr>
              <a:t>Integración de datos en tiempo real</a:t>
            </a:r>
          </a:p>
        </p:txBody>
      </p:sp>
      <p:sp>
        <p:nvSpPr>
          <p:cNvPr name="Freeform 10" id="10"/>
          <p:cNvSpPr/>
          <p:nvPr/>
        </p:nvSpPr>
        <p:spPr>
          <a:xfrm flipH="false" flipV="false" rot="0">
            <a:off x="7789671" y="2266076"/>
            <a:ext cx="10036904" cy="6483736"/>
          </a:xfrm>
          <a:custGeom>
            <a:avLst/>
            <a:gdLst/>
            <a:ahLst/>
            <a:cxnLst/>
            <a:rect r="r" b="b" t="t" l="l"/>
            <a:pathLst>
              <a:path h="6483736" w="10036904">
                <a:moveTo>
                  <a:pt x="0" y="0"/>
                </a:moveTo>
                <a:lnTo>
                  <a:pt x="10036905" y="0"/>
                </a:lnTo>
                <a:lnTo>
                  <a:pt x="10036905" y="6483736"/>
                </a:lnTo>
                <a:lnTo>
                  <a:pt x="0" y="6483736"/>
                </a:lnTo>
                <a:lnTo>
                  <a:pt x="0" y="0"/>
                </a:lnTo>
                <a:close/>
              </a:path>
            </a:pathLst>
          </a:custGeom>
          <a:blipFill>
            <a:blip r:embed="rId5"/>
            <a:stretch>
              <a:fillRect l="-935" t="0" r="0" b="0"/>
            </a:stretch>
          </a:blipFill>
        </p:spPr>
      </p:sp>
      <p:grpSp>
        <p:nvGrpSpPr>
          <p:cNvPr name="Group 11" id="11"/>
          <p:cNvGrpSpPr/>
          <p:nvPr/>
        </p:nvGrpSpPr>
        <p:grpSpPr>
          <a:xfrm rot="0">
            <a:off x="1028700" y="1562627"/>
            <a:ext cx="2388513" cy="472945"/>
            <a:chOff x="0" y="0"/>
            <a:chExt cx="610227" cy="120830"/>
          </a:xfrm>
        </p:grpSpPr>
        <p:sp>
          <p:nvSpPr>
            <p:cNvPr name="Freeform 12" id="12"/>
            <p:cNvSpPr/>
            <p:nvPr/>
          </p:nvSpPr>
          <p:spPr>
            <a:xfrm flipH="false" flipV="false" rot="0">
              <a:off x="0" y="0"/>
              <a:ext cx="610227" cy="120830"/>
            </a:xfrm>
            <a:custGeom>
              <a:avLst/>
              <a:gdLst/>
              <a:ahLst/>
              <a:cxnLst/>
              <a:rect r="r" b="b" t="t" l="l"/>
              <a:pathLst>
                <a:path h="120830" w="610227">
                  <a:moveTo>
                    <a:pt x="32413" y="0"/>
                  </a:moveTo>
                  <a:lnTo>
                    <a:pt x="577814" y="0"/>
                  </a:lnTo>
                  <a:cubicBezTo>
                    <a:pt x="595716" y="0"/>
                    <a:pt x="610227" y="14512"/>
                    <a:pt x="610227" y="32413"/>
                  </a:cubicBezTo>
                  <a:lnTo>
                    <a:pt x="610227" y="88417"/>
                  </a:lnTo>
                  <a:cubicBezTo>
                    <a:pt x="610227" y="106318"/>
                    <a:pt x="595716" y="120830"/>
                    <a:pt x="577814" y="120830"/>
                  </a:cubicBezTo>
                  <a:lnTo>
                    <a:pt x="32413" y="120830"/>
                  </a:lnTo>
                  <a:cubicBezTo>
                    <a:pt x="14512" y="120830"/>
                    <a:pt x="0" y="106318"/>
                    <a:pt x="0" y="88417"/>
                  </a:cubicBezTo>
                  <a:lnTo>
                    <a:pt x="0" y="32413"/>
                  </a:lnTo>
                  <a:cubicBezTo>
                    <a:pt x="0" y="14512"/>
                    <a:pt x="14512" y="0"/>
                    <a:pt x="32413" y="0"/>
                  </a:cubicBezTo>
                  <a:close/>
                </a:path>
              </a:pathLst>
            </a:custGeom>
            <a:solidFill>
              <a:srgbClr val="CAE9FF"/>
            </a:solidFill>
          </p:spPr>
        </p:sp>
        <p:sp>
          <p:nvSpPr>
            <p:cNvPr name="TextBox 13" id="13"/>
            <p:cNvSpPr txBox="true"/>
            <p:nvPr/>
          </p:nvSpPr>
          <p:spPr>
            <a:xfrm>
              <a:off x="0" y="-28575"/>
              <a:ext cx="610227" cy="149405"/>
            </a:xfrm>
            <a:prstGeom prst="rect">
              <a:avLst/>
            </a:prstGeom>
          </p:spPr>
          <p:txBody>
            <a:bodyPr anchor="ctr" rtlCol="false" tIns="52369" lIns="52369" bIns="52369" rIns="52369"/>
            <a:lstStyle/>
            <a:p>
              <a:pPr algn="ctr" marL="0" indent="0" lvl="0">
                <a:lnSpc>
                  <a:spcPts val="2483"/>
                </a:lnSpc>
              </a:pPr>
              <a:r>
                <a:rPr lang="en-US" b="true" sz="1800">
                  <a:solidFill>
                    <a:srgbClr val="1090CF"/>
                  </a:solidFill>
                  <a:latin typeface="Proxima Nova Bold"/>
                  <a:ea typeface="Proxima Nova Bold"/>
                  <a:cs typeface="Proxima Nova Bold"/>
                  <a:sym typeface="Proxima Nova Bold"/>
                </a:rPr>
                <a:t>Maquinaria pesada</a:t>
              </a:r>
            </a:p>
          </p:txBody>
        </p:sp>
      </p:grpSp>
      <p:sp>
        <p:nvSpPr>
          <p:cNvPr name="TextBox 14" id="14"/>
          <p:cNvSpPr txBox="true"/>
          <p:nvPr/>
        </p:nvSpPr>
        <p:spPr>
          <a:xfrm rot="0">
            <a:off x="1028700" y="2171451"/>
            <a:ext cx="6965126" cy="1200150"/>
          </a:xfrm>
          <a:prstGeom prst="rect">
            <a:avLst/>
          </a:prstGeom>
        </p:spPr>
        <p:txBody>
          <a:bodyPr anchor="t" rtlCol="false" tIns="0" lIns="0" bIns="0" rIns="0">
            <a:spAutoFit/>
          </a:bodyPr>
          <a:lstStyle/>
          <a:p>
            <a:pPr algn="l" marL="0" indent="0" lvl="0">
              <a:lnSpc>
                <a:spcPts val="4799"/>
              </a:lnSpc>
              <a:spcBef>
                <a:spcPct val="0"/>
              </a:spcBef>
            </a:pPr>
            <a:r>
              <a:rPr lang="en-US" b="true" sz="3999">
                <a:solidFill>
                  <a:srgbClr val="28323A"/>
                </a:solidFill>
                <a:latin typeface="Proxima Nova Bold"/>
                <a:ea typeface="Proxima Nova Bold"/>
                <a:cs typeface="Proxima Nova Bold"/>
                <a:sym typeface="Proxima Nova Bold"/>
              </a:rPr>
              <a:t>Monitoreo integral de</a:t>
            </a:r>
          </a:p>
          <a:p>
            <a:pPr algn="l" marL="0" indent="0" lvl="0">
              <a:lnSpc>
                <a:spcPts val="4799"/>
              </a:lnSpc>
              <a:spcBef>
                <a:spcPct val="0"/>
              </a:spcBef>
            </a:pPr>
            <a:r>
              <a:rPr lang="en-US" b="true" sz="3999">
                <a:solidFill>
                  <a:srgbClr val="28323A"/>
                </a:solidFill>
                <a:latin typeface="Proxima Nova Bold"/>
                <a:ea typeface="Proxima Nova Bold"/>
                <a:cs typeface="Proxima Nova Bold"/>
                <a:sym typeface="Proxima Nova Bold"/>
              </a:rPr>
              <a:t>equipos</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1077510" y="-6446687"/>
            <a:ext cx="14760745" cy="14477828"/>
          </a:xfrm>
          <a:custGeom>
            <a:avLst/>
            <a:gdLst/>
            <a:ahLst/>
            <a:cxnLst/>
            <a:rect r="r" b="b" t="t" l="l"/>
            <a:pathLst>
              <a:path h="14477828" w="14760745">
                <a:moveTo>
                  <a:pt x="0" y="0"/>
                </a:moveTo>
                <a:lnTo>
                  <a:pt x="14760746" y="0"/>
                </a:lnTo>
                <a:lnTo>
                  <a:pt x="14760746" y="14477828"/>
                </a:lnTo>
                <a:lnTo>
                  <a:pt x="0" y="14477828"/>
                </a:lnTo>
                <a:lnTo>
                  <a:pt x="0" y="0"/>
                </a:lnTo>
                <a:close/>
              </a:path>
            </a:pathLst>
          </a:custGeom>
          <a:blipFill>
            <a:blip r:embed="rId3">
              <a:alphaModFix amt="32999"/>
            </a:blip>
            <a:stretch>
              <a:fillRect l="0" t="-977" r="0" b="-977"/>
            </a:stretch>
          </a:blipFill>
        </p:spPr>
      </p:sp>
      <p:sp>
        <p:nvSpPr>
          <p:cNvPr name="Freeform 3" id="3"/>
          <p:cNvSpPr/>
          <p:nvPr/>
        </p:nvSpPr>
        <p:spPr>
          <a:xfrm flipH="false" flipV="false" rot="0">
            <a:off x="9567007" y="1378012"/>
            <a:ext cx="7692293" cy="4798068"/>
          </a:xfrm>
          <a:custGeom>
            <a:avLst/>
            <a:gdLst/>
            <a:ahLst/>
            <a:cxnLst/>
            <a:rect r="r" b="b" t="t" l="l"/>
            <a:pathLst>
              <a:path h="4798068" w="7692293">
                <a:moveTo>
                  <a:pt x="0" y="0"/>
                </a:moveTo>
                <a:lnTo>
                  <a:pt x="7692293" y="0"/>
                </a:lnTo>
                <a:lnTo>
                  <a:pt x="7692293" y="4798068"/>
                </a:lnTo>
                <a:lnTo>
                  <a:pt x="0" y="4798068"/>
                </a:lnTo>
                <a:lnTo>
                  <a:pt x="0" y="0"/>
                </a:lnTo>
                <a:close/>
              </a:path>
            </a:pathLst>
          </a:custGeom>
          <a:blipFill>
            <a:blip r:embed="rId4"/>
            <a:stretch>
              <a:fillRect l="0" t="0" r="0" b="0"/>
            </a:stretch>
          </a:blipFill>
          <a:ln w="19050" cap="sq">
            <a:solidFill>
              <a:srgbClr val="BFC5C7"/>
            </a:solidFill>
            <a:prstDash val="solid"/>
            <a:miter/>
          </a:ln>
        </p:spPr>
      </p:sp>
      <p:sp>
        <p:nvSpPr>
          <p:cNvPr name="TextBox 4" id="4"/>
          <p:cNvSpPr txBox="true"/>
          <p:nvPr/>
        </p:nvSpPr>
        <p:spPr>
          <a:xfrm rot="0">
            <a:off x="1071531" y="3739779"/>
            <a:ext cx="8115500" cy="352485"/>
          </a:xfrm>
          <a:prstGeom prst="rect">
            <a:avLst/>
          </a:prstGeom>
        </p:spPr>
        <p:txBody>
          <a:bodyPr anchor="t" rtlCol="false" tIns="0" lIns="0" bIns="0" rIns="0">
            <a:spAutoFit/>
          </a:bodyPr>
          <a:lstStyle/>
          <a:p>
            <a:pPr algn="l" marL="0" indent="0" lvl="0">
              <a:lnSpc>
                <a:spcPts val="2879"/>
              </a:lnSpc>
              <a:spcBef>
                <a:spcPct val="0"/>
              </a:spcBef>
            </a:pPr>
            <a:r>
              <a:rPr lang="en-US" sz="2400">
                <a:solidFill>
                  <a:srgbClr val="28323A"/>
                </a:solidFill>
                <a:latin typeface="Proxima Nova"/>
                <a:ea typeface="Proxima Nova"/>
                <a:cs typeface="Proxima Nova"/>
                <a:sym typeface="Proxima Nova"/>
              </a:rPr>
              <a:t>Ciclos de mantenimiento optimizados</a:t>
            </a:r>
          </a:p>
        </p:txBody>
      </p:sp>
      <p:sp>
        <p:nvSpPr>
          <p:cNvPr name="TextBox 5" id="5"/>
          <p:cNvSpPr txBox="true"/>
          <p:nvPr/>
        </p:nvSpPr>
        <p:spPr>
          <a:xfrm rot="0">
            <a:off x="1553086" y="4506030"/>
            <a:ext cx="4974269" cy="590431"/>
          </a:xfrm>
          <a:prstGeom prst="rect">
            <a:avLst/>
          </a:prstGeom>
        </p:spPr>
        <p:txBody>
          <a:bodyPr anchor="t" rtlCol="false" tIns="0" lIns="0" bIns="0" rIns="0">
            <a:spAutoFit/>
          </a:bodyPr>
          <a:lstStyle/>
          <a:p>
            <a:pPr algn="l" marL="0" indent="0" lvl="0">
              <a:lnSpc>
                <a:spcPts val="2370"/>
              </a:lnSpc>
              <a:spcBef>
                <a:spcPct val="0"/>
              </a:spcBef>
            </a:pPr>
            <a:r>
              <a:rPr lang="en-US" b="true" sz="1975">
                <a:solidFill>
                  <a:srgbClr val="1090CF"/>
                </a:solidFill>
                <a:latin typeface="Proxima Nova Bold"/>
                <a:ea typeface="Proxima Nova Bold"/>
                <a:cs typeface="Proxima Nova Bold"/>
                <a:sym typeface="Proxima Nova Bold"/>
              </a:rPr>
              <a:t>Intervalos de servicio: </a:t>
            </a:r>
            <a:r>
              <a:rPr lang="en-US" sz="1975">
                <a:solidFill>
                  <a:srgbClr val="1090CF"/>
                </a:solidFill>
                <a:latin typeface="Proxima Nova"/>
                <a:ea typeface="Proxima Nova"/>
                <a:cs typeface="Proxima Nova"/>
                <a:sym typeface="Proxima Nova"/>
              </a:rPr>
              <a:t>planifique el mantenimiento para evitar interrupciones</a:t>
            </a:r>
          </a:p>
        </p:txBody>
      </p:sp>
      <p:sp>
        <p:nvSpPr>
          <p:cNvPr name="Freeform 6" id="6"/>
          <p:cNvSpPr/>
          <p:nvPr/>
        </p:nvSpPr>
        <p:spPr>
          <a:xfrm flipH="false" flipV="false" rot="0">
            <a:off x="1028700" y="4506030"/>
            <a:ext cx="353856" cy="430993"/>
          </a:xfrm>
          <a:custGeom>
            <a:avLst/>
            <a:gdLst/>
            <a:ahLst/>
            <a:cxnLst/>
            <a:rect r="r" b="b" t="t" l="l"/>
            <a:pathLst>
              <a:path h="430993" w="353856">
                <a:moveTo>
                  <a:pt x="0" y="0"/>
                </a:moveTo>
                <a:lnTo>
                  <a:pt x="353856" y="0"/>
                </a:lnTo>
                <a:lnTo>
                  <a:pt x="353856" y="430993"/>
                </a:lnTo>
                <a:lnTo>
                  <a:pt x="0" y="430993"/>
                </a:lnTo>
                <a:lnTo>
                  <a:pt x="0" y="0"/>
                </a:lnTo>
                <a:close/>
              </a:path>
            </a:pathLst>
          </a:custGeom>
          <a:blipFill>
            <a:blip r:embed="rId5"/>
            <a:stretch>
              <a:fillRect l="-10899" t="0" r="-10899" b="0"/>
            </a:stretch>
          </a:blipFill>
        </p:spPr>
      </p:sp>
      <p:sp>
        <p:nvSpPr>
          <p:cNvPr name="TextBox 7" id="7"/>
          <p:cNvSpPr txBox="true"/>
          <p:nvPr/>
        </p:nvSpPr>
        <p:spPr>
          <a:xfrm rot="0">
            <a:off x="1572460" y="5477461"/>
            <a:ext cx="4985579" cy="650756"/>
          </a:xfrm>
          <a:prstGeom prst="rect">
            <a:avLst/>
          </a:prstGeom>
        </p:spPr>
        <p:txBody>
          <a:bodyPr anchor="t" rtlCol="false" tIns="0" lIns="0" bIns="0" rIns="0">
            <a:spAutoFit/>
          </a:bodyPr>
          <a:lstStyle/>
          <a:p>
            <a:pPr algn="l" marL="0" indent="0" lvl="0">
              <a:lnSpc>
                <a:spcPts val="2600"/>
              </a:lnSpc>
            </a:pPr>
            <a:r>
              <a:rPr lang="en-US" b="true" sz="2000">
                <a:solidFill>
                  <a:srgbClr val="28323A"/>
                </a:solidFill>
                <a:latin typeface="Proxima Nova Bold"/>
                <a:ea typeface="Proxima Nova Bold"/>
                <a:cs typeface="Proxima Nova Bold"/>
                <a:sym typeface="Proxima Nova Bold"/>
              </a:rPr>
              <a:t>Ejemplo: </a:t>
            </a:r>
            <a:r>
              <a:rPr lang="en-US" sz="2000">
                <a:solidFill>
                  <a:srgbClr val="28323A"/>
                </a:solidFill>
                <a:latin typeface="Proxima Nova"/>
                <a:ea typeface="Proxima Nova"/>
                <a:cs typeface="Proxima Nova"/>
                <a:sym typeface="Proxima Nova"/>
              </a:rPr>
              <a:t>Faltan 90 horas para el próximo servicio</a:t>
            </a:r>
          </a:p>
        </p:txBody>
      </p:sp>
      <p:sp>
        <p:nvSpPr>
          <p:cNvPr name="TextBox 8" id="8"/>
          <p:cNvSpPr txBox="true"/>
          <p:nvPr/>
        </p:nvSpPr>
        <p:spPr>
          <a:xfrm rot="0">
            <a:off x="1549002" y="6385511"/>
            <a:ext cx="4935523" cy="619244"/>
          </a:xfrm>
          <a:prstGeom prst="rect">
            <a:avLst/>
          </a:prstGeom>
        </p:spPr>
        <p:txBody>
          <a:bodyPr anchor="t" rtlCol="false" tIns="0" lIns="0" bIns="0" rIns="0">
            <a:spAutoFit/>
          </a:bodyPr>
          <a:lstStyle/>
          <a:p>
            <a:pPr algn="l" marL="0" indent="0" lvl="0">
              <a:lnSpc>
                <a:spcPts val="2400"/>
              </a:lnSpc>
              <a:spcBef>
                <a:spcPct val="0"/>
              </a:spcBef>
            </a:pPr>
            <a:r>
              <a:rPr lang="en-US" b="true" sz="2000">
                <a:solidFill>
                  <a:srgbClr val="1090CF"/>
                </a:solidFill>
                <a:latin typeface="Proxima Nova Bold"/>
                <a:ea typeface="Proxima Nova Bold"/>
                <a:cs typeface="Proxima Nova Bold"/>
                <a:sym typeface="Proxima Nova Bold"/>
              </a:rPr>
              <a:t>Realice un seguimiento de las horas del motor </a:t>
            </a:r>
            <a:r>
              <a:rPr lang="en-US" sz="2000">
                <a:solidFill>
                  <a:srgbClr val="1090CF"/>
                </a:solidFill>
                <a:latin typeface="Proxima Nova"/>
                <a:ea typeface="Proxima Nova"/>
                <a:cs typeface="Proxima Nova"/>
                <a:sym typeface="Proxima Nova"/>
              </a:rPr>
              <a:t>para programar el servicio</a:t>
            </a:r>
          </a:p>
        </p:txBody>
      </p:sp>
      <p:sp>
        <p:nvSpPr>
          <p:cNvPr name="Freeform 9" id="9"/>
          <p:cNvSpPr/>
          <p:nvPr/>
        </p:nvSpPr>
        <p:spPr>
          <a:xfrm flipH="false" flipV="false" rot="0">
            <a:off x="1028700" y="6395036"/>
            <a:ext cx="351099" cy="430993"/>
          </a:xfrm>
          <a:custGeom>
            <a:avLst/>
            <a:gdLst/>
            <a:ahLst/>
            <a:cxnLst/>
            <a:rect r="r" b="b" t="t" l="l"/>
            <a:pathLst>
              <a:path h="430993" w="351099">
                <a:moveTo>
                  <a:pt x="0" y="0"/>
                </a:moveTo>
                <a:lnTo>
                  <a:pt x="351099" y="0"/>
                </a:lnTo>
                <a:lnTo>
                  <a:pt x="351099" y="430993"/>
                </a:lnTo>
                <a:lnTo>
                  <a:pt x="0" y="430993"/>
                </a:lnTo>
                <a:lnTo>
                  <a:pt x="0" y="0"/>
                </a:lnTo>
                <a:close/>
              </a:path>
            </a:pathLst>
          </a:custGeom>
          <a:blipFill>
            <a:blip r:embed="rId5"/>
            <a:stretch>
              <a:fillRect l="-11377" t="0" r="-11377" b="0"/>
            </a:stretch>
          </a:blipFill>
        </p:spPr>
      </p:sp>
      <p:sp>
        <p:nvSpPr>
          <p:cNvPr name="TextBox 10" id="10"/>
          <p:cNvSpPr txBox="true"/>
          <p:nvPr/>
        </p:nvSpPr>
        <p:spPr>
          <a:xfrm rot="0">
            <a:off x="1572460" y="7309555"/>
            <a:ext cx="4935523" cy="650756"/>
          </a:xfrm>
          <a:prstGeom prst="rect">
            <a:avLst/>
          </a:prstGeom>
        </p:spPr>
        <p:txBody>
          <a:bodyPr anchor="t" rtlCol="false" tIns="0" lIns="0" bIns="0" rIns="0">
            <a:spAutoFit/>
          </a:bodyPr>
          <a:lstStyle/>
          <a:p>
            <a:pPr algn="l" marL="0" indent="0" lvl="0">
              <a:lnSpc>
                <a:spcPts val="2600"/>
              </a:lnSpc>
            </a:pPr>
            <a:r>
              <a:rPr lang="en-US" b="true" sz="2000">
                <a:solidFill>
                  <a:srgbClr val="28323A"/>
                </a:solidFill>
                <a:latin typeface="Proxima Nova Bold"/>
                <a:ea typeface="Proxima Nova Bold"/>
                <a:cs typeface="Proxima Nova Bold"/>
                <a:sym typeface="Proxima Nova Bold"/>
              </a:rPr>
              <a:t>Ejemplo: </a:t>
            </a:r>
            <a:r>
              <a:rPr lang="en-US" sz="2000">
                <a:solidFill>
                  <a:srgbClr val="28323A"/>
                </a:solidFill>
                <a:latin typeface="Proxima Nova"/>
                <a:ea typeface="Proxima Nova"/>
                <a:cs typeface="Proxima Nova"/>
                <a:sym typeface="Proxima Nova"/>
              </a:rPr>
              <a:t>La máquina "JCB" registra 453 horas</a:t>
            </a:r>
          </a:p>
        </p:txBody>
      </p:sp>
      <p:grpSp>
        <p:nvGrpSpPr>
          <p:cNvPr name="Group 11" id="11"/>
          <p:cNvGrpSpPr/>
          <p:nvPr/>
        </p:nvGrpSpPr>
        <p:grpSpPr>
          <a:xfrm rot="0">
            <a:off x="1028700" y="1562627"/>
            <a:ext cx="2388513" cy="472945"/>
            <a:chOff x="0" y="0"/>
            <a:chExt cx="610227" cy="120830"/>
          </a:xfrm>
        </p:grpSpPr>
        <p:sp>
          <p:nvSpPr>
            <p:cNvPr name="Freeform 12" id="12"/>
            <p:cNvSpPr/>
            <p:nvPr/>
          </p:nvSpPr>
          <p:spPr>
            <a:xfrm flipH="false" flipV="false" rot="0">
              <a:off x="0" y="0"/>
              <a:ext cx="610227" cy="120830"/>
            </a:xfrm>
            <a:custGeom>
              <a:avLst/>
              <a:gdLst/>
              <a:ahLst/>
              <a:cxnLst/>
              <a:rect r="r" b="b" t="t" l="l"/>
              <a:pathLst>
                <a:path h="120830" w="610227">
                  <a:moveTo>
                    <a:pt x="32413" y="0"/>
                  </a:moveTo>
                  <a:lnTo>
                    <a:pt x="577814" y="0"/>
                  </a:lnTo>
                  <a:cubicBezTo>
                    <a:pt x="595716" y="0"/>
                    <a:pt x="610227" y="14512"/>
                    <a:pt x="610227" y="32413"/>
                  </a:cubicBezTo>
                  <a:lnTo>
                    <a:pt x="610227" y="88417"/>
                  </a:lnTo>
                  <a:cubicBezTo>
                    <a:pt x="610227" y="106318"/>
                    <a:pt x="595716" y="120830"/>
                    <a:pt x="577814" y="120830"/>
                  </a:cubicBezTo>
                  <a:lnTo>
                    <a:pt x="32413" y="120830"/>
                  </a:lnTo>
                  <a:cubicBezTo>
                    <a:pt x="14512" y="120830"/>
                    <a:pt x="0" y="106318"/>
                    <a:pt x="0" y="88417"/>
                  </a:cubicBezTo>
                  <a:lnTo>
                    <a:pt x="0" y="32413"/>
                  </a:lnTo>
                  <a:cubicBezTo>
                    <a:pt x="0" y="14512"/>
                    <a:pt x="14512" y="0"/>
                    <a:pt x="32413" y="0"/>
                  </a:cubicBezTo>
                  <a:close/>
                </a:path>
              </a:pathLst>
            </a:custGeom>
            <a:solidFill>
              <a:srgbClr val="CAE9FF"/>
            </a:solidFill>
          </p:spPr>
        </p:sp>
        <p:sp>
          <p:nvSpPr>
            <p:cNvPr name="TextBox 13" id="13"/>
            <p:cNvSpPr txBox="true"/>
            <p:nvPr/>
          </p:nvSpPr>
          <p:spPr>
            <a:xfrm>
              <a:off x="0" y="-28575"/>
              <a:ext cx="610227" cy="149405"/>
            </a:xfrm>
            <a:prstGeom prst="rect">
              <a:avLst/>
            </a:prstGeom>
          </p:spPr>
          <p:txBody>
            <a:bodyPr anchor="ctr" rtlCol="false" tIns="52369" lIns="52369" bIns="52369" rIns="52369"/>
            <a:lstStyle/>
            <a:p>
              <a:pPr algn="ctr" marL="0" indent="0" lvl="0">
                <a:lnSpc>
                  <a:spcPts val="2483"/>
                </a:lnSpc>
              </a:pPr>
              <a:r>
                <a:rPr lang="en-US" b="true" sz="1800">
                  <a:solidFill>
                    <a:srgbClr val="1090CF"/>
                  </a:solidFill>
                  <a:latin typeface="Proxima Nova Bold"/>
                  <a:ea typeface="Proxima Nova Bold"/>
                  <a:cs typeface="Proxima Nova Bold"/>
                  <a:sym typeface="Proxima Nova Bold"/>
                </a:rPr>
                <a:t>Maquinaria pesada</a:t>
              </a:r>
            </a:p>
          </p:txBody>
        </p:sp>
      </p:grpSp>
      <p:sp>
        <p:nvSpPr>
          <p:cNvPr name="TextBox 14" id="14"/>
          <p:cNvSpPr txBox="true"/>
          <p:nvPr/>
        </p:nvSpPr>
        <p:spPr>
          <a:xfrm rot="0">
            <a:off x="1028700" y="2161926"/>
            <a:ext cx="6965126" cy="1228606"/>
          </a:xfrm>
          <a:prstGeom prst="rect">
            <a:avLst/>
          </a:prstGeom>
        </p:spPr>
        <p:txBody>
          <a:bodyPr anchor="t" rtlCol="false" tIns="0" lIns="0" bIns="0" rIns="0">
            <a:spAutoFit/>
          </a:bodyPr>
          <a:lstStyle/>
          <a:p>
            <a:pPr algn="l" marL="0" indent="0" lvl="0">
              <a:lnSpc>
                <a:spcPts val="4800"/>
              </a:lnSpc>
              <a:spcBef>
                <a:spcPct val="0"/>
              </a:spcBef>
            </a:pPr>
            <a:r>
              <a:rPr lang="en-US" b="true" sz="4000">
                <a:solidFill>
                  <a:srgbClr val="28323A"/>
                </a:solidFill>
                <a:latin typeface="Proxima Nova Bold"/>
                <a:ea typeface="Proxima Nova Bold"/>
                <a:cs typeface="Proxima Nova Bold"/>
                <a:sym typeface="Proxima Nova Bold"/>
              </a:rPr>
              <a:t>Planificación y eficiencia del mantenimiento</a:t>
            </a:r>
          </a:p>
        </p:txBody>
      </p:sp>
      <p:sp>
        <p:nvSpPr>
          <p:cNvPr name="Freeform 15" id="15"/>
          <p:cNvSpPr/>
          <p:nvPr/>
        </p:nvSpPr>
        <p:spPr>
          <a:xfrm flipH="false" flipV="false" rot="0">
            <a:off x="7751008" y="4676062"/>
            <a:ext cx="7862943" cy="5018820"/>
          </a:xfrm>
          <a:custGeom>
            <a:avLst/>
            <a:gdLst/>
            <a:ahLst/>
            <a:cxnLst/>
            <a:rect r="r" b="b" t="t" l="l"/>
            <a:pathLst>
              <a:path h="5018820" w="7862943">
                <a:moveTo>
                  <a:pt x="0" y="0"/>
                </a:moveTo>
                <a:lnTo>
                  <a:pt x="7862943" y="0"/>
                </a:lnTo>
                <a:lnTo>
                  <a:pt x="7862943" y="5018820"/>
                </a:lnTo>
                <a:lnTo>
                  <a:pt x="0" y="5018820"/>
                </a:lnTo>
                <a:lnTo>
                  <a:pt x="0" y="0"/>
                </a:lnTo>
                <a:close/>
              </a:path>
            </a:pathLst>
          </a:custGeom>
          <a:blipFill>
            <a:blip r:embed="rId6"/>
            <a:stretch>
              <a:fillRect l="0" t="0" r="0" b="-268"/>
            </a:stretch>
          </a:blipFill>
        </p:spPr>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1783889" y="9605997"/>
            <a:ext cx="377350" cy="430993"/>
          </a:xfrm>
          <a:custGeom>
            <a:avLst/>
            <a:gdLst/>
            <a:ahLst/>
            <a:cxnLst/>
            <a:rect r="r" b="b" t="t" l="l"/>
            <a:pathLst>
              <a:path h="430993" w="377350">
                <a:moveTo>
                  <a:pt x="0" y="0"/>
                </a:moveTo>
                <a:lnTo>
                  <a:pt x="377351" y="0"/>
                </a:lnTo>
                <a:lnTo>
                  <a:pt x="377351" y="430993"/>
                </a:lnTo>
                <a:lnTo>
                  <a:pt x="0" y="430993"/>
                </a:lnTo>
                <a:lnTo>
                  <a:pt x="0" y="0"/>
                </a:lnTo>
                <a:close/>
              </a:path>
            </a:pathLst>
          </a:custGeom>
          <a:blipFill>
            <a:blip r:embed="rId3"/>
            <a:stretch>
              <a:fillRect l="-7107" t="0" r="-7107" b="0"/>
            </a:stretch>
          </a:blipFill>
        </p:spPr>
      </p:sp>
      <p:sp>
        <p:nvSpPr>
          <p:cNvPr name="Freeform 3" id="3"/>
          <p:cNvSpPr/>
          <p:nvPr/>
        </p:nvSpPr>
        <p:spPr>
          <a:xfrm flipH="false" flipV="false" rot="0">
            <a:off x="9878927" y="-6676537"/>
            <a:ext cx="14760745" cy="14477828"/>
          </a:xfrm>
          <a:custGeom>
            <a:avLst/>
            <a:gdLst/>
            <a:ahLst/>
            <a:cxnLst/>
            <a:rect r="r" b="b" t="t" l="l"/>
            <a:pathLst>
              <a:path h="14477828" w="14760745">
                <a:moveTo>
                  <a:pt x="0" y="0"/>
                </a:moveTo>
                <a:lnTo>
                  <a:pt x="14760746" y="0"/>
                </a:lnTo>
                <a:lnTo>
                  <a:pt x="14760746" y="14477828"/>
                </a:lnTo>
                <a:lnTo>
                  <a:pt x="0" y="14477828"/>
                </a:lnTo>
                <a:lnTo>
                  <a:pt x="0" y="0"/>
                </a:lnTo>
                <a:close/>
              </a:path>
            </a:pathLst>
          </a:custGeom>
          <a:blipFill>
            <a:blip r:embed="rId4">
              <a:alphaModFix amt="32999"/>
            </a:blip>
            <a:stretch>
              <a:fillRect l="0" t="-977" r="0" b="-977"/>
            </a:stretch>
          </a:blipFill>
        </p:spPr>
      </p:sp>
      <p:sp>
        <p:nvSpPr>
          <p:cNvPr name="Freeform 4" id="4"/>
          <p:cNvSpPr/>
          <p:nvPr/>
        </p:nvSpPr>
        <p:spPr>
          <a:xfrm flipH="false" flipV="false" rot="0">
            <a:off x="1028700" y="4506030"/>
            <a:ext cx="351099" cy="430993"/>
          </a:xfrm>
          <a:custGeom>
            <a:avLst/>
            <a:gdLst/>
            <a:ahLst/>
            <a:cxnLst/>
            <a:rect r="r" b="b" t="t" l="l"/>
            <a:pathLst>
              <a:path h="430993" w="351099">
                <a:moveTo>
                  <a:pt x="0" y="0"/>
                </a:moveTo>
                <a:lnTo>
                  <a:pt x="351099" y="0"/>
                </a:lnTo>
                <a:lnTo>
                  <a:pt x="351099" y="430993"/>
                </a:lnTo>
                <a:lnTo>
                  <a:pt x="0" y="430993"/>
                </a:lnTo>
                <a:lnTo>
                  <a:pt x="0" y="0"/>
                </a:lnTo>
                <a:close/>
              </a:path>
            </a:pathLst>
          </a:custGeom>
          <a:blipFill>
            <a:blip r:embed="rId3"/>
            <a:stretch>
              <a:fillRect l="-11377" t="0" r="-11377" b="0"/>
            </a:stretch>
          </a:blipFill>
        </p:spPr>
      </p:sp>
      <p:sp>
        <p:nvSpPr>
          <p:cNvPr name="TextBox 5" id="5"/>
          <p:cNvSpPr txBox="true"/>
          <p:nvPr/>
        </p:nvSpPr>
        <p:spPr>
          <a:xfrm rot="0">
            <a:off x="1549002" y="4496505"/>
            <a:ext cx="4935523" cy="924104"/>
          </a:xfrm>
          <a:prstGeom prst="rect">
            <a:avLst/>
          </a:prstGeom>
        </p:spPr>
        <p:txBody>
          <a:bodyPr anchor="t" rtlCol="false" tIns="0" lIns="0" bIns="0" rIns="0">
            <a:spAutoFit/>
          </a:bodyPr>
          <a:lstStyle/>
          <a:p>
            <a:pPr algn="l" marL="0" indent="0" lvl="0">
              <a:lnSpc>
                <a:spcPts val="2400"/>
              </a:lnSpc>
              <a:spcBef>
                <a:spcPct val="0"/>
              </a:spcBef>
            </a:pPr>
            <a:r>
              <a:rPr lang="en-US" b="true" sz="2000">
                <a:solidFill>
                  <a:srgbClr val="1090CF"/>
                </a:solidFill>
                <a:latin typeface="Proxima Nova Bold"/>
                <a:ea typeface="Proxima Nova Bold"/>
                <a:cs typeface="Proxima Nova Bold"/>
                <a:sym typeface="Proxima Nova Bold"/>
              </a:rPr>
              <a:t>Códigos de diagnóstico de problemas: </a:t>
            </a:r>
            <a:r>
              <a:rPr lang="en-US" sz="2000">
                <a:solidFill>
                  <a:srgbClr val="1090CF"/>
                </a:solidFill>
                <a:latin typeface="Proxima Nova"/>
                <a:ea typeface="Proxima Nova"/>
                <a:cs typeface="Proxima Nova"/>
                <a:sym typeface="Proxima Nova"/>
              </a:rPr>
              <a:t>ayudan a los técnicos a diagnosticar y resolver problemas.</a:t>
            </a:r>
          </a:p>
        </p:txBody>
      </p:sp>
      <p:sp>
        <p:nvSpPr>
          <p:cNvPr name="TextBox 6" id="6"/>
          <p:cNvSpPr txBox="true"/>
          <p:nvPr/>
        </p:nvSpPr>
        <p:spPr>
          <a:xfrm rot="0">
            <a:off x="1549002" y="5604441"/>
            <a:ext cx="4935523" cy="650756"/>
          </a:xfrm>
          <a:prstGeom prst="rect">
            <a:avLst/>
          </a:prstGeom>
        </p:spPr>
        <p:txBody>
          <a:bodyPr anchor="t" rtlCol="false" tIns="0" lIns="0" bIns="0" rIns="0">
            <a:spAutoFit/>
          </a:bodyPr>
          <a:lstStyle/>
          <a:p>
            <a:pPr algn="l" marL="0" indent="0" lvl="0">
              <a:lnSpc>
                <a:spcPts val="2600"/>
              </a:lnSpc>
            </a:pPr>
            <a:r>
              <a:rPr lang="en-US" b="true" sz="2000">
                <a:solidFill>
                  <a:srgbClr val="28323A"/>
                </a:solidFill>
                <a:latin typeface="Proxima Nova Bold"/>
                <a:ea typeface="Proxima Nova Bold"/>
                <a:cs typeface="Proxima Nova Bold"/>
                <a:sym typeface="Proxima Nova Bold"/>
              </a:rPr>
              <a:t>Ejemplo: </a:t>
            </a:r>
            <a:r>
              <a:rPr lang="en-US" sz="2000">
                <a:solidFill>
                  <a:srgbClr val="28323A"/>
                </a:solidFill>
                <a:latin typeface="Proxima Nova"/>
                <a:ea typeface="Proxima Nova"/>
                <a:cs typeface="Proxima Nova"/>
                <a:sym typeface="Proxima Nova"/>
              </a:rPr>
              <a:t>La máquina "DTC" informa los códigos C0616, P0562, U3006</a:t>
            </a:r>
          </a:p>
        </p:txBody>
      </p:sp>
      <p:sp>
        <p:nvSpPr>
          <p:cNvPr name="Freeform 7" id="7"/>
          <p:cNvSpPr/>
          <p:nvPr/>
        </p:nvSpPr>
        <p:spPr>
          <a:xfrm flipH="false" flipV="false" rot="0">
            <a:off x="1028700" y="6643245"/>
            <a:ext cx="351099" cy="430993"/>
          </a:xfrm>
          <a:custGeom>
            <a:avLst/>
            <a:gdLst/>
            <a:ahLst/>
            <a:cxnLst/>
            <a:rect r="r" b="b" t="t" l="l"/>
            <a:pathLst>
              <a:path h="430993" w="351099">
                <a:moveTo>
                  <a:pt x="0" y="0"/>
                </a:moveTo>
                <a:lnTo>
                  <a:pt x="351099" y="0"/>
                </a:lnTo>
                <a:lnTo>
                  <a:pt x="351099" y="430994"/>
                </a:lnTo>
                <a:lnTo>
                  <a:pt x="0" y="430994"/>
                </a:lnTo>
                <a:lnTo>
                  <a:pt x="0" y="0"/>
                </a:lnTo>
                <a:close/>
              </a:path>
            </a:pathLst>
          </a:custGeom>
          <a:blipFill>
            <a:blip r:embed="rId3"/>
            <a:stretch>
              <a:fillRect l="-11377" t="0" r="-11377" b="0"/>
            </a:stretch>
          </a:blipFill>
        </p:spPr>
      </p:sp>
      <p:sp>
        <p:nvSpPr>
          <p:cNvPr name="TextBox 8" id="8"/>
          <p:cNvSpPr txBox="true"/>
          <p:nvPr/>
        </p:nvSpPr>
        <p:spPr>
          <a:xfrm rot="0">
            <a:off x="1549002" y="6633720"/>
            <a:ext cx="4935523" cy="924104"/>
          </a:xfrm>
          <a:prstGeom prst="rect">
            <a:avLst/>
          </a:prstGeom>
        </p:spPr>
        <p:txBody>
          <a:bodyPr anchor="t" rtlCol="false" tIns="0" lIns="0" bIns="0" rIns="0">
            <a:spAutoFit/>
          </a:bodyPr>
          <a:lstStyle/>
          <a:p>
            <a:pPr algn="l" marL="0" indent="0" lvl="0">
              <a:lnSpc>
                <a:spcPts val="2400"/>
              </a:lnSpc>
              <a:spcBef>
                <a:spcPct val="0"/>
              </a:spcBef>
            </a:pPr>
            <a:r>
              <a:rPr lang="en-US" b="true" sz="2000">
                <a:solidFill>
                  <a:srgbClr val="1090CF"/>
                </a:solidFill>
                <a:latin typeface="Proxima Nova Bold"/>
                <a:ea typeface="Proxima Nova Bold"/>
                <a:cs typeface="Proxima Nova Bold"/>
                <a:sym typeface="Proxima Nova Bold"/>
              </a:rPr>
              <a:t>Códigos de diagnóstico de problemas: </a:t>
            </a:r>
            <a:r>
              <a:rPr lang="en-US" sz="2000">
                <a:solidFill>
                  <a:srgbClr val="1090CF"/>
                </a:solidFill>
                <a:latin typeface="Proxima Nova"/>
                <a:ea typeface="Proxima Nova"/>
                <a:cs typeface="Proxima Nova"/>
                <a:sym typeface="Proxima Nova"/>
              </a:rPr>
              <a:t>ayudan a los técnicos a diagnosticar y resolver problemas.</a:t>
            </a:r>
          </a:p>
        </p:txBody>
      </p:sp>
      <p:sp>
        <p:nvSpPr>
          <p:cNvPr name="TextBox 9" id="9"/>
          <p:cNvSpPr txBox="true"/>
          <p:nvPr/>
        </p:nvSpPr>
        <p:spPr>
          <a:xfrm rot="0">
            <a:off x="1549002" y="7767374"/>
            <a:ext cx="4935523" cy="650756"/>
          </a:xfrm>
          <a:prstGeom prst="rect">
            <a:avLst/>
          </a:prstGeom>
        </p:spPr>
        <p:txBody>
          <a:bodyPr anchor="t" rtlCol="false" tIns="0" lIns="0" bIns="0" rIns="0">
            <a:spAutoFit/>
          </a:bodyPr>
          <a:lstStyle/>
          <a:p>
            <a:pPr algn="l" marL="0" indent="0" lvl="0">
              <a:lnSpc>
                <a:spcPts val="2600"/>
              </a:lnSpc>
            </a:pPr>
            <a:r>
              <a:rPr lang="en-US" b="true" sz="2000">
                <a:solidFill>
                  <a:srgbClr val="28323A"/>
                </a:solidFill>
                <a:latin typeface="Proxima Nova Bold"/>
                <a:ea typeface="Proxima Nova Bold"/>
                <a:cs typeface="Proxima Nova Bold"/>
                <a:sym typeface="Proxima Nova Bold"/>
              </a:rPr>
              <a:t>Ejemplo: </a:t>
            </a:r>
            <a:r>
              <a:rPr lang="en-US" sz="2000">
                <a:solidFill>
                  <a:srgbClr val="28323A"/>
                </a:solidFill>
                <a:latin typeface="Proxima Nova"/>
                <a:ea typeface="Proxima Nova"/>
                <a:cs typeface="Proxima Nova"/>
                <a:sym typeface="Proxima Nova"/>
              </a:rPr>
              <a:t>La máquina "DTC" informa los códigos C0616, P0562, U3006</a:t>
            </a:r>
          </a:p>
        </p:txBody>
      </p:sp>
      <p:sp>
        <p:nvSpPr>
          <p:cNvPr name="TextBox 10" id="10"/>
          <p:cNvSpPr txBox="true"/>
          <p:nvPr/>
        </p:nvSpPr>
        <p:spPr>
          <a:xfrm rot="0">
            <a:off x="1028700" y="2171451"/>
            <a:ext cx="6965126" cy="1200150"/>
          </a:xfrm>
          <a:prstGeom prst="rect">
            <a:avLst/>
          </a:prstGeom>
        </p:spPr>
        <p:txBody>
          <a:bodyPr anchor="t" rtlCol="false" tIns="0" lIns="0" bIns="0" rIns="0">
            <a:spAutoFit/>
          </a:bodyPr>
          <a:lstStyle/>
          <a:p>
            <a:pPr algn="l" marL="0" indent="0" lvl="0">
              <a:lnSpc>
                <a:spcPts val="4799"/>
              </a:lnSpc>
            </a:pPr>
            <a:r>
              <a:rPr lang="en-US" b="true" sz="3999">
                <a:solidFill>
                  <a:srgbClr val="28323A"/>
                </a:solidFill>
                <a:latin typeface="Proxima Nova Bold"/>
                <a:ea typeface="Proxima Nova Bold"/>
                <a:cs typeface="Proxima Nova Bold"/>
                <a:sym typeface="Proxima Nova Bold"/>
              </a:rPr>
              <a:t>Diagnóstico y detección de fallos</a:t>
            </a:r>
          </a:p>
        </p:txBody>
      </p:sp>
      <p:grpSp>
        <p:nvGrpSpPr>
          <p:cNvPr name="Group 11" id="11"/>
          <p:cNvGrpSpPr/>
          <p:nvPr/>
        </p:nvGrpSpPr>
        <p:grpSpPr>
          <a:xfrm rot="0">
            <a:off x="1028700" y="1562627"/>
            <a:ext cx="2388513" cy="472945"/>
            <a:chOff x="0" y="0"/>
            <a:chExt cx="610227" cy="120830"/>
          </a:xfrm>
        </p:grpSpPr>
        <p:sp>
          <p:nvSpPr>
            <p:cNvPr name="Freeform 12" id="12"/>
            <p:cNvSpPr/>
            <p:nvPr/>
          </p:nvSpPr>
          <p:spPr>
            <a:xfrm flipH="false" flipV="false" rot="0">
              <a:off x="0" y="0"/>
              <a:ext cx="610227" cy="120830"/>
            </a:xfrm>
            <a:custGeom>
              <a:avLst/>
              <a:gdLst/>
              <a:ahLst/>
              <a:cxnLst/>
              <a:rect r="r" b="b" t="t" l="l"/>
              <a:pathLst>
                <a:path h="120830" w="610227">
                  <a:moveTo>
                    <a:pt x="32413" y="0"/>
                  </a:moveTo>
                  <a:lnTo>
                    <a:pt x="577814" y="0"/>
                  </a:lnTo>
                  <a:cubicBezTo>
                    <a:pt x="595716" y="0"/>
                    <a:pt x="610227" y="14512"/>
                    <a:pt x="610227" y="32413"/>
                  </a:cubicBezTo>
                  <a:lnTo>
                    <a:pt x="610227" y="88417"/>
                  </a:lnTo>
                  <a:cubicBezTo>
                    <a:pt x="610227" y="106318"/>
                    <a:pt x="595716" y="120830"/>
                    <a:pt x="577814" y="120830"/>
                  </a:cubicBezTo>
                  <a:lnTo>
                    <a:pt x="32413" y="120830"/>
                  </a:lnTo>
                  <a:cubicBezTo>
                    <a:pt x="14512" y="120830"/>
                    <a:pt x="0" y="106318"/>
                    <a:pt x="0" y="88417"/>
                  </a:cubicBezTo>
                  <a:lnTo>
                    <a:pt x="0" y="32413"/>
                  </a:lnTo>
                  <a:cubicBezTo>
                    <a:pt x="0" y="14512"/>
                    <a:pt x="14512" y="0"/>
                    <a:pt x="32413" y="0"/>
                  </a:cubicBezTo>
                  <a:close/>
                </a:path>
              </a:pathLst>
            </a:custGeom>
            <a:solidFill>
              <a:srgbClr val="CAE9FF"/>
            </a:solidFill>
          </p:spPr>
        </p:sp>
        <p:sp>
          <p:nvSpPr>
            <p:cNvPr name="TextBox 13" id="13"/>
            <p:cNvSpPr txBox="true"/>
            <p:nvPr/>
          </p:nvSpPr>
          <p:spPr>
            <a:xfrm>
              <a:off x="0" y="-28575"/>
              <a:ext cx="610227" cy="149405"/>
            </a:xfrm>
            <a:prstGeom prst="rect">
              <a:avLst/>
            </a:prstGeom>
          </p:spPr>
          <p:txBody>
            <a:bodyPr anchor="ctr" rtlCol="false" tIns="52369" lIns="52369" bIns="52369" rIns="52369"/>
            <a:lstStyle/>
            <a:p>
              <a:pPr algn="ctr" marL="0" indent="0" lvl="0">
                <a:lnSpc>
                  <a:spcPts val="2483"/>
                </a:lnSpc>
              </a:pPr>
              <a:r>
                <a:rPr lang="en-US" b="true" sz="1800">
                  <a:solidFill>
                    <a:srgbClr val="1090CF"/>
                  </a:solidFill>
                  <a:latin typeface="Proxima Nova Bold"/>
                  <a:ea typeface="Proxima Nova Bold"/>
                  <a:cs typeface="Proxima Nova Bold"/>
                  <a:sym typeface="Proxima Nova Bold"/>
                </a:rPr>
                <a:t>Maquinaria pesada</a:t>
              </a:r>
            </a:p>
          </p:txBody>
        </p:sp>
      </p:grpSp>
      <p:sp>
        <p:nvSpPr>
          <p:cNvPr name="TextBox 14" id="14"/>
          <p:cNvSpPr txBox="true"/>
          <p:nvPr/>
        </p:nvSpPr>
        <p:spPr>
          <a:xfrm rot="0">
            <a:off x="1071531" y="3739779"/>
            <a:ext cx="8115500" cy="352485"/>
          </a:xfrm>
          <a:prstGeom prst="rect">
            <a:avLst/>
          </a:prstGeom>
        </p:spPr>
        <p:txBody>
          <a:bodyPr anchor="t" rtlCol="false" tIns="0" lIns="0" bIns="0" rIns="0">
            <a:spAutoFit/>
          </a:bodyPr>
          <a:lstStyle/>
          <a:p>
            <a:pPr algn="l" marL="0" indent="0" lvl="0">
              <a:lnSpc>
                <a:spcPts val="2879"/>
              </a:lnSpc>
              <a:spcBef>
                <a:spcPct val="0"/>
              </a:spcBef>
            </a:pPr>
            <a:r>
              <a:rPr lang="en-US" sz="2400">
                <a:solidFill>
                  <a:srgbClr val="28323A"/>
                </a:solidFill>
                <a:latin typeface="Proxima Nova"/>
                <a:ea typeface="Proxima Nova"/>
                <a:cs typeface="Proxima Nova"/>
                <a:sym typeface="Proxima Nova"/>
              </a:rPr>
              <a:t>Detección temprana de fallos</a:t>
            </a:r>
          </a:p>
        </p:txBody>
      </p:sp>
      <p:sp>
        <p:nvSpPr>
          <p:cNvPr name="Freeform 15" id="15"/>
          <p:cNvSpPr/>
          <p:nvPr/>
        </p:nvSpPr>
        <p:spPr>
          <a:xfrm flipH="false" flipV="false" rot="0">
            <a:off x="7789671" y="2266076"/>
            <a:ext cx="9902386" cy="6483736"/>
          </a:xfrm>
          <a:custGeom>
            <a:avLst/>
            <a:gdLst/>
            <a:ahLst/>
            <a:cxnLst/>
            <a:rect r="r" b="b" t="t" l="l"/>
            <a:pathLst>
              <a:path h="6483736" w="9902386">
                <a:moveTo>
                  <a:pt x="0" y="0"/>
                </a:moveTo>
                <a:lnTo>
                  <a:pt x="9902387" y="0"/>
                </a:lnTo>
                <a:lnTo>
                  <a:pt x="9902387" y="6483736"/>
                </a:lnTo>
                <a:lnTo>
                  <a:pt x="0" y="6483736"/>
                </a:lnTo>
                <a:lnTo>
                  <a:pt x="0" y="0"/>
                </a:lnTo>
                <a:close/>
              </a:path>
            </a:pathLst>
          </a:custGeom>
          <a:blipFill>
            <a:blip r:embed="rId5"/>
            <a:stretch>
              <a:fillRect l="-985" t="0" r="-1321" b="0"/>
            </a:stretch>
          </a:blipFill>
        </p:spPr>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878927" y="-6676537"/>
            <a:ext cx="14760745" cy="14477828"/>
          </a:xfrm>
          <a:custGeom>
            <a:avLst/>
            <a:gdLst/>
            <a:ahLst/>
            <a:cxnLst/>
            <a:rect r="r" b="b" t="t" l="l"/>
            <a:pathLst>
              <a:path h="14477828" w="14760745">
                <a:moveTo>
                  <a:pt x="0" y="0"/>
                </a:moveTo>
                <a:lnTo>
                  <a:pt x="14760746" y="0"/>
                </a:lnTo>
                <a:lnTo>
                  <a:pt x="14760746" y="14477828"/>
                </a:lnTo>
                <a:lnTo>
                  <a:pt x="0" y="14477828"/>
                </a:lnTo>
                <a:lnTo>
                  <a:pt x="0" y="0"/>
                </a:lnTo>
                <a:close/>
              </a:path>
            </a:pathLst>
          </a:custGeom>
          <a:blipFill>
            <a:blip r:embed="rId3">
              <a:alphaModFix amt="32999"/>
            </a:blip>
            <a:stretch>
              <a:fillRect l="0" t="-977" r="0" b="-977"/>
            </a:stretch>
          </a:blipFill>
        </p:spPr>
      </p:sp>
      <p:sp>
        <p:nvSpPr>
          <p:cNvPr name="TextBox 3" id="3"/>
          <p:cNvSpPr txBox="true"/>
          <p:nvPr/>
        </p:nvSpPr>
        <p:spPr>
          <a:xfrm rot="0">
            <a:off x="1071531" y="3739779"/>
            <a:ext cx="8115500" cy="352485"/>
          </a:xfrm>
          <a:prstGeom prst="rect">
            <a:avLst/>
          </a:prstGeom>
        </p:spPr>
        <p:txBody>
          <a:bodyPr anchor="t" rtlCol="false" tIns="0" lIns="0" bIns="0" rIns="0">
            <a:spAutoFit/>
          </a:bodyPr>
          <a:lstStyle/>
          <a:p>
            <a:pPr algn="l" marL="0" indent="0" lvl="0">
              <a:lnSpc>
                <a:spcPts val="2879"/>
              </a:lnSpc>
              <a:spcBef>
                <a:spcPct val="0"/>
              </a:spcBef>
            </a:pPr>
            <a:r>
              <a:rPr lang="en-US" sz="2400">
                <a:solidFill>
                  <a:srgbClr val="28323A"/>
                </a:solidFill>
                <a:latin typeface="Proxima Nova"/>
                <a:ea typeface="Proxima Nova"/>
                <a:cs typeface="Proxima Nova"/>
                <a:sym typeface="Proxima Nova"/>
              </a:rPr>
              <a:t>Cumplimiento y eficiencia</a:t>
            </a:r>
          </a:p>
        </p:txBody>
      </p:sp>
      <p:sp>
        <p:nvSpPr>
          <p:cNvPr name="Freeform 4" id="4"/>
          <p:cNvSpPr/>
          <p:nvPr/>
        </p:nvSpPr>
        <p:spPr>
          <a:xfrm flipH="false" flipV="false" rot="0">
            <a:off x="7641516" y="2266076"/>
            <a:ext cx="10198698" cy="6527167"/>
          </a:xfrm>
          <a:custGeom>
            <a:avLst/>
            <a:gdLst/>
            <a:ahLst/>
            <a:cxnLst/>
            <a:rect r="r" b="b" t="t" l="l"/>
            <a:pathLst>
              <a:path h="6527167" w="10198698">
                <a:moveTo>
                  <a:pt x="0" y="0"/>
                </a:moveTo>
                <a:lnTo>
                  <a:pt x="10198697" y="0"/>
                </a:lnTo>
                <a:lnTo>
                  <a:pt x="10198697" y="6527167"/>
                </a:lnTo>
                <a:lnTo>
                  <a:pt x="0" y="6527167"/>
                </a:lnTo>
                <a:lnTo>
                  <a:pt x="0" y="0"/>
                </a:lnTo>
                <a:close/>
              </a:path>
            </a:pathLst>
          </a:custGeom>
          <a:blipFill>
            <a:blip r:embed="rId4"/>
            <a:stretch>
              <a:fillRect l="0" t="0" r="0" b="0"/>
            </a:stretch>
          </a:blipFill>
        </p:spPr>
      </p:sp>
      <p:sp>
        <p:nvSpPr>
          <p:cNvPr name="Freeform 5" id="5"/>
          <p:cNvSpPr/>
          <p:nvPr/>
        </p:nvSpPr>
        <p:spPr>
          <a:xfrm flipH="false" flipV="false" rot="0">
            <a:off x="1028700" y="4506030"/>
            <a:ext cx="351099" cy="430993"/>
          </a:xfrm>
          <a:custGeom>
            <a:avLst/>
            <a:gdLst/>
            <a:ahLst/>
            <a:cxnLst/>
            <a:rect r="r" b="b" t="t" l="l"/>
            <a:pathLst>
              <a:path h="430993" w="351099">
                <a:moveTo>
                  <a:pt x="0" y="0"/>
                </a:moveTo>
                <a:lnTo>
                  <a:pt x="351099" y="0"/>
                </a:lnTo>
                <a:lnTo>
                  <a:pt x="351099" y="430993"/>
                </a:lnTo>
                <a:lnTo>
                  <a:pt x="0" y="430993"/>
                </a:lnTo>
                <a:lnTo>
                  <a:pt x="0" y="0"/>
                </a:lnTo>
                <a:close/>
              </a:path>
            </a:pathLst>
          </a:custGeom>
          <a:blipFill>
            <a:blip r:embed="rId5"/>
            <a:stretch>
              <a:fillRect l="-11377" t="0" r="-11377" b="0"/>
            </a:stretch>
          </a:blipFill>
        </p:spPr>
      </p:sp>
      <p:sp>
        <p:nvSpPr>
          <p:cNvPr name="TextBox 6" id="6"/>
          <p:cNvSpPr txBox="true"/>
          <p:nvPr/>
        </p:nvSpPr>
        <p:spPr>
          <a:xfrm rot="0">
            <a:off x="1549002" y="4496505"/>
            <a:ext cx="4935523" cy="924104"/>
          </a:xfrm>
          <a:prstGeom prst="rect">
            <a:avLst/>
          </a:prstGeom>
        </p:spPr>
        <p:txBody>
          <a:bodyPr anchor="t" rtlCol="false" tIns="0" lIns="0" bIns="0" rIns="0">
            <a:spAutoFit/>
          </a:bodyPr>
          <a:lstStyle/>
          <a:p>
            <a:pPr algn="l" marL="0" indent="0" lvl="0">
              <a:lnSpc>
                <a:spcPts val="2400"/>
              </a:lnSpc>
              <a:spcBef>
                <a:spcPct val="0"/>
              </a:spcBef>
            </a:pPr>
            <a:r>
              <a:rPr lang="en-US" b="true" sz="2000">
                <a:solidFill>
                  <a:srgbClr val="1090CF"/>
                </a:solidFill>
                <a:latin typeface="Proxima Nova Bold"/>
                <a:ea typeface="Proxima Nova Bold"/>
                <a:cs typeface="Proxima Nova Bold"/>
                <a:sym typeface="Proxima Nova Bold"/>
              </a:rPr>
              <a:t>Monitorización del nivel de AdBlue: </a:t>
            </a:r>
            <a:r>
              <a:rPr lang="en-US" sz="2000">
                <a:solidFill>
                  <a:srgbClr val="1090CF"/>
                </a:solidFill>
                <a:latin typeface="Proxima Nova"/>
                <a:ea typeface="Proxima Nova"/>
                <a:cs typeface="Proxima Nova"/>
                <a:sym typeface="Proxima Nova"/>
              </a:rPr>
              <a:t>garantizar el cumplimiento de las normas sobre emisiones</a:t>
            </a:r>
          </a:p>
        </p:txBody>
      </p:sp>
      <p:sp>
        <p:nvSpPr>
          <p:cNvPr name="TextBox 7" id="7"/>
          <p:cNvSpPr txBox="true"/>
          <p:nvPr/>
        </p:nvSpPr>
        <p:spPr>
          <a:xfrm rot="0">
            <a:off x="1549002" y="5663496"/>
            <a:ext cx="4940700" cy="326965"/>
          </a:xfrm>
          <a:prstGeom prst="rect">
            <a:avLst/>
          </a:prstGeom>
        </p:spPr>
        <p:txBody>
          <a:bodyPr anchor="t" rtlCol="false" tIns="0" lIns="0" bIns="0" rIns="0">
            <a:spAutoFit/>
          </a:bodyPr>
          <a:lstStyle/>
          <a:p>
            <a:pPr algn="l" marL="0" indent="0" lvl="0">
              <a:lnSpc>
                <a:spcPts val="2600"/>
              </a:lnSpc>
            </a:pPr>
            <a:r>
              <a:rPr lang="en-US" b="true" sz="2000">
                <a:solidFill>
                  <a:srgbClr val="28323A"/>
                </a:solidFill>
                <a:latin typeface="Proxima Nova Bold"/>
                <a:ea typeface="Proxima Nova Bold"/>
                <a:cs typeface="Proxima Nova Bold"/>
                <a:sym typeface="Proxima Nova Bold"/>
              </a:rPr>
              <a:t>Ejemplo: </a:t>
            </a:r>
            <a:r>
              <a:rPr lang="en-US" sz="2000">
                <a:solidFill>
                  <a:srgbClr val="28323A"/>
                </a:solidFill>
                <a:latin typeface="Proxima Nova"/>
                <a:ea typeface="Proxima Nova"/>
                <a:cs typeface="Proxima Nova"/>
                <a:sym typeface="Proxima Nova"/>
              </a:rPr>
              <a:t>Nivel de AdBlue al 95,6%</a:t>
            </a:r>
          </a:p>
        </p:txBody>
      </p:sp>
      <p:sp>
        <p:nvSpPr>
          <p:cNvPr name="Freeform 8" id="8"/>
          <p:cNvSpPr/>
          <p:nvPr/>
        </p:nvSpPr>
        <p:spPr>
          <a:xfrm flipH="false" flipV="false" rot="0">
            <a:off x="1028700" y="6352411"/>
            <a:ext cx="351099" cy="430993"/>
          </a:xfrm>
          <a:custGeom>
            <a:avLst/>
            <a:gdLst/>
            <a:ahLst/>
            <a:cxnLst/>
            <a:rect r="r" b="b" t="t" l="l"/>
            <a:pathLst>
              <a:path h="430993" w="351099">
                <a:moveTo>
                  <a:pt x="0" y="0"/>
                </a:moveTo>
                <a:lnTo>
                  <a:pt x="351099" y="0"/>
                </a:lnTo>
                <a:lnTo>
                  <a:pt x="351099" y="430994"/>
                </a:lnTo>
                <a:lnTo>
                  <a:pt x="0" y="430994"/>
                </a:lnTo>
                <a:lnTo>
                  <a:pt x="0" y="0"/>
                </a:lnTo>
                <a:close/>
              </a:path>
            </a:pathLst>
          </a:custGeom>
          <a:blipFill>
            <a:blip r:embed="rId5"/>
            <a:stretch>
              <a:fillRect l="-11377" t="0" r="-11377" b="0"/>
            </a:stretch>
          </a:blipFill>
        </p:spPr>
      </p:sp>
      <p:sp>
        <p:nvSpPr>
          <p:cNvPr name="TextBox 9" id="9"/>
          <p:cNvSpPr txBox="true"/>
          <p:nvPr/>
        </p:nvSpPr>
        <p:spPr>
          <a:xfrm rot="0">
            <a:off x="1549002" y="6342886"/>
            <a:ext cx="4935523" cy="924104"/>
          </a:xfrm>
          <a:prstGeom prst="rect">
            <a:avLst/>
          </a:prstGeom>
        </p:spPr>
        <p:txBody>
          <a:bodyPr anchor="t" rtlCol="false" tIns="0" lIns="0" bIns="0" rIns="0">
            <a:spAutoFit/>
          </a:bodyPr>
          <a:lstStyle/>
          <a:p>
            <a:pPr algn="l" marL="0" indent="0" lvl="0">
              <a:lnSpc>
                <a:spcPts val="2400"/>
              </a:lnSpc>
              <a:spcBef>
                <a:spcPct val="0"/>
              </a:spcBef>
            </a:pPr>
            <a:r>
              <a:rPr lang="en-US" b="true" sz="2000">
                <a:solidFill>
                  <a:srgbClr val="1090CF"/>
                </a:solidFill>
                <a:latin typeface="Proxima Nova Bold"/>
                <a:ea typeface="Proxima Nova Bold"/>
                <a:cs typeface="Proxima Nova Bold"/>
                <a:sym typeface="Proxima Nova Bold"/>
              </a:rPr>
              <a:t>Seguimiento del nivel de combustible: </a:t>
            </a:r>
            <a:r>
              <a:rPr lang="en-US" sz="2000">
                <a:solidFill>
                  <a:srgbClr val="1090CF"/>
                </a:solidFill>
                <a:latin typeface="Proxima Nova"/>
                <a:ea typeface="Proxima Nova"/>
                <a:cs typeface="Proxima Nova"/>
                <a:sym typeface="Proxima Nova"/>
              </a:rPr>
              <a:t>evite interrupciones operativas repostando con antelación</a:t>
            </a:r>
          </a:p>
        </p:txBody>
      </p:sp>
      <p:sp>
        <p:nvSpPr>
          <p:cNvPr name="TextBox 10" id="10"/>
          <p:cNvSpPr txBox="true"/>
          <p:nvPr/>
        </p:nvSpPr>
        <p:spPr>
          <a:xfrm rot="0">
            <a:off x="1549002" y="7474326"/>
            <a:ext cx="4935523" cy="326965"/>
          </a:xfrm>
          <a:prstGeom prst="rect">
            <a:avLst/>
          </a:prstGeom>
        </p:spPr>
        <p:txBody>
          <a:bodyPr anchor="t" rtlCol="false" tIns="0" lIns="0" bIns="0" rIns="0">
            <a:spAutoFit/>
          </a:bodyPr>
          <a:lstStyle/>
          <a:p>
            <a:pPr algn="l" marL="0" indent="0" lvl="0">
              <a:lnSpc>
                <a:spcPts val="2600"/>
              </a:lnSpc>
            </a:pPr>
            <a:r>
              <a:rPr lang="en-US" b="true" sz="2000">
                <a:solidFill>
                  <a:srgbClr val="28323A"/>
                </a:solidFill>
                <a:latin typeface="Proxima Nova Bold"/>
                <a:ea typeface="Proxima Nova Bold"/>
                <a:cs typeface="Proxima Nova Bold"/>
                <a:sym typeface="Proxima Nova Bold"/>
              </a:rPr>
              <a:t>Ejemplo: </a:t>
            </a:r>
            <a:r>
              <a:rPr lang="en-US" sz="2000">
                <a:solidFill>
                  <a:srgbClr val="28323A"/>
                </a:solidFill>
                <a:latin typeface="Proxima Nova"/>
                <a:ea typeface="Proxima Nova"/>
                <a:cs typeface="Proxima Nova"/>
                <a:sym typeface="Proxima Nova"/>
              </a:rPr>
              <a:t>Nivel de combustible al 20%</a:t>
            </a:r>
          </a:p>
        </p:txBody>
      </p:sp>
      <p:sp>
        <p:nvSpPr>
          <p:cNvPr name="TextBox 11" id="11"/>
          <p:cNvSpPr txBox="true"/>
          <p:nvPr/>
        </p:nvSpPr>
        <p:spPr>
          <a:xfrm rot="0">
            <a:off x="1028700" y="2171451"/>
            <a:ext cx="6965126" cy="1200150"/>
          </a:xfrm>
          <a:prstGeom prst="rect">
            <a:avLst/>
          </a:prstGeom>
        </p:spPr>
        <p:txBody>
          <a:bodyPr anchor="t" rtlCol="false" tIns="0" lIns="0" bIns="0" rIns="0">
            <a:spAutoFit/>
          </a:bodyPr>
          <a:lstStyle/>
          <a:p>
            <a:pPr algn="l" marL="0" indent="0" lvl="0">
              <a:lnSpc>
                <a:spcPts val="4799"/>
              </a:lnSpc>
            </a:pPr>
            <a:r>
              <a:rPr lang="en-US" b="true" sz="3999">
                <a:solidFill>
                  <a:srgbClr val="28323A"/>
                </a:solidFill>
                <a:latin typeface="Proxima Nova Bold"/>
                <a:ea typeface="Proxima Nova Bold"/>
                <a:cs typeface="Proxima Nova Bold"/>
                <a:sym typeface="Proxima Nova Bold"/>
              </a:rPr>
              <a:t>Gestión de combustible y emisiones</a:t>
            </a:r>
          </a:p>
        </p:txBody>
      </p:sp>
      <p:grpSp>
        <p:nvGrpSpPr>
          <p:cNvPr name="Group 12" id="12"/>
          <p:cNvGrpSpPr/>
          <p:nvPr/>
        </p:nvGrpSpPr>
        <p:grpSpPr>
          <a:xfrm rot="0">
            <a:off x="1028700" y="1562627"/>
            <a:ext cx="2388513" cy="472945"/>
            <a:chOff x="0" y="0"/>
            <a:chExt cx="610227" cy="120830"/>
          </a:xfrm>
        </p:grpSpPr>
        <p:sp>
          <p:nvSpPr>
            <p:cNvPr name="Freeform 13" id="13"/>
            <p:cNvSpPr/>
            <p:nvPr/>
          </p:nvSpPr>
          <p:spPr>
            <a:xfrm flipH="false" flipV="false" rot="0">
              <a:off x="0" y="0"/>
              <a:ext cx="610227" cy="120830"/>
            </a:xfrm>
            <a:custGeom>
              <a:avLst/>
              <a:gdLst/>
              <a:ahLst/>
              <a:cxnLst/>
              <a:rect r="r" b="b" t="t" l="l"/>
              <a:pathLst>
                <a:path h="120830" w="610227">
                  <a:moveTo>
                    <a:pt x="32413" y="0"/>
                  </a:moveTo>
                  <a:lnTo>
                    <a:pt x="577814" y="0"/>
                  </a:lnTo>
                  <a:cubicBezTo>
                    <a:pt x="595716" y="0"/>
                    <a:pt x="610227" y="14512"/>
                    <a:pt x="610227" y="32413"/>
                  </a:cubicBezTo>
                  <a:lnTo>
                    <a:pt x="610227" y="88417"/>
                  </a:lnTo>
                  <a:cubicBezTo>
                    <a:pt x="610227" y="106318"/>
                    <a:pt x="595716" y="120830"/>
                    <a:pt x="577814" y="120830"/>
                  </a:cubicBezTo>
                  <a:lnTo>
                    <a:pt x="32413" y="120830"/>
                  </a:lnTo>
                  <a:cubicBezTo>
                    <a:pt x="14512" y="120830"/>
                    <a:pt x="0" y="106318"/>
                    <a:pt x="0" y="88417"/>
                  </a:cubicBezTo>
                  <a:lnTo>
                    <a:pt x="0" y="32413"/>
                  </a:lnTo>
                  <a:cubicBezTo>
                    <a:pt x="0" y="14512"/>
                    <a:pt x="14512" y="0"/>
                    <a:pt x="32413" y="0"/>
                  </a:cubicBezTo>
                  <a:close/>
                </a:path>
              </a:pathLst>
            </a:custGeom>
            <a:solidFill>
              <a:srgbClr val="CAE9FF"/>
            </a:solidFill>
          </p:spPr>
        </p:sp>
        <p:sp>
          <p:nvSpPr>
            <p:cNvPr name="TextBox 14" id="14"/>
            <p:cNvSpPr txBox="true"/>
            <p:nvPr/>
          </p:nvSpPr>
          <p:spPr>
            <a:xfrm>
              <a:off x="0" y="-28575"/>
              <a:ext cx="610227" cy="149405"/>
            </a:xfrm>
            <a:prstGeom prst="rect">
              <a:avLst/>
            </a:prstGeom>
          </p:spPr>
          <p:txBody>
            <a:bodyPr anchor="ctr" rtlCol="false" tIns="52369" lIns="52369" bIns="52369" rIns="52369"/>
            <a:lstStyle/>
            <a:p>
              <a:pPr algn="ctr" marL="0" indent="0" lvl="0">
                <a:lnSpc>
                  <a:spcPts val="2483"/>
                </a:lnSpc>
              </a:pPr>
              <a:r>
                <a:rPr lang="en-US" b="true" sz="1800">
                  <a:solidFill>
                    <a:srgbClr val="1090CF"/>
                  </a:solidFill>
                  <a:latin typeface="Proxima Nova Bold"/>
                  <a:ea typeface="Proxima Nova Bold"/>
                  <a:cs typeface="Proxima Nova Bold"/>
                  <a:sym typeface="Proxima Nova Bold"/>
                </a:rPr>
                <a:t>Maquinaria pesada</a:t>
              </a:r>
            </a:p>
          </p:txBody>
        </p:sp>
      </p:gr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28700" y="1562627"/>
            <a:ext cx="2388513" cy="472945"/>
            <a:chOff x="0" y="0"/>
            <a:chExt cx="610227" cy="120830"/>
          </a:xfrm>
        </p:grpSpPr>
        <p:sp>
          <p:nvSpPr>
            <p:cNvPr name="Freeform 3" id="3"/>
            <p:cNvSpPr/>
            <p:nvPr/>
          </p:nvSpPr>
          <p:spPr>
            <a:xfrm flipH="false" flipV="false" rot="0">
              <a:off x="0" y="0"/>
              <a:ext cx="610227" cy="120830"/>
            </a:xfrm>
            <a:custGeom>
              <a:avLst/>
              <a:gdLst/>
              <a:ahLst/>
              <a:cxnLst/>
              <a:rect r="r" b="b" t="t" l="l"/>
              <a:pathLst>
                <a:path h="120830" w="610227">
                  <a:moveTo>
                    <a:pt x="32413" y="0"/>
                  </a:moveTo>
                  <a:lnTo>
                    <a:pt x="577814" y="0"/>
                  </a:lnTo>
                  <a:cubicBezTo>
                    <a:pt x="595716" y="0"/>
                    <a:pt x="610227" y="14512"/>
                    <a:pt x="610227" y="32413"/>
                  </a:cubicBezTo>
                  <a:lnTo>
                    <a:pt x="610227" y="88417"/>
                  </a:lnTo>
                  <a:cubicBezTo>
                    <a:pt x="610227" y="106318"/>
                    <a:pt x="595716" y="120830"/>
                    <a:pt x="577814" y="120830"/>
                  </a:cubicBezTo>
                  <a:lnTo>
                    <a:pt x="32413" y="120830"/>
                  </a:lnTo>
                  <a:cubicBezTo>
                    <a:pt x="14512" y="120830"/>
                    <a:pt x="0" y="106318"/>
                    <a:pt x="0" y="88417"/>
                  </a:cubicBezTo>
                  <a:lnTo>
                    <a:pt x="0" y="32413"/>
                  </a:lnTo>
                  <a:cubicBezTo>
                    <a:pt x="0" y="14512"/>
                    <a:pt x="14512" y="0"/>
                    <a:pt x="32413" y="0"/>
                  </a:cubicBezTo>
                  <a:close/>
                </a:path>
              </a:pathLst>
            </a:custGeom>
            <a:solidFill>
              <a:srgbClr val="CAE9FF"/>
            </a:solidFill>
          </p:spPr>
        </p:sp>
        <p:sp>
          <p:nvSpPr>
            <p:cNvPr name="TextBox 4" id="4"/>
            <p:cNvSpPr txBox="true"/>
            <p:nvPr/>
          </p:nvSpPr>
          <p:spPr>
            <a:xfrm>
              <a:off x="0" y="-28575"/>
              <a:ext cx="610227" cy="149405"/>
            </a:xfrm>
            <a:prstGeom prst="rect">
              <a:avLst/>
            </a:prstGeom>
          </p:spPr>
          <p:txBody>
            <a:bodyPr anchor="ctr" rtlCol="false" tIns="52369" lIns="52369" bIns="52369" rIns="52369"/>
            <a:lstStyle/>
            <a:p>
              <a:pPr algn="ctr" marL="0" indent="0" lvl="0">
                <a:lnSpc>
                  <a:spcPts val="2483"/>
                </a:lnSpc>
              </a:pPr>
              <a:r>
                <a:rPr lang="en-US" b="true" sz="1800">
                  <a:solidFill>
                    <a:srgbClr val="1090CF"/>
                  </a:solidFill>
                  <a:latin typeface="Proxima Nova Bold"/>
                  <a:ea typeface="Proxima Nova Bold"/>
                  <a:cs typeface="Proxima Nova Bold"/>
                  <a:sym typeface="Proxima Nova Bold"/>
                </a:rPr>
                <a:t>Maquinaria pesada</a:t>
              </a:r>
            </a:p>
          </p:txBody>
        </p:sp>
      </p:grpSp>
      <p:grpSp>
        <p:nvGrpSpPr>
          <p:cNvPr name="Group 5" id="5"/>
          <p:cNvGrpSpPr/>
          <p:nvPr/>
        </p:nvGrpSpPr>
        <p:grpSpPr>
          <a:xfrm rot="0">
            <a:off x="1028700" y="4506030"/>
            <a:ext cx="5455825" cy="1476077"/>
            <a:chOff x="0" y="0"/>
            <a:chExt cx="7274433" cy="1968103"/>
          </a:xfrm>
        </p:grpSpPr>
        <p:sp>
          <p:nvSpPr>
            <p:cNvPr name="Freeform 6" id="6"/>
            <p:cNvSpPr/>
            <p:nvPr/>
          </p:nvSpPr>
          <p:spPr>
            <a:xfrm flipH="false" flipV="false" rot="0">
              <a:off x="0" y="0"/>
              <a:ext cx="468132" cy="574658"/>
            </a:xfrm>
            <a:custGeom>
              <a:avLst/>
              <a:gdLst/>
              <a:ahLst/>
              <a:cxnLst/>
              <a:rect r="r" b="b" t="t" l="l"/>
              <a:pathLst>
                <a:path h="574658" w="468132">
                  <a:moveTo>
                    <a:pt x="0" y="0"/>
                  </a:moveTo>
                  <a:lnTo>
                    <a:pt x="468132" y="0"/>
                  </a:lnTo>
                  <a:lnTo>
                    <a:pt x="468132" y="574658"/>
                  </a:lnTo>
                  <a:lnTo>
                    <a:pt x="0" y="574658"/>
                  </a:lnTo>
                  <a:lnTo>
                    <a:pt x="0" y="0"/>
                  </a:lnTo>
                  <a:close/>
                </a:path>
              </a:pathLst>
            </a:custGeom>
            <a:blipFill>
              <a:blip r:embed="rId3"/>
              <a:stretch>
                <a:fillRect l="-11377" t="0" r="-11377" b="0"/>
              </a:stretch>
            </a:blipFill>
          </p:spPr>
        </p:sp>
        <p:sp>
          <p:nvSpPr>
            <p:cNvPr name="TextBox 7" id="7"/>
            <p:cNvSpPr txBox="true"/>
            <p:nvPr/>
          </p:nvSpPr>
          <p:spPr>
            <a:xfrm rot="0">
              <a:off x="693736" y="0"/>
              <a:ext cx="6580697" cy="1968103"/>
            </a:xfrm>
            <a:prstGeom prst="rect">
              <a:avLst/>
            </a:prstGeom>
          </p:spPr>
          <p:txBody>
            <a:bodyPr anchor="t" rtlCol="false" tIns="0" lIns="0" bIns="0" rIns="0">
              <a:spAutoFit/>
            </a:bodyPr>
            <a:lstStyle/>
            <a:p>
              <a:pPr algn="l" marL="0" indent="0" lvl="0">
                <a:lnSpc>
                  <a:spcPts val="2399"/>
                </a:lnSpc>
                <a:spcBef>
                  <a:spcPct val="0"/>
                </a:spcBef>
              </a:pPr>
              <a:r>
                <a:rPr lang="en-US" b="true" sz="1999">
                  <a:solidFill>
                    <a:srgbClr val="1090CF"/>
                  </a:solidFill>
                  <a:latin typeface="Proxima Nova Bold"/>
                  <a:ea typeface="Proxima Nova Bold"/>
                  <a:cs typeface="Proxima Nova Bold"/>
                  <a:sym typeface="Proxima Nova Bold"/>
                </a:rPr>
                <a:t>Monitoreo del ángulo y la inclinación de la pluma: </a:t>
              </a:r>
              <a:r>
                <a:rPr lang="en-US" sz="1999">
                  <a:solidFill>
                    <a:srgbClr val="1090CF"/>
                  </a:solidFill>
                  <a:latin typeface="Proxima Nova"/>
                  <a:ea typeface="Proxima Nova"/>
                  <a:cs typeface="Proxima Nova"/>
                  <a:sym typeface="Proxima Nova"/>
                </a:rPr>
                <a:t>realice un seguimiento de la posición de los componentes de la maquinaria para detectar valores anormales y prevenir accidentes</a:t>
              </a:r>
            </a:p>
          </p:txBody>
        </p:sp>
      </p:grpSp>
      <p:sp>
        <p:nvSpPr>
          <p:cNvPr name="Freeform 8" id="8"/>
          <p:cNvSpPr/>
          <p:nvPr/>
        </p:nvSpPr>
        <p:spPr>
          <a:xfrm flipH="false" flipV="false" rot="0">
            <a:off x="1028700" y="6325007"/>
            <a:ext cx="351099" cy="430993"/>
          </a:xfrm>
          <a:custGeom>
            <a:avLst/>
            <a:gdLst/>
            <a:ahLst/>
            <a:cxnLst/>
            <a:rect r="r" b="b" t="t" l="l"/>
            <a:pathLst>
              <a:path h="430993" w="351099">
                <a:moveTo>
                  <a:pt x="0" y="0"/>
                </a:moveTo>
                <a:lnTo>
                  <a:pt x="351099" y="0"/>
                </a:lnTo>
                <a:lnTo>
                  <a:pt x="351099" y="430994"/>
                </a:lnTo>
                <a:lnTo>
                  <a:pt x="0" y="430994"/>
                </a:lnTo>
                <a:lnTo>
                  <a:pt x="0" y="0"/>
                </a:lnTo>
                <a:close/>
              </a:path>
            </a:pathLst>
          </a:custGeom>
          <a:blipFill>
            <a:blip r:embed="rId3"/>
            <a:stretch>
              <a:fillRect l="-11377" t="0" r="-11377" b="0"/>
            </a:stretch>
          </a:blipFill>
        </p:spPr>
      </p:sp>
      <p:sp>
        <p:nvSpPr>
          <p:cNvPr name="TextBox 9" id="9"/>
          <p:cNvSpPr txBox="true"/>
          <p:nvPr/>
        </p:nvSpPr>
        <p:spPr>
          <a:xfrm rot="0">
            <a:off x="1549002" y="6315482"/>
            <a:ext cx="4935523" cy="924104"/>
          </a:xfrm>
          <a:prstGeom prst="rect">
            <a:avLst/>
          </a:prstGeom>
        </p:spPr>
        <p:txBody>
          <a:bodyPr anchor="t" rtlCol="false" tIns="0" lIns="0" bIns="0" rIns="0">
            <a:spAutoFit/>
          </a:bodyPr>
          <a:lstStyle/>
          <a:p>
            <a:pPr algn="l" marL="0" indent="0" lvl="0">
              <a:lnSpc>
                <a:spcPts val="2400"/>
              </a:lnSpc>
              <a:spcBef>
                <a:spcPct val="0"/>
              </a:spcBef>
            </a:pPr>
            <a:r>
              <a:rPr lang="en-US" b="true" sz="2000">
                <a:solidFill>
                  <a:srgbClr val="1090CF"/>
                </a:solidFill>
                <a:latin typeface="Proxima Nova Bold"/>
                <a:ea typeface="Proxima Nova Bold"/>
                <a:cs typeface="Proxima Nova Bold"/>
                <a:sym typeface="Proxima Nova Bold"/>
              </a:rPr>
              <a:t>Sensores de movimiento y rotación: </a:t>
            </a:r>
            <a:r>
              <a:rPr lang="en-US" sz="2000">
                <a:solidFill>
                  <a:srgbClr val="1090CF"/>
                </a:solidFill>
                <a:latin typeface="Proxima Nova"/>
                <a:ea typeface="Proxima Nova"/>
                <a:cs typeface="Proxima Nova"/>
                <a:sym typeface="Proxima Nova"/>
              </a:rPr>
              <a:t>monitorizan el uso de la maquinaria y garantizan un funcionamiento seguro</a:t>
            </a:r>
          </a:p>
        </p:txBody>
      </p:sp>
      <p:sp>
        <p:nvSpPr>
          <p:cNvPr name="TextBox 10" id="10"/>
          <p:cNvSpPr txBox="true"/>
          <p:nvPr/>
        </p:nvSpPr>
        <p:spPr>
          <a:xfrm rot="0">
            <a:off x="1549002" y="7440373"/>
            <a:ext cx="4935523" cy="650756"/>
          </a:xfrm>
          <a:prstGeom prst="rect">
            <a:avLst/>
          </a:prstGeom>
        </p:spPr>
        <p:txBody>
          <a:bodyPr anchor="t" rtlCol="false" tIns="0" lIns="0" bIns="0" rIns="0">
            <a:spAutoFit/>
          </a:bodyPr>
          <a:lstStyle/>
          <a:p>
            <a:pPr algn="l" marL="0" indent="0" lvl="0">
              <a:lnSpc>
                <a:spcPts val="2600"/>
              </a:lnSpc>
            </a:pPr>
            <a:r>
              <a:rPr lang="en-US" b="true" sz="2000">
                <a:solidFill>
                  <a:srgbClr val="28323A"/>
                </a:solidFill>
                <a:latin typeface="Proxima Nova Bold"/>
                <a:ea typeface="Proxima Nova Bold"/>
                <a:cs typeface="Proxima Nova Bold"/>
                <a:sym typeface="Proxima Nova Bold"/>
              </a:rPr>
              <a:t>Ejemplo: </a:t>
            </a:r>
            <a:r>
              <a:rPr lang="en-US" sz="2000">
                <a:solidFill>
                  <a:srgbClr val="28323A"/>
                </a:solidFill>
                <a:latin typeface="Proxima Nova"/>
                <a:ea typeface="Proxima Nova"/>
                <a:cs typeface="Proxima Nova"/>
                <a:sym typeface="Proxima Nova"/>
              </a:rPr>
              <a:t>La máquina "Liebherr" informa las lecturas del sensor de rotación</a:t>
            </a:r>
          </a:p>
        </p:txBody>
      </p:sp>
      <p:sp>
        <p:nvSpPr>
          <p:cNvPr name="Freeform 11" id="11"/>
          <p:cNvSpPr/>
          <p:nvPr/>
        </p:nvSpPr>
        <p:spPr>
          <a:xfrm flipH="false" flipV="false" rot="0">
            <a:off x="7116047" y="-879377"/>
            <a:ext cx="11171953" cy="11144024"/>
          </a:xfrm>
          <a:custGeom>
            <a:avLst/>
            <a:gdLst/>
            <a:ahLst/>
            <a:cxnLst/>
            <a:rect r="r" b="b" t="t" l="l"/>
            <a:pathLst>
              <a:path h="11144024" w="11171953">
                <a:moveTo>
                  <a:pt x="0" y="0"/>
                </a:moveTo>
                <a:lnTo>
                  <a:pt x="11171953" y="0"/>
                </a:lnTo>
                <a:lnTo>
                  <a:pt x="11171953" y="11144024"/>
                </a:lnTo>
                <a:lnTo>
                  <a:pt x="0" y="11144024"/>
                </a:lnTo>
                <a:lnTo>
                  <a:pt x="0" y="0"/>
                </a:lnTo>
                <a:close/>
              </a:path>
            </a:pathLst>
          </a:custGeom>
          <a:blipFill>
            <a:blip r:embed="rId4"/>
            <a:stretch>
              <a:fillRect l="0" t="0" r="0" b="0"/>
            </a:stretch>
          </a:blipFill>
        </p:spPr>
      </p:sp>
      <p:sp>
        <p:nvSpPr>
          <p:cNvPr name="TextBox 12" id="12"/>
          <p:cNvSpPr txBox="true"/>
          <p:nvPr/>
        </p:nvSpPr>
        <p:spPr>
          <a:xfrm rot="0">
            <a:off x="1071531" y="3739779"/>
            <a:ext cx="8115500" cy="352485"/>
          </a:xfrm>
          <a:prstGeom prst="rect">
            <a:avLst/>
          </a:prstGeom>
        </p:spPr>
        <p:txBody>
          <a:bodyPr anchor="t" rtlCol="false" tIns="0" lIns="0" bIns="0" rIns="0">
            <a:spAutoFit/>
          </a:bodyPr>
          <a:lstStyle/>
          <a:p>
            <a:pPr algn="l" marL="0" indent="0" lvl="0">
              <a:lnSpc>
                <a:spcPts val="2879"/>
              </a:lnSpc>
              <a:spcBef>
                <a:spcPct val="0"/>
              </a:spcBef>
            </a:pPr>
            <a:r>
              <a:rPr lang="en-US" sz="2400">
                <a:solidFill>
                  <a:srgbClr val="28323A"/>
                </a:solidFill>
                <a:latin typeface="Proxima Nova"/>
                <a:ea typeface="Proxima Nova"/>
                <a:cs typeface="Proxima Nova"/>
                <a:sym typeface="Proxima Nova"/>
              </a:rPr>
              <a:t>Garantizar un funcionamiento seguro</a:t>
            </a:r>
          </a:p>
        </p:txBody>
      </p:sp>
      <p:sp>
        <p:nvSpPr>
          <p:cNvPr name="TextBox 13" id="13"/>
          <p:cNvSpPr txBox="true"/>
          <p:nvPr/>
        </p:nvSpPr>
        <p:spPr>
          <a:xfrm rot="0">
            <a:off x="1028700" y="2161926"/>
            <a:ext cx="6965126" cy="1228606"/>
          </a:xfrm>
          <a:prstGeom prst="rect">
            <a:avLst/>
          </a:prstGeom>
        </p:spPr>
        <p:txBody>
          <a:bodyPr anchor="t" rtlCol="false" tIns="0" lIns="0" bIns="0" rIns="0">
            <a:spAutoFit/>
          </a:bodyPr>
          <a:lstStyle/>
          <a:p>
            <a:pPr algn="l" marL="0" indent="0" lvl="0">
              <a:lnSpc>
                <a:spcPts val="4800"/>
              </a:lnSpc>
            </a:pPr>
            <a:r>
              <a:rPr lang="en-US" b="true" sz="4000">
                <a:solidFill>
                  <a:srgbClr val="28323A"/>
                </a:solidFill>
                <a:latin typeface="Proxima Nova Bold"/>
                <a:ea typeface="Proxima Nova Bold"/>
                <a:cs typeface="Proxima Nova Bold"/>
                <a:sym typeface="Proxima Nova Bold"/>
              </a:rPr>
              <a:t>Monitoreo de la posición y seguridad de los equipos</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7884921" y="0"/>
            <a:ext cx="10641413" cy="10614809"/>
          </a:xfrm>
          <a:custGeom>
            <a:avLst/>
            <a:gdLst/>
            <a:ahLst/>
            <a:cxnLst/>
            <a:rect r="r" b="b" t="t" l="l"/>
            <a:pathLst>
              <a:path h="10614809" w="10641413">
                <a:moveTo>
                  <a:pt x="0" y="0"/>
                </a:moveTo>
                <a:lnTo>
                  <a:pt x="10641413" y="0"/>
                </a:lnTo>
                <a:lnTo>
                  <a:pt x="10641413" y="10614809"/>
                </a:lnTo>
                <a:lnTo>
                  <a:pt x="0" y="10614809"/>
                </a:lnTo>
                <a:lnTo>
                  <a:pt x="0" y="0"/>
                </a:lnTo>
                <a:close/>
              </a:path>
            </a:pathLst>
          </a:custGeom>
          <a:blipFill>
            <a:blip r:embed="rId3"/>
            <a:stretch>
              <a:fillRect l="0" t="0" r="0" b="0"/>
            </a:stretch>
          </a:blipFill>
        </p:spPr>
      </p:sp>
      <p:sp>
        <p:nvSpPr>
          <p:cNvPr name="Freeform 3" id="3"/>
          <p:cNvSpPr/>
          <p:nvPr/>
        </p:nvSpPr>
        <p:spPr>
          <a:xfrm flipH="false" flipV="false" rot="0">
            <a:off x="8988060" y="5343283"/>
            <a:ext cx="878464" cy="878464"/>
          </a:xfrm>
          <a:custGeom>
            <a:avLst/>
            <a:gdLst/>
            <a:ahLst/>
            <a:cxnLst/>
            <a:rect r="r" b="b" t="t" l="l"/>
            <a:pathLst>
              <a:path h="878464" w="878464">
                <a:moveTo>
                  <a:pt x="0" y="0"/>
                </a:moveTo>
                <a:lnTo>
                  <a:pt x="878464" y="0"/>
                </a:lnTo>
                <a:lnTo>
                  <a:pt x="878464" y="878464"/>
                </a:lnTo>
                <a:lnTo>
                  <a:pt x="0" y="87846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8048680" y="6775133"/>
            <a:ext cx="878464" cy="878464"/>
          </a:xfrm>
          <a:custGeom>
            <a:avLst/>
            <a:gdLst/>
            <a:ahLst/>
            <a:cxnLst/>
            <a:rect r="r" b="b" t="t" l="l"/>
            <a:pathLst>
              <a:path h="878464" w="878464">
                <a:moveTo>
                  <a:pt x="0" y="0"/>
                </a:moveTo>
                <a:lnTo>
                  <a:pt x="878464" y="0"/>
                </a:lnTo>
                <a:lnTo>
                  <a:pt x="878464" y="878464"/>
                </a:lnTo>
                <a:lnTo>
                  <a:pt x="0" y="878464"/>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0">
            <a:off x="9427292" y="8177819"/>
            <a:ext cx="878464" cy="878464"/>
          </a:xfrm>
          <a:custGeom>
            <a:avLst/>
            <a:gdLst/>
            <a:ahLst/>
            <a:cxnLst/>
            <a:rect r="r" b="b" t="t" l="l"/>
            <a:pathLst>
              <a:path h="878464" w="878464">
                <a:moveTo>
                  <a:pt x="0" y="0"/>
                </a:moveTo>
                <a:lnTo>
                  <a:pt x="878464" y="0"/>
                </a:lnTo>
                <a:lnTo>
                  <a:pt x="878464" y="878464"/>
                </a:lnTo>
                <a:lnTo>
                  <a:pt x="0" y="878464"/>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AutoShape 6" id="6"/>
          <p:cNvSpPr/>
          <p:nvPr/>
        </p:nvSpPr>
        <p:spPr>
          <a:xfrm>
            <a:off x="9975841" y="5768514"/>
            <a:ext cx="2243929" cy="0"/>
          </a:xfrm>
          <a:prstGeom prst="line">
            <a:avLst/>
          </a:prstGeom>
          <a:ln cap="flat" w="28575">
            <a:solidFill>
              <a:srgbClr val="1090CF"/>
            </a:solidFill>
            <a:prstDash val="solid"/>
            <a:headEnd type="oval" len="lg" w="lg"/>
            <a:tailEnd type="none" len="sm" w="sm"/>
          </a:ln>
        </p:spPr>
      </p:sp>
      <p:sp>
        <p:nvSpPr>
          <p:cNvPr name="AutoShape 7" id="7"/>
          <p:cNvSpPr/>
          <p:nvPr/>
        </p:nvSpPr>
        <p:spPr>
          <a:xfrm>
            <a:off x="8990478" y="7201506"/>
            <a:ext cx="4107756" cy="0"/>
          </a:xfrm>
          <a:prstGeom prst="line">
            <a:avLst/>
          </a:prstGeom>
          <a:ln cap="flat" w="28575">
            <a:solidFill>
              <a:srgbClr val="1090CF"/>
            </a:solidFill>
            <a:prstDash val="solid"/>
            <a:headEnd type="oval" len="lg" w="lg"/>
            <a:tailEnd type="none" len="sm" w="sm"/>
          </a:ln>
        </p:spPr>
      </p:sp>
      <p:sp>
        <p:nvSpPr>
          <p:cNvPr name="AutoShape 8" id="8"/>
          <p:cNvSpPr/>
          <p:nvPr/>
        </p:nvSpPr>
        <p:spPr>
          <a:xfrm>
            <a:off x="10417696" y="8647055"/>
            <a:ext cx="4107756" cy="0"/>
          </a:xfrm>
          <a:prstGeom prst="line">
            <a:avLst/>
          </a:prstGeom>
          <a:ln cap="flat" w="28575">
            <a:solidFill>
              <a:srgbClr val="1090CF"/>
            </a:solidFill>
            <a:prstDash val="solid"/>
            <a:headEnd type="oval" len="lg" w="lg"/>
            <a:tailEnd type="none" len="sm" w="sm"/>
          </a:ln>
        </p:spPr>
      </p:sp>
      <p:sp>
        <p:nvSpPr>
          <p:cNvPr name="Freeform 9" id="9"/>
          <p:cNvSpPr/>
          <p:nvPr/>
        </p:nvSpPr>
        <p:spPr>
          <a:xfrm flipH="false" flipV="false" rot="0">
            <a:off x="10677303" y="1795320"/>
            <a:ext cx="9213556" cy="7462980"/>
          </a:xfrm>
          <a:custGeom>
            <a:avLst/>
            <a:gdLst/>
            <a:ahLst/>
            <a:cxnLst/>
            <a:rect r="r" b="b" t="t" l="l"/>
            <a:pathLst>
              <a:path h="7462980" w="9213556">
                <a:moveTo>
                  <a:pt x="0" y="0"/>
                </a:moveTo>
                <a:lnTo>
                  <a:pt x="9213556" y="0"/>
                </a:lnTo>
                <a:lnTo>
                  <a:pt x="9213556" y="7462980"/>
                </a:lnTo>
                <a:lnTo>
                  <a:pt x="0" y="7462980"/>
                </a:lnTo>
                <a:lnTo>
                  <a:pt x="0" y="0"/>
                </a:lnTo>
                <a:close/>
              </a:path>
            </a:pathLst>
          </a:custGeom>
          <a:blipFill>
            <a:blip r:embed="rId10"/>
            <a:stretch>
              <a:fillRect l="0" t="0" r="0" b="0"/>
            </a:stretch>
          </a:blipFill>
        </p:spPr>
      </p:sp>
      <p:grpSp>
        <p:nvGrpSpPr>
          <p:cNvPr name="Group 10" id="10"/>
          <p:cNvGrpSpPr/>
          <p:nvPr/>
        </p:nvGrpSpPr>
        <p:grpSpPr>
          <a:xfrm rot="0">
            <a:off x="1028700" y="1562627"/>
            <a:ext cx="2388513" cy="472945"/>
            <a:chOff x="0" y="0"/>
            <a:chExt cx="610227" cy="120830"/>
          </a:xfrm>
        </p:grpSpPr>
        <p:sp>
          <p:nvSpPr>
            <p:cNvPr name="Freeform 11" id="11"/>
            <p:cNvSpPr/>
            <p:nvPr/>
          </p:nvSpPr>
          <p:spPr>
            <a:xfrm flipH="false" flipV="false" rot="0">
              <a:off x="0" y="0"/>
              <a:ext cx="610227" cy="120830"/>
            </a:xfrm>
            <a:custGeom>
              <a:avLst/>
              <a:gdLst/>
              <a:ahLst/>
              <a:cxnLst/>
              <a:rect r="r" b="b" t="t" l="l"/>
              <a:pathLst>
                <a:path h="120830" w="610227">
                  <a:moveTo>
                    <a:pt x="32413" y="0"/>
                  </a:moveTo>
                  <a:lnTo>
                    <a:pt x="577814" y="0"/>
                  </a:lnTo>
                  <a:cubicBezTo>
                    <a:pt x="595716" y="0"/>
                    <a:pt x="610227" y="14512"/>
                    <a:pt x="610227" y="32413"/>
                  </a:cubicBezTo>
                  <a:lnTo>
                    <a:pt x="610227" y="88417"/>
                  </a:lnTo>
                  <a:cubicBezTo>
                    <a:pt x="610227" y="106318"/>
                    <a:pt x="595716" y="120830"/>
                    <a:pt x="577814" y="120830"/>
                  </a:cubicBezTo>
                  <a:lnTo>
                    <a:pt x="32413" y="120830"/>
                  </a:lnTo>
                  <a:cubicBezTo>
                    <a:pt x="14512" y="120830"/>
                    <a:pt x="0" y="106318"/>
                    <a:pt x="0" y="88417"/>
                  </a:cubicBezTo>
                  <a:lnTo>
                    <a:pt x="0" y="32413"/>
                  </a:lnTo>
                  <a:cubicBezTo>
                    <a:pt x="0" y="14512"/>
                    <a:pt x="14512" y="0"/>
                    <a:pt x="32413" y="0"/>
                  </a:cubicBezTo>
                  <a:close/>
                </a:path>
              </a:pathLst>
            </a:custGeom>
            <a:solidFill>
              <a:srgbClr val="CAE9FF"/>
            </a:solidFill>
          </p:spPr>
        </p:sp>
        <p:sp>
          <p:nvSpPr>
            <p:cNvPr name="TextBox 12" id="12"/>
            <p:cNvSpPr txBox="true"/>
            <p:nvPr/>
          </p:nvSpPr>
          <p:spPr>
            <a:xfrm>
              <a:off x="0" y="-28575"/>
              <a:ext cx="610227" cy="149405"/>
            </a:xfrm>
            <a:prstGeom prst="rect">
              <a:avLst/>
            </a:prstGeom>
          </p:spPr>
          <p:txBody>
            <a:bodyPr anchor="ctr" rtlCol="false" tIns="52369" lIns="52369" bIns="52369" rIns="52369"/>
            <a:lstStyle/>
            <a:p>
              <a:pPr algn="ctr" marL="0" indent="0" lvl="0">
                <a:lnSpc>
                  <a:spcPts val="2483"/>
                </a:lnSpc>
              </a:pPr>
              <a:r>
                <a:rPr lang="en-US" b="true" sz="1800">
                  <a:solidFill>
                    <a:srgbClr val="1090CF"/>
                  </a:solidFill>
                  <a:latin typeface="Proxima Nova Bold"/>
                  <a:ea typeface="Proxima Nova Bold"/>
                  <a:cs typeface="Proxima Nova Bold"/>
                  <a:sym typeface="Proxima Nova Bold"/>
                </a:rPr>
                <a:t>Maquinaria pesada</a:t>
              </a:r>
            </a:p>
          </p:txBody>
        </p:sp>
      </p:grpSp>
      <p:grpSp>
        <p:nvGrpSpPr>
          <p:cNvPr name="Group 13" id="13"/>
          <p:cNvGrpSpPr/>
          <p:nvPr/>
        </p:nvGrpSpPr>
        <p:grpSpPr>
          <a:xfrm rot="0">
            <a:off x="1028700" y="3919476"/>
            <a:ext cx="5903746" cy="430993"/>
            <a:chOff x="0" y="0"/>
            <a:chExt cx="7871661" cy="574658"/>
          </a:xfrm>
        </p:grpSpPr>
        <p:sp>
          <p:nvSpPr>
            <p:cNvPr name="TextBox 14" id="14"/>
            <p:cNvSpPr txBox="true"/>
            <p:nvPr/>
          </p:nvSpPr>
          <p:spPr>
            <a:xfrm rot="0">
              <a:off x="603626" y="65079"/>
              <a:ext cx="7268035" cy="425529"/>
            </a:xfrm>
            <a:prstGeom prst="rect">
              <a:avLst/>
            </a:prstGeom>
          </p:spPr>
          <p:txBody>
            <a:bodyPr anchor="t" rtlCol="false" tIns="0" lIns="0" bIns="0" rIns="0">
              <a:spAutoFit/>
            </a:bodyPr>
            <a:lstStyle/>
            <a:p>
              <a:pPr algn="l" marL="0" indent="0" lvl="0">
                <a:lnSpc>
                  <a:spcPts val="2400"/>
                </a:lnSpc>
                <a:spcBef>
                  <a:spcPct val="0"/>
                </a:spcBef>
              </a:pPr>
              <a:r>
                <a:rPr lang="en-US" b="true" sz="2000">
                  <a:solidFill>
                    <a:srgbClr val="1090CF"/>
                  </a:solidFill>
                  <a:latin typeface="Roboto Bold"/>
                  <a:ea typeface="Roboto Bold"/>
                  <a:cs typeface="Roboto Bold"/>
                  <a:sym typeface="Roboto Bold"/>
                </a:rPr>
                <a:t> Reducir los costes operativos</a:t>
              </a:r>
            </a:p>
          </p:txBody>
        </p:sp>
        <p:sp>
          <p:nvSpPr>
            <p:cNvPr name="Freeform 15" id="15"/>
            <p:cNvSpPr/>
            <p:nvPr/>
          </p:nvSpPr>
          <p:spPr>
            <a:xfrm flipH="false" flipV="false" rot="0">
              <a:off x="0" y="0"/>
              <a:ext cx="517028" cy="574658"/>
            </a:xfrm>
            <a:custGeom>
              <a:avLst/>
              <a:gdLst/>
              <a:ahLst/>
              <a:cxnLst/>
              <a:rect r="r" b="b" t="t" l="l"/>
              <a:pathLst>
                <a:path h="574658" w="517028">
                  <a:moveTo>
                    <a:pt x="0" y="0"/>
                  </a:moveTo>
                  <a:lnTo>
                    <a:pt x="517028" y="0"/>
                  </a:lnTo>
                  <a:lnTo>
                    <a:pt x="517028" y="574658"/>
                  </a:lnTo>
                  <a:lnTo>
                    <a:pt x="0" y="574658"/>
                  </a:lnTo>
                  <a:lnTo>
                    <a:pt x="0" y="0"/>
                  </a:lnTo>
                  <a:close/>
                </a:path>
              </a:pathLst>
            </a:custGeom>
            <a:blipFill>
              <a:blip r:embed="rId11"/>
              <a:stretch>
                <a:fillRect l="-5573" t="0" r="-5573" b="0"/>
              </a:stretch>
            </a:blipFill>
          </p:spPr>
        </p:sp>
      </p:grpSp>
      <p:sp>
        <p:nvSpPr>
          <p:cNvPr name="TextBox 16" id="16"/>
          <p:cNvSpPr txBox="true"/>
          <p:nvPr/>
        </p:nvSpPr>
        <p:spPr>
          <a:xfrm rot="0">
            <a:off x="1555818" y="4684068"/>
            <a:ext cx="5376628" cy="628769"/>
          </a:xfrm>
          <a:prstGeom prst="rect">
            <a:avLst/>
          </a:prstGeom>
        </p:spPr>
        <p:txBody>
          <a:bodyPr anchor="t" rtlCol="false" tIns="0" lIns="0" bIns="0" rIns="0">
            <a:spAutoFit/>
          </a:bodyPr>
          <a:lstStyle/>
          <a:p>
            <a:pPr algn="l" marL="0" indent="0" lvl="0">
              <a:lnSpc>
                <a:spcPts val="2400"/>
              </a:lnSpc>
              <a:spcBef>
                <a:spcPct val="0"/>
              </a:spcBef>
            </a:pPr>
            <a:r>
              <a:rPr lang="en-US" b="true" sz="2000">
                <a:solidFill>
                  <a:srgbClr val="1090CF"/>
                </a:solidFill>
                <a:latin typeface="Roboto Bold"/>
                <a:ea typeface="Roboto Bold"/>
                <a:cs typeface="Roboto Bold"/>
                <a:sym typeface="Roboto Bold"/>
              </a:rPr>
              <a:t>Evite tiempos de inactividad con la detección temprana de problemas</a:t>
            </a:r>
          </a:p>
        </p:txBody>
      </p:sp>
      <p:sp>
        <p:nvSpPr>
          <p:cNvPr name="Freeform 17" id="17"/>
          <p:cNvSpPr/>
          <p:nvPr/>
        </p:nvSpPr>
        <p:spPr>
          <a:xfrm flipH="false" flipV="false" rot="0">
            <a:off x="1028700" y="4703118"/>
            <a:ext cx="382478" cy="430993"/>
          </a:xfrm>
          <a:custGeom>
            <a:avLst/>
            <a:gdLst/>
            <a:ahLst/>
            <a:cxnLst/>
            <a:rect r="r" b="b" t="t" l="l"/>
            <a:pathLst>
              <a:path h="430993" w="382478">
                <a:moveTo>
                  <a:pt x="0" y="0"/>
                </a:moveTo>
                <a:lnTo>
                  <a:pt x="382478" y="0"/>
                </a:lnTo>
                <a:lnTo>
                  <a:pt x="382478" y="430993"/>
                </a:lnTo>
                <a:lnTo>
                  <a:pt x="0" y="430993"/>
                </a:lnTo>
                <a:lnTo>
                  <a:pt x="0" y="0"/>
                </a:lnTo>
                <a:close/>
              </a:path>
            </a:pathLst>
          </a:custGeom>
          <a:blipFill>
            <a:blip r:embed="rId11"/>
            <a:stretch>
              <a:fillRect l="-6342" t="0" r="-6342" b="0"/>
            </a:stretch>
          </a:blipFill>
        </p:spPr>
      </p:sp>
      <p:grpSp>
        <p:nvGrpSpPr>
          <p:cNvPr name="Group 18" id="18"/>
          <p:cNvGrpSpPr/>
          <p:nvPr/>
        </p:nvGrpSpPr>
        <p:grpSpPr>
          <a:xfrm rot="0">
            <a:off x="1028700" y="5603350"/>
            <a:ext cx="5823169" cy="430993"/>
            <a:chOff x="0" y="0"/>
            <a:chExt cx="7764225" cy="574658"/>
          </a:xfrm>
        </p:grpSpPr>
        <p:sp>
          <p:nvSpPr>
            <p:cNvPr name="TextBox 19" id="19"/>
            <p:cNvSpPr txBox="true"/>
            <p:nvPr/>
          </p:nvSpPr>
          <p:spPr>
            <a:xfrm rot="0">
              <a:off x="595388" y="65079"/>
              <a:ext cx="7168837" cy="425529"/>
            </a:xfrm>
            <a:prstGeom prst="rect">
              <a:avLst/>
            </a:prstGeom>
          </p:spPr>
          <p:txBody>
            <a:bodyPr anchor="t" rtlCol="false" tIns="0" lIns="0" bIns="0" rIns="0">
              <a:spAutoFit/>
            </a:bodyPr>
            <a:lstStyle/>
            <a:p>
              <a:pPr algn="l" marL="0" indent="0" lvl="0">
                <a:lnSpc>
                  <a:spcPts val="2400"/>
                </a:lnSpc>
                <a:spcBef>
                  <a:spcPct val="0"/>
                </a:spcBef>
              </a:pPr>
              <a:r>
                <a:rPr lang="en-US" b="true" sz="2000">
                  <a:solidFill>
                    <a:srgbClr val="1090CF"/>
                  </a:solidFill>
                  <a:latin typeface="Roboto Bold"/>
                  <a:ea typeface="Roboto Bold"/>
                  <a:cs typeface="Roboto Bold"/>
                  <a:sym typeface="Roboto Bold"/>
                </a:rPr>
                <a:t> Diagnóstico y detección de fallos</a:t>
              </a:r>
            </a:p>
          </p:txBody>
        </p:sp>
        <p:sp>
          <p:nvSpPr>
            <p:cNvPr name="Freeform 20" id="20"/>
            <p:cNvSpPr/>
            <p:nvPr/>
          </p:nvSpPr>
          <p:spPr>
            <a:xfrm flipH="false" flipV="false" rot="0">
              <a:off x="0" y="0"/>
              <a:ext cx="509971" cy="574658"/>
            </a:xfrm>
            <a:custGeom>
              <a:avLst/>
              <a:gdLst/>
              <a:ahLst/>
              <a:cxnLst/>
              <a:rect r="r" b="b" t="t" l="l"/>
              <a:pathLst>
                <a:path h="574658" w="509971">
                  <a:moveTo>
                    <a:pt x="0" y="0"/>
                  </a:moveTo>
                  <a:lnTo>
                    <a:pt x="509971" y="0"/>
                  </a:lnTo>
                  <a:lnTo>
                    <a:pt x="509971" y="574658"/>
                  </a:lnTo>
                  <a:lnTo>
                    <a:pt x="0" y="574658"/>
                  </a:lnTo>
                  <a:lnTo>
                    <a:pt x="0" y="0"/>
                  </a:lnTo>
                  <a:close/>
                </a:path>
              </a:pathLst>
            </a:custGeom>
            <a:blipFill>
              <a:blip r:embed="rId11"/>
              <a:stretch>
                <a:fillRect l="-6342" t="0" r="-6342" b="0"/>
              </a:stretch>
            </a:blipFill>
          </p:spPr>
        </p:sp>
      </p:grpSp>
      <p:sp>
        <p:nvSpPr>
          <p:cNvPr name="TextBox 21" id="21"/>
          <p:cNvSpPr txBox="true"/>
          <p:nvPr/>
        </p:nvSpPr>
        <p:spPr>
          <a:xfrm rot="0">
            <a:off x="1555818" y="6434720"/>
            <a:ext cx="5376628" cy="628769"/>
          </a:xfrm>
          <a:prstGeom prst="rect">
            <a:avLst/>
          </a:prstGeom>
        </p:spPr>
        <p:txBody>
          <a:bodyPr anchor="t" rtlCol="false" tIns="0" lIns="0" bIns="0" rIns="0">
            <a:spAutoFit/>
          </a:bodyPr>
          <a:lstStyle/>
          <a:p>
            <a:pPr algn="l" marL="0" indent="0" lvl="0">
              <a:lnSpc>
                <a:spcPts val="2400"/>
              </a:lnSpc>
              <a:spcBef>
                <a:spcPct val="0"/>
              </a:spcBef>
            </a:pPr>
            <a:r>
              <a:rPr lang="en-US" b="true" sz="2000">
                <a:solidFill>
                  <a:srgbClr val="1090CF"/>
                </a:solidFill>
                <a:latin typeface="Roboto Bold"/>
                <a:ea typeface="Roboto Bold"/>
                <a:cs typeface="Roboto Bold"/>
                <a:sym typeface="Roboto Bold"/>
              </a:rPr>
              <a:t>Garantice la seguridad mediante el monitoreo en tiempo real</a:t>
            </a:r>
          </a:p>
        </p:txBody>
      </p:sp>
      <p:sp>
        <p:nvSpPr>
          <p:cNvPr name="Freeform 22" id="22"/>
          <p:cNvSpPr/>
          <p:nvPr/>
        </p:nvSpPr>
        <p:spPr>
          <a:xfrm flipH="false" flipV="false" rot="0">
            <a:off x="1028700" y="6445287"/>
            <a:ext cx="382478" cy="430993"/>
          </a:xfrm>
          <a:custGeom>
            <a:avLst/>
            <a:gdLst/>
            <a:ahLst/>
            <a:cxnLst/>
            <a:rect r="r" b="b" t="t" l="l"/>
            <a:pathLst>
              <a:path h="430993" w="382478">
                <a:moveTo>
                  <a:pt x="0" y="0"/>
                </a:moveTo>
                <a:lnTo>
                  <a:pt x="382478" y="0"/>
                </a:lnTo>
                <a:lnTo>
                  <a:pt x="382478" y="430994"/>
                </a:lnTo>
                <a:lnTo>
                  <a:pt x="0" y="430994"/>
                </a:lnTo>
                <a:lnTo>
                  <a:pt x="0" y="0"/>
                </a:lnTo>
                <a:close/>
              </a:path>
            </a:pathLst>
          </a:custGeom>
          <a:blipFill>
            <a:blip r:embed="rId11"/>
            <a:stretch>
              <a:fillRect l="-6342" t="0" r="-6342" b="0"/>
            </a:stretch>
          </a:blipFill>
        </p:spPr>
      </p:sp>
      <p:sp>
        <p:nvSpPr>
          <p:cNvPr name="TextBox 23" id="23"/>
          <p:cNvSpPr txBox="true"/>
          <p:nvPr/>
        </p:nvSpPr>
        <p:spPr>
          <a:xfrm rot="0">
            <a:off x="1555818" y="7339714"/>
            <a:ext cx="5376628" cy="628769"/>
          </a:xfrm>
          <a:prstGeom prst="rect">
            <a:avLst/>
          </a:prstGeom>
        </p:spPr>
        <p:txBody>
          <a:bodyPr anchor="t" rtlCol="false" tIns="0" lIns="0" bIns="0" rIns="0">
            <a:spAutoFit/>
          </a:bodyPr>
          <a:lstStyle/>
          <a:p>
            <a:pPr algn="l" marL="0" indent="0" lvl="0">
              <a:lnSpc>
                <a:spcPts val="2400"/>
              </a:lnSpc>
              <a:spcBef>
                <a:spcPct val="0"/>
              </a:spcBef>
            </a:pPr>
            <a:r>
              <a:rPr lang="en-US" b="true" sz="2000">
                <a:solidFill>
                  <a:srgbClr val="1090CF"/>
                </a:solidFill>
                <a:latin typeface="Roboto Bold"/>
                <a:ea typeface="Roboto Bold"/>
                <a:cs typeface="Roboto Bold"/>
                <a:sym typeface="Roboto Bold"/>
              </a:rPr>
              <a:t>Garantice la seguridad mediante el monitoreo en tiempo real</a:t>
            </a:r>
          </a:p>
        </p:txBody>
      </p:sp>
      <p:sp>
        <p:nvSpPr>
          <p:cNvPr name="Freeform 24" id="24"/>
          <p:cNvSpPr/>
          <p:nvPr/>
        </p:nvSpPr>
        <p:spPr>
          <a:xfrm flipH="false" flipV="false" rot="0">
            <a:off x="1028700" y="7287224"/>
            <a:ext cx="382478" cy="430993"/>
          </a:xfrm>
          <a:custGeom>
            <a:avLst/>
            <a:gdLst/>
            <a:ahLst/>
            <a:cxnLst/>
            <a:rect r="r" b="b" t="t" l="l"/>
            <a:pathLst>
              <a:path h="430993" w="382478">
                <a:moveTo>
                  <a:pt x="0" y="0"/>
                </a:moveTo>
                <a:lnTo>
                  <a:pt x="382478" y="0"/>
                </a:lnTo>
                <a:lnTo>
                  <a:pt x="382478" y="430994"/>
                </a:lnTo>
                <a:lnTo>
                  <a:pt x="0" y="430994"/>
                </a:lnTo>
                <a:lnTo>
                  <a:pt x="0" y="0"/>
                </a:lnTo>
                <a:close/>
              </a:path>
            </a:pathLst>
          </a:custGeom>
          <a:blipFill>
            <a:blip r:embed="rId11"/>
            <a:stretch>
              <a:fillRect l="-6342" t="0" r="-6342" b="0"/>
            </a:stretch>
          </a:blipFill>
        </p:spPr>
      </p:sp>
      <p:sp>
        <p:nvSpPr>
          <p:cNvPr name="TextBox 25" id="25"/>
          <p:cNvSpPr txBox="true"/>
          <p:nvPr/>
        </p:nvSpPr>
        <p:spPr>
          <a:xfrm rot="0">
            <a:off x="1028700" y="2171451"/>
            <a:ext cx="7737897" cy="1200150"/>
          </a:xfrm>
          <a:prstGeom prst="rect">
            <a:avLst/>
          </a:prstGeom>
        </p:spPr>
        <p:txBody>
          <a:bodyPr anchor="t" rtlCol="false" tIns="0" lIns="0" bIns="0" rIns="0">
            <a:spAutoFit/>
          </a:bodyPr>
          <a:lstStyle/>
          <a:p>
            <a:pPr algn="l" marL="0" indent="0" lvl="0">
              <a:lnSpc>
                <a:spcPts val="4799"/>
              </a:lnSpc>
            </a:pPr>
            <a:r>
              <a:rPr lang="en-US" b="true" sz="3999">
                <a:solidFill>
                  <a:srgbClr val="28323A"/>
                </a:solidFill>
                <a:latin typeface="Proxima Nova Bold"/>
                <a:ea typeface="Proxima Nova Bold"/>
                <a:cs typeface="Proxima Nova Bold"/>
                <a:sym typeface="Proxima Nova Bold"/>
              </a:rPr>
              <a:t>Beneficios de Navixy para maquinaria pesada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DAHZaV-tgJ8</dc:identifier>
  <dcterms:modified xsi:type="dcterms:W3CDTF">2011-08-01T06:04:30Z</dcterms:modified>
  <cp:revision>1</cp:revision>
  <dc:title>Heavy machinery telematics, Spanish</dc:title>
</cp:coreProperties>
</file>