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1430000" cy="11430000"/>
  <p:notesSz cx="6858000" cy="9144000"/>
  <p:embeddedFontLst>
    <p:embeddedFont>
      <p:font typeface="Proxima Nova Bold" charset="1" panose="02000506030000020004"/>
      <p:regular r:id="rId14"/>
    </p:embeddedFont>
    <p:embeddedFont>
      <p:font typeface="Proxima Nova" charset="1" panose="02000506030000020004"/>
      <p:regular r:id="rId15"/>
    </p:embeddedFont>
    <p:embeddedFont>
      <p:font typeface="Roboto" charset="1" panose="0200000000000000000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png" Type="http://schemas.openxmlformats.org/officeDocument/2006/relationships/image"/><Relationship Id="rId2" Target="../media/image5.jpe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14.pn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19.pn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20.pn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21.pn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jpeg" Type="http://schemas.openxmlformats.org/officeDocument/2006/relationships/image"/><Relationship Id="rId3" Target="../media/image15.png" Type="http://schemas.openxmlformats.org/officeDocument/2006/relationships/image"/><Relationship Id="rId4" Target="../media/image16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jpeg" Type="http://schemas.openxmlformats.org/officeDocument/2006/relationships/image"/><Relationship Id="rId3" Target="https://www.navixy.com/blog/heavy-machinery-telematics-redefining-efficiency/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17283" y="-649413"/>
            <a:ext cx="12347283" cy="12321075"/>
          </a:xfrm>
          <a:custGeom>
            <a:avLst/>
            <a:gdLst/>
            <a:ahLst/>
            <a:cxnLst/>
            <a:rect r="r" b="b" t="t" l="l"/>
            <a:pathLst>
              <a:path h="12321075" w="12347283">
                <a:moveTo>
                  <a:pt x="0" y="0"/>
                </a:moveTo>
                <a:lnTo>
                  <a:pt x="12347283" y="0"/>
                </a:lnTo>
                <a:lnTo>
                  <a:pt x="12347283" y="12321075"/>
                </a:lnTo>
                <a:lnTo>
                  <a:pt x="0" y="123210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21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06925" y="5715000"/>
            <a:ext cx="3691619" cy="7150836"/>
          </a:xfrm>
          <a:custGeom>
            <a:avLst/>
            <a:gdLst/>
            <a:ahLst/>
            <a:cxnLst/>
            <a:rect r="r" b="b" t="t" l="l"/>
            <a:pathLst>
              <a:path h="7150836" w="3691619">
                <a:moveTo>
                  <a:pt x="0" y="0"/>
                </a:moveTo>
                <a:lnTo>
                  <a:pt x="3691619" y="0"/>
                </a:lnTo>
                <a:lnTo>
                  <a:pt x="3691619" y="7150836"/>
                </a:lnTo>
                <a:lnTo>
                  <a:pt x="0" y="71508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6000"/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09366" y="10931929"/>
            <a:ext cx="2925205" cy="2454233"/>
            <a:chOff x="0" y="0"/>
            <a:chExt cx="693382" cy="58174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93382" cy="581744"/>
            </a:xfrm>
            <a:custGeom>
              <a:avLst/>
              <a:gdLst/>
              <a:ahLst/>
              <a:cxnLst/>
              <a:rect r="r" b="b" t="t" l="l"/>
              <a:pathLst>
                <a:path h="581744" w="693382">
                  <a:moveTo>
                    <a:pt x="5293" y="0"/>
                  </a:moveTo>
                  <a:lnTo>
                    <a:pt x="688089" y="0"/>
                  </a:lnTo>
                  <a:cubicBezTo>
                    <a:pt x="689492" y="0"/>
                    <a:pt x="690839" y="558"/>
                    <a:pt x="691832" y="1550"/>
                  </a:cubicBezTo>
                  <a:cubicBezTo>
                    <a:pt x="692824" y="2543"/>
                    <a:pt x="693382" y="3889"/>
                    <a:pt x="693382" y="5293"/>
                  </a:cubicBezTo>
                  <a:lnTo>
                    <a:pt x="693382" y="576451"/>
                  </a:lnTo>
                  <a:cubicBezTo>
                    <a:pt x="693382" y="577855"/>
                    <a:pt x="692824" y="579201"/>
                    <a:pt x="691832" y="580194"/>
                  </a:cubicBezTo>
                  <a:cubicBezTo>
                    <a:pt x="690839" y="581186"/>
                    <a:pt x="689492" y="581744"/>
                    <a:pt x="688089" y="581744"/>
                  </a:cubicBezTo>
                  <a:lnTo>
                    <a:pt x="5293" y="581744"/>
                  </a:lnTo>
                  <a:cubicBezTo>
                    <a:pt x="3889" y="581744"/>
                    <a:pt x="2543" y="581186"/>
                    <a:pt x="1550" y="580194"/>
                  </a:cubicBezTo>
                  <a:cubicBezTo>
                    <a:pt x="558" y="579201"/>
                    <a:pt x="0" y="577855"/>
                    <a:pt x="0" y="576451"/>
                  </a:cubicBezTo>
                  <a:lnTo>
                    <a:pt x="0" y="5293"/>
                  </a:lnTo>
                  <a:cubicBezTo>
                    <a:pt x="0" y="3889"/>
                    <a:pt x="558" y="2543"/>
                    <a:pt x="1550" y="1550"/>
                  </a:cubicBezTo>
                  <a:cubicBezTo>
                    <a:pt x="2543" y="558"/>
                    <a:pt x="3889" y="0"/>
                    <a:pt x="5293" y="0"/>
                  </a:cubicBezTo>
                  <a:close/>
                </a:path>
              </a:pathLst>
            </a:custGeom>
            <a:solidFill>
              <a:srgbClr val="F8F8F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19050"/>
              <a:ext cx="693382" cy="6007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00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2083788" y="8073030"/>
            <a:ext cx="6424492" cy="2858899"/>
          </a:xfrm>
          <a:custGeom>
            <a:avLst/>
            <a:gdLst/>
            <a:ahLst/>
            <a:cxnLst/>
            <a:rect r="r" b="b" t="t" l="l"/>
            <a:pathLst>
              <a:path h="2858899" w="6424492">
                <a:moveTo>
                  <a:pt x="0" y="0"/>
                </a:moveTo>
                <a:lnTo>
                  <a:pt x="6424492" y="0"/>
                </a:lnTo>
                <a:lnTo>
                  <a:pt x="6424492" y="2858899"/>
                </a:lnTo>
                <a:lnTo>
                  <a:pt x="0" y="28588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4476" y="1014265"/>
            <a:ext cx="1889390" cy="419444"/>
          </a:xfrm>
          <a:custGeom>
            <a:avLst/>
            <a:gdLst/>
            <a:ahLst/>
            <a:cxnLst/>
            <a:rect r="r" b="b" t="t" l="l"/>
            <a:pathLst>
              <a:path h="419444" w="1889390">
                <a:moveTo>
                  <a:pt x="0" y="0"/>
                </a:moveTo>
                <a:lnTo>
                  <a:pt x="1889390" y="0"/>
                </a:lnTo>
                <a:lnTo>
                  <a:pt x="1889390" y="419445"/>
                </a:lnTo>
                <a:lnTo>
                  <a:pt x="0" y="4194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15426" y="1692038"/>
            <a:ext cx="9918948" cy="1411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670"/>
              </a:lnSpc>
            </a:pPr>
            <a:r>
              <a:rPr lang="en-US" sz="4362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¿Cómo aumentar la eficiencia </a:t>
            </a:r>
          </a:p>
          <a:p>
            <a:pPr algn="just">
              <a:lnSpc>
                <a:spcPts val="5670"/>
              </a:lnSpc>
            </a:pPr>
            <a:r>
              <a:rPr lang="en-US" sz="4362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 la telemática en maquinaria pesada?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30000" cy="11430000"/>
          </a:xfrm>
          <a:custGeom>
            <a:avLst/>
            <a:gdLst/>
            <a:ahLst/>
            <a:cxnLst/>
            <a:rect r="r" b="b" t="t" l="l"/>
            <a:pathLst>
              <a:path h="11430000" w="11430000">
                <a:moveTo>
                  <a:pt x="0" y="0"/>
                </a:moveTo>
                <a:lnTo>
                  <a:pt x="11430000" y="0"/>
                </a:lnTo>
                <a:lnTo>
                  <a:pt x="114300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07362" y="3249160"/>
            <a:ext cx="5962580" cy="476901"/>
            <a:chOff x="0" y="0"/>
            <a:chExt cx="7950106" cy="635868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781269" y="86159"/>
              <a:ext cx="7168837" cy="4730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Monitoreo integral del equipo</a:t>
              </a:r>
            </a:p>
          </p:txBody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64291" cy="635868"/>
            </a:xfrm>
            <a:custGeom>
              <a:avLst/>
              <a:gdLst/>
              <a:ahLst/>
              <a:cxnLst/>
              <a:rect r="r" b="b" t="t" l="l"/>
              <a:pathLst>
                <a:path h="635868" w="564291">
                  <a:moveTo>
                    <a:pt x="0" y="0"/>
                  </a:moveTo>
                  <a:lnTo>
                    <a:pt x="564291" y="0"/>
                  </a:lnTo>
                  <a:lnTo>
                    <a:pt x="56429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342" t="0" r="-6342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688312" y="4089616"/>
            <a:ext cx="6511189" cy="476901"/>
            <a:chOff x="0" y="0"/>
            <a:chExt cx="8681586" cy="635868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853153" y="86159"/>
              <a:ext cx="7828433" cy="4730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Planificación y eficiencia del mantenimiento</a:t>
              </a:r>
            </a:p>
          </p:txBody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16211" cy="635868"/>
            </a:xfrm>
            <a:custGeom>
              <a:avLst/>
              <a:gdLst/>
              <a:ahLst/>
              <a:cxnLst/>
              <a:rect r="r" b="b" t="t" l="l"/>
              <a:pathLst>
                <a:path h="635868" w="616211">
                  <a:moveTo>
                    <a:pt x="0" y="0"/>
                  </a:moveTo>
                  <a:lnTo>
                    <a:pt x="616211" y="0"/>
                  </a:lnTo>
                  <a:lnTo>
                    <a:pt x="61621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595" t="0" r="-1595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707362" y="4930072"/>
            <a:ext cx="5962580" cy="476901"/>
            <a:chOff x="0" y="0"/>
            <a:chExt cx="7950106" cy="635868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781269" y="86159"/>
              <a:ext cx="7168837" cy="4730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Diagnósticos y detección de fallas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64291" cy="635868"/>
            </a:xfrm>
            <a:custGeom>
              <a:avLst/>
              <a:gdLst/>
              <a:ahLst/>
              <a:cxnLst/>
              <a:rect r="r" b="b" t="t" l="l"/>
              <a:pathLst>
                <a:path h="635868" w="564291">
                  <a:moveTo>
                    <a:pt x="0" y="0"/>
                  </a:moveTo>
                  <a:lnTo>
                    <a:pt x="564291" y="0"/>
                  </a:lnTo>
                  <a:lnTo>
                    <a:pt x="56429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342" t="0" r="-6342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802612" y="5770528"/>
            <a:ext cx="5962580" cy="476901"/>
            <a:chOff x="0" y="0"/>
            <a:chExt cx="7950106" cy="635868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781269" y="86159"/>
              <a:ext cx="7168837" cy="4730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Gestión de combustible y emisiones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64291" cy="635868"/>
            </a:xfrm>
            <a:custGeom>
              <a:avLst/>
              <a:gdLst/>
              <a:ahLst/>
              <a:cxnLst/>
              <a:rect r="r" b="b" t="t" l="l"/>
              <a:pathLst>
                <a:path h="635868" w="564291">
                  <a:moveTo>
                    <a:pt x="0" y="0"/>
                  </a:moveTo>
                  <a:lnTo>
                    <a:pt x="564291" y="0"/>
                  </a:lnTo>
                  <a:lnTo>
                    <a:pt x="56429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342" t="0" r="-6342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02612" y="6610984"/>
            <a:ext cx="5962580" cy="476901"/>
            <a:chOff x="0" y="0"/>
            <a:chExt cx="7950106" cy="635868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781269" y="86159"/>
              <a:ext cx="7168837" cy="4730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Monitoreo de seguridad y ambiental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564291" cy="635868"/>
            </a:xfrm>
            <a:custGeom>
              <a:avLst/>
              <a:gdLst/>
              <a:ahLst/>
              <a:cxnLst/>
              <a:rect r="r" b="b" t="t" l="l"/>
              <a:pathLst>
                <a:path h="635868" w="564291">
                  <a:moveTo>
                    <a:pt x="0" y="0"/>
                  </a:moveTo>
                  <a:lnTo>
                    <a:pt x="564291" y="0"/>
                  </a:lnTo>
                  <a:lnTo>
                    <a:pt x="56429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342" t="0" r="-6342" b="0"/>
              </a:stretch>
            </a:blipFill>
          </p:spPr>
        </p:sp>
      </p:grpSp>
      <p:sp>
        <p:nvSpPr>
          <p:cNvPr name="Freeform 18" id="18"/>
          <p:cNvSpPr/>
          <p:nvPr/>
        </p:nvSpPr>
        <p:spPr>
          <a:xfrm flipH="false" flipV="false" rot="0">
            <a:off x="3651988" y="7613357"/>
            <a:ext cx="976071" cy="976071"/>
          </a:xfrm>
          <a:custGeom>
            <a:avLst/>
            <a:gdLst/>
            <a:ahLst/>
            <a:cxnLst/>
            <a:rect r="r" b="b" t="t" l="l"/>
            <a:pathLst>
              <a:path h="976071" w="976071">
                <a:moveTo>
                  <a:pt x="0" y="0"/>
                </a:moveTo>
                <a:lnTo>
                  <a:pt x="976071" y="0"/>
                </a:lnTo>
                <a:lnTo>
                  <a:pt x="976071" y="976071"/>
                </a:lnTo>
                <a:lnTo>
                  <a:pt x="0" y="9760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2519821" y="8765155"/>
            <a:ext cx="976071" cy="976071"/>
          </a:xfrm>
          <a:custGeom>
            <a:avLst/>
            <a:gdLst/>
            <a:ahLst/>
            <a:cxnLst/>
            <a:rect r="r" b="b" t="t" l="l"/>
            <a:pathLst>
              <a:path h="976071" w="976071">
                <a:moveTo>
                  <a:pt x="0" y="0"/>
                </a:moveTo>
                <a:lnTo>
                  <a:pt x="976071" y="0"/>
                </a:lnTo>
                <a:lnTo>
                  <a:pt x="976071" y="976071"/>
                </a:lnTo>
                <a:lnTo>
                  <a:pt x="0" y="9760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4471138" y="9897903"/>
            <a:ext cx="976071" cy="976071"/>
          </a:xfrm>
          <a:custGeom>
            <a:avLst/>
            <a:gdLst/>
            <a:ahLst/>
            <a:cxnLst/>
            <a:rect r="r" b="b" t="t" l="l"/>
            <a:pathLst>
              <a:path h="976071" w="976071">
                <a:moveTo>
                  <a:pt x="0" y="0"/>
                </a:moveTo>
                <a:lnTo>
                  <a:pt x="976071" y="0"/>
                </a:lnTo>
                <a:lnTo>
                  <a:pt x="976071" y="976071"/>
                </a:lnTo>
                <a:lnTo>
                  <a:pt x="0" y="9760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21" id="21"/>
          <p:cNvSpPr/>
          <p:nvPr/>
        </p:nvSpPr>
        <p:spPr>
          <a:xfrm>
            <a:off x="4706247" y="8087105"/>
            <a:ext cx="2493254" cy="0"/>
          </a:xfrm>
          <a:prstGeom prst="line">
            <a:avLst/>
          </a:prstGeom>
          <a:ln cap="flat" w="28575">
            <a:solidFill>
              <a:srgbClr val="1090CF"/>
            </a:solidFill>
            <a:prstDash val="solid"/>
            <a:headEnd type="oval" len="lg" w="lg"/>
            <a:tailEnd type="none" len="sm" w="sm"/>
          </a:ln>
        </p:spPr>
      </p:sp>
      <p:sp>
        <p:nvSpPr>
          <p:cNvPr name="AutoShape 22" id="22"/>
          <p:cNvSpPr/>
          <p:nvPr/>
        </p:nvSpPr>
        <p:spPr>
          <a:xfrm>
            <a:off x="3566263" y="9238903"/>
            <a:ext cx="4564174" cy="0"/>
          </a:xfrm>
          <a:prstGeom prst="line">
            <a:avLst/>
          </a:prstGeom>
          <a:ln cap="flat" w="28575">
            <a:solidFill>
              <a:srgbClr val="1090CF"/>
            </a:solidFill>
            <a:prstDash val="solid"/>
            <a:headEnd type="oval" len="lg" w="lg"/>
            <a:tailEnd type="none" len="sm" w="sm"/>
          </a:ln>
        </p:spPr>
      </p:sp>
      <p:sp>
        <p:nvSpPr>
          <p:cNvPr name="AutoShape 23" id="23"/>
          <p:cNvSpPr/>
          <p:nvPr/>
        </p:nvSpPr>
        <p:spPr>
          <a:xfrm>
            <a:off x="5571586" y="10419276"/>
            <a:ext cx="4564174" cy="0"/>
          </a:xfrm>
          <a:prstGeom prst="line">
            <a:avLst/>
          </a:prstGeom>
          <a:ln cap="flat" w="28575">
            <a:solidFill>
              <a:srgbClr val="1090CF"/>
            </a:solidFill>
            <a:prstDash val="solid"/>
            <a:headEnd type="oval" len="lg" w="lg"/>
            <a:tailEnd type="none" len="sm" w="sm"/>
          </a:ln>
        </p:spPr>
      </p:sp>
      <p:sp>
        <p:nvSpPr>
          <p:cNvPr name="Freeform 24" id="24"/>
          <p:cNvSpPr/>
          <p:nvPr/>
        </p:nvSpPr>
        <p:spPr>
          <a:xfrm flipH="false" flipV="false" rot="0">
            <a:off x="5361484" y="3148647"/>
            <a:ext cx="9726513" cy="7878476"/>
          </a:xfrm>
          <a:custGeom>
            <a:avLst/>
            <a:gdLst/>
            <a:ahLst/>
            <a:cxnLst/>
            <a:rect r="r" b="b" t="t" l="l"/>
            <a:pathLst>
              <a:path h="7878476" w="9726513">
                <a:moveTo>
                  <a:pt x="0" y="0"/>
                </a:moveTo>
                <a:lnTo>
                  <a:pt x="9726513" y="0"/>
                </a:lnTo>
                <a:lnTo>
                  <a:pt x="9726513" y="7878476"/>
                </a:lnTo>
                <a:lnTo>
                  <a:pt x="0" y="787847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707362" y="1238250"/>
            <a:ext cx="9052365" cy="1295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114"/>
              </a:lnSpc>
            </a:pPr>
            <a:r>
              <a:rPr lang="en-US" sz="42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Características y beneficios clave de Navixy para maquinaria pesada</a:t>
            </a:r>
            <a:r>
              <a:rPr lang="en-US" sz="42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: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30000" cy="11430000"/>
          </a:xfrm>
          <a:custGeom>
            <a:avLst/>
            <a:gdLst/>
            <a:ahLst/>
            <a:cxnLst/>
            <a:rect r="r" b="b" t="t" l="l"/>
            <a:pathLst>
              <a:path h="11430000" w="11430000">
                <a:moveTo>
                  <a:pt x="0" y="0"/>
                </a:moveTo>
                <a:lnTo>
                  <a:pt x="11430000" y="0"/>
                </a:lnTo>
                <a:lnTo>
                  <a:pt x="114300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02711" y="4978487"/>
            <a:ext cx="10968060" cy="7085253"/>
          </a:xfrm>
          <a:custGeom>
            <a:avLst/>
            <a:gdLst/>
            <a:ahLst/>
            <a:cxnLst/>
            <a:rect r="r" b="b" t="t" l="l"/>
            <a:pathLst>
              <a:path h="7085253" w="10968060">
                <a:moveTo>
                  <a:pt x="0" y="0"/>
                </a:moveTo>
                <a:lnTo>
                  <a:pt x="10968060" y="0"/>
                </a:lnTo>
                <a:lnTo>
                  <a:pt x="10968060" y="7085254"/>
                </a:lnTo>
                <a:lnTo>
                  <a:pt x="0" y="70852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35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4844831" y="4531958"/>
            <a:ext cx="3379042" cy="1810201"/>
          </a:xfrm>
          <a:custGeom>
            <a:avLst/>
            <a:gdLst/>
            <a:ahLst/>
            <a:cxnLst/>
            <a:rect r="r" b="b" t="t" l="l"/>
            <a:pathLst>
              <a:path h="1810201" w="3379042">
                <a:moveTo>
                  <a:pt x="0" y="0"/>
                </a:moveTo>
                <a:lnTo>
                  <a:pt x="3379042" y="0"/>
                </a:lnTo>
                <a:lnTo>
                  <a:pt x="3379042" y="1810201"/>
                </a:lnTo>
                <a:lnTo>
                  <a:pt x="0" y="18102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159327" y="4922708"/>
            <a:ext cx="2750049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40"/>
              </a:lnSpc>
            </a:pPr>
            <a:r>
              <a:rPr lang="en-US" b="true" sz="1700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Ejemplo:  </a:t>
            </a:r>
            <a:r>
              <a:rPr lang="en-US" sz="1700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La maquina "JCB"  ha funcionado por 453 horas,  el refrigerante está a 90°C, y la batería a 12.17 V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07362" y="1238250"/>
            <a:ext cx="8758665" cy="1466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34"/>
              </a:lnSpc>
            </a:pPr>
            <a:r>
              <a:rPr lang="en-US" sz="48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Monitoreo integral del equipo en tiempo real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5609759" y="3150833"/>
            <a:ext cx="4677241" cy="1061061"/>
            <a:chOff x="0" y="0"/>
            <a:chExt cx="6236321" cy="1414749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9525"/>
              <a:ext cx="5335890" cy="4730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  <a:spcBef>
                  <a:spcPct val="0"/>
                </a:spcBef>
              </a:pPr>
              <a:r>
                <a:rPr lang="en-US" b="true" sz="2399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Horas de motor: 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25803" y="582899"/>
              <a:ext cx="6210518" cy="8318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rastreo de las horas totales de motor</a:t>
              </a:r>
              <a:r>
                <a:rPr lang="en-US" sz="20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 para agendar mantenimiento</a:t>
              </a: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726715" y="3160358"/>
            <a:ext cx="4730549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  <a:spcBef>
                <a:spcPct val="0"/>
              </a:spcBef>
            </a:pPr>
            <a:r>
              <a:rPr lang="en-US" b="true" sz="2399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Temperatura del refrigerante y voltaje de la batería: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26715" y="3903308"/>
            <a:ext cx="4359980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monitoreo de métricas criticas para evitar daño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433007" y="7504209"/>
            <a:ext cx="10563515" cy="5957400"/>
          </a:xfrm>
          <a:custGeom>
            <a:avLst/>
            <a:gdLst/>
            <a:ahLst/>
            <a:cxnLst/>
            <a:rect r="r" b="b" t="t" l="l"/>
            <a:pathLst>
              <a:path h="5957400" w="10563515">
                <a:moveTo>
                  <a:pt x="0" y="0"/>
                </a:moveTo>
                <a:lnTo>
                  <a:pt x="10563515" y="0"/>
                </a:lnTo>
                <a:lnTo>
                  <a:pt x="10563515" y="5957399"/>
                </a:lnTo>
                <a:lnTo>
                  <a:pt x="0" y="59573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30000" cy="11430000"/>
          </a:xfrm>
          <a:custGeom>
            <a:avLst/>
            <a:gdLst/>
            <a:ahLst/>
            <a:cxnLst/>
            <a:rect r="r" b="b" t="t" l="l"/>
            <a:pathLst>
              <a:path h="11430000" w="11430000">
                <a:moveTo>
                  <a:pt x="0" y="0"/>
                </a:moveTo>
                <a:lnTo>
                  <a:pt x="11430000" y="0"/>
                </a:lnTo>
                <a:lnTo>
                  <a:pt x="114300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1735" y="5009908"/>
            <a:ext cx="10986998" cy="7012866"/>
          </a:xfrm>
          <a:custGeom>
            <a:avLst/>
            <a:gdLst/>
            <a:ahLst/>
            <a:cxnLst/>
            <a:rect r="r" b="b" t="t" l="l"/>
            <a:pathLst>
              <a:path h="7012866" w="10986998">
                <a:moveTo>
                  <a:pt x="0" y="0"/>
                </a:moveTo>
                <a:lnTo>
                  <a:pt x="10986998" y="0"/>
                </a:lnTo>
                <a:lnTo>
                  <a:pt x="10986998" y="7012866"/>
                </a:lnTo>
                <a:lnTo>
                  <a:pt x="0" y="70128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268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5892156" y="4222783"/>
            <a:ext cx="3573872" cy="1914574"/>
            <a:chOff x="0" y="0"/>
            <a:chExt cx="4765163" cy="2552766"/>
          </a:xfrm>
        </p:grpSpPr>
        <p:sp>
          <p:nvSpPr>
            <p:cNvPr name="Freeform 5" id="5"/>
            <p:cNvSpPr/>
            <p:nvPr/>
          </p:nvSpPr>
          <p:spPr>
            <a:xfrm flipH="false" flipV="false" rot="-10800000">
              <a:off x="0" y="0"/>
              <a:ext cx="4765163" cy="2552766"/>
            </a:xfrm>
            <a:custGeom>
              <a:avLst/>
              <a:gdLst/>
              <a:ahLst/>
              <a:cxnLst/>
              <a:rect r="r" b="b" t="t" l="l"/>
              <a:pathLst>
                <a:path h="2552766" w="4765163">
                  <a:moveTo>
                    <a:pt x="0" y="0"/>
                  </a:moveTo>
                  <a:lnTo>
                    <a:pt x="4765163" y="0"/>
                  </a:lnTo>
                  <a:lnTo>
                    <a:pt x="4765163" y="2552766"/>
                  </a:lnTo>
                  <a:lnTo>
                    <a:pt x="0" y="25527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 rot="0">
              <a:off x="456939" y="688253"/>
              <a:ext cx="3878150" cy="11697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37"/>
                </a:lnSpc>
              </a:pPr>
              <a:r>
                <a:rPr lang="en-US" sz="1798" b="true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Ejemplo:  </a:t>
              </a:r>
              <a:r>
                <a:rPr lang="en-US" sz="1798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La maquina</a:t>
              </a:r>
              <a:r>
                <a:rPr lang="en-US" sz="1798" b="true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</a:t>
              </a:r>
              <a:r>
                <a:rPr lang="en-US" sz="1798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"JCB" registra 453 horas, </a:t>
              </a:r>
              <a:r>
                <a:rPr lang="en-US" sz="1798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90 horas hasta el proximo servicio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707362" y="1238250"/>
            <a:ext cx="8758665" cy="1466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34"/>
              </a:lnSpc>
            </a:pPr>
            <a:r>
              <a:rPr lang="en-US" sz="48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Planeación y eficiencia del mantenimiento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6099112" y="3150833"/>
            <a:ext cx="4657888" cy="987731"/>
            <a:chOff x="0" y="0"/>
            <a:chExt cx="6210518" cy="1316974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9525"/>
              <a:ext cx="5335890" cy="4730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  <a:spcBef>
                  <a:spcPct val="0"/>
                </a:spcBef>
              </a:pPr>
              <a:r>
                <a:rPr lang="en-US" b="true" sz="2399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Intervalos de servicio: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485124"/>
              <a:ext cx="6210518" cy="8318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planificación de mantenimiento para evitar perturbaciones</a:t>
              </a: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481957" y="3160358"/>
            <a:ext cx="3990306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  <a:spcBef>
                <a:spcPct val="0"/>
              </a:spcBef>
            </a:pPr>
            <a:r>
              <a:rPr lang="en-US" b="true" sz="2399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Rastrear horas de motor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81957" y="3537069"/>
            <a:ext cx="4359980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para agendar servicio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07362" y="3057476"/>
            <a:ext cx="723858" cy="10544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76"/>
              </a:lnSpc>
              <a:spcBef>
                <a:spcPct val="0"/>
              </a:spcBef>
            </a:pPr>
            <a:r>
              <a:rPr lang="en-US" b="true" sz="6980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171652" y="3057476"/>
            <a:ext cx="829098" cy="10544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76"/>
              </a:lnSpc>
              <a:spcBef>
                <a:spcPct val="0"/>
              </a:spcBef>
            </a:pPr>
            <a:r>
              <a:rPr lang="en-US" b="true" sz="6980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2.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433007" y="7713759"/>
            <a:ext cx="10563515" cy="5957400"/>
          </a:xfrm>
          <a:custGeom>
            <a:avLst/>
            <a:gdLst/>
            <a:ahLst/>
            <a:cxnLst/>
            <a:rect r="r" b="b" t="t" l="l"/>
            <a:pathLst>
              <a:path h="5957400" w="10563515">
                <a:moveTo>
                  <a:pt x="0" y="0"/>
                </a:moveTo>
                <a:lnTo>
                  <a:pt x="10563515" y="0"/>
                </a:lnTo>
                <a:lnTo>
                  <a:pt x="10563515" y="5957399"/>
                </a:lnTo>
                <a:lnTo>
                  <a:pt x="0" y="59573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30000" cy="11430000"/>
          </a:xfrm>
          <a:custGeom>
            <a:avLst/>
            <a:gdLst/>
            <a:ahLst/>
            <a:cxnLst/>
            <a:rect r="r" b="b" t="t" l="l"/>
            <a:pathLst>
              <a:path h="11430000" w="11430000">
                <a:moveTo>
                  <a:pt x="0" y="0"/>
                </a:moveTo>
                <a:lnTo>
                  <a:pt x="11430000" y="0"/>
                </a:lnTo>
                <a:lnTo>
                  <a:pt x="114300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07362" y="1238250"/>
            <a:ext cx="8758665" cy="1466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34"/>
              </a:lnSpc>
            </a:pPr>
            <a:r>
              <a:rPr lang="en-US" sz="48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Diagnosticos y detección de fallas anticipada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296122" y="4936795"/>
            <a:ext cx="10837756" cy="7096184"/>
          </a:xfrm>
          <a:custGeom>
            <a:avLst/>
            <a:gdLst/>
            <a:ahLst/>
            <a:cxnLst/>
            <a:rect r="r" b="b" t="t" l="l"/>
            <a:pathLst>
              <a:path h="7096184" w="10837756">
                <a:moveTo>
                  <a:pt x="0" y="0"/>
                </a:moveTo>
                <a:lnTo>
                  <a:pt x="10837756" y="0"/>
                </a:lnTo>
                <a:lnTo>
                  <a:pt x="10837756" y="7096183"/>
                </a:lnTo>
                <a:lnTo>
                  <a:pt x="0" y="70961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85" t="0" r="-1321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892156" y="2898396"/>
            <a:ext cx="3573872" cy="1914574"/>
            <a:chOff x="0" y="0"/>
            <a:chExt cx="4765163" cy="2552766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4765163" cy="2552766"/>
            </a:xfrm>
            <a:custGeom>
              <a:avLst/>
              <a:gdLst/>
              <a:ahLst/>
              <a:cxnLst/>
              <a:rect r="r" b="b" t="t" l="l"/>
              <a:pathLst>
                <a:path h="2552766" w="4765163">
                  <a:moveTo>
                    <a:pt x="0" y="0"/>
                  </a:moveTo>
                  <a:lnTo>
                    <a:pt x="4765163" y="0"/>
                  </a:lnTo>
                  <a:lnTo>
                    <a:pt x="4765163" y="2552766"/>
                  </a:lnTo>
                  <a:lnTo>
                    <a:pt x="0" y="25527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 rot="0">
              <a:off x="456939" y="688253"/>
              <a:ext cx="3878150" cy="11697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37"/>
                </a:lnSpc>
              </a:pPr>
              <a:r>
                <a:rPr lang="en-US" sz="1798" b="true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Ejemplo:</a:t>
              </a:r>
              <a:r>
                <a:rPr lang="en-US" sz="1798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La maquina "DTC" reporta los códigos C0616, P0562, U3006</a:t>
              </a: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726715" y="3160358"/>
            <a:ext cx="4639856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  <a:spcBef>
                <a:spcPct val="0"/>
              </a:spcBef>
            </a:pPr>
            <a:r>
              <a:rPr lang="en-US" b="true" sz="2399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Códigos de diagnostico de fallas: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26715" y="3531833"/>
            <a:ext cx="4359980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ayudar a técnicos  a diagnosticar y resolver problemas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433007" y="7713759"/>
            <a:ext cx="10563515" cy="5957400"/>
          </a:xfrm>
          <a:custGeom>
            <a:avLst/>
            <a:gdLst/>
            <a:ahLst/>
            <a:cxnLst/>
            <a:rect r="r" b="b" t="t" l="l"/>
            <a:pathLst>
              <a:path h="5957400" w="10563515">
                <a:moveTo>
                  <a:pt x="0" y="0"/>
                </a:moveTo>
                <a:lnTo>
                  <a:pt x="10563515" y="0"/>
                </a:lnTo>
                <a:lnTo>
                  <a:pt x="10563515" y="5957399"/>
                </a:lnTo>
                <a:lnTo>
                  <a:pt x="0" y="59573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30000" cy="11430000"/>
          </a:xfrm>
          <a:custGeom>
            <a:avLst/>
            <a:gdLst/>
            <a:ahLst/>
            <a:cxnLst/>
            <a:rect r="r" b="b" t="t" l="l"/>
            <a:pathLst>
              <a:path h="11430000" w="11430000">
                <a:moveTo>
                  <a:pt x="0" y="0"/>
                </a:moveTo>
                <a:lnTo>
                  <a:pt x="11430000" y="0"/>
                </a:lnTo>
                <a:lnTo>
                  <a:pt x="114300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3616" y="5401627"/>
            <a:ext cx="11022768" cy="7054571"/>
          </a:xfrm>
          <a:custGeom>
            <a:avLst/>
            <a:gdLst/>
            <a:ahLst/>
            <a:cxnLst/>
            <a:rect r="r" b="b" t="t" l="l"/>
            <a:pathLst>
              <a:path h="7054571" w="11022768">
                <a:moveTo>
                  <a:pt x="0" y="0"/>
                </a:moveTo>
                <a:lnTo>
                  <a:pt x="11022768" y="0"/>
                </a:lnTo>
                <a:lnTo>
                  <a:pt x="11022768" y="7054572"/>
                </a:lnTo>
                <a:lnTo>
                  <a:pt x="0" y="70545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16887" y="1190625"/>
            <a:ext cx="8758665" cy="1586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20"/>
              </a:lnSpc>
            </a:pPr>
            <a:r>
              <a:rPr lang="en-US" sz="48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Gestión de combustible y emisiones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736240" y="3150833"/>
            <a:ext cx="4768269" cy="704850"/>
            <a:chOff x="0" y="0"/>
            <a:chExt cx="6357692" cy="939800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9525"/>
              <a:ext cx="5818635" cy="4730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  <a:spcBef>
                  <a:spcPct val="0"/>
                </a:spcBef>
              </a:pPr>
              <a:r>
                <a:rPr lang="en-US" b="true" sz="2399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Monitoreo del nivel de AdBlue: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514350"/>
              <a:ext cx="6357692" cy="4254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asegurar el cumplimiento de emisiones</a:t>
              </a: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5635219" y="3160358"/>
            <a:ext cx="5417049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  <a:spcBef>
                <a:spcPct val="0"/>
              </a:spcBef>
            </a:pPr>
            <a:r>
              <a:rPr lang="en-US" b="true" sz="2399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Seguimiento del nivel de combustible: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635219" y="3531833"/>
            <a:ext cx="5361303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Prevenir interrupciones operativas reabasteciendo combustible con anticipación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-10800000">
            <a:off x="2134365" y="4151122"/>
            <a:ext cx="4668554" cy="2501011"/>
          </a:xfrm>
          <a:custGeom>
            <a:avLst/>
            <a:gdLst/>
            <a:ahLst/>
            <a:cxnLst/>
            <a:rect r="r" b="b" t="t" l="l"/>
            <a:pathLst>
              <a:path h="2501011" w="4668554">
                <a:moveTo>
                  <a:pt x="0" y="0"/>
                </a:moveTo>
                <a:lnTo>
                  <a:pt x="4668554" y="0"/>
                </a:lnTo>
                <a:lnTo>
                  <a:pt x="4668554" y="2501011"/>
                </a:lnTo>
                <a:lnTo>
                  <a:pt x="0" y="25010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806388" y="4814862"/>
            <a:ext cx="3688073" cy="586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7"/>
              </a:lnSpc>
            </a:pPr>
            <a:r>
              <a:rPr lang="en-US" sz="1798" b="true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Ejemplo:</a:t>
            </a:r>
            <a:r>
              <a:rPr lang="en-US" sz="1798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 Nivel de AdBlue al 95.6%, nivel de combustible al 20%.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433007" y="7713759"/>
            <a:ext cx="10563515" cy="5957400"/>
          </a:xfrm>
          <a:custGeom>
            <a:avLst/>
            <a:gdLst/>
            <a:ahLst/>
            <a:cxnLst/>
            <a:rect r="r" b="b" t="t" l="l"/>
            <a:pathLst>
              <a:path h="5957400" w="10563515">
                <a:moveTo>
                  <a:pt x="0" y="0"/>
                </a:moveTo>
                <a:lnTo>
                  <a:pt x="10563515" y="0"/>
                </a:lnTo>
                <a:lnTo>
                  <a:pt x="10563515" y="5957399"/>
                </a:lnTo>
                <a:lnTo>
                  <a:pt x="0" y="59573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58647" cy="11430000"/>
          </a:xfrm>
          <a:custGeom>
            <a:avLst/>
            <a:gdLst/>
            <a:ahLst/>
            <a:cxnLst/>
            <a:rect r="r" b="b" t="t" l="l"/>
            <a:pathLst>
              <a:path h="11430000" w="11458647">
                <a:moveTo>
                  <a:pt x="0" y="0"/>
                </a:moveTo>
                <a:lnTo>
                  <a:pt x="11458647" y="0"/>
                </a:lnTo>
                <a:lnTo>
                  <a:pt x="11458647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07362" y="1238250"/>
            <a:ext cx="8758665" cy="1466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34"/>
              </a:lnSpc>
            </a:pPr>
            <a:r>
              <a:rPr lang="en-US" sz="48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Monitoreo de la posición </a:t>
            </a:r>
          </a:p>
          <a:p>
            <a:pPr algn="l">
              <a:lnSpc>
                <a:spcPts val="5834"/>
              </a:lnSpc>
            </a:pPr>
            <a:r>
              <a:rPr lang="en-US" sz="48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y seguridad del equipo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7878389" y="1238250"/>
            <a:ext cx="3374574" cy="1807808"/>
            <a:chOff x="0" y="0"/>
            <a:chExt cx="4499432" cy="2410410"/>
          </a:xfrm>
        </p:grpSpPr>
        <p:sp>
          <p:nvSpPr>
            <p:cNvPr name="Freeform 5" id="5"/>
            <p:cNvSpPr/>
            <p:nvPr/>
          </p:nvSpPr>
          <p:spPr>
            <a:xfrm flipH="false" flipV="false" rot="-10800000">
              <a:off x="0" y="0"/>
              <a:ext cx="4499432" cy="2410410"/>
            </a:xfrm>
            <a:custGeom>
              <a:avLst/>
              <a:gdLst/>
              <a:ahLst/>
              <a:cxnLst/>
              <a:rect r="r" b="b" t="t" l="l"/>
              <a:pathLst>
                <a:path h="2410410" w="4499432">
                  <a:moveTo>
                    <a:pt x="0" y="0"/>
                  </a:moveTo>
                  <a:lnTo>
                    <a:pt x="4499432" y="0"/>
                  </a:lnTo>
                  <a:lnTo>
                    <a:pt x="4499432" y="2410410"/>
                  </a:lnTo>
                  <a:lnTo>
                    <a:pt x="0" y="24104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 rot="0">
              <a:off x="431457" y="648810"/>
              <a:ext cx="3661884" cy="11055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207"/>
                </a:lnSpc>
              </a:pPr>
              <a:r>
                <a:rPr lang="en-US" sz="1697" b="true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Ejemplo:</a:t>
              </a:r>
              <a:r>
                <a:rPr lang="en-US" sz="1697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La máquina "Liebherr" informa lecturas del sensor de rotación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726715" y="3055583"/>
            <a:ext cx="4640116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  <a:spcBef>
                <a:spcPct val="0"/>
              </a:spcBef>
            </a:pPr>
            <a:r>
              <a:rPr lang="en-US" b="true" sz="2399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Monitoreo del ángulo del brazo y la inclinación: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26715" y="3881989"/>
            <a:ext cx="4359980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Rastrear la posición de los componentes de la maquinaria para detectar valores anormales y prevenir accidentes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635219" y="3055583"/>
            <a:ext cx="4651781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  <a:spcBef>
                <a:spcPct val="0"/>
              </a:spcBef>
            </a:pPr>
            <a:r>
              <a:rPr lang="en-US" b="true" sz="2399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Sensores de movimiento y rotación: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635219" y="3798533"/>
            <a:ext cx="3213397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monitor machinery use and ensure safe operation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58647" cy="11430000"/>
          </a:xfrm>
          <a:custGeom>
            <a:avLst/>
            <a:gdLst/>
            <a:ahLst/>
            <a:cxnLst/>
            <a:rect r="r" b="b" t="t" l="l"/>
            <a:pathLst>
              <a:path h="11430000" w="11458647">
                <a:moveTo>
                  <a:pt x="0" y="0"/>
                </a:moveTo>
                <a:lnTo>
                  <a:pt x="11458647" y="0"/>
                </a:lnTo>
                <a:lnTo>
                  <a:pt x="11458647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308969" y="1371412"/>
            <a:ext cx="6812063" cy="1251678"/>
            <a:chOff x="0" y="0"/>
            <a:chExt cx="1614711" cy="29669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14711" cy="296694"/>
            </a:xfrm>
            <a:custGeom>
              <a:avLst/>
              <a:gdLst/>
              <a:ahLst/>
              <a:cxnLst/>
              <a:rect r="r" b="b" t="t" l="l"/>
              <a:pathLst>
                <a:path h="296694" w="1614711">
                  <a:moveTo>
                    <a:pt x="39778" y="0"/>
                  </a:moveTo>
                  <a:lnTo>
                    <a:pt x="1574934" y="0"/>
                  </a:lnTo>
                  <a:cubicBezTo>
                    <a:pt x="1596902" y="0"/>
                    <a:pt x="1614711" y="17809"/>
                    <a:pt x="1614711" y="39778"/>
                  </a:cubicBezTo>
                  <a:lnTo>
                    <a:pt x="1614711" y="256916"/>
                  </a:lnTo>
                  <a:cubicBezTo>
                    <a:pt x="1614711" y="267466"/>
                    <a:pt x="1610520" y="277584"/>
                    <a:pt x="1603061" y="285043"/>
                  </a:cubicBezTo>
                  <a:cubicBezTo>
                    <a:pt x="1595601" y="292503"/>
                    <a:pt x="1585483" y="296694"/>
                    <a:pt x="1574934" y="296694"/>
                  </a:cubicBezTo>
                  <a:lnTo>
                    <a:pt x="39778" y="296694"/>
                  </a:lnTo>
                  <a:cubicBezTo>
                    <a:pt x="17809" y="296694"/>
                    <a:pt x="0" y="278885"/>
                    <a:pt x="0" y="256916"/>
                  </a:cubicBezTo>
                  <a:lnTo>
                    <a:pt x="0" y="39778"/>
                  </a:lnTo>
                  <a:cubicBezTo>
                    <a:pt x="0" y="17809"/>
                    <a:pt x="17809" y="0"/>
                    <a:pt x="39778" y="0"/>
                  </a:cubicBezTo>
                  <a:close/>
                </a:path>
              </a:pathLst>
            </a:custGeom>
            <a:solidFill>
              <a:srgbClr val="00B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9525"/>
              <a:ext cx="1614711" cy="2871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399"/>
                </a:lnSpc>
              </a:pPr>
              <a:r>
                <a:rPr lang="en-US" sz="4499">
                  <a:solidFill>
                    <a:srgbClr val="FEFEFE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Lea el articulo completo</a:t>
              </a:r>
              <a:r>
                <a:rPr lang="en-US" b="true" sz="4499">
                  <a:solidFill>
                    <a:srgbClr val="FEFEFE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3" tooltip="https://www.navixy.com/blog/heavy-machinery-telematics-redefining-efficiency/"/>
                </a:rPr>
                <a:t> 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335667" y="2882500"/>
            <a:ext cx="8758665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94"/>
              </a:lnSpc>
            </a:pPr>
            <a:r>
              <a:rPr lang="en-US" sz="4162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en nuestro blog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DAHZaSaA7VQ</dc:identifier>
  <dcterms:modified xsi:type="dcterms:W3CDTF">2011-08-01T06:04:30Z</dcterms:modified>
  <cp:revision>1</cp:revision>
  <dc:title>Heavy machinery telematics (Spanish)</dc:title>
</cp:coreProperties>
</file>