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Proxima Nova Bold" charset="1" panose="02000506030000020004"/>
      <p:regular r:id="rId19"/>
    </p:embeddedFont>
    <p:embeddedFont>
      <p:font typeface="Proxima Nova" charset="1" panose="02000506030000020004"/>
      <p:regular r:id="rId20"/>
    </p:embeddedFont>
    <p:embeddedFont>
      <p:font typeface="Anca Coder" charset="1" panose="020B0509020502020204"/>
      <p:regular r:id="rId27"/>
    </p:embeddedFont>
    <p:embeddedFont>
      <p:font typeface="DM Sans Bold" charset="1" panose="000000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notesMasters/notesMaster1.xml" Type="http://schemas.openxmlformats.org/officeDocument/2006/relationships/notesMaster"/><Relationship Id="rId17" Target="theme/theme2.xml" Type="http://schemas.openxmlformats.org/officeDocument/2006/relationships/theme"/><Relationship Id="rId18" Target="notesSlides/notesSlide1.xml" Type="http://schemas.openxmlformats.org/officeDocument/2006/relationships/note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notesSlides/notesSlide2.xml" Type="http://schemas.openxmlformats.org/officeDocument/2006/relationships/notesSlide"/><Relationship Id="rId22" Target="notesSlides/notesSlide3.xml" Type="http://schemas.openxmlformats.org/officeDocument/2006/relationships/notesSlide"/><Relationship Id="rId23" Target="notesSlides/notesSlide4.xml" Type="http://schemas.openxmlformats.org/officeDocument/2006/relationships/notesSlide"/><Relationship Id="rId24" Target="notesSlides/notesSlide5.xml" Type="http://schemas.openxmlformats.org/officeDocument/2006/relationships/notesSlide"/><Relationship Id="rId25" Target="notesSlides/notesSlide6.xml" Type="http://schemas.openxmlformats.org/officeDocument/2006/relationships/notesSlide"/><Relationship Id="rId26" Target="notesSlides/notesSlide7.xml" Type="http://schemas.openxmlformats.org/officeDocument/2006/relationships/notesSlide"/><Relationship Id="rId27" Target="fonts/font27.fntdata" Type="http://schemas.openxmlformats.org/officeDocument/2006/relationships/font"/><Relationship Id="rId28" Target="notesSlides/notesSlide8.xml" Type="http://schemas.openxmlformats.org/officeDocument/2006/relationships/notesSlide"/><Relationship Id="rId29" Target="notesSlides/notesSlide9.xml" Type="http://schemas.openxmlformats.org/officeDocument/2006/relationships/notesSlide"/><Relationship Id="rId3" Target="viewProps.xml" Type="http://schemas.openxmlformats.org/officeDocument/2006/relationships/viewProps"/><Relationship Id="rId30" Target="fonts/font30.fntdata" Type="http://schemas.openxmlformats.org/officeDocument/2006/relationships/font"/><Relationship Id="rId31" Target="notesSlides/notesSlide10.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Hola, soy Adrian Morfin del equipo de Navixy, y bienvenidos a la introducción de nuestra nueva herramienta IoT Logic.</a:t>
            </a:r>
          </a:p>
          <a:p>
            <a:r>
              <a:rPr lang="en-US"/>
              <a:t/>
            </a:r>
          </a:p>
          <a:p>
            <a:r>
              <a:rPr lang="en-US"/>
              <a:t>Before you start</a:t>
            </a:r>
          </a:p>
          <a:p>
            <a:r>
              <a:rPr lang="en-US"/>
              <a:t/>
            </a:r>
          </a:p>
          <a:p>
            <a:r>
              <a:rPr lang="en-US"/>
              <a:t>🔹 General Rules for All Presentations</a:t>
            </a:r>
          </a:p>
          <a:p>
            <a:r>
              <a:rPr lang="en-US"/>
              <a:t>✅ 1 slide = 1 idea – Keep each slide focused on a single message. Too much information confuses the audience.</a:t>
            </a:r>
          </a:p>
          <a:p>
            <a:r>
              <a:rPr lang="en-US"/>
              <a:t>✅ Keep slides uncluttered – Avoid excessive text or images. Stick to key points.</a:t>
            </a:r>
          </a:p>
          <a:p>
            <a:r>
              <a:rPr lang="en-US"/>
              <a:t>✅ Maintain visual consistency – Use the same fonts, colors, and layout across all slides.</a:t>
            </a:r>
          </a:p>
          <a:p>
            <a:r>
              <a:rPr lang="en-US"/>
              <a:t>✅ Use high-quality visuals – Avoid blurry images. Charts &gt; Tables (easier to read).</a:t>
            </a:r>
          </a:p>
          <a:p>
            <a:r>
              <a:rPr lang="en-US"/>
              <a:t>✅ Keep text minimal – Follow the 6x6 rule (max 6 words per line, 6 lines per slide).</a:t>
            </a:r>
          </a:p>
          <a:p>
            <a:r>
              <a:rPr lang="en-US"/>
              <a:t>✅ Choose readable fonts – Use simple sans-serif fonts (Arial, Calibri) at 24pt or larger.</a:t>
            </a:r>
          </a:p>
          <a:p>
            <a:r>
              <a:rPr lang="en-US"/>
              <a:t/>
            </a:r>
          </a:p>
          <a:p>
            <a:r>
              <a:rPr lang="en-US"/>
              <a:t>📌 Internal Presentations (Inside the Company)</a:t>
            </a:r>
          </a:p>
          <a:p>
            <a:r>
              <a:rPr lang="en-US"/>
              <a:t>🔹 Prioritize clarity over design – The message should be clear and easy to follow.</a:t>
            </a:r>
          </a:p>
          <a:p>
            <a:r>
              <a:rPr lang="en-US"/>
              <a:t>🔹 Use bullet points, not paragraphs – Helps the audience scan information quickly.</a:t>
            </a:r>
          </a:p>
          <a:p>
            <a:r>
              <a:rPr lang="en-US"/>
              <a:t>🔹 Present numbers visually – Use charts, graphs, or icons instead of plain text.</a:t>
            </a:r>
          </a:p>
          <a:p>
            <a:r>
              <a:rPr lang="en-US"/>
              <a:t>🔹 Limit animations and effects – Stick to simple transitions to avoid distractions.</a:t>
            </a:r>
          </a:p>
          <a:p>
            <a:r>
              <a:rPr lang="en-US"/>
              <a:t/>
            </a:r>
          </a:p>
          <a:p>
            <a:r>
              <a:rPr lang="en-US"/>
              <a:t>🌍 External Presentations (Clients, Partners, Public)</a:t>
            </a:r>
          </a:p>
          <a:p>
            <a:r>
              <a:rPr lang="en-US"/>
              <a:t>🔹 Make it visually professional – Use company branding (colors, fonts, logo) for a polished look.</a:t>
            </a:r>
          </a:p>
          <a:p>
            <a:r>
              <a:rPr lang="en-US"/>
              <a:t>🔹 Tell a story – Start with a clear problem, show solutions, and end with a strong takeaway.</a:t>
            </a:r>
          </a:p>
          <a:p>
            <a:r>
              <a:rPr lang="en-US"/>
              <a:t>🔹 More visuals, fewer words – Illustrate your points with images, diagrams, and short key phrases.</a:t>
            </a:r>
          </a:p>
          <a:p>
            <a:r>
              <a:rPr lang="en-US"/>
              <a:t>🔹 Check for accuracy – No spelling mistakes or inconsistent formatting. Proofread before sharing!</a:t>
            </a:r>
          </a:p>
          <a:p>
            <a:r>
              <a:rPr lang="en-US"/>
              <a:t>🔹 Engage your audience – Include real-life examples, testimonials, or case studies when possible.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Diapositiva 1: Introducción — ¿Qué es IoT Logic?</a:t>
            </a:r>
          </a:p>
          <a:p>
            <a:r>
              <a:rPr lang="en-US"/>
              <a:t/>
            </a:r>
          </a:p>
          <a:p>
            <a:r>
              <a:rPr lang="en-US"/>
              <a:t>Para empezar, IoT Logic es un nuevo producto de Navixy diseñado para automatizar el procesamiento de datos telemáticos antes de que se muestren en la plataforma de Navixy. Con IoT Logic, puedes construir un flujo lógico para manejar los datos entrantes de los dispositivos telemáticos: desde calcular nuevos parámetros (o llamados atributos) basados en la entrada de datos hasta reenviar los resultados a sistemas externos.</a:t>
            </a:r>
          </a:p>
          <a:p>
            <a:r>
              <a:rPr lang="en-US"/>
              <a:t/>
            </a:r>
          </a:p>
          <a:p>
            <a:r>
              <a:rPr lang="en-US"/>
              <a:t>Los escenarios se crean en un editor visual intuitivo utilizando una simple funcionalidad de arrastrar y soltar. Esto significa que cualquier usuario puede construir rápidamente la lógica requerida, sin necesidad de conocimientos de programación.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Nuestro producto se basa en la construcción de nodos</a:t>
            </a:r>
          </a:p>
          <a:p>
            <a:r>
              <a:rPr lang="en-US"/>
              <a:t/>
            </a:r>
          </a:p>
          <a:p>
            <a:r>
              <a:rPr lang="en-US"/>
              <a:t>    Nodo de fuente de datos (Data Source Node) — define de qué dispositivos provienen los datos. Puedes seleccionar desde uno hasta cualquier número de dispositivos vinculados a la cuenta. En la mayoría de los casos, es una buena idea crear un nodo separado para cada fabricante, ya que diferentes dispositivos tienen disintos atributos. </a:t>
            </a:r>
          </a:p>
          <a:p>
            <a:r>
              <a:rPr lang="en-US"/>
              <a:t/>
            </a:r>
          </a:p>
          <a:p>
            <a:r>
              <a:rPr lang="en-US"/>
              <a:t>    Nodo de atributos iniciales (Initiate Attribute Node) — procesa y transforma los datos. Aquí puedes usar desde fórmulas matemáticas simples hasta complejas. Más adelante les mostraré exactamente cómo funciona esto.</a:t>
            </a:r>
          </a:p>
          <a:p>
            <a:r>
              <a:rPr lang="en-US"/>
              <a:t/>
            </a:r>
          </a:p>
          <a:p>
            <a:r>
              <a:rPr lang="en-US"/>
              <a:t>    Nodo de punto de salida (Output Endpoint Node) — envía el resultado final a los sistemas de destino: Navixy, un ERP de cliente o servicios de terceros.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Next, we'll discuss how to use this functionality. </a:t>
            </a:r>
          </a:p>
          <a:p>
            <a:r>
              <a:rPr lang="en-US"/>
              <a:t/>
            </a:r>
          </a:p>
          <a:p>
            <a:r>
              <a:rPr lang="en-US"/>
              <a:t>A continuación, veremos cómo utilizar esta funcionalidad.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
            </a:r>
          </a:p>
          <a:p>
            <a:r>
              <a:rPr lang="en-US"/>
              <a:t>Spanish</a:t>
            </a:r>
          </a:p>
          <a:p>
            <a:r>
              <a:rPr lang="en-US"/>
              <a:t/>
            </a:r>
          </a:p>
          <a:p>
            <a:r>
              <a:rPr lang="en-US"/>
              <a:t>El primer caso de uso de IoT Logic es la retransmisión de datos.</a:t>
            </a:r>
          </a:p>
          <a:p>
            <a:r>
              <a:rPr lang="en-US"/>
              <a:t/>
            </a:r>
          </a:p>
          <a:p>
            <a:r>
              <a:rPr lang="en-US"/>
              <a:t>Por ejemplo, imaginemos que un integrador gestiona 100 dispositivos. Con IoT Logic, puede crear un reenvío de datos en paralelo como este:</a:t>
            </a:r>
          </a:p>
          <a:p>
            <a:r>
              <a:rPr lang="en-US"/>
              <a:t/>
            </a:r>
          </a:p>
          <a:p>
            <a:r>
              <a:rPr lang="en-US"/>
              <a:t>    Enviar datos de todos los dispositivos a Navixy</a:t>
            </a:r>
          </a:p>
          <a:p>
            <a:r>
              <a:rPr lang="en-US"/>
              <a:t/>
            </a:r>
          </a:p>
          <a:p>
            <a:r>
              <a:rPr lang="en-US"/>
              <a:t>    Reenviar datos de 20 dispositivos específicos al sistema ERP de un cliente</a:t>
            </a:r>
          </a:p>
          <a:p>
            <a:r>
              <a:rPr lang="en-US"/>
              <a:t/>
            </a:r>
          </a:p>
          <a:p>
            <a:r>
              <a:rPr lang="en-US"/>
              <a:t>    Enviar datos de otros 50 dispositivos a una plataforma gubernamental</a:t>
            </a:r>
          </a:p>
          <a:p>
            <a:r>
              <a:rPr lang="en-US"/>
              <a:t/>
            </a:r>
          </a:p>
          <a:p>
            <a:r>
              <a:rPr lang="en-US"/>
              <a:t>Actualmente, la transmisión de datos es compatible mediante MQTT utilizando el formato NGP (Navixy Generic Protocol).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
            </a:r>
          </a:p>
          <a:p>
            <a:r>
              <a:rPr lang="en-US"/>
              <a:t>Spanish</a:t>
            </a:r>
          </a:p>
          <a:p>
            <a:r>
              <a:rPr lang="en-US"/>
              <a:t>Enriquecimiento de datos — Nodo de atributo inicial </a:t>
            </a:r>
          </a:p>
          <a:p>
            <a:r>
              <a:rPr lang="en-US"/>
              <a:t/>
            </a:r>
          </a:p>
          <a:p>
            <a:r>
              <a:rPr lang="en-US"/>
              <a:t>Ahora pasemos a la parte más emocionante del producto: el Nodo de atributo inicial (Initiate Attribute Node), que se utiliza para realizar cálculos y enriquecimiento de datos.</a:t>
            </a:r>
          </a:p>
          <a:p>
            <a:r>
              <a:rPr lang="en-US"/>
              <a:t/>
            </a:r>
          </a:p>
          <a:p>
            <a:r>
              <a:rPr lang="en-US"/>
              <a:t>Este nodo admite el lenguaje de expresiones JEXL — es una forma sencilla de realizar operaciones matemáticas basadas en los datos recibidos sin importar el dispositivo. Puedes tomar cualquier parámetro (atributo) y modificarlo según sea necesario.</a:t>
            </a:r>
          </a:p>
          <a:p>
            <a:r>
              <a:rPr lang="en-US"/>
              <a:t/>
            </a:r>
          </a:p>
          <a:p>
            <a:r>
              <a:rPr lang="en-US"/>
              <a:t>Por ejemplo, si los valores de temperatura se reciben en Fahrenheit, puedes convertirlos a Celsius directamente dentro del nodo — y enviar este valor totalmente legible a Navixy o a cualquier otro sistema externo.</a:t>
            </a:r>
          </a:p>
          <a:p>
            <a:r>
              <a:rPr lang="en-US"/>
              <a:t/>
            </a:r>
          </a:p>
          <a:p>
            <a:r>
              <a:rPr lang="en-US"/>
              <a:t>Con este nodo puedes fácilmente:</a:t>
            </a:r>
          </a:p>
          <a:p>
            <a:r>
              <a:rPr lang="en-US"/>
              <a:t/>
            </a:r>
          </a:p>
          <a:p>
            <a:r>
              <a:rPr lang="en-US"/>
              <a:t>    Convertir valores brutos en porcentajes</a:t>
            </a:r>
          </a:p>
          <a:p>
            <a:r>
              <a:rPr lang="en-US"/>
              <a:t/>
            </a:r>
          </a:p>
          <a:p>
            <a:r>
              <a:rPr lang="en-US"/>
              <a:t>    Combinar datos de múltiples sensores</a:t>
            </a:r>
          </a:p>
          <a:p>
            <a:r>
              <a:rPr lang="en-US"/>
              <a:t/>
            </a:r>
          </a:p>
          <a:p>
            <a:r>
              <a:rPr lang="en-US"/>
              <a:t>    Convertir unidades (por ejemplo, de PSI a Bar)</a:t>
            </a:r>
          </a:p>
          <a:p>
            <a:r>
              <a:rPr lang="en-US"/>
              <a:t/>
            </a:r>
          </a:p>
          <a:p>
            <a:r>
              <a:rPr lang="en-US"/>
              <a:t>    Detectar cambios repentinos en parámetros como temperatura, presión o nivel de combustible (a esto lo llamaremos delta)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spanish</a:t>
            </a:r>
          </a:p>
          <a:p>
            <a:r>
              <a:rPr lang="en-US"/>
              <a:t>Ejemplos de fórmulas en el Nodo de Inicio de Atributo</a:t>
            </a:r>
          </a:p>
          <a:p>
            <a:r>
              <a:rPr lang="en-US"/>
              <a:t/>
            </a:r>
          </a:p>
          <a:p>
            <a:r>
              <a:rPr lang="en-US"/>
              <a:t>📌 Normalización del voltaje de batería a porcentaje</a:t>
            </a:r>
          </a:p>
          <a:p>
            <a:r>
              <a:rPr lang="en-US"/>
              <a:t/>
            </a:r>
          </a:p>
          <a:p>
            <a:r>
              <a:rPr lang="en-US"/>
              <a:t>(value('voltage') - 11) / (14 - 11) * 100</a:t>
            </a:r>
          </a:p>
          <a:p>
            <a:r>
              <a:rPr lang="en-US"/>
              <a:t/>
            </a:r>
          </a:p>
          <a:p>
            <a:r>
              <a:rPr lang="en-US"/>
              <a:t>    11V es el voltaje mínimo operativo (considerado casi descargado).</a:t>
            </a:r>
          </a:p>
          <a:p>
            <a:r>
              <a:rPr lang="en-US"/>
              <a:t/>
            </a:r>
          </a:p>
          <a:p>
            <a:r>
              <a:rPr lang="en-US"/>
              <a:t>    14V es el nivel típico de batería completamente cargada.</a:t>
            </a:r>
          </a:p>
          <a:p>
            <a:r>
              <a:rPr lang="en-US"/>
              <a:t/>
            </a:r>
          </a:p>
          <a:p>
            <a:r>
              <a:rPr lang="en-US"/>
              <a:t>    Solo se deben usar valores dentro de este rango:</a:t>
            </a:r>
          </a:p>
          <a:p>
            <a:r>
              <a:rPr lang="en-US"/>
              <a:t/>
            </a:r>
          </a:p>
          <a:p>
            <a:r>
              <a:rPr lang="en-US"/>
              <a:t>        11V = 0%</a:t>
            </a:r>
          </a:p>
          <a:p>
            <a:r>
              <a:rPr lang="en-US"/>
              <a:t/>
            </a:r>
          </a:p>
          <a:p>
            <a:r>
              <a:rPr lang="en-US"/>
              <a:t>        12.5V = 50%</a:t>
            </a:r>
          </a:p>
          <a:p>
            <a:r>
              <a:rPr lang="en-US"/>
              <a:t/>
            </a:r>
          </a:p>
          <a:p>
            <a:r>
              <a:rPr lang="en-US"/>
              <a:t>        14V = 100%</a:t>
            </a:r>
          </a:p>
          <a:p>
            <a:r>
              <a:rPr lang="en-US"/>
              <a:t/>
            </a:r>
          </a:p>
          <a:p>
            <a:r>
              <a:rPr lang="en-US"/>
              <a:t>    Los valores menores de 11V no son relevantes para nosotros.</a:t>
            </a:r>
          </a:p>
          <a:p>
            <a:r>
              <a:rPr lang="en-US"/>
              <a:t/>
            </a:r>
          </a:p>
          <a:p>
            <a:r>
              <a:rPr lang="en-US"/>
              <a:t>📌 Conversión de presión (PSI → Bar)</a:t>
            </a:r>
          </a:p>
          <a:p>
            <a:r>
              <a:rPr lang="en-US"/>
              <a:t/>
            </a:r>
          </a:p>
          <a:p>
            <a:r>
              <a:rPr lang="en-US"/>
              <a:t>value('pressure_psi') * 0.06895</a:t>
            </a:r>
          </a:p>
          <a:p>
            <a:r>
              <a:rPr lang="en-US"/>
              <a:t/>
            </a:r>
          </a:p>
          <a:p>
            <a:r>
              <a:rPr lang="en-US"/>
              <a:t>    Esta fórmula convierte la presión de PSI (libras por pulgada cuadrada) a Bar.</a:t>
            </a:r>
          </a:p>
          <a:p>
            <a:r>
              <a:rPr lang="en-US"/>
              <a:t/>
            </a:r>
          </a:p>
          <a:p>
            <a:r>
              <a:rPr lang="en-US"/>
              <a:t>    En diferentes países y dispositivos se utilizan distintas unidades de medida.</a:t>
            </a:r>
          </a:p>
          <a:p>
            <a:r>
              <a:rPr lang="en-US"/>
              <a:t/>
            </a:r>
          </a:p>
          <a:p>
            <a:r>
              <a:rPr lang="en-US"/>
              <a:t>📌 Posición del acelerador en porcentaje</a:t>
            </a:r>
          </a:p>
          <a:p>
            <a:r>
              <a:rPr lang="en-US"/>
              <a:t/>
            </a:r>
          </a:p>
          <a:p>
            <a:r>
              <a:rPr lang="en-US"/>
              <a:t>value('throttle') / 255 * 100</a:t>
            </a:r>
          </a:p>
          <a:p>
            <a:r>
              <a:rPr lang="en-US"/>
              <a:t/>
            </a:r>
          </a:p>
          <a:p>
            <a:r>
              <a:rPr lang="en-US"/>
              <a:t>    La mayoría de los sensores de acelerador basados en CAN entregan valores de 0 a 255:</a:t>
            </a:r>
          </a:p>
          <a:p>
            <a:r>
              <a:rPr lang="en-US"/>
              <a:t/>
            </a:r>
          </a:p>
          <a:p>
            <a:r>
              <a:rPr lang="en-US"/>
              <a:t>        0 = completamente liberado</a:t>
            </a:r>
          </a:p>
          <a:p>
            <a:r>
              <a:rPr lang="en-US"/>
              <a:t/>
            </a:r>
          </a:p>
          <a:p>
            <a:r>
              <a:rPr lang="en-US"/>
              <a:t>        255 = completamente presionado</a:t>
            </a:r>
          </a:p>
          <a:p>
            <a:r>
              <a:rPr lang="en-US"/>
              <a:t/>
            </a:r>
          </a:p>
          <a:p>
            <a:r>
              <a:rPr lang="en-US"/>
              <a:t>    Esta fórmula convierte ese valor bruto en porcentaje, facilitando su interpretación para la conducción ecológica (eco driving).</a:t>
            </a:r>
          </a:p>
          <a:p>
            <a:r>
              <a:rPr lang="en-US"/>
              <a:t/>
            </a:r>
          </a:p>
          <a:p>
            <a:r>
              <a:rPr lang="en-US"/>
              <a:t>📌 Nivel promedio de combustible (a partir de 3 sensores)</a:t>
            </a:r>
          </a:p>
          <a:p>
            <a:r>
              <a:rPr lang="en-US"/>
              <a:t/>
            </a:r>
          </a:p>
          <a:p>
            <a:r>
              <a:rPr lang="en-US"/>
              <a:t>(value('fuel1') + value('fuel2')) / 2</a:t>
            </a:r>
          </a:p>
          <a:p>
            <a:r>
              <a:rPr lang="en-US"/>
              <a:t/>
            </a:r>
          </a:p>
          <a:p>
            <a:r>
              <a:rPr lang="en-US"/>
              <a:t>    En tanques de gran tamaño, es común usar 3 sensores de nivel de combustible (FLS) para mayor precisión.</a:t>
            </a:r>
          </a:p>
          <a:p>
            <a:r>
              <a:rPr lang="en-US"/>
              <a:t/>
            </a:r>
          </a:p>
          <a:p>
            <a:r>
              <a:rPr lang="en-US"/>
              <a:t>    Esta fórmula promedia las lecturas para obtener un nivel más confiable.</a:t>
            </a:r>
          </a:p>
          <a:p>
            <a:r>
              <a:rPr lang="en-US"/>
              <a:t/>
            </a:r>
          </a:p>
          <a:p>
            <a:r>
              <a:rPr lang="en-US"/>
              <a:t>📌 Delta de presión</a:t>
            </a:r>
          </a:p>
          <a:p>
            <a:r>
              <a:rPr lang="en-US"/>
              <a:t/>
            </a:r>
          </a:p>
          <a:p>
            <a:r>
              <a:rPr lang="en-US"/>
              <a:t>Puedes calcular el delta de presión del sistema de frenos para monitorear cambios repentinos en la presión:</a:t>
            </a:r>
          </a:p>
          <a:p>
            <a:r>
              <a:rPr lang="en-US"/>
              <a:t/>
            </a:r>
          </a:p>
          <a:p>
            <a:r>
              <a:rPr lang="en-US"/>
              <a:t>value('pressure_current') - value('pressure_previous')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what's coming next</a:t>
            </a:r>
          </a:p>
          <a:p>
            <a:r>
              <a:rPr lang="en-US"/>
              <a:t/>
            </a:r>
          </a:p>
          <a:p>
            <a:r>
              <a:rPr lang="en-US"/>
              <a:t>Esto es lo que vendrà en un futuro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
            </a:r>
          </a:p>
          <a:p>
            <a:r>
              <a:rPr lang="en-US"/>
              <a:t>Spanish</a:t>
            </a:r>
          </a:p>
          <a:p>
            <a:r>
              <a:rPr lang="en-US"/>
              <a:t/>
            </a:r>
          </a:p>
          <a:p>
            <a:r>
              <a:rPr lang="en-US"/>
              <a:t>Nodo de Acción (Action Node)</a:t>
            </a:r>
          </a:p>
          <a:p>
            <a:r>
              <a:rPr lang="en-US"/>
              <a:t/>
            </a:r>
          </a:p>
          <a:p>
            <a:r>
              <a:rPr lang="en-US"/>
              <a:t>El Nodo de Acción se utiliza para ejecutar acciones basadas en la lógica definida, tales como:</a:t>
            </a:r>
          </a:p>
          <a:p>
            <a:r>
              <a:rPr lang="en-US"/>
              <a:t/>
            </a:r>
          </a:p>
          <a:p>
            <a:r>
              <a:rPr lang="en-US"/>
              <a:t>    Enviar comandos a los rastreadores GPS (por ejemplo, activar una salida, bloquear el motor)</a:t>
            </a:r>
          </a:p>
          <a:p>
            <a:r>
              <a:rPr lang="en-US"/>
              <a:t/>
            </a:r>
          </a:p>
          <a:p>
            <a:r>
              <a:rPr lang="en-US"/>
              <a:t>    Crear eventos dentro de la plataforma</a:t>
            </a:r>
          </a:p>
          <a:p>
            <a:r>
              <a:rPr lang="en-US"/>
              <a:t/>
            </a:r>
          </a:p>
          <a:p>
            <a:r>
              <a:rPr lang="en-US"/>
              <a:t>    Activar alertas o notificaciones</a:t>
            </a:r>
          </a:p>
          <a:p>
            <a:r>
              <a:rPr lang="en-US"/>
              <a:t/>
            </a:r>
          </a:p>
          <a:p>
            <a:r>
              <a:rPr lang="en-US"/>
              <a:t>Nodo de Lógica — Lógica condicional (if/else), si se cumple... entonces realiza dicha acción.</a:t>
            </a:r>
          </a:p>
          <a:p>
            <a:r>
              <a:rPr lang="en-US"/>
              <a:t/>
            </a:r>
          </a:p>
          <a:p>
            <a:r>
              <a:rPr lang="en-US"/>
              <a:t>El Nodo de Lógica permite tomar decisiones básicas dentro del flujo, basadas en los atributos de datos entrantes.</a:t>
            </a:r>
          </a:p>
          <a:p>
            <a:r>
              <a:rPr lang="en-US"/>
              <a:t/>
            </a:r>
          </a:p>
          <a:p>
            <a:r>
              <a:rPr lang="en-US"/>
              <a:t>Por ejemplo:</a:t>
            </a:r>
          </a:p>
          <a:p>
            <a:r>
              <a:rPr lang="en-US"/>
              <a:t/>
            </a:r>
          </a:p>
          <a:p>
            <a:r>
              <a:rPr lang="en-US"/>
              <a:t>    Si la temperatura es inferior a 5 °C → reenviar los datos a un Nodo de Salida de Navixy</a:t>
            </a:r>
          </a:p>
          <a:p>
            <a:r>
              <a:rPr lang="en-US"/>
              <a:t/>
            </a:r>
          </a:p>
          <a:p>
            <a:r>
              <a:rPr lang="en-US"/>
              <a:t>    Si la temperatura es superior a 60 °C → pasalos a un Nodo de Acción para activar un comando del dispositivo.</a:t>
            </a:r>
          </a:p>
          <a:p>
            <a:r>
              <a:rPr lang="en-US"/>
              <a:t/>
            </a:r>
          </a:p>
          <a:p>
            <a:r>
              <a:rPr lang="en-US"/>
              <a:t>Juntos, los Nodos de Lógica y Acción hacen que tus flujos de trabajo IoT no solo sean inteligentes, sino también reactivos en tiempo real.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Gracias por sintonizarnos y, como siempre, si tiene alguna pregunta, no dude en ponerse en contacto con nuestro equipo.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jpe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4.jpe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4.jpeg" Type="http://schemas.openxmlformats.org/officeDocument/2006/relationships/image"/><Relationship Id="rId4" Target="../media/image9.jpeg" Type="http://schemas.openxmlformats.org/officeDocument/2006/relationships/image"/><Relationship Id="rId5" Target="../media/image10.png" Type="http://schemas.openxmlformats.org/officeDocument/2006/relationships/image"/><Relationship Id="rId6"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4.jpeg" Type="http://schemas.openxmlformats.org/officeDocument/2006/relationships/image"/><Relationship Id="rId4" Target="../media/image11.png" Type="http://schemas.openxmlformats.org/officeDocument/2006/relationships/image"/><Relationship Id="rId5"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4.jpeg" Type="http://schemas.openxmlformats.org/officeDocument/2006/relationships/image"/><Relationship Id="rId4" Target="../media/image5.png" Type="http://schemas.openxmlformats.org/officeDocument/2006/relationships/image"/><Relationship Id="rId5" Target="../media/image12.png" Type="http://schemas.openxmlformats.org/officeDocument/2006/relationships/image"/><Relationship Id="rId6"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png" Type="http://schemas.openxmlformats.org/officeDocument/2006/relationships/image"/><Relationship Id="rId2" Target="../notesSlides/notesSlide7.xml" Type="http://schemas.openxmlformats.org/officeDocument/2006/relationships/notesSlide"/><Relationship Id="rId3" Target="../media/image4.jpe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4.jpeg" Type="http://schemas.openxmlformats.org/officeDocument/2006/relationships/image"/><Relationship Id="rId4" Target="../media/image20.jpeg" Type="http://schemas.openxmlformats.org/officeDocument/2006/relationships/image"/><Relationship Id="rId5" Target="../media/image2.png" Type="http://schemas.openxmlformats.org/officeDocument/2006/relationships/image"/><Relationship Id="rId6" Target="../media/image1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4.jpeg" Type="http://schemas.openxmlformats.org/officeDocument/2006/relationships/image"/><Relationship Id="rId4" Target="../media/image21.png" Type="http://schemas.openxmlformats.org/officeDocument/2006/relationships/image"/><Relationship Id="rId5"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jpe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 Id="rId6" Target="../media/image2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028700" y="1429218"/>
            <a:ext cx="2540004" cy="813300"/>
          </a:xfrm>
          <a:custGeom>
            <a:avLst/>
            <a:gdLst/>
            <a:ahLst/>
            <a:cxnLst/>
            <a:rect r="r" b="b" t="t" l="l"/>
            <a:pathLst>
              <a:path h="813300" w="2540004">
                <a:moveTo>
                  <a:pt x="0" y="0"/>
                </a:moveTo>
                <a:lnTo>
                  <a:pt x="2540004" y="0"/>
                </a:lnTo>
                <a:lnTo>
                  <a:pt x="2540004" y="813300"/>
                </a:lnTo>
                <a:lnTo>
                  <a:pt x="0" y="813300"/>
                </a:lnTo>
                <a:lnTo>
                  <a:pt x="0" y="0"/>
                </a:lnTo>
                <a:close/>
              </a:path>
            </a:pathLst>
          </a:custGeom>
          <a:blipFill>
            <a:blip r:embed="rId4"/>
            <a:stretch>
              <a:fillRect l="-5589" t="-14328" r="-5590" b="-14328"/>
            </a:stretch>
          </a:blipFill>
        </p:spPr>
      </p:sp>
      <p:grpSp>
        <p:nvGrpSpPr>
          <p:cNvPr name="Group 4" id="4"/>
          <p:cNvGrpSpPr/>
          <p:nvPr/>
        </p:nvGrpSpPr>
        <p:grpSpPr>
          <a:xfrm rot="0">
            <a:off x="3119174" y="3924716"/>
            <a:ext cx="12388800" cy="2039094"/>
            <a:chOff x="0" y="0"/>
            <a:chExt cx="16518400" cy="2718791"/>
          </a:xfrm>
        </p:grpSpPr>
        <p:sp>
          <p:nvSpPr>
            <p:cNvPr name="Freeform 5" id="5"/>
            <p:cNvSpPr/>
            <p:nvPr/>
          </p:nvSpPr>
          <p:spPr>
            <a:xfrm flipH="false" flipV="false" rot="0">
              <a:off x="0" y="0"/>
              <a:ext cx="16518399" cy="2718792"/>
            </a:xfrm>
            <a:custGeom>
              <a:avLst/>
              <a:gdLst/>
              <a:ahLst/>
              <a:cxnLst/>
              <a:rect r="r" b="b" t="t" l="l"/>
              <a:pathLst>
                <a:path h="2718792" w="16518399">
                  <a:moveTo>
                    <a:pt x="0" y="0"/>
                  </a:moveTo>
                  <a:lnTo>
                    <a:pt x="16518399" y="0"/>
                  </a:lnTo>
                  <a:lnTo>
                    <a:pt x="16518399" y="2718792"/>
                  </a:lnTo>
                  <a:lnTo>
                    <a:pt x="0" y="2718792"/>
                  </a:lnTo>
                  <a:close/>
                </a:path>
              </a:pathLst>
            </a:custGeom>
          </p:spPr>
        </p:sp>
        <p:sp>
          <p:nvSpPr>
            <p:cNvPr name="TextBox 6" id="6"/>
            <p:cNvSpPr txBox="true"/>
            <p:nvPr/>
          </p:nvSpPr>
          <p:spPr>
            <a:xfrm>
              <a:off x="0" y="-19050"/>
              <a:ext cx="16518400" cy="2737841"/>
            </a:xfrm>
            <a:prstGeom prst="rect">
              <a:avLst/>
            </a:prstGeom>
          </p:spPr>
          <p:txBody>
            <a:bodyPr anchor="t" rtlCol="false" tIns="0" lIns="0" bIns="0" rIns="0"/>
            <a:lstStyle/>
            <a:p>
              <a:pPr algn="l">
                <a:lnSpc>
                  <a:spcPts val="7380"/>
                </a:lnSpc>
              </a:pPr>
              <a:r>
                <a:rPr lang="en-US" sz="6000" b="true">
                  <a:solidFill>
                    <a:srgbClr val="FFFFFF"/>
                  </a:solidFill>
                  <a:latin typeface="Proxima Nova Bold"/>
                  <a:ea typeface="Proxima Nova Bold"/>
                  <a:cs typeface="Proxima Nova Bold"/>
                  <a:sym typeface="Proxima Nova Bold"/>
                </a:rPr>
                <a:t>IoT Logic:</a:t>
              </a:r>
            </a:p>
            <a:p>
              <a:pPr algn="l">
                <a:lnSpc>
                  <a:spcPts val="6273"/>
                </a:lnSpc>
              </a:pPr>
              <a:r>
                <a:rPr lang="en-US" sz="5100">
                  <a:solidFill>
                    <a:srgbClr val="FFFFFF"/>
                  </a:solidFill>
                  <a:latin typeface="Proxima Nova"/>
                  <a:ea typeface="Proxima Nova"/>
                  <a:cs typeface="Proxima Nova"/>
                  <a:sym typeface="Proxima Nova"/>
                </a:rPr>
                <a:t>Gestión </a:t>
              </a:r>
              <a:r>
                <a:rPr lang="en-US" sz="5100">
                  <a:solidFill>
                    <a:srgbClr val="FFFFFF"/>
                  </a:solidFill>
                  <a:latin typeface="Proxima Nova"/>
                  <a:ea typeface="Proxima Nova"/>
                  <a:cs typeface="Proxima Nova"/>
                  <a:sym typeface="Proxima Nova"/>
                </a:rPr>
                <a:t>de datos con código optimizado</a:t>
              </a:r>
            </a:p>
          </p:txBody>
        </p:sp>
      </p:grpSp>
      <p:grpSp>
        <p:nvGrpSpPr>
          <p:cNvPr name="Group 7" id="7"/>
          <p:cNvGrpSpPr/>
          <p:nvPr/>
        </p:nvGrpSpPr>
        <p:grpSpPr>
          <a:xfrm rot="0">
            <a:off x="1131914" y="4125421"/>
            <a:ext cx="1637684" cy="163768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6B3F2"/>
            </a:solidFill>
          </p:spPr>
        </p:sp>
        <p:sp>
          <p:nvSpPr>
            <p:cNvPr name="TextBox 9" id="9"/>
            <p:cNvSpPr txBox="true"/>
            <p:nvPr/>
          </p:nvSpPr>
          <p:spPr>
            <a:xfrm>
              <a:off x="76200" y="66675"/>
              <a:ext cx="660400" cy="669925"/>
            </a:xfrm>
            <a:prstGeom prst="rect">
              <a:avLst/>
            </a:prstGeom>
          </p:spPr>
          <p:txBody>
            <a:bodyPr anchor="ctr" rtlCol="false" tIns="50800" lIns="50800" bIns="50800" rIns="50800"/>
            <a:lstStyle/>
            <a:p>
              <a:pPr algn="ctr">
                <a:lnSpc>
                  <a:spcPts val="2400"/>
                </a:lnSpc>
              </a:pPr>
            </a:p>
          </p:txBody>
        </p:sp>
      </p:grpSp>
      <p:sp>
        <p:nvSpPr>
          <p:cNvPr name="Freeform 10" id="10"/>
          <p:cNvSpPr/>
          <p:nvPr/>
        </p:nvSpPr>
        <p:spPr>
          <a:xfrm flipH="false" flipV="false" rot="0">
            <a:off x="1477459" y="4470966"/>
            <a:ext cx="946594" cy="946594"/>
          </a:xfrm>
          <a:custGeom>
            <a:avLst/>
            <a:gdLst/>
            <a:ahLst/>
            <a:cxnLst/>
            <a:rect r="r" b="b" t="t" l="l"/>
            <a:pathLst>
              <a:path h="946594" w="946594">
                <a:moveTo>
                  <a:pt x="0" y="0"/>
                </a:moveTo>
                <a:lnTo>
                  <a:pt x="946595" y="0"/>
                </a:lnTo>
                <a:lnTo>
                  <a:pt x="946595" y="946594"/>
                </a:lnTo>
                <a:lnTo>
                  <a:pt x="0" y="946594"/>
                </a:lnTo>
                <a:lnTo>
                  <a:pt x="0" y="0"/>
                </a:lnTo>
                <a:close/>
              </a:path>
            </a:pathLst>
          </a:custGeom>
          <a:blipFill>
            <a:blip r:embed="rId5">
              <a:alphaModFix amt="92000"/>
            </a:blip>
            <a:stretch>
              <a:fillRect l="0" t="0" r="0" b="0"/>
            </a:stretch>
          </a:blipFill>
          <a:ln cap="sq">
            <a:noFill/>
            <a:prstDash val="solid"/>
            <a:miter/>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050576" y="985300"/>
            <a:ext cx="8354400" cy="932917"/>
            <a:chOff x="0" y="0"/>
            <a:chExt cx="11139200" cy="1243889"/>
          </a:xfrm>
        </p:grpSpPr>
        <p:sp>
          <p:nvSpPr>
            <p:cNvPr name="Freeform 4" id="4"/>
            <p:cNvSpPr/>
            <p:nvPr/>
          </p:nvSpPr>
          <p:spPr>
            <a:xfrm flipH="false" flipV="false" rot="0">
              <a:off x="0" y="0"/>
              <a:ext cx="11139200" cy="1243889"/>
            </a:xfrm>
            <a:custGeom>
              <a:avLst/>
              <a:gdLst/>
              <a:ahLst/>
              <a:cxnLst/>
              <a:rect r="r" b="b" t="t" l="l"/>
              <a:pathLst>
                <a:path h="1243889" w="11139200">
                  <a:moveTo>
                    <a:pt x="0" y="0"/>
                  </a:moveTo>
                  <a:lnTo>
                    <a:pt x="11139200" y="0"/>
                  </a:lnTo>
                  <a:lnTo>
                    <a:pt x="11139200" y="1243889"/>
                  </a:lnTo>
                  <a:lnTo>
                    <a:pt x="0" y="1243889"/>
                  </a:lnTo>
                  <a:close/>
                </a:path>
              </a:pathLst>
            </a:custGeom>
          </p:spPr>
        </p:sp>
        <p:sp>
          <p:nvSpPr>
            <p:cNvPr name="TextBox 5" id="5"/>
            <p:cNvSpPr txBox="true"/>
            <p:nvPr/>
          </p:nvSpPr>
          <p:spPr>
            <a:xfrm>
              <a:off x="0" y="-47625"/>
              <a:ext cx="11139200" cy="1291514"/>
            </a:xfrm>
            <a:prstGeom prst="rect">
              <a:avLst/>
            </a:prstGeom>
          </p:spPr>
          <p:txBody>
            <a:bodyPr anchor="t" rtlCol="false" tIns="0" lIns="0" bIns="0" rIns="0"/>
            <a:lstStyle/>
            <a:p>
              <a:pPr algn="l">
                <a:lnSpc>
                  <a:spcPts val="5808"/>
                </a:lnSpc>
              </a:pPr>
              <a:r>
                <a:rPr lang="en-US" b="true" sz="4400">
                  <a:solidFill>
                    <a:srgbClr val="000000"/>
                  </a:solidFill>
                  <a:latin typeface="Proxima Nova Bold"/>
                  <a:ea typeface="Proxima Nova Bold"/>
                  <a:cs typeface="Proxima Nova Bold"/>
                  <a:sym typeface="Proxima Nova Bold"/>
                </a:rPr>
                <a:t>Qué es IoT Logic?</a:t>
              </a:r>
            </a:p>
          </p:txBody>
        </p:sp>
      </p:grpSp>
      <p:grpSp>
        <p:nvGrpSpPr>
          <p:cNvPr name="Group 6" id="6"/>
          <p:cNvGrpSpPr/>
          <p:nvPr/>
        </p:nvGrpSpPr>
        <p:grpSpPr>
          <a:xfrm rot="0">
            <a:off x="1028700" y="1840801"/>
            <a:ext cx="7166010" cy="3161538"/>
            <a:chOff x="0" y="0"/>
            <a:chExt cx="9554680" cy="4215384"/>
          </a:xfrm>
        </p:grpSpPr>
        <p:sp>
          <p:nvSpPr>
            <p:cNvPr name="Freeform 7" id="7"/>
            <p:cNvSpPr/>
            <p:nvPr/>
          </p:nvSpPr>
          <p:spPr>
            <a:xfrm flipH="false" flipV="false" rot="0">
              <a:off x="0" y="0"/>
              <a:ext cx="9554680" cy="4215384"/>
            </a:xfrm>
            <a:custGeom>
              <a:avLst/>
              <a:gdLst/>
              <a:ahLst/>
              <a:cxnLst/>
              <a:rect r="r" b="b" t="t" l="l"/>
              <a:pathLst>
                <a:path h="4215384" w="9554680">
                  <a:moveTo>
                    <a:pt x="0" y="0"/>
                  </a:moveTo>
                  <a:lnTo>
                    <a:pt x="9554680" y="0"/>
                  </a:lnTo>
                  <a:lnTo>
                    <a:pt x="9554680" y="4215384"/>
                  </a:lnTo>
                  <a:lnTo>
                    <a:pt x="0" y="4215384"/>
                  </a:lnTo>
                  <a:close/>
                </a:path>
              </a:pathLst>
            </a:custGeom>
          </p:spPr>
        </p:sp>
        <p:sp>
          <p:nvSpPr>
            <p:cNvPr name="TextBox 8" id="8"/>
            <p:cNvSpPr txBox="true"/>
            <p:nvPr/>
          </p:nvSpPr>
          <p:spPr>
            <a:xfrm>
              <a:off x="0" y="-38100"/>
              <a:ext cx="9554680" cy="4253484"/>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I</a:t>
              </a:r>
              <a:r>
                <a:rPr lang="en-US" sz="2000">
                  <a:solidFill>
                    <a:srgbClr val="28323A"/>
                  </a:solidFill>
                  <a:latin typeface="Proxima Nova"/>
                  <a:ea typeface="Proxima Nova"/>
                  <a:cs typeface="Proxima Nova"/>
                  <a:sym typeface="Proxima Nova"/>
                </a:rPr>
                <a:t>oT Logic es una herramienta con código optimizado que simplifica la gestión de datos telemáticos al combinar un sistema visual de diagramas de flujos con un lenguaje de expresiones basado en JEXL. Permite a las empresas transformar datos sin procesar de los dispositivos y sensores en información útil mediante canalizaciones personalizadas de datos, flujos de trabajo automatizados y análisis avanzados, todo sin necesidad de experiencia en programación.</a:t>
              </a:r>
            </a:p>
            <a:p>
              <a:pPr algn="l">
                <a:lnSpc>
                  <a:spcPts val="2760"/>
                </a:lnSpc>
              </a:pPr>
              <a:r>
                <a:rPr lang="en-US" sz="2000">
                  <a:solidFill>
                    <a:srgbClr val="28323A"/>
                  </a:solidFill>
                  <a:latin typeface="Proxima Nova"/>
                  <a:ea typeface="Proxima Nova"/>
                  <a:cs typeface="Proxima Nova"/>
                  <a:sym typeface="Proxima Nova"/>
                </a:rPr>
                <a:t> Ayuda a reducir costos y mejorar la toma de decisiones.</a:t>
              </a:r>
            </a:p>
          </p:txBody>
        </p:sp>
      </p:grpSp>
      <p:grpSp>
        <p:nvGrpSpPr>
          <p:cNvPr name="Group 9" id="9"/>
          <p:cNvGrpSpPr/>
          <p:nvPr/>
        </p:nvGrpSpPr>
        <p:grpSpPr>
          <a:xfrm rot="0">
            <a:off x="1028700" y="5073072"/>
            <a:ext cx="7529927" cy="460502"/>
            <a:chOff x="0" y="0"/>
            <a:chExt cx="10039903" cy="614003"/>
          </a:xfrm>
        </p:grpSpPr>
        <p:sp>
          <p:nvSpPr>
            <p:cNvPr name="Freeform 10" id="10"/>
            <p:cNvSpPr/>
            <p:nvPr/>
          </p:nvSpPr>
          <p:spPr>
            <a:xfrm flipH="false" flipV="false" rot="0">
              <a:off x="0" y="0"/>
              <a:ext cx="614067" cy="614003"/>
            </a:xfrm>
            <a:custGeom>
              <a:avLst/>
              <a:gdLst/>
              <a:ahLst/>
              <a:cxnLst/>
              <a:rect r="r" b="b" t="t" l="l"/>
              <a:pathLst>
                <a:path h="614003" w="614067">
                  <a:moveTo>
                    <a:pt x="0" y="0"/>
                  </a:moveTo>
                  <a:lnTo>
                    <a:pt x="614067" y="0"/>
                  </a:lnTo>
                  <a:lnTo>
                    <a:pt x="614067" y="614003"/>
                  </a:lnTo>
                  <a:lnTo>
                    <a:pt x="0" y="614003"/>
                  </a:lnTo>
                  <a:lnTo>
                    <a:pt x="0" y="0"/>
                  </a:lnTo>
                  <a:close/>
                </a:path>
              </a:pathLst>
            </a:custGeom>
            <a:blipFill>
              <a:blip r:embed="rId4"/>
              <a:stretch>
                <a:fillRect l="0" t="-5" r="0" b="-5"/>
              </a:stretch>
            </a:blipFill>
          </p:spPr>
        </p:sp>
        <p:grpSp>
          <p:nvGrpSpPr>
            <p:cNvPr name="Group 11" id="11"/>
            <p:cNvGrpSpPr/>
            <p:nvPr/>
          </p:nvGrpSpPr>
          <p:grpSpPr>
            <a:xfrm rot="0">
              <a:off x="887103" y="29379"/>
              <a:ext cx="9152800" cy="555244"/>
              <a:chOff x="0" y="0"/>
              <a:chExt cx="9152800" cy="555244"/>
            </a:xfrm>
          </p:grpSpPr>
          <p:sp>
            <p:nvSpPr>
              <p:cNvPr name="Freeform 12" id="12"/>
              <p:cNvSpPr/>
              <p:nvPr/>
            </p:nvSpPr>
            <p:spPr>
              <a:xfrm flipH="false" flipV="false" rot="0">
                <a:off x="0" y="0"/>
                <a:ext cx="9152800" cy="555244"/>
              </a:xfrm>
              <a:custGeom>
                <a:avLst/>
                <a:gdLst/>
                <a:ahLst/>
                <a:cxnLst/>
                <a:rect r="r" b="b" t="t" l="l"/>
                <a:pathLst>
                  <a:path h="555244" w="9152800">
                    <a:moveTo>
                      <a:pt x="0" y="0"/>
                    </a:moveTo>
                    <a:lnTo>
                      <a:pt x="9152800" y="0"/>
                    </a:lnTo>
                    <a:lnTo>
                      <a:pt x="9152800" y="555244"/>
                    </a:lnTo>
                    <a:lnTo>
                      <a:pt x="0" y="555244"/>
                    </a:lnTo>
                    <a:close/>
                  </a:path>
                </a:pathLst>
              </a:custGeom>
            </p:spPr>
          </p:sp>
          <p:sp>
            <p:nvSpPr>
              <p:cNvPr name="TextBox 13" id="13"/>
              <p:cNvSpPr txBox="true"/>
              <p:nvPr/>
            </p:nvSpPr>
            <p:spPr>
              <a:xfrm>
                <a:off x="0" y="-9525"/>
                <a:ext cx="9152800" cy="5647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Solución</a:t>
                </a:r>
                <a:r>
                  <a:rPr lang="en-US" sz="2000">
                    <a:solidFill>
                      <a:srgbClr val="1090CF"/>
                    </a:solidFill>
                    <a:latin typeface="Proxima Nova"/>
                    <a:ea typeface="Proxima Nova"/>
                    <a:cs typeface="Proxima Nova"/>
                    <a:sym typeface="Proxima Nova"/>
                  </a:rPr>
                  <a:t> sin código para automatizar escenarios IoT</a:t>
                </a:r>
              </a:p>
            </p:txBody>
          </p:sp>
        </p:grpSp>
      </p:grpSp>
      <p:grpSp>
        <p:nvGrpSpPr>
          <p:cNvPr name="Group 14" id="14"/>
          <p:cNvGrpSpPr/>
          <p:nvPr/>
        </p:nvGrpSpPr>
        <p:grpSpPr>
          <a:xfrm rot="0">
            <a:off x="1028700" y="5760240"/>
            <a:ext cx="7529927" cy="460502"/>
            <a:chOff x="0" y="0"/>
            <a:chExt cx="10039903" cy="614003"/>
          </a:xfrm>
        </p:grpSpPr>
        <p:sp>
          <p:nvSpPr>
            <p:cNvPr name="Freeform 15" id="15"/>
            <p:cNvSpPr/>
            <p:nvPr/>
          </p:nvSpPr>
          <p:spPr>
            <a:xfrm flipH="false" flipV="false" rot="0">
              <a:off x="0" y="0"/>
              <a:ext cx="614067" cy="614003"/>
            </a:xfrm>
            <a:custGeom>
              <a:avLst/>
              <a:gdLst/>
              <a:ahLst/>
              <a:cxnLst/>
              <a:rect r="r" b="b" t="t" l="l"/>
              <a:pathLst>
                <a:path h="614003" w="614067">
                  <a:moveTo>
                    <a:pt x="0" y="0"/>
                  </a:moveTo>
                  <a:lnTo>
                    <a:pt x="614067" y="0"/>
                  </a:lnTo>
                  <a:lnTo>
                    <a:pt x="614067" y="614003"/>
                  </a:lnTo>
                  <a:lnTo>
                    <a:pt x="0" y="614003"/>
                  </a:lnTo>
                  <a:lnTo>
                    <a:pt x="0" y="0"/>
                  </a:lnTo>
                  <a:close/>
                </a:path>
              </a:pathLst>
            </a:custGeom>
            <a:blipFill>
              <a:blip r:embed="rId4"/>
              <a:stretch>
                <a:fillRect l="0" t="-5" r="0" b="-5"/>
              </a:stretch>
            </a:blipFill>
          </p:spPr>
        </p:sp>
        <p:grpSp>
          <p:nvGrpSpPr>
            <p:cNvPr name="Group 16" id="16"/>
            <p:cNvGrpSpPr/>
            <p:nvPr/>
          </p:nvGrpSpPr>
          <p:grpSpPr>
            <a:xfrm rot="0">
              <a:off x="887103" y="29379"/>
              <a:ext cx="9152800" cy="555244"/>
              <a:chOff x="0" y="0"/>
              <a:chExt cx="9152800" cy="555244"/>
            </a:xfrm>
          </p:grpSpPr>
          <p:sp>
            <p:nvSpPr>
              <p:cNvPr name="Freeform 17" id="17"/>
              <p:cNvSpPr/>
              <p:nvPr/>
            </p:nvSpPr>
            <p:spPr>
              <a:xfrm flipH="false" flipV="false" rot="0">
                <a:off x="0" y="0"/>
                <a:ext cx="9152800" cy="555244"/>
              </a:xfrm>
              <a:custGeom>
                <a:avLst/>
                <a:gdLst/>
                <a:ahLst/>
                <a:cxnLst/>
                <a:rect r="r" b="b" t="t" l="l"/>
                <a:pathLst>
                  <a:path h="555244" w="9152800">
                    <a:moveTo>
                      <a:pt x="0" y="0"/>
                    </a:moveTo>
                    <a:lnTo>
                      <a:pt x="9152800" y="0"/>
                    </a:lnTo>
                    <a:lnTo>
                      <a:pt x="9152800" y="555244"/>
                    </a:lnTo>
                    <a:lnTo>
                      <a:pt x="0" y="555244"/>
                    </a:lnTo>
                    <a:close/>
                  </a:path>
                </a:pathLst>
              </a:custGeom>
            </p:spPr>
          </p:sp>
          <p:sp>
            <p:nvSpPr>
              <p:cNvPr name="TextBox 18" id="18"/>
              <p:cNvSpPr txBox="true"/>
              <p:nvPr/>
            </p:nvSpPr>
            <p:spPr>
              <a:xfrm>
                <a:off x="0" y="-9525"/>
                <a:ext cx="9152800" cy="5647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Interfaz intuitiva de arrastrar</a:t>
                </a:r>
                <a:r>
                  <a:rPr lang="en-US" sz="2000">
                    <a:solidFill>
                      <a:srgbClr val="1090CF"/>
                    </a:solidFill>
                    <a:latin typeface="Proxima Nova"/>
                    <a:ea typeface="Proxima Nova"/>
                    <a:cs typeface="Proxima Nova"/>
                    <a:sym typeface="Proxima Nova"/>
                  </a:rPr>
                  <a:t> y soltar para construir la lógica</a:t>
                </a:r>
              </a:p>
            </p:txBody>
          </p:sp>
        </p:grpSp>
      </p:grpSp>
      <p:sp>
        <p:nvSpPr>
          <p:cNvPr name="Freeform 19" id="19"/>
          <p:cNvSpPr/>
          <p:nvPr/>
        </p:nvSpPr>
        <p:spPr>
          <a:xfrm flipH="false" flipV="false" rot="0">
            <a:off x="8509401" y="1840801"/>
            <a:ext cx="12773023" cy="8318431"/>
          </a:xfrm>
          <a:custGeom>
            <a:avLst/>
            <a:gdLst/>
            <a:ahLst/>
            <a:cxnLst/>
            <a:rect r="r" b="b" t="t" l="l"/>
            <a:pathLst>
              <a:path h="8318431" w="12773023">
                <a:moveTo>
                  <a:pt x="0" y="0"/>
                </a:moveTo>
                <a:lnTo>
                  <a:pt x="12773023" y="0"/>
                </a:lnTo>
                <a:lnTo>
                  <a:pt x="12773023" y="8318431"/>
                </a:lnTo>
                <a:lnTo>
                  <a:pt x="0" y="8318431"/>
                </a:lnTo>
                <a:lnTo>
                  <a:pt x="0" y="0"/>
                </a:lnTo>
                <a:close/>
              </a:path>
            </a:pathLst>
          </a:custGeom>
          <a:blipFill>
            <a:blip r:embed="rId5"/>
            <a:stretch>
              <a:fillRect l="0" t="0" r="0" b="0"/>
            </a:stretch>
          </a:blipFill>
        </p:spPr>
      </p:sp>
      <p:sp>
        <p:nvSpPr>
          <p:cNvPr name="Freeform 20" id="20"/>
          <p:cNvSpPr/>
          <p:nvPr/>
        </p:nvSpPr>
        <p:spPr>
          <a:xfrm flipH="false" flipV="false" rot="0">
            <a:off x="1028700" y="6447409"/>
            <a:ext cx="460550" cy="460502"/>
          </a:xfrm>
          <a:custGeom>
            <a:avLst/>
            <a:gdLst/>
            <a:ahLst/>
            <a:cxnLst/>
            <a:rect r="r" b="b" t="t" l="l"/>
            <a:pathLst>
              <a:path h="460502" w="460550">
                <a:moveTo>
                  <a:pt x="0" y="0"/>
                </a:moveTo>
                <a:lnTo>
                  <a:pt x="460550" y="0"/>
                </a:lnTo>
                <a:lnTo>
                  <a:pt x="460550" y="460502"/>
                </a:lnTo>
                <a:lnTo>
                  <a:pt x="0" y="460502"/>
                </a:lnTo>
                <a:lnTo>
                  <a:pt x="0" y="0"/>
                </a:lnTo>
                <a:close/>
              </a:path>
            </a:pathLst>
          </a:custGeom>
          <a:blipFill>
            <a:blip r:embed="rId4"/>
            <a:stretch>
              <a:fillRect l="0" t="-5" r="0" b="-5"/>
            </a:stretch>
          </a:blipFill>
        </p:spPr>
      </p:sp>
      <p:grpSp>
        <p:nvGrpSpPr>
          <p:cNvPr name="Group 21" id="21"/>
          <p:cNvGrpSpPr/>
          <p:nvPr/>
        </p:nvGrpSpPr>
        <p:grpSpPr>
          <a:xfrm rot="0">
            <a:off x="1694027" y="6469443"/>
            <a:ext cx="6864600" cy="416433"/>
            <a:chOff x="0" y="0"/>
            <a:chExt cx="9152800" cy="555244"/>
          </a:xfrm>
        </p:grpSpPr>
        <p:sp>
          <p:nvSpPr>
            <p:cNvPr name="Freeform 22" id="22"/>
            <p:cNvSpPr/>
            <p:nvPr/>
          </p:nvSpPr>
          <p:spPr>
            <a:xfrm flipH="false" flipV="false" rot="0">
              <a:off x="0" y="0"/>
              <a:ext cx="9152800" cy="555244"/>
            </a:xfrm>
            <a:custGeom>
              <a:avLst/>
              <a:gdLst/>
              <a:ahLst/>
              <a:cxnLst/>
              <a:rect r="r" b="b" t="t" l="l"/>
              <a:pathLst>
                <a:path h="555244" w="9152800">
                  <a:moveTo>
                    <a:pt x="0" y="0"/>
                  </a:moveTo>
                  <a:lnTo>
                    <a:pt x="9152800" y="0"/>
                  </a:lnTo>
                  <a:lnTo>
                    <a:pt x="9152800" y="555244"/>
                  </a:lnTo>
                  <a:lnTo>
                    <a:pt x="0" y="555244"/>
                  </a:lnTo>
                  <a:close/>
                </a:path>
              </a:pathLst>
            </a:custGeom>
          </p:spPr>
        </p:sp>
        <p:sp>
          <p:nvSpPr>
            <p:cNvPr name="TextBox 23" id="23"/>
            <p:cNvSpPr txBox="true"/>
            <p:nvPr/>
          </p:nvSpPr>
          <p:spPr>
            <a:xfrm>
              <a:off x="0" y="-9525"/>
              <a:ext cx="9152800" cy="5647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Proc</a:t>
              </a:r>
              <a:r>
                <a:rPr lang="en-US" sz="2000">
                  <a:solidFill>
                    <a:srgbClr val="1090CF"/>
                  </a:solidFill>
                  <a:latin typeface="Proxima Nova"/>
                  <a:ea typeface="Proxima Nova"/>
                  <a:cs typeface="Proxima Nova"/>
                  <a:sym typeface="Proxima Nova"/>
                </a:rPr>
                <a:t>esamiento en tiempo real de datos GPS y telemáticos</a:t>
              </a:r>
            </a:p>
          </p:txBody>
        </p:sp>
      </p:grpSp>
      <p:grpSp>
        <p:nvGrpSpPr>
          <p:cNvPr name="Group 24" id="24"/>
          <p:cNvGrpSpPr/>
          <p:nvPr/>
        </p:nvGrpSpPr>
        <p:grpSpPr>
          <a:xfrm rot="0">
            <a:off x="1028700" y="7134577"/>
            <a:ext cx="7529927" cy="460502"/>
            <a:chOff x="0" y="0"/>
            <a:chExt cx="10039903" cy="614003"/>
          </a:xfrm>
        </p:grpSpPr>
        <p:sp>
          <p:nvSpPr>
            <p:cNvPr name="Freeform 25" id="25"/>
            <p:cNvSpPr/>
            <p:nvPr/>
          </p:nvSpPr>
          <p:spPr>
            <a:xfrm flipH="false" flipV="false" rot="0">
              <a:off x="0" y="0"/>
              <a:ext cx="614067" cy="614003"/>
            </a:xfrm>
            <a:custGeom>
              <a:avLst/>
              <a:gdLst/>
              <a:ahLst/>
              <a:cxnLst/>
              <a:rect r="r" b="b" t="t" l="l"/>
              <a:pathLst>
                <a:path h="614003" w="614067">
                  <a:moveTo>
                    <a:pt x="0" y="0"/>
                  </a:moveTo>
                  <a:lnTo>
                    <a:pt x="614067" y="0"/>
                  </a:lnTo>
                  <a:lnTo>
                    <a:pt x="614067" y="614003"/>
                  </a:lnTo>
                  <a:lnTo>
                    <a:pt x="0" y="614003"/>
                  </a:lnTo>
                  <a:lnTo>
                    <a:pt x="0" y="0"/>
                  </a:lnTo>
                  <a:close/>
                </a:path>
              </a:pathLst>
            </a:custGeom>
            <a:blipFill>
              <a:blip r:embed="rId4"/>
              <a:stretch>
                <a:fillRect l="0" t="-5" r="0" b="-5"/>
              </a:stretch>
            </a:blipFill>
          </p:spPr>
        </p:sp>
        <p:grpSp>
          <p:nvGrpSpPr>
            <p:cNvPr name="Group 26" id="26"/>
            <p:cNvGrpSpPr/>
            <p:nvPr/>
          </p:nvGrpSpPr>
          <p:grpSpPr>
            <a:xfrm rot="0">
              <a:off x="887103" y="29379"/>
              <a:ext cx="9152800" cy="555244"/>
              <a:chOff x="0" y="0"/>
              <a:chExt cx="9152800" cy="555244"/>
            </a:xfrm>
          </p:grpSpPr>
          <p:sp>
            <p:nvSpPr>
              <p:cNvPr name="Freeform 27" id="27"/>
              <p:cNvSpPr/>
              <p:nvPr/>
            </p:nvSpPr>
            <p:spPr>
              <a:xfrm flipH="false" flipV="false" rot="0">
                <a:off x="0" y="0"/>
                <a:ext cx="9152800" cy="555244"/>
              </a:xfrm>
              <a:custGeom>
                <a:avLst/>
                <a:gdLst/>
                <a:ahLst/>
                <a:cxnLst/>
                <a:rect r="r" b="b" t="t" l="l"/>
                <a:pathLst>
                  <a:path h="555244" w="9152800">
                    <a:moveTo>
                      <a:pt x="0" y="0"/>
                    </a:moveTo>
                    <a:lnTo>
                      <a:pt x="9152800" y="0"/>
                    </a:lnTo>
                    <a:lnTo>
                      <a:pt x="9152800" y="555244"/>
                    </a:lnTo>
                    <a:lnTo>
                      <a:pt x="0" y="555244"/>
                    </a:lnTo>
                    <a:close/>
                  </a:path>
                </a:pathLst>
              </a:custGeom>
            </p:spPr>
          </p:sp>
          <p:sp>
            <p:nvSpPr>
              <p:cNvPr name="TextBox 28" id="28"/>
              <p:cNvSpPr txBox="true"/>
              <p:nvPr/>
            </p:nvSpPr>
            <p:spPr>
              <a:xfrm>
                <a:off x="0" y="-9525"/>
                <a:ext cx="9152800" cy="5647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D</a:t>
                </a:r>
                <a:r>
                  <a:rPr lang="en-US" sz="2000">
                    <a:solidFill>
                      <a:srgbClr val="1090CF"/>
                    </a:solidFill>
                    <a:latin typeface="Proxima Nova"/>
                    <a:ea typeface="Proxima Nova"/>
                    <a:cs typeface="Proxima Nova"/>
                    <a:sym typeface="Proxima Nova"/>
                  </a:rPr>
                  <a:t>iseñada para usuarios técnicos y no técnicos</a:t>
                </a:r>
              </a:p>
            </p:txBody>
          </p:sp>
        </p:grpSp>
      </p:grpSp>
      <p:grpSp>
        <p:nvGrpSpPr>
          <p:cNvPr name="Group 29" id="29"/>
          <p:cNvGrpSpPr/>
          <p:nvPr/>
        </p:nvGrpSpPr>
        <p:grpSpPr>
          <a:xfrm rot="0">
            <a:off x="1028700" y="7821746"/>
            <a:ext cx="7529927" cy="733743"/>
            <a:chOff x="0" y="0"/>
            <a:chExt cx="10039903" cy="978323"/>
          </a:xfrm>
        </p:grpSpPr>
        <p:sp>
          <p:nvSpPr>
            <p:cNvPr name="Freeform 30" id="30"/>
            <p:cNvSpPr/>
            <p:nvPr/>
          </p:nvSpPr>
          <p:spPr>
            <a:xfrm flipH="false" flipV="false" rot="0">
              <a:off x="0" y="0"/>
              <a:ext cx="614067" cy="614003"/>
            </a:xfrm>
            <a:custGeom>
              <a:avLst/>
              <a:gdLst/>
              <a:ahLst/>
              <a:cxnLst/>
              <a:rect r="r" b="b" t="t" l="l"/>
              <a:pathLst>
                <a:path h="614003" w="614067">
                  <a:moveTo>
                    <a:pt x="0" y="0"/>
                  </a:moveTo>
                  <a:lnTo>
                    <a:pt x="614067" y="0"/>
                  </a:lnTo>
                  <a:lnTo>
                    <a:pt x="614067" y="614003"/>
                  </a:lnTo>
                  <a:lnTo>
                    <a:pt x="0" y="614003"/>
                  </a:lnTo>
                  <a:lnTo>
                    <a:pt x="0" y="0"/>
                  </a:lnTo>
                  <a:close/>
                </a:path>
              </a:pathLst>
            </a:custGeom>
            <a:blipFill>
              <a:blip r:embed="rId4"/>
              <a:stretch>
                <a:fillRect l="0" t="-5" r="0" b="-5"/>
              </a:stretch>
            </a:blipFill>
          </p:spPr>
        </p:sp>
        <p:grpSp>
          <p:nvGrpSpPr>
            <p:cNvPr name="Group 31" id="31"/>
            <p:cNvGrpSpPr/>
            <p:nvPr/>
          </p:nvGrpSpPr>
          <p:grpSpPr>
            <a:xfrm rot="0">
              <a:off x="887103" y="29379"/>
              <a:ext cx="9152800" cy="948944"/>
              <a:chOff x="0" y="0"/>
              <a:chExt cx="9152800" cy="948944"/>
            </a:xfrm>
          </p:grpSpPr>
          <p:sp>
            <p:nvSpPr>
              <p:cNvPr name="Freeform 32" id="32"/>
              <p:cNvSpPr/>
              <p:nvPr/>
            </p:nvSpPr>
            <p:spPr>
              <a:xfrm flipH="false" flipV="false" rot="0">
                <a:off x="0" y="0"/>
                <a:ext cx="9152800" cy="948944"/>
              </a:xfrm>
              <a:custGeom>
                <a:avLst/>
                <a:gdLst/>
                <a:ahLst/>
                <a:cxnLst/>
                <a:rect r="r" b="b" t="t" l="l"/>
                <a:pathLst>
                  <a:path h="948944" w="9152800">
                    <a:moveTo>
                      <a:pt x="0" y="0"/>
                    </a:moveTo>
                    <a:lnTo>
                      <a:pt x="9152800" y="0"/>
                    </a:lnTo>
                    <a:lnTo>
                      <a:pt x="9152800" y="948944"/>
                    </a:lnTo>
                    <a:lnTo>
                      <a:pt x="0" y="948944"/>
                    </a:lnTo>
                    <a:close/>
                  </a:path>
                </a:pathLst>
              </a:custGeom>
            </p:spPr>
          </p:sp>
          <p:sp>
            <p:nvSpPr>
              <p:cNvPr name="TextBox 33" id="33"/>
              <p:cNvSpPr txBox="true"/>
              <p:nvPr/>
            </p:nvSpPr>
            <p:spPr>
              <a:xfrm>
                <a:off x="0" y="-9525"/>
                <a:ext cx="9152800" cy="9584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Escalabl</a:t>
                </a:r>
                <a:r>
                  <a:rPr lang="en-US" sz="2000">
                    <a:solidFill>
                      <a:srgbClr val="1090CF"/>
                    </a:solidFill>
                    <a:latin typeface="Proxima Nova"/>
                    <a:ea typeface="Proxima Nova"/>
                    <a:cs typeface="Proxima Nova"/>
                    <a:sym typeface="Proxima Nova"/>
                  </a:rPr>
                  <a:t>e y adaptable para casos de uso en distintos tipos de industrias.</a:t>
                </a:r>
              </a:p>
            </p:txBody>
          </p:sp>
        </p:grpSp>
      </p:grpSp>
      <p:grpSp>
        <p:nvGrpSpPr>
          <p:cNvPr name="Group 34" id="34"/>
          <p:cNvGrpSpPr/>
          <p:nvPr/>
        </p:nvGrpSpPr>
        <p:grpSpPr>
          <a:xfrm rot="0">
            <a:off x="-17650" y="9842500"/>
            <a:ext cx="18305400" cy="444600"/>
            <a:chOff x="0" y="0"/>
            <a:chExt cx="24407200" cy="592800"/>
          </a:xfrm>
        </p:grpSpPr>
        <p:grpSp>
          <p:nvGrpSpPr>
            <p:cNvPr name="Group 35" id="35"/>
            <p:cNvGrpSpPr/>
            <p:nvPr/>
          </p:nvGrpSpPr>
          <p:grpSpPr>
            <a:xfrm rot="0">
              <a:off x="0" y="0"/>
              <a:ext cx="24407200" cy="592800"/>
              <a:chOff x="0" y="0"/>
              <a:chExt cx="24407200" cy="592800"/>
            </a:xfrm>
          </p:grpSpPr>
          <p:sp>
            <p:nvSpPr>
              <p:cNvPr name="Freeform 36" id="36"/>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37" id="37"/>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6">
                <a:alphaModFix amt="70000"/>
              </a:blip>
              <a:stretch>
                <a:fillRect l="-2600" t="-14328" r="2599" b="-14328"/>
              </a:stretch>
            </a:blipFill>
          </p:spPr>
        </p:sp>
        <p:sp>
          <p:nvSpPr>
            <p:cNvPr name="TextBox 38" id="38"/>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2</a:t>
              </a:r>
            </a:p>
          </p:txBody>
        </p:sp>
      </p:gr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943820" y="1170083"/>
            <a:ext cx="8000512" cy="5210334"/>
          </a:xfrm>
          <a:custGeom>
            <a:avLst/>
            <a:gdLst/>
            <a:ahLst/>
            <a:cxnLst/>
            <a:rect r="r" b="b" t="t" l="l"/>
            <a:pathLst>
              <a:path h="5210334" w="8000512">
                <a:moveTo>
                  <a:pt x="0" y="0"/>
                </a:moveTo>
                <a:lnTo>
                  <a:pt x="8000512" y="0"/>
                </a:lnTo>
                <a:lnTo>
                  <a:pt x="8000512" y="5210334"/>
                </a:lnTo>
                <a:lnTo>
                  <a:pt x="0" y="5210334"/>
                </a:lnTo>
                <a:lnTo>
                  <a:pt x="0" y="0"/>
                </a:lnTo>
                <a:close/>
              </a:path>
            </a:pathLst>
          </a:custGeom>
          <a:blipFill>
            <a:blip r:embed="rId4"/>
            <a:stretch>
              <a:fillRect l="0" t="0" r="0" b="0"/>
            </a:stretch>
          </a:blipFill>
        </p:spPr>
      </p:sp>
      <p:sp>
        <p:nvSpPr>
          <p:cNvPr name="Freeform 4" id="4"/>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5">
              <a:alphaModFix amt="70000"/>
            </a:blip>
            <a:stretch>
              <a:fillRect l="-2600" t="-14328" r="2599" b="-14328"/>
            </a:stretch>
          </a:blipFill>
        </p:spPr>
      </p:sp>
      <p:grpSp>
        <p:nvGrpSpPr>
          <p:cNvPr name="Group 5" id="5"/>
          <p:cNvGrpSpPr/>
          <p:nvPr/>
        </p:nvGrpSpPr>
        <p:grpSpPr>
          <a:xfrm rot="0">
            <a:off x="1028700" y="2037000"/>
            <a:ext cx="6961557" cy="1530782"/>
            <a:chOff x="0" y="0"/>
            <a:chExt cx="9282076" cy="2041042"/>
          </a:xfrm>
        </p:grpSpPr>
        <p:sp>
          <p:nvSpPr>
            <p:cNvPr name="Freeform 6" id="6"/>
            <p:cNvSpPr/>
            <p:nvPr/>
          </p:nvSpPr>
          <p:spPr>
            <a:xfrm flipH="false" flipV="false" rot="0">
              <a:off x="0" y="0"/>
              <a:ext cx="9282076" cy="2041042"/>
            </a:xfrm>
            <a:custGeom>
              <a:avLst/>
              <a:gdLst/>
              <a:ahLst/>
              <a:cxnLst/>
              <a:rect r="r" b="b" t="t" l="l"/>
              <a:pathLst>
                <a:path h="2041042" w="9282076">
                  <a:moveTo>
                    <a:pt x="0" y="0"/>
                  </a:moveTo>
                  <a:lnTo>
                    <a:pt x="9282076" y="0"/>
                  </a:lnTo>
                  <a:lnTo>
                    <a:pt x="9282076" y="2041042"/>
                  </a:lnTo>
                  <a:lnTo>
                    <a:pt x="0" y="2041042"/>
                  </a:lnTo>
                  <a:close/>
                </a:path>
              </a:pathLst>
            </a:custGeom>
          </p:spPr>
        </p:sp>
        <p:sp>
          <p:nvSpPr>
            <p:cNvPr name="TextBox 7" id="7"/>
            <p:cNvSpPr txBox="true"/>
            <p:nvPr/>
          </p:nvSpPr>
          <p:spPr>
            <a:xfrm>
              <a:off x="0" y="-38100"/>
              <a:ext cx="9282076" cy="2079142"/>
            </a:xfrm>
            <a:prstGeom prst="rect">
              <a:avLst/>
            </a:prstGeom>
          </p:spPr>
          <p:txBody>
            <a:bodyPr anchor="t" rtlCol="false" tIns="0" lIns="0" bIns="0" rIns="0"/>
            <a:lstStyle/>
            <a:p>
              <a:pPr algn="l">
                <a:lnSpc>
                  <a:spcPts val="3311"/>
                </a:lnSpc>
              </a:pPr>
              <a:r>
                <a:rPr lang="en-US" b="true" sz="2400">
                  <a:solidFill>
                    <a:srgbClr val="1090CF"/>
                  </a:solidFill>
                  <a:latin typeface="Proxima Nova Bold"/>
                  <a:ea typeface="Proxima Nova Bold"/>
                  <a:cs typeface="Proxima Nova Bold"/>
                  <a:sym typeface="Proxima Nova Bold"/>
                </a:rPr>
                <a:t>Nodo de fuente de datos</a:t>
              </a:r>
            </a:p>
            <a:p>
              <a:pPr algn="l">
                <a:lnSpc>
                  <a:spcPts val="2760"/>
                </a:lnSpc>
              </a:pPr>
              <a:r>
                <a:rPr lang="en-US" sz="2000">
                  <a:solidFill>
                    <a:srgbClr val="28323A"/>
                  </a:solidFill>
                  <a:latin typeface="Proxima Nova"/>
                  <a:ea typeface="Proxima Nova"/>
                  <a:cs typeface="Proxima Nova"/>
                  <a:sym typeface="Proxima Nova"/>
                </a:rPr>
                <a:t>Recibe</a:t>
              </a:r>
              <a:r>
                <a:rPr lang="en-US" sz="2000">
                  <a:solidFill>
                    <a:srgbClr val="28323A"/>
                  </a:solidFill>
                  <a:latin typeface="Proxima Nova"/>
                  <a:ea typeface="Proxima Nova"/>
                  <a:cs typeface="Proxima Nova"/>
                  <a:sym typeface="Proxima Nova"/>
                </a:rPr>
                <a:t> datos de dispositivos telemáticos seleccionados.</a:t>
              </a:r>
            </a:p>
            <a:p>
              <a:pPr algn="l">
                <a:lnSpc>
                  <a:spcPts val="2760"/>
                </a:lnSpc>
              </a:pPr>
              <a:r>
                <a:rPr lang="en-US" sz="2000">
                  <a:solidFill>
                    <a:srgbClr val="28323A"/>
                  </a:solidFill>
                  <a:latin typeface="Proxima Nova"/>
                  <a:ea typeface="Proxima Nova"/>
                  <a:cs typeface="Proxima Nova"/>
                  <a:sym typeface="Proxima Nova"/>
                </a:rPr>
                <a:t>Permite definir qué dispositivos se van a monitorear y envía sus datos al flujo para su posterior procesamiento.</a:t>
              </a:r>
            </a:p>
          </p:txBody>
        </p:sp>
      </p:grpSp>
      <p:grpSp>
        <p:nvGrpSpPr>
          <p:cNvPr name="Group 8" id="8"/>
          <p:cNvGrpSpPr/>
          <p:nvPr/>
        </p:nvGrpSpPr>
        <p:grpSpPr>
          <a:xfrm rot="0">
            <a:off x="1028700" y="4042700"/>
            <a:ext cx="6961557" cy="1873682"/>
            <a:chOff x="0" y="0"/>
            <a:chExt cx="9282076" cy="2498242"/>
          </a:xfrm>
        </p:grpSpPr>
        <p:sp>
          <p:nvSpPr>
            <p:cNvPr name="Freeform 9" id="9"/>
            <p:cNvSpPr/>
            <p:nvPr/>
          </p:nvSpPr>
          <p:spPr>
            <a:xfrm flipH="false" flipV="false" rot="0">
              <a:off x="0" y="0"/>
              <a:ext cx="9282076" cy="2498242"/>
            </a:xfrm>
            <a:custGeom>
              <a:avLst/>
              <a:gdLst/>
              <a:ahLst/>
              <a:cxnLst/>
              <a:rect r="r" b="b" t="t" l="l"/>
              <a:pathLst>
                <a:path h="2498242" w="9282076">
                  <a:moveTo>
                    <a:pt x="0" y="0"/>
                  </a:moveTo>
                  <a:lnTo>
                    <a:pt x="9282076" y="0"/>
                  </a:lnTo>
                  <a:lnTo>
                    <a:pt x="9282076" y="2498242"/>
                  </a:lnTo>
                  <a:lnTo>
                    <a:pt x="0" y="2498242"/>
                  </a:lnTo>
                  <a:close/>
                </a:path>
              </a:pathLst>
            </a:custGeom>
          </p:spPr>
        </p:sp>
        <p:sp>
          <p:nvSpPr>
            <p:cNvPr name="TextBox 10" id="10"/>
            <p:cNvSpPr txBox="true"/>
            <p:nvPr/>
          </p:nvSpPr>
          <p:spPr>
            <a:xfrm>
              <a:off x="0" y="-38100"/>
              <a:ext cx="9282076" cy="2536342"/>
            </a:xfrm>
            <a:prstGeom prst="rect">
              <a:avLst/>
            </a:prstGeom>
          </p:spPr>
          <p:txBody>
            <a:bodyPr anchor="t" rtlCol="false" tIns="0" lIns="0" bIns="0" rIns="0"/>
            <a:lstStyle/>
            <a:p>
              <a:pPr algn="l">
                <a:lnSpc>
                  <a:spcPts val="3311"/>
                </a:lnSpc>
              </a:pPr>
              <a:r>
                <a:rPr lang="en-US" b="true" sz="2400">
                  <a:solidFill>
                    <a:srgbClr val="1090CF"/>
                  </a:solidFill>
                  <a:latin typeface="Proxima Nova Bold"/>
                  <a:ea typeface="Proxima Nova Bold"/>
                  <a:cs typeface="Proxima Nova Bold"/>
                  <a:sym typeface="Proxima Nova Bold"/>
                </a:rPr>
                <a:t>Nodo de atributos</a:t>
              </a:r>
              <a:r>
                <a:rPr lang="en-US" b="true" sz="2400">
                  <a:solidFill>
                    <a:srgbClr val="1090CF"/>
                  </a:solidFill>
                  <a:latin typeface="Proxima Nova Bold"/>
                  <a:ea typeface="Proxima Nova Bold"/>
                  <a:cs typeface="Proxima Nova Bold"/>
                  <a:sym typeface="Proxima Nova Bold"/>
                </a:rPr>
                <a:t> iniciales</a:t>
              </a:r>
            </a:p>
            <a:p>
              <a:pPr algn="l">
                <a:lnSpc>
                  <a:spcPts val="2760"/>
                </a:lnSpc>
              </a:pPr>
              <a:r>
                <a:rPr lang="en-US" sz="2000">
                  <a:solidFill>
                    <a:srgbClr val="28323A"/>
                  </a:solidFill>
                  <a:latin typeface="Proxima Nova"/>
                  <a:ea typeface="Proxima Nova"/>
                  <a:cs typeface="Proxima Nova"/>
                  <a:sym typeface="Proxima Nova"/>
                </a:rPr>
                <a:t>Cre</a:t>
              </a:r>
              <a:r>
                <a:rPr lang="en-US" sz="2000">
                  <a:solidFill>
                    <a:srgbClr val="28323A"/>
                  </a:solidFill>
                  <a:latin typeface="Proxima Nova"/>
                  <a:ea typeface="Proxima Nova"/>
                  <a:cs typeface="Proxima Nova"/>
                  <a:sym typeface="Proxima Nova"/>
                </a:rPr>
                <a:t>a nuevos atributos basados en los datos entrantes del dispositivo mediante fórmulas matemáticas.</a:t>
              </a:r>
            </a:p>
            <a:p>
              <a:pPr algn="l">
                <a:lnSpc>
                  <a:spcPts val="2760"/>
                </a:lnSpc>
              </a:pPr>
              <a:r>
                <a:rPr lang="en-US" sz="2000">
                  <a:solidFill>
                    <a:srgbClr val="28323A"/>
                  </a:solidFill>
                  <a:latin typeface="Proxima Nova"/>
                  <a:ea typeface="Proxima Nova"/>
                  <a:cs typeface="Proxima Nova"/>
                  <a:sym typeface="Proxima Nova"/>
                </a:rPr>
                <a:t>Permite enriquecer los datos y mejorar el procesamiento lógico antes de continuar con el flujo.</a:t>
              </a:r>
            </a:p>
          </p:txBody>
        </p:sp>
      </p:grpSp>
      <p:grpSp>
        <p:nvGrpSpPr>
          <p:cNvPr name="Group 11" id="11"/>
          <p:cNvGrpSpPr/>
          <p:nvPr/>
        </p:nvGrpSpPr>
        <p:grpSpPr>
          <a:xfrm rot="0">
            <a:off x="1028700" y="6677050"/>
            <a:ext cx="6961557" cy="1187882"/>
            <a:chOff x="0" y="0"/>
            <a:chExt cx="9282076" cy="1583842"/>
          </a:xfrm>
        </p:grpSpPr>
        <p:sp>
          <p:nvSpPr>
            <p:cNvPr name="Freeform 12" id="12"/>
            <p:cNvSpPr/>
            <p:nvPr/>
          </p:nvSpPr>
          <p:spPr>
            <a:xfrm flipH="false" flipV="false" rot="0">
              <a:off x="0" y="0"/>
              <a:ext cx="9282076" cy="1583842"/>
            </a:xfrm>
            <a:custGeom>
              <a:avLst/>
              <a:gdLst/>
              <a:ahLst/>
              <a:cxnLst/>
              <a:rect r="r" b="b" t="t" l="l"/>
              <a:pathLst>
                <a:path h="1583842" w="9282076">
                  <a:moveTo>
                    <a:pt x="0" y="0"/>
                  </a:moveTo>
                  <a:lnTo>
                    <a:pt x="9282076" y="0"/>
                  </a:lnTo>
                  <a:lnTo>
                    <a:pt x="9282076" y="1583842"/>
                  </a:lnTo>
                  <a:lnTo>
                    <a:pt x="0" y="1583842"/>
                  </a:lnTo>
                  <a:close/>
                </a:path>
              </a:pathLst>
            </a:custGeom>
          </p:spPr>
        </p:sp>
        <p:sp>
          <p:nvSpPr>
            <p:cNvPr name="TextBox 13" id="13"/>
            <p:cNvSpPr txBox="true"/>
            <p:nvPr/>
          </p:nvSpPr>
          <p:spPr>
            <a:xfrm>
              <a:off x="0" y="-38100"/>
              <a:ext cx="9282076" cy="1621942"/>
            </a:xfrm>
            <a:prstGeom prst="rect">
              <a:avLst/>
            </a:prstGeom>
          </p:spPr>
          <p:txBody>
            <a:bodyPr anchor="t" rtlCol="false" tIns="0" lIns="0" bIns="0" rIns="0"/>
            <a:lstStyle/>
            <a:p>
              <a:pPr algn="l">
                <a:lnSpc>
                  <a:spcPts val="3311"/>
                </a:lnSpc>
              </a:pPr>
              <a:r>
                <a:rPr lang="en-US" b="true" sz="2400">
                  <a:solidFill>
                    <a:srgbClr val="1090CF"/>
                  </a:solidFill>
                  <a:latin typeface="Proxima Nova Bold"/>
                  <a:ea typeface="Proxima Nova Bold"/>
                  <a:cs typeface="Proxima Nova Bold"/>
                  <a:sym typeface="Proxima Nova Bold"/>
                </a:rPr>
                <a:t>Nodo</a:t>
              </a:r>
              <a:r>
                <a:rPr lang="en-US" b="true" sz="2400">
                  <a:solidFill>
                    <a:srgbClr val="1090CF"/>
                  </a:solidFill>
                  <a:latin typeface="Proxima Nova Bold"/>
                  <a:ea typeface="Proxima Nova Bold"/>
                  <a:cs typeface="Proxima Nova Bold"/>
                  <a:sym typeface="Proxima Nova Bold"/>
                </a:rPr>
                <a:t> de punto de salida</a:t>
              </a:r>
            </a:p>
            <a:p>
              <a:pPr algn="l">
                <a:lnSpc>
                  <a:spcPts val="2760"/>
                </a:lnSpc>
              </a:pPr>
              <a:r>
                <a:rPr lang="en-US" sz="2000">
                  <a:solidFill>
                    <a:srgbClr val="28323A"/>
                  </a:solidFill>
                  <a:latin typeface="Proxima Nova"/>
                  <a:ea typeface="Proxima Nova"/>
                  <a:cs typeface="Proxima Nova"/>
                  <a:sym typeface="Proxima Nova"/>
                </a:rPr>
                <a:t> Con este nodo, puedes enviar datos enriquecidos y filtrados a múltiples destinos simultáneamente.</a:t>
              </a:r>
            </a:p>
          </p:txBody>
        </p:sp>
      </p:grpSp>
      <p:grpSp>
        <p:nvGrpSpPr>
          <p:cNvPr name="Group 14" id="14"/>
          <p:cNvGrpSpPr/>
          <p:nvPr/>
        </p:nvGrpSpPr>
        <p:grpSpPr>
          <a:xfrm rot="0">
            <a:off x="1050576" y="985300"/>
            <a:ext cx="8354400" cy="932917"/>
            <a:chOff x="0" y="0"/>
            <a:chExt cx="11139200" cy="1243889"/>
          </a:xfrm>
        </p:grpSpPr>
        <p:sp>
          <p:nvSpPr>
            <p:cNvPr name="Freeform 15" id="15"/>
            <p:cNvSpPr/>
            <p:nvPr/>
          </p:nvSpPr>
          <p:spPr>
            <a:xfrm flipH="false" flipV="false" rot="0">
              <a:off x="0" y="0"/>
              <a:ext cx="11139200" cy="1243889"/>
            </a:xfrm>
            <a:custGeom>
              <a:avLst/>
              <a:gdLst/>
              <a:ahLst/>
              <a:cxnLst/>
              <a:rect r="r" b="b" t="t" l="l"/>
              <a:pathLst>
                <a:path h="1243889" w="11139200">
                  <a:moveTo>
                    <a:pt x="0" y="0"/>
                  </a:moveTo>
                  <a:lnTo>
                    <a:pt x="11139200" y="0"/>
                  </a:lnTo>
                  <a:lnTo>
                    <a:pt x="11139200" y="1243889"/>
                  </a:lnTo>
                  <a:lnTo>
                    <a:pt x="0" y="1243889"/>
                  </a:lnTo>
                  <a:close/>
                </a:path>
              </a:pathLst>
            </a:custGeom>
          </p:spPr>
        </p:sp>
        <p:sp>
          <p:nvSpPr>
            <p:cNvPr name="TextBox 16" id="16"/>
            <p:cNvSpPr txBox="true"/>
            <p:nvPr/>
          </p:nvSpPr>
          <p:spPr>
            <a:xfrm>
              <a:off x="0" y="-47625"/>
              <a:ext cx="11139200" cy="1291514"/>
            </a:xfrm>
            <a:prstGeom prst="rect">
              <a:avLst/>
            </a:prstGeom>
          </p:spPr>
          <p:txBody>
            <a:bodyPr anchor="t" rtlCol="false" tIns="0" lIns="0" bIns="0" rIns="0"/>
            <a:lstStyle/>
            <a:p>
              <a:pPr algn="l">
                <a:lnSpc>
                  <a:spcPts val="5808"/>
                </a:lnSpc>
              </a:pPr>
              <a:r>
                <a:rPr lang="en-US" b="true" sz="4400">
                  <a:solidFill>
                    <a:srgbClr val="000000"/>
                  </a:solidFill>
                  <a:latin typeface="Proxima Nova Bold"/>
                  <a:ea typeface="Proxima Nova Bold"/>
                  <a:cs typeface="Proxima Nova Bold"/>
                  <a:sym typeface="Proxima Nova Bold"/>
                </a:rPr>
                <a:t>Nodos en IoT Logic</a:t>
              </a:r>
            </a:p>
          </p:txBody>
        </p:sp>
      </p:grpSp>
      <p:sp>
        <p:nvSpPr>
          <p:cNvPr name="Freeform 17" id="17"/>
          <p:cNvSpPr/>
          <p:nvPr/>
        </p:nvSpPr>
        <p:spPr>
          <a:xfrm flipH="false" flipV="false" rot="0">
            <a:off x="8484700" y="4726797"/>
            <a:ext cx="8885300" cy="4531503"/>
          </a:xfrm>
          <a:custGeom>
            <a:avLst/>
            <a:gdLst/>
            <a:ahLst/>
            <a:cxnLst/>
            <a:rect r="r" b="b" t="t" l="l"/>
            <a:pathLst>
              <a:path h="4531503" w="8885300">
                <a:moveTo>
                  <a:pt x="0" y="0"/>
                </a:moveTo>
                <a:lnTo>
                  <a:pt x="8885300" y="0"/>
                </a:lnTo>
                <a:lnTo>
                  <a:pt x="8885300" y="4531503"/>
                </a:lnTo>
                <a:lnTo>
                  <a:pt x="0" y="4531503"/>
                </a:lnTo>
                <a:lnTo>
                  <a:pt x="0" y="0"/>
                </a:lnTo>
                <a:close/>
              </a:path>
            </a:pathLst>
          </a:custGeom>
          <a:blipFill>
            <a:blip r:embed="rId6"/>
            <a:stretch>
              <a:fillRect l="0" t="0" r="0" b="0"/>
            </a:stretch>
          </a:blipFill>
        </p:spPr>
      </p:sp>
      <p:grpSp>
        <p:nvGrpSpPr>
          <p:cNvPr name="Group 18" id="18"/>
          <p:cNvGrpSpPr/>
          <p:nvPr/>
        </p:nvGrpSpPr>
        <p:grpSpPr>
          <a:xfrm rot="0">
            <a:off x="-17650" y="9842500"/>
            <a:ext cx="18305400" cy="444600"/>
            <a:chOff x="0" y="0"/>
            <a:chExt cx="24407200" cy="592800"/>
          </a:xfrm>
        </p:grpSpPr>
        <p:grpSp>
          <p:nvGrpSpPr>
            <p:cNvPr name="Group 19" id="19"/>
            <p:cNvGrpSpPr/>
            <p:nvPr/>
          </p:nvGrpSpPr>
          <p:grpSpPr>
            <a:xfrm rot="0">
              <a:off x="0" y="0"/>
              <a:ext cx="24407200" cy="592800"/>
              <a:chOff x="0" y="0"/>
              <a:chExt cx="24407200" cy="592800"/>
            </a:xfrm>
          </p:grpSpPr>
          <p:sp>
            <p:nvSpPr>
              <p:cNvPr name="Freeform 20" id="20"/>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21" id="21"/>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5">
                <a:alphaModFix amt="70000"/>
              </a:blip>
              <a:stretch>
                <a:fillRect l="-2600" t="-14328" r="2599" b="-14328"/>
              </a:stretch>
            </a:blipFill>
          </p:spPr>
        </p:sp>
        <p:sp>
          <p:nvSpPr>
            <p:cNvPr name="TextBox 22" id="22"/>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3</a:t>
              </a:r>
            </a:p>
          </p:txBody>
        </p:sp>
      </p:gr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22800" y="-17550"/>
            <a:ext cx="17394502" cy="10304550"/>
          </a:xfrm>
          <a:custGeom>
            <a:avLst/>
            <a:gdLst/>
            <a:ahLst/>
            <a:cxnLst/>
            <a:rect r="r" b="b" t="t" l="l"/>
            <a:pathLst>
              <a:path h="10304550" w="17394502">
                <a:moveTo>
                  <a:pt x="0" y="0"/>
                </a:moveTo>
                <a:lnTo>
                  <a:pt x="17394502" y="0"/>
                </a:lnTo>
                <a:lnTo>
                  <a:pt x="17394502" y="10304550"/>
                </a:lnTo>
                <a:lnTo>
                  <a:pt x="0" y="10304550"/>
                </a:lnTo>
                <a:lnTo>
                  <a:pt x="0" y="0"/>
                </a:lnTo>
                <a:close/>
              </a:path>
            </a:pathLst>
          </a:custGeom>
          <a:blipFill>
            <a:blip r:embed="rId4"/>
            <a:stretch>
              <a:fillRect l="0" t="0" r="0" b="0"/>
            </a:stretch>
          </a:blipFill>
        </p:spPr>
      </p:sp>
      <p:sp>
        <p:nvSpPr>
          <p:cNvPr name="Freeform 4" id="4"/>
          <p:cNvSpPr/>
          <p:nvPr/>
        </p:nvSpPr>
        <p:spPr>
          <a:xfrm flipH="false" flipV="false" rot="0">
            <a:off x="0" y="0"/>
            <a:ext cx="17556250" cy="10287000"/>
          </a:xfrm>
          <a:custGeom>
            <a:avLst/>
            <a:gdLst/>
            <a:ahLst/>
            <a:cxnLst/>
            <a:rect r="r" b="b" t="t" l="l"/>
            <a:pathLst>
              <a:path h="10287000" w="17556250">
                <a:moveTo>
                  <a:pt x="0" y="0"/>
                </a:moveTo>
                <a:lnTo>
                  <a:pt x="17556250" y="0"/>
                </a:lnTo>
                <a:lnTo>
                  <a:pt x="17556250" y="10287000"/>
                </a:lnTo>
                <a:lnTo>
                  <a:pt x="0" y="10287000"/>
                </a:lnTo>
                <a:lnTo>
                  <a:pt x="0" y="0"/>
                </a:lnTo>
                <a:close/>
              </a:path>
            </a:pathLst>
          </a:custGeom>
          <a:blipFill>
            <a:blip r:embed="rId5"/>
            <a:stretch>
              <a:fillRect l="-2084" t="0" r="-2084" b="0"/>
            </a:stretch>
          </a:blipFill>
        </p:spPr>
      </p:sp>
      <p:grpSp>
        <p:nvGrpSpPr>
          <p:cNvPr name="Group 5" id="5"/>
          <p:cNvGrpSpPr/>
          <p:nvPr/>
        </p:nvGrpSpPr>
        <p:grpSpPr>
          <a:xfrm rot="0">
            <a:off x="1028700" y="4297813"/>
            <a:ext cx="8354400" cy="1272157"/>
            <a:chOff x="0" y="0"/>
            <a:chExt cx="11139200" cy="1696210"/>
          </a:xfrm>
        </p:grpSpPr>
        <p:sp>
          <p:nvSpPr>
            <p:cNvPr name="Freeform 6" id="6"/>
            <p:cNvSpPr/>
            <p:nvPr/>
          </p:nvSpPr>
          <p:spPr>
            <a:xfrm flipH="false" flipV="false" rot="0">
              <a:off x="0" y="0"/>
              <a:ext cx="11139200" cy="1696210"/>
            </a:xfrm>
            <a:custGeom>
              <a:avLst/>
              <a:gdLst/>
              <a:ahLst/>
              <a:cxnLst/>
              <a:rect r="r" b="b" t="t" l="l"/>
              <a:pathLst>
                <a:path h="1696210" w="11139200">
                  <a:moveTo>
                    <a:pt x="0" y="0"/>
                  </a:moveTo>
                  <a:lnTo>
                    <a:pt x="11139200" y="0"/>
                  </a:lnTo>
                  <a:lnTo>
                    <a:pt x="11139200" y="1696210"/>
                  </a:lnTo>
                  <a:lnTo>
                    <a:pt x="0" y="1696210"/>
                  </a:lnTo>
                  <a:close/>
                </a:path>
              </a:pathLst>
            </a:custGeom>
          </p:spPr>
        </p:sp>
        <p:sp>
          <p:nvSpPr>
            <p:cNvPr name="TextBox 7" id="7"/>
            <p:cNvSpPr txBox="true"/>
            <p:nvPr/>
          </p:nvSpPr>
          <p:spPr>
            <a:xfrm>
              <a:off x="0" y="-76200"/>
              <a:ext cx="11139200" cy="1772410"/>
            </a:xfrm>
            <a:prstGeom prst="rect">
              <a:avLst/>
            </a:prstGeom>
          </p:spPr>
          <p:txBody>
            <a:bodyPr anchor="t" rtlCol="false" tIns="0" lIns="0" bIns="0" rIns="0"/>
            <a:lstStyle/>
            <a:p>
              <a:pPr algn="l">
                <a:lnSpc>
                  <a:spcPts val="7919"/>
                </a:lnSpc>
              </a:pPr>
              <a:r>
                <a:rPr lang="en-US" b="true" sz="5999">
                  <a:solidFill>
                    <a:srgbClr val="FFFFFF"/>
                  </a:solidFill>
                  <a:latin typeface="Proxima Nova Bold"/>
                  <a:ea typeface="Proxima Nova Bold"/>
                  <a:cs typeface="Proxima Nova Bold"/>
                  <a:sym typeface="Proxima Nova Bold"/>
                </a:rPr>
                <a:t>¿Cómo usar IoT Logic?</a:t>
              </a:r>
            </a:p>
          </p:txBody>
        </p:sp>
      </p:grpSp>
      <p:grpSp>
        <p:nvGrpSpPr>
          <p:cNvPr name="Group 8" id="8"/>
          <p:cNvGrpSpPr/>
          <p:nvPr/>
        </p:nvGrpSpPr>
        <p:grpSpPr>
          <a:xfrm rot="0">
            <a:off x="1381280" y="5909994"/>
            <a:ext cx="6864600" cy="646800"/>
            <a:chOff x="0" y="0"/>
            <a:chExt cx="9152800" cy="862400"/>
          </a:xfrm>
        </p:grpSpPr>
        <p:sp>
          <p:nvSpPr>
            <p:cNvPr name="Freeform 9" id="9"/>
            <p:cNvSpPr/>
            <p:nvPr/>
          </p:nvSpPr>
          <p:spPr>
            <a:xfrm flipH="false" flipV="false" rot="0">
              <a:off x="0" y="0"/>
              <a:ext cx="9152800" cy="862400"/>
            </a:xfrm>
            <a:custGeom>
              <a:avLst/>
              <a:gdLst/>
              <a:ahLst/>
              <a:cxnLst/>
              <a:rect r="r" b="b" t="t" l="l"/>
              <a:pathLst>
                <a:path h="862400" w="9152800">
                  <a:moveTo>
                    <a:pt x="0" y="0"/>
                  </a:moveTo>
                  <a:lnTo>
                    <a:pt x="9152800" y="0"/>
                  </a:lnTo>
                  <a:lnTo>
                    <a:pt x="9152800" y="862400"/>
                  </a:lnTo>
                  <a:lnTo>
                    <a:pt x="0" y="862400"/>
                  </a:lnTo>
                  <a:close/>
                </a:path>
              </a:pathLst>
            </a:custGeom>
          </p:spPr>
        </p:sp>
        <p:sp>
          <p:nvSpPr>
            <p:cNvPr name="TextBox 10" id="10"/>
            <p:cNvSpPr txBox="true"/>
            <p:nvPr/>
          </p:nvSpPr>
          <p:spPr>
            <a:xfrm>
              <a:off x="0" y="9525"/>
              <a:ext cx="9152800" cy="852875"/>
            </a:xfrm>
            <a:prstGeom prst="rect">
              <a:avLst/>
            </a:prstGeom>
          </p:spPr>
          <p:txBody>
            <a:bodyPr anchor="ctr" rtlCol="false" tIns="0" lIns="0" bIns="0" rIns="0"/>
            <a:lstStyle/>
            <a:p>
              <a:pPr algn="l">
                <a:lnSpc>
                  <a:spcPts val="2348"/>
                </a:lnSpc>
              </a:pPr>
            </a:p>
          </p:txBody>
        </p:sp>
      </p:grpSp>
      <p:sp>
        <p:nvSpPr>
          <p:cNvPr name="Freeform 11" id="11"/>
          <p:cNvSpPr/>
          <p:nvPr/>
        </p:nvSpPr>
        <p:spPr>
          <a:xfrm flipH="false" flipV="false" rot="0">
            <a:off x="1028700" y="1429218"/>
            <a:ext cx="2540004" cy="813300"/>
          </a:xfrm>
          <a:custGeom>
            <a:avLst/>
            <a:gdLst/>
            <a:ahLst/>
            <a:cxnLst/>
            <a:rect r="r" b="b" t="t" l="l"/>
            <a:pathLst>
              <a:path h="813300" w="2540004">
                <a:moveTo>
                  <a:pt x="0" y="0"/>
                </a:moveTo>
                <a:lnTo>
                  <a:pt x="2540004" y="0"/>
                </a:lnTo>
                <a:lnTo>
                  <a:pt x="2540004" y="813300"/>
                </a:lnTo>
                <a:lnTo>
                  <a:pt x="0" y="813300"/>
                </a:lnTo>
                <a:lnTo>
                  <a:pt x="0" y="0"/>
                </a:lnTo>
                <a:close/>
              </a:path>
            </a:pathLst>
          </a:custGeom>
          <a:blipFill>
            <a:blip r:embed="rId6"/>
            <a:stretch>
              <a:fillRect l="-5589" t="-14328" r="-5590" b="-14328"/>
            </a:stretch>
          </a:blipFill>
        </p:spPr>
      </p:sp>
      <p:sp>
        <p:nvSpPr>
          <p:cNvPr name="Freeform 12" id="12"/>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6">
              <a:alphaModFix amt="70000"/>
            </a:blip>
            <a:stretch>
              <a:fillRect l="-2600" t="-14328" r="2599" b="-14328"/>
            </a:stretch>
          </a:blipFill>
        </p:spPr>
      </p:sp>
      <p:grpSp>
        <p:nvGrpSpPr>
          <p:cNvPr name="Group 13" id="13"/>
          <p:cNvGrpSpPr/>
          <p:nvPr/>
        </p:nvGrpSpPr>
        <p:grpSpPr>
          <a:xfrm rot="0">
            <a:off x="-17650" y="9842500"/>
            <a:ext cx="18305400" cy="444600"/>
            <a:chOff x="0" y="0"/>
            <a:chExt cx="24407200" cy="592800"/>
          </a:xfrm>
        </p:grpSpPr>
        <p:grpSp>
          <p:nvGrpSpPr>
            <p:cNvPr name="Group 14" id="14"/>
            <p:cNvGrpSpPr/>
            <p:nvPr/>
          </p:nvGrpSpPr>
          <p:grpSpPr>
            <a:xfrm rot="0">
              <a:off x="0" y="0"/>
              <a:ext cx="24407200" cy="592800"/>
              <a:chOff x="0" y="0"/>
              <a:chExt cx="24407200" cy="592800"/>
            </a:xfrm>
          </p:grpSpPr>
          <p:sp>
            <p:nvSpPr>
              <p:cNvPr name="Freeform 15" id="15"/>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16" id="16"/>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6">
                <a:alphaModFix amt="70000"/>
              </a:blip>
              <a:stretch>
                <a:fillRect l="-2600" t="-14328" r="2599" b="-14328"/>
              </a:stretch>
            </a:blipFill>
          </p:spPr>
        </p:sp>
        <p:sp>
          <p:nvSpPr>
            <p:cNvPr name="TextBox 17" id="17"/>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4</a:t>
              </a:r>
            </a:p>
          </p:txBody>
        </p:sp>
      </p:gr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5637600" y="277760"/>
            <a:ext cx="12650400" cy="1791600"/>
            <a:chOff x="0" y="0"/>
            <a:chExt cx="16867200" cy="2388800"/>
          </a:xfrm>
        </p:grpSpPr>
        <p:sp>
          <p:nvSpPr>
            <p:cNvPr name="Freeform 4" id="4"/>
            <p:cNvSpPr/>
            <p:nvPr/>
          </p:nvSpPr>
          <p:spPr>
            <a:xfrm flipH="false" flipV="false" rot="0">
              <a:off x="0" y="0"/>
              <a:ext cx="16867200" cy="2388800"/>
            </a:xfrm>
            <a:custGeom>
              <a:avLst/>
              <a:gdLst/>
              <a:ahLst/>
              <a:cxnLst/>
              <a:rect r="r" b="b" t="t" l="l"/>
              <a:pathLst>
                <a:path h="2388800" w="16867200">
                  <a:moveTo>
                    <a:pt x="0" y="0"/>
                  </a:moveTo>
                  <a:lnTo>
                    <a:pt x="16867200" y="0"/>
                  </a:lnTo>
                  <a:lnTo>
                    <a:pt x="16867200" y="2388800"/>
                  </a:lnTo>
                  <a:lnTo>
                    <a:pt x="0" y="2388800"/>
                  </a:lnTo>
                  <a:close/>
                </a:path>
              </a:pathLst>
            </a:custGeom>
          </p:spPr>
        </p:sp>
        <p:sp>
          <p:nvSpPr>
            <p:cNvPr name="TextBox 5" id="5"/>
            <p:cNvSpPr txBox="true"/>
            <p:nvPr/>
          </p:nvSpPr>
          <p:spPr>
            <a:xfrm>
              <a:off x="0" y="-47625"/>
              <a:ext cx="16867200" cy="2436425"/>
            </a:xfrm>
            <a:prstGeom prst="rect">
              <a:avLst/>
            </a:prstGeom>
          </p:spPr>
          <p:txBody>
            <a:bodyPr anchor="t" rtlCol="false" tIns="0" lIns="0" bIns="0" rIns="0"/>
            <a:lstStyle/>
            <a:p>
              <a:pPr algn="l">
                <a:lnSpc>
                  <a:spcPts val="5808"/>
                </a:lnSpc>
              </a:pPr>
            </a:p>
          </p:txBody>
        </p:sp>
      </p:grpSp>
      <p:grpSp>
        <p:nvGrpSpPr>
          <p:cNvPr name="Group 6" id="6"/>
          <p:cNvGrpSpPr/>
          <p:nvPr/>
        </p:nvGrpSpPr>
        <p:grpSpPr>
          <a:xfrm rot="0">
            <a:off x="5592864" y="1466536"/>
            <a:ext cx="7248600" cy="2311200"/>
            <a:chOff x="0" y="0"/>
            <a:chExt cx="9664800" cy="3081600"/>
          </a:xfrm>
        </p:grpSpPr>
        <p:sp>
          <p:nvSpPr>
            <p:cNvPr name="Freeform 7" id="7"/>
            <p:cNvSpPr/>
            <p:nvPr/>
          </p:nvSpPr>
          <p:spPr>
            <a:xfrm flipH="false" flipV="false" rot="0">
              <a:off x="0" y="0"/>
              <a:ext cx="9664800" cy="3081600"/>
            </a:xfrm>
            <a:custGeom>
              <a:avLst/>
              <a:gdLst/>
              <a:ahLst/>
              <a:cxnLst/>
              <a:rect r="r" b="b" t="t" l="l"/>
              <a:pathLst>
                <a:path h="3081600" w="9664800">
                  <a:moveTo>
                    <a:pt x="0" y="0"/>
                  </a:moveTo>
                  <a:lnTo>
                    <a:pt x="9664800" y="0"/>
                  </a:lnTo>
                  <a:lnTo>
                    <a:pt x="9664800" y="3081600"/>
                  </a:lnTo>
                  <a:lnTo>
                    <a:pt x="0" y="3081600"/>
                  </a:lnTo>
                  <a:close/>
                </a:path>
              </a:pathLst>
            </a:custGeom>
          </p:spPr>
        </p:sp>
        <p:sp>
          <p:nvSpPr>
            <p:cNvPr name="TextBox 8" id="8"/>
            <p:cNvSpPr txBox="true"/>
            <p:nvPr/>
          </p:nvSpPr>
          <p:spPr>
            <a:xfrm>
              <a:off x="0" y="-104775"/>
              <a:ext cx="9664800" cy="3186375"/>
            </a:xfrm>
            <a:prstGeom prst="rect">
              <a:avLst/>
            </a:prstGeom>
          </p:spPr>
          <p:txBody>
            <a:bodyPr anchor="t" rtlCol="false" tIns="0" lIns="0" bIns="0" rIns="0"/>
            <a:lstStyle/>
            <a:p>
              <a:pPr algn="l">
                <a:lnSpc>
                  <a:spcPts val="3863"/>
                </a:lnSpc>
              </a:pPr>
            </a:p>
            <a:p>
              <a:pPr algn="l">
                <a:lnSpc>
                  <a:spcPts val="3863"/>
                </a:lnSpc>
              </a:pPr>
            </a:p>
          </p:txBody>
        </p:sp>
      </p:grpSp>
      <p:grpSp>
        <p:nvGrpSpPr>
          <p:cNvPr name="Group 9" id="9"/>
          <p:cNvGrpSpPr/>
          <p:nvPr/>
        </p:nvGrpSpPr>
        <p:grpSpPr>
          <a:xfrm rot="0">
            <a:off x="6543037" y="5842516"/>
            <a:ext cx="6864600" cy="646800"/>
            <a:chOff x="0" y="0"/>
            <a:chExt cx="9152800" cy="862400"/>
          </a:xfrm>
        </p:grpSpPr>
        <p:sp>
          <p:nvSpPr>
            <p:cNvPr name="Freeform 10" id="10"/>
            <p:cNvSpPr/>
            <p:nvPr/>
          </p:nvSpPr>
          <p:spPr>
            <a:xfrm flipH="false" flipV="false" rot="0">
              <a:off x="0" y="0"/>
              <a:ext cx="9152800" cy="862400"/>
            </a:xfrm>
            <a:custGeom>
              <a:avLst/>
              <a:gdLst/>
              <a:ahLst/>
              <a:cxnLst/>
              <a:rect r="r" b="b" t="t" l="l"/>
              <a:pathLst>
                <a:path h="862400" w="9152800">
                  <a:moveTo>
                    <a:pt x="0" y="0"/>
                  </a:moveTo>
                  <a:lnTo>
                    <a:pt x="9152800" y="0"/>
                  </a:lnTo>
                  <a:lnTo>
                    <a:pt x="9152800" y="862400"/>
                  </a:lnTo>
                  <a:lnTo>
                    <a:pt x="0" y="862400"/>
                  </a:lnTo>
                  <a:close/>
                </a:path>
              </a:pathLst>
            </a:custGeom>
          </p:spPr>
        </p:sp>
        <p:sp>
          <p:nvSpPr>
            <p:cNvPr name="TextBox 11" id="11"/>
            <p:cNvSpPr txBox="true"/>
            <p:nvPr/>
          </p:nvSpPr>
          <p:spPr>
            <a:xfrm>
              <a:off x="0" y="9525"/>
              <a:ext cx="9152800" cy="852875"/>
            </a:xfrm>
            <a:prstGeom prst="rect">
              <a:avLst/>
            </a:prstGeom>
          </p:spPr>
          <p:txBody>
            <a:bodyPr anchor="ctr" rtlCol="false" tIns="0" lIns="0" bIns="0" rIns="0"/>
            <a:lstStyle/>
            <a:p>
              <a:pPr algn="l">
                <a:lnSpc>
                  <a:spcPts val="2348"/>
                </a:lnSpc>
              </a:pPr>
            </a:p>
          </p:txBody>
        </p:sp>
      </p:grpSp>
      <p:grpSp>
        <p:nvGrpSpPr>
          <p:cNvPr name="Group 12" id="12"/>
          <p:cNvGrpSpPr/>
          <p:nvPr/>
        </p:nvGrpSpPr>
        <p:grpSpPr>
          <a:xfrm rot="0">
            <a:off x="6543037" y="7598965"/>
            <a:ext cx="6864600" cy="731040"/>
            <a:chOff x="0" y="0"/>
            <a:chExt cx="9152800" cy="974720"/>
          </a:xfrm>
        </p:grpSpPr>
        <p:sp>
          <p:nvSpPr>
            <p:cNvPr name="Freeform 13" id="13"/>
            <p:cNvSpPr/>
            <p:nvPr/>
          </p:nvSpPr>
          <p:spPr>
            <a:xfrm flipH="false" flipV="false" rot="0">
              <a:off x="0" y="0"/>
              <a:ext cx="9152800" cy="974720"/>
            </a:xfrm>
            <a:custGeom>
              <a:avLst/>
              <a:gdLst/>
              <a:ahLst/>
              <a:cxnLst/>
              <a:rect r="r" b="b" t="t" l="l"/>
              <a:pathLst>
                <a:path h="974720" w="9152800">
                  <a:moveTo>
                    <a:pt x="0" y="0"/>
                  </a:moveTo>
                  <a:lnTo>
                    <a:pt x="9152800" y="0"/>
                  </a:lnTo>
                  <a:lnTo>
                    <a:pt x="9152800" y="974720"/>
                  </a:lnTo>
                  <a:lnTo>
                    <a:pt x="0" y="974720"/>
                  </a:lnTo>
                  <a:close/>
                </a:path>
              </a:pathLst>
            </a:custGeom>
          </p:spPr>
        </p:sp>
        <p:sp>
          <p:nvSpPr>
            <p:cNvPr name="TextBox 14" id="14"/>
            <p:cNvSpPr txBox="true"/>
            <p:nvPr/>
          </p:nvSpPr>
          <p:spPr>
            <a:xfrm>
              <a:off x="0" y="9525"/>
              <a:ext cx="9152800" cy="965195"/>
            </a:xfrm>
            <a:prstGeom prst="rect">
              <a:avLst/>
            </a:prstGeom>
          </p:spPr>
          <p:txBody>
            <a:bodyPr anchor="ctr" rtlCol="false" tIns="0" lIns="0" bIns="0" rIns="0"/>
            <a:lstStyle/>
            <a:p>
              <a:pPr algn="l">
                <a:lnSpc>
                  <a:spcPts val="2348"/>
                </a:lnSpc>
              </a:pPr>
            </a:p>
          </p:txBody>
        </p:sp>
      </p:grpSp>
      <p:grpSp>
        <p:nvGrpSpPr>
          <p:cNvPr name="Group 15" id="15"/>
          <p:cNvGrpSpPr/>
          <p:nvPr/>
        </p:nvGrpSpPr>
        <p:grpSpPr>
          <a:xfrm rot="0">
            <a:off x="6543037" y="8472880"/>
            <a:ext cx="6864600" cy="646800"/>
            <a:chOff x="0" y="0"/>
            <a:chExt cx="9152800" cy="862400"/>
          </a:xfrm>
        </p:grpSpPr>
        <p:sp>
          <p:nvSpPr>
            <p:cNvPr name="Freeform 16" id="16"/>
            <p:cNvSpPr/>
            <p:nvPr/>
          </p:nvSpPr>
          <p:spPr>
            <a:xfrm flipH="false" flipV="false" rot="0">
              <a:off x="0" y="0"/>
              <a:ext cx="9152800" cy="862400"/>
            </a:xfrm>
            <a:custGeom>
              <a:avLst/>
              <a:gdLst/>
              <a:ahLst/>
              <a:cxnLst/>
              <a:rect r="r" b="b" t="t" l="l"/>
              <a:pathLst>
                <a:path h="862400" w="9152800">
                  <a:moveTo>
                    <a:pt x="0" y="0"/>
                  </a:moveTo>
                  <a:lnTo>
                    <a:pt x="9152800" y="0"/>
                  </a:lnTo>
                  <a:lnTo>
                    <a:pt x="9152800" y="862400"/>
                  </a:lnTo>
                  <a:lnTo>
                    <a:pt x="0" y="862400"/>
                  </a:lnTo>
                  <a:close/>
                </a:path>
              </a:pathLst>
            </a:custGeom>
          </p:spPr>
        </p:sp>
        <p:sp>
          <p:nvSpPr>
            <p:cNvPr name="TextBox 17" id="17"/>
            <p:cNvSpPr txBox="true"/>
            <p:nvPr/>
          </p:nvSpPr>
          <p:spPr>
            <a:xfrm>
              <a:off x="0" y="9525"/>
              <a:ext cx="9152800" cy="852875"/>
            </a:xfrm>
            <a:prstGeom prst="rect">
              <a:avLst/>
            </a:prstGeom>
          </p:spPr>
          <p:txBody>
            <a:bodyPr anchor="ctr" rtlCol="false" tIns="0" lIns="0" bIns="0" rIns="0"/>
            <a:lstStyle/>
            <a:p>
              <a:pPr algn="l">
                <a:lnSpc>
                  <a:spcPts val="2348"/>
                </a:lnSpc>
              </a:pPr>
            </a:p>
          </p:txBody>
        </p:sp>
      </p:grpSp>
      <p:grpSp>
        <p:nvGrpSpPr>
          <p:cNvPr name="Group 18" id="18"/>
          <p:cNvGrpSpPr/>
          <p:nvPr/>
        </p:nvGrpSpPr>
        <p:grpSpPr>
          <a:xfrm rot="0">
            <a:off x="1050576" y="985300"/>
            <a:ext cx="8354400" cy="932917"/>
            <a:chOff x="0" y="0"/>
            <a:chExt cx="11139200" cy="1243889"/>
          </a:xfrm>
        </p:grpSpPr>
        <p:sp>
          <p:nvSpPr>
            <p:cNvPr name="Freeform 19" id="19"/>
            <p:cNvSpPr/>
            <p:nvPr/>
          </p:nvSpPr>
          <p:spPr>
            <a:xfrm flipH="false" flipV="false" rot="0">
              <a:off x="0" y="0"/>
              <a:ext cx="11139200" cy="1243889"/>
            </a:xfrm>
            <a:custGeom>
              <a:avLst/>
              <a:gdLst/>
              <a:ahLst/>
              <a:cxnLst/>
              <a:rect r="r" b="b" t="t" l="l"/>
              <a:pathLst>
                <a:path h="1243889" w="11139200">
                  <a:moveTo>
                    <a:pt x="0" y="0"/>
                  </a:moveTo>
                  <a:lnTo>
                    <a:pt x="11139200" y="0"/>
                  </a:lnTo>
                  <a:lnTo>
                    <a:pt x="11139200" y="1243889"/>
                  </a:lnTo>
                  <a:lnTo>
                    <a:pt x="0" y="1243889"/>
                  </a:lnTo>
                  <a:close/>
                </a:path>
              </a:pathLst>
            </a:custGeom>
          </p:spPr>
        </p:sp>
        <p:sp>
          <p:nvSpPr>
            <p:cNvPr name="TextBox 20" id="20"/>
            <p:cNvSpPr txBox="true"/>
            <p:nvPr/>
          </p:nvSpPr>
          <p:spPr>
            <a:xfrm>
              <a:off x="0" y="-47625"/>
              <a:ext cx="11139200" cy="1291514"/>
            </a:xfrm>
            <a:prstGeom prst="rect">
              <a:avLst/>
            </a:prstGeom>
          </p:spPr>
          <p:txBody>
            <a:bodyPr anchor="t" rtlCol="false" tIns="0" lIns="0" bIns="0" rIns="0"/>
            <a:lstStyle/>
            <a:p>
              <a:pPr algn="l">
                <a:lnSpc>
                  <a:spcPts val="5808"/>
                </a:lnSpc>
              </a:pPr>
              <a:r>
                <a:rPr lang="en-US" b="true" sz="4400">
                  <a:solidFill>
                    <a:srgbClr val="000000"/>
                  </a:solidFill>
                  <a:latin typeface="Proxima Nova Bold"/>
                  <a:ea typeface="Proxima Nova Bold"/>
                  <a:cs typeface="Proxima Nova Bold"/>
                  <a:sym typeface="Proxima Nova Bold"/>
                </a:rPr>
                <a:t>Retransmisión de datos</a:t>
              </a:r>
            </a:p>
          </p:txBody>
        </p:sp>
      </p:grpSp>
      <p:grpSp>
        <p:nvGrpSpPr>
          <p:cNvPr name="Group 21" id="21"/>
          <p:cNvGrpSpPr/>
          <p:nvPr/>
        </p:nvGrpSpPr>
        <p:grpSpPr>
          <a:xfrm rot="0">
            <a:off x="1050576" y="2078586"/>
            <a:ext cx="6766136" cy="1789938"/>
            <a:chOff x="0" y="0"/>
            <a:chExt cx="9021515" cy="2386584"/>
          </a:xfrm>
        </p:grpSpPr>
        <p:sp>
          <p:nvSpPr>
            <p:cNvPr name="Freeform 22" id="22"/>
            <p:cNvSpPr/>
            <p:nvPr/>
          </p:nvSpPr>
          <p:spPr>
            <a:xfrm flipH="false" flipV="false" rot="0">
              <a:off x="0" y="0"/>
              <a:ext cx="9021515" cy="2386584"/>
            </a:xfrm>
            <a:custGeom>
              <a:avLst/>
              <a:gdLst/>
              <a:ahLst/>
              <a:cxnLst/>
              <a:rect r="r" b="b" t="t" l="l"/>
              <a:pathLst>
                <a:path h="2386584" w="9021515">
                  <a:moveTo>
                    <a:pt x="0" y="0"/>
                  </a:moveTo>
                  <a:lnTo>
                    <a:pt x="9021515" y="0"/>
                  </a:lnTo>
                  <a:lnTo>
                    <a:pt x="9021515" y="2386584"/>
                  </a:lnTo>
                  <a:lnTo>
                    <a:pt x="0" y="2386584"/>
                  </a:lnTo>
                  <a:close/>
                </a:path>
              </a:pathLst>
            </a:custGeom>
          </p:spPr>
        </p:sp>
        <p:sp>
          <p:nvSpPr>
            <p:cNvPr name="TextBox 23" id="23"/>
            <p:cNvSpPr txBox="true"/>
            <p:nvPr/>
          </p:nvSpPr>
          <p:spPr>
            <a:xfrm>
              <a:off x="0" y="-38100"/>
              <a:ext cx="9021515" cy="2424684"/>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P</a:t>
              </a:r>
              <a:r>
                <a:rPr lang="en-US" sz="2000">
                  <a:solidFill>
                    <a:srgbClr val="28323A"/>
                  </a:solidFill>
                  <a:latin typeface="Proxima Nova"/>
                  <a:ea typeface="Proxima Nova"/>
                  <a:cs typeface="Proxima Nova"/>
                  <a:sym typeface="Proxima Nova"/>
                </a:rPr>
                <a:t>uedes enviar datos de cada uno de tus dispositivos — o de todos — simultáneamente a diferentes servidores.</a:t>
              </a:r>
            </a:p>
            <a:p>
              <a:pPr algn="l">
                <a:lnSpc>
                  <a:spcPts val="2760"/>
                </a:lnSpc>
              </a:pPr>
              <a:r>
                <a:rPr lang="en-US" sz="2000">
                  <a:solidFill>
                    <a:srgbClr val="28323A"/>
                  </a:solidFill>
                  <a:latin typeface="Proxima Nova"/>
                  <a:ea typeface="Proxima Nova"/>
                  <a:cs typeface="Proxima Nova"/>
                  <a:sym typeface="Proxima Nova"/>
                </a:rPr>
                <a:t> Por ejemplo, puedes enviar todos tus datos directamente a Navixy, mientras reenvías los datos de solo 5 dispositivos a un servidor de un organismo regulador gubernamental.</a:t>
              </a:r>
            </a:p>
          </p:txBody>
        </p:sp>
      </p:grpSp>
      <p:grpSp>
        <p:nvGrpSpPr>
          <p:cNvPr name="Group 24" id="24"/>
          <p:cNvGrpSpPr/>
          <p:nvPr/>
        </p:nvGrpSpPr>
        <p:grpSpPr>
          <a:xfrm rot="0">
            <a:off x="1039638" y="4220949"/>
            <a:ext cx="8095412" cy="740804"/>
            <a:chOff x="0" y="0"/>
            <a:chExt cx="2132125" cy="195109"/>
          </a:xfrm>
        </p:grpSpPr>
        <p:sp>
          <p:nvSpPr>
            <p:cNvPr name="Freeform 25" id="25"/>
            <p:cNvSpPr/>
            <p:nvPr/>
          </p:nvSpPr>
          <p:spPr>
            <a:xfrm flipH="false" flipV="false" rot="0">
              <a:off x="0" y="0"/>
              <a:ext cx="2132125" cy="195109"/>
            </a:xfrm>
            <a:custGeom>
              <a:avLst/>
              <a:gdLst/>
              <a:ahLst/>
              <a:cxnLst/>
              <a:rect r="r" b="b" t="t" l="l"/>
              <a:pathLst>
                <a:path h="195109" w="2132125">
                  <a:moveTo>
                    <a:pt x="14345" y="0"/>
                  </a:moveTo>
                  <a:lnTo>
                    <a:pt x="2117780" y="0"/>
                  </a:lnTo>
                  <a:cubicBezTo>
                    <a:pt x="2121585" y="0"/>
                    <a:pt x="2125233" y="1511"/>
                    <a:pt x="2127924" y="4202"/>
                  </a:cubicBezTo>
                  <a:cubicBezTo>
                    <a:pt x="2130614" y="6892"/>
                    <a:pt x="2132125" y="10540"/>
                    <a:pt x="2132125" y="14345"/>
                  </a:cubicBezTo>
                  <a:lnTo>
                    <a:pt x="2132125" y="180764"/>
                  </a:lnTo>
                  <a:cubicBezTo>
                    <a:pt x="2132125" y="184568"/>
                    <a:pt x="2130614" y="188217"/>
                    <a:pt x="2127924" y="190907"/>
                  </a:cubicBezTo>
                  <a:cubicBezTo>
                    <a:pt x="2125233" y="193598"/>
                    <a:pt x="2121585" y="195109"/>
                    <a:pt x="2117780" y="195109"/>
                  </a:cubicBezTo>
                  <a:lnTo>
                    <a:pt x="14345" y="195109"/>
                  </a:lnTo>
                  <a:cubicBezTo>
                    <a:pt x="10540" y="195109"/>
                    <a:pt x="6892" y="193598"/>
                    <a:pt x="4202" y="190907"/>
                  </a:cubicBezTo>
                  <a:cubicBezTo>
                    <a:pt x="1511" y="188217"/>
                    <a:pt x="0" y="184568"/>
                    <a:pt x="0" y="180764"/>
                  </a:cubicBezTo>
                  <a:lnTo>
                    <a:pt x="0" y="14345"/>
                  </a:lnTo>
                  <a:cubicBezTo>
                    <a:pt x="0" y="10540"/>
                    <a:pt x="1511" y="6892"/>
                    <a:pt x="4202" y="4202"/>
                  </a:cubicBezTo>
                  <a:cubicBezTo>
                    <a:pt x="6892" y="1511"/>
                    <a:pt x="10540" y="0"/>
                    <a:pt x="14345"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26" id="26"/>
            <p:cNvSpPr txBox="true"/>
            <p:nvPr/>
          </p:nvSpPr>
          <p:spPr>
            <a:xfrm>
              <a:off x="0" y="9525"/>
              <a:ext cx="2132125" cy="185584"/>
            </a:xfrm>
            <a:prstGeom prst="rect">
              <a:avLst/>
            </a:prstGeom>
          </p:spPr>
          <p:txBody>
            <a:bodyPr anchor="ctr" rtlCol="false" tIns="50800" lIns="50800" bIns="50800" rIns="50800"/>
            <a:lstStyle/>
            <a:p>
              <a:pPr algn="ctr">
                <a:lnSpc>
                  <a:spcPts val="2880"/>
                </a:lnSpc>
              </a:pPr>
            </a:p>
          </p:txBody>
        </p:sp>
      </p:grpSp>
      <p:grpSp>
        <p:nvGrpSpPr>
          <p:cNvPr name="Group 27" id="27"/>
          <p:cNvGrpSpPr/>
          <p:nvPr/>
        </p:nvGrpSpPr>
        <p:grpSpPr>
          <a:xfrm rot="5410475">
            <a:off x="1261062" y="4483376"/>
            <a:ext cx="252118" cy="220604"/>
            <a:chOff x="0" y="0"/>
            <a:chExt cx="812800" cy="711200"/>
          </a:xfrm>
        </p:grpSpPr>
        <p:sp>
          <p:nvSpPr>
            <p:cNvPr name="Freeform 28" id="28"/>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9" id="29"/>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30" id="30"/>
          <p:cNvGrpSpPr/>
          <p:nvPr/>
        </p:nvGrpSpPr>
        <p:grpSpPr>
          <a:xfrm rot="0">
            <a:off x="1039638" y="6285729"/>
            <a:ext cx="8095412" cy="740804"/>
            <a:chOff x="0" y="0"/>
            <a:chExt cx="2132125" cy="195109"/>
          </a:xfrm>
        </p:grpSpPr>
        <p:sp>
          <p:nvSpPr>
            <p:cNvPr name="Freeform 31" id="31"/>
            <p:cNvSpPr/>
            <p:nvPr/>
          </p:nvSpPr>
          <p:spPr>
            <a:xfrm flipH="false" flipV="false" rot="0">
              <a:off x="0" y="0"/>
              <a:ext cx="2132125" cy="195109"/>
            </a:xfrm>
            <a:custGeom>
              <a:avLst/>
              <a:gdLst/>
              <a:ahLst/>
              <a:cxnLst/>
              <a:rect r="r" b="b" t="t" l="l"/>
              <a:pathLst>
                <a:path h="195109" w="2132125">
                  <a:moveTo>
                    <a:pt x="14345" y="0"/>
                  </a:moveTo>
                  <a:lnTo>
                    <a:pt x="2117780" y="0"/>
                  </a:lnTo>
                  <a:cubicBezTo>
                    <a:pt x="2121585" y="0"/>
                    <a:pt x="2125233" y="1511"/>
                    <a:pt x="2127924" y="4202"/>
                  </a:cubicBezTo>
                  <a:cubicBezTo>
                    <a:pt x="2130614" y="6892"/>
                    <a:pt x="2132125" y="10540"/>
                    <a:pt x="2132125" y="14345"/>
                  </a:cubicBezTo>
                  <a:lnTo>
                    <a:pt x="2132125" y="180764"/>
                  </a:lnTo>
                  <a:cubicBezTo>
                    <a:pt x="2132125" y="184568"/>
                    <a:pt x="2130614" y="188217"/>
                    <a:pt x="2127924" y="190907"/>
                  </a:cubicBezTo>
                  <a:cubicBezTo>
                    <a:pt x="2125233" y="193598"/>
                    <a:pt x="2121585" y="195109"/>
                    <a:pt x="2117780" y="195109"/>
                  </a:cubicBezTo>
                  <a:lnTo>
                    <a:pt x="14345" y="195109"/>
                  </a:lnTo>
                  <a:cubicBezTo>
                    <a:pt x="10540" y="195109"/>
                    <a:pt x="6892" y="193598"/>
                    <a:pt x="4202" y="190907"/>
                  </a:cubicBezTo>
                  <a:cubicBezTo>
                    <a:pt x="1511" y="188217"/>
                    <a:pt x="0" y="184568"/>
                    <a:pt x="0" y="180764"/>
                  </a:cubicBezTo>
                  <a:lnTo>
                    <a:pt x="0" y="14345"/>
                  </a:lnTo>
                  <a:cubicBezTo>
                    <a:pt x="0" y="10540"/>
                    <a:pt x="1511" y="6892"/>
                    <a:pt x="4202" y="4202"/>
                  </a:cubicBezTo>
                  <a:cubicBezTo>
                    <a:pt x="6892" y="1511"/>
                    <a:pt x="10540" y="0"/>
                    <a:pt x="14345"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32" id="32"/>
            <p:cNvSpPr txBox="true"/>
            <p:nvPr/>
          </p:nvSpPr>
          <p:spPr>
            <a:xfrm>
              <a:off x="0" y="9525"/>
              <a:ext cx="2132125" cy="185584"/>
            </a:xfrm>
            <a:prstGeom prst="rect">
              <a:avLst/>
            </a:prstGeom>
          </p:spPr>
          <p:txBody>
            <a:bodyPr anchor="ctr" rtlCol="false" tIns="50800" lIns="50800" bIns="50800" rIns="50800"/>
            <a:lstStyle/>
            <a:p>
              <a:pPr algn="ctr">
                <a:lnSpc>
                  <a:spcPts val="2880"/>
                </a:lnSpc>
              </a:pPr>
            </a:p>
          </p:txBody>
        </p:sp>
      </p:grpSp>
      <p:grpSp>
        <p:nvGrpSpPr>
          <p:cNvPr name="Group 33" id="33"/>
          <p:cNvGrpSpPr/>
          <p:nvPr/>
        </p:nvGrpSpPr>
        <p:grpSpPr>
          <a:xfrm rot="5410475">
            <a:off x="1261062" y="6548155"/>
            <a:ext cx="252118" cy="220604"/>
            <a:chOff x="0" y="0"/>
            <a:chExt cx="812800" cy="711200"/>
          </a:xfrm>
        </p:grpSpPr>
        <p:sp>
          <p:nvSpPr>
            <p:cNvPr name="Freeform 34" id="34"/>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5" id="35"/>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36" id="36"/>
          <p:cNvGrpSpPr/>
          <p:nvPr/>
        </p:nvGrpSpPr>
        <p:grpSpPr>
          <a:xfrm rot="0">
            <a:off x="1039638" y="5086652"/>
            <a:ext cx="8095412" cy="1074179"/>
            <a:chOff x="0" y="0"/>
            <a:chExt cx="2132125" cy="282911"/>
          </a:xfrm>
        </p:grpSpPr>
        <p:sp>
          <p:nvSpPr>
            <p:cNvPr name="Freeform 37" id="37"/>
            <p:cNvSpPr/>
            <p:nvPr/>
          </p:nvSpPr>
          <p:spPr>
            <a:xfrm flipH="false" flipV="false" rot="0">
              <a:off x="0" y="0"/>
              <a:ext cx="2132125" cy="282911"/>
            </a:xfrm>
            <a:custGeom>
              <a:avLst/>
              <a:gdLst/>
              <a:ahLst/>
              <a:cxnLst/>
              <a:rect r="r" b="b" t="t" l="l"/>
              <a:pathLst>
                <a:path h="282911" w="2132125">
                  <a:moveTo>
                    <a:pt x="14345" y="0"/>
                  </a:moveTo>
                  <a:lnTo>
                    <a:pt x="2117780" y="0"/>
                  </a:lnTo>
                  <a:cubicBezTo>
                    <a:pt x="2121585" y="0"/>
                    <a:pt x="2125233" y="1511"/>
                    <a:pt x="2127924" y="4202"/>
                  </a:cubicBezTo>
                  <a:cubicBezTo>
                    <a:pt x="2130614" y="6892"/>
                    <a:pt x="2132125" y="10540"/>
                    <a:pt x="2132125" y="14345"/>
                  </a:cubicBezTo>
                  <a:lnTo>
                    <a:pt x="2132125" y="268566"/>
                  </a:lnTo>
                  <a:cubicBezTo>
                    <a:pt x="2132125" y="272371"/>
                    <a:pt x="2130614" y="276020"/>
                    <a:pt x="2127924" y="278710"/>
                  </a:cubicBezTo>
                  <a:cubicBezTo>
                    <a:pt x="2125233" y="281400"/>
                    <a:pt x="2121585" y="282911"/>
                    <a:pt x="2117780" y="282911"/>
                  </a:cubicBezTo>
                  <a:lnTo>
                    <a:pt x="14345" y="282911"/>
                  </a:lnTo>
                  <a:cubicBezTo>
                    <a:pt x="10540" y="282911"/>
                    <a:pt x="6892" y="281400"/>
                    <a:pt x="4202" y="278710"/>
                  </a:cubicBezTo>
                  <a:cubicBezTo>
                    <a:pt x="1511" y="276020"/>
                    <a:pt x="0" y="272371"/>
                    <a:pt x="0" y="268566"/>
                  </a:cubicBezTo>
                  <a:lnTo>
                    <a:pt x="0" y="14345"/>
                  </a:lnTo>
                  <a:cubicBezTo>
                    <a:pt x="0" y="10540"/>
                    <a:pt x="1511" y="6892"/>
                    <a:pt x="4202" y="4202"/>
                  </a:cubicBezTo>
                  <a:cubicBezTo>
                    <a:pt x="6892" y="1511"/>
                    <a:pt x="10540" y="0"/>
                    <a:pt x="14345"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38" id="38"/>
            <p:cNvSpPr txBox="true"/>
            <p:nvPr/>
          </p:nvSpPr>
          <p:spPr>
            <a:xfrm>
              <a:off x="0" y="9525"/>
              <a:ext cx="2132125" cy="273386"/>
            </a:xfrm>
            <a:prstGeom prst="rect">
              <a:avLst/>
            </a:prstGeom>
          </p:spPr>
          <p:txBody>
            <a:bodyPr anchor="ctr" rtlCol="false" tIns="50800" lIns="50800" bIns="50800" rIns="50800"/>
            <a:lstStyle/>
            <a:p>
              <a:pPr algn="ctr">
                <a:lnSpc>
                  <a:spcPts val="2880"/>
                </a:lnSpc>
              </a:pPr>
            </a:p>
          </p:txBody>
        </p:sp>
      </p:grpSp>
      <p:grpSp>
        <p:nvGrpSpPr>
          <p:cNvPr name="Group 39" id="39"/>
          <p:cNvGrpSpPr/>
          <p:nvPr/>
        </p:nvGrpSpPr>
        <p:grpSpPr>
          <a:xfrm rot="5410475">
            <a:off x="1261062" y="5349078"/>
            <a:ext cx="252118" cy="220604"/>
            <a:chOff x="0" y="0"/>
            <a:chExt cx="812800" cy="711200"/>
          </a:xfrm>
        </p:grpSpPr>
        <p:sp>
          <p:nvSpPr>
            <p:cNvPr name="Freeform 40" id="4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41" id="41"/>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Freeform 42" id="42"/>
          <p:cNvSpPr/>
          <p:nvPr/>
        </p:nvSpPr>
        <p:spPr>
          <a:xfrm flipH="false" flipV="false" rot="0">
            <a:off x="7942637" y="2069360"/>
            <a:ext cx="10026408" cy="6717693"/>
          </a:xfrm>
          <a:custGeom>
            <a:avLst/>
            <a:gdLst/>
            <a:ahLst/>
            <a:cxnLst/>
            <a:rect r="r" b="b" t="t" l="l"/>
            <a:pathLst>
              <a:path h="6717693" w="10026408">
                <a:moveTo>
                  <a:pt x="0" y="0"/>
                </a:moveTo>
                <a:lnTo>
                  <a:pt x="10026408" y="0"/>
                </a:lnTo>
                <a:lnTo>
                  <a:pt x="10026408" y="6717693"/>
                </a:lnTo>
                <a:lnTo>
                  <a:pt x="0" y="6717693"/>
                </a:lnTo>
                <a:lnTo>
                  <a:pt x="0" y="0"/>
                </a:lnTo>
                <a:close/>
              </a:path>
            </a:pathLst>
          </a:custGeom>
          <a:blipFill>
            <a:blip r:embed="rId4"/>
            <a:stretch>
              <a:fillRect l="0" t="0" r="0" b="0"/>
            </a:stretch>
          </a:blipFill>
        </p:spPr>
      </p:sp>
      <p:sp>
        <p:nvSpPr>
          <p:cNvPr name="TextBox 43" id="43"/>
          <p:cNvSpPr txBox="true"/>
          <p:nvPr/>
        </p:nvSpPr>
        <p:spPr>
          <a:xfrm rot="0">
            <a:off x="1632229" y="4415139"/>
            <a:ext cx="6435282" cy="314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Puedes enviar datos a Navixy</a:t>
            </a:r>
          </a:p>
        </p:txBody>
      </p:sp>
      <p:sp>
        <p:nvSpPr>
          <p:cNvPr name="TextBox 44" id="44"/>
          <p:cNvSpPr txBox="true"/>
          <p:nvPr/>
        </p:nvSpPr>
        <p:spPr>
          <a:xfrm rot="0">
            <a:off x="1632229" y="6402992"/>
            <a:ext cx="6435282" cy="6191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Puedes enviar datos directamente a un servidor gubernamental</a:t>
            </a:r>
          </a:p>
        </p:txBody>
      </p:sp>
      <p:sp>
        <p:nvSpPr>
          <p:cNvPr name="TextBox 45" id="45"/>
          <p:cNvSpPr txBox="true"/>
          <p:nvPr/>
        </p:nvSpPr>
        <p:spPr>
          <a:xfrm rot="0">
            <a:off x="1632229" y="5280841"/>
            <a:ext cx="6184483" cy="314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Puedes enviar datos a cualquier servicio de terceros</a:t>
            </a:r>
          </a:p>
        </p:txBody>
      </p:sp>
      <p:sp>
        <p:nvSpPr>
          <p:cNvPr name="Freeform 46" id="46"/>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5">
              <a:alphaModFix amt="70000"/>
            </a:blip>
            <a:stretch>
              <a:fillRect l="-2600" t="-14328" r="2599" b="-14328"/>
            </a:stretch>
          </a:blipFill>
        </p:spPr>
      </p:sp>
      <p:grpSp>
        <p:nvGrpSpPr>
          <p:cNvPr name="Group 47" id="47"/>
          <p:cNvGrpSpPr/>
          <p:nvPr/>
        </p:nvGrpSpPr>
        <p:grpSpPr>
          <a:xfrm rot="0">
            <a:off x="-17650" y="9842500"/>
            <a:ext cx="18305400" cy="444600"/>
            <a:chOff x="0" y="0"/>
            <a:chExt cx="24407200" cy="592800"/>
          </a:xfrm>
        </p:grpSpPr>
        <p:grpSp>
          <p:nvGrpSpPr>
            <p:cNvPr name="Group 48" id="48"/>
            <p:cNvGrpSpPr/>
            <p:nvPr/>
          </p:nvGrpSpPr>
          <p:grpSpPr>
            <a:xfrm rot="0">
              <a:off x="0" y="0"/>
              <a:ext cx="24407200" cy="592800"/>
              <a:chOff x="0" y="0"/>
              <a:chExt cx="24407200" cy="592800"/>
            </a:xfrm>
          </p:grpSpPr>
          <p:sp>
            <p:nvSpPr>
              <p:cNvPr name="Freeform 49" id="49"/>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50" id="50"/>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5">
                <a:alphaModFix amt="70000"/>
              </a:blip>
              <a:stretch>
                <a:fillRect l="-2600" t="-14328" r="2599" b="-14328"/>
              </a:stretch>
            </a:blipFill>
          </p:spPr>
        </p:sp>
        <p:sp>
          <p:nvSpPr>
            <p:cNvPr name="TextBox 51" id="51"/>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5</a:t>
              </a:r>
            </a:p>
          </p:txBody>
        </p:sp>
      </p:gr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213379" y="2784050"/>
            <a:ext cx="6864600" cy="646800"/>
            <a:chOff x="0" y="0"/>
            <a:chExt cx="9152800" cy="862400"/>
          </a:xfrm>
        </p:grpSpPr>
        <p:sp>
          <p:nvSpPr>
            <p:cNvPr name="Freeform 4" id="4"/>
            <p:cNvSpPr/>
            <p:nvPr/>
          </p:nvSpPr>
          <p:spPr>
            <a:xfrm flipH="false" flipV="false" rot="0">
              <a:off x="0" y="0"/>
              <a:ext cx="9152800" cy="862400"/>
            </a:xfrm>
            <a:custGeom>
              <a:avLst/>
              <a:gdLst/>
              <a:ahLst/>
              <a:cxnLst/>
              <a:rect r="r" b="b" t="t" l="l"/>
              <a:pathLst>
                <a:path h="862400" w="9152800">
                  <a:moveTo>
                    <a:pt x="0" y="0"/>
                  </a:moveTo>
                  <a:lnTo>
                    <a:pt x="9152800" y="0"/>
                  </a:lnTo>
                  <a:lnTo>
                    <a:pt x="9152800" y="862400"/>
                  </a:lnTo>
                  <a:lnTo>
                    <a:pt x="0" y="862400"/>
                  </a:lnTo>
                  <a:close/>
                </a:path>
              </a:pathLst>
            </a:custGeom>
          </p:spPr>
        </p:sp>
        <p:sp>
          <p:nvSpPr>
            <p:cNvPr name="TextBox 5" id="5"/>
            <p:cNvSpPr txBox="true"/>
            <p:nvPr/>
          </p:nvSpPr>
          <p:spPr>
            <a:xfrm>
              <a:off x="0" y="9525"/>
              <a:ext cx="9152800" cy="852875"/>
            </a:xfrm>
            <a:prstGeom prst="rect">
              <a:avLst/>
            </a:prstGeom>
          </p:spPr>
          <p:txBody>
            <a:bodyPr anchor="ctr" rtlCol="false" tIns="0" lIns="0" bIns="0" rIns="0"/>
            <a:lstStyle/>
            <a:p>
              <a:pPr algn="l">
                <a:lnSpc>
                  <a:spcPts val="2348"/>
                </a:lnSpc>
              </a:pPr>
            </a:p>
          </p:txBody>
        </p:sp>
      </p:grpSp>
      <p:grpSp>
        <p:nvGrpSpPr>
          <p:cNvPr name="Group 6" id="6"/>
          <p:cNvGrpSpPr/>
          <p:nvPr/>
        </p:nvGrpSpPr>
        <p:grpSpPr>
          <a:xfrm rot="0">
            <a:off x="1050576" y="985300"/>
            <a:ext cx="11178282" cy="932917"/>
            <a:chOff x="0" y="0"/>
            <a:chExt cx="14904376" cy="1243889"/>
          </a:xfrm>
        </p:grpSpPr>
        <p:sp>
          <p:nvSpPr>
            <p:cNvPr name="Freeform 7" id="7"/>
            <p:cNvSpPr/>
            <p:nvPr/>
          </p:nvSpPr>
          <p:spPr>
            <a:xfrm flipH="false" flipV="false" rot="0">
              <a:off x="0" y="0"/>
              <a:ext cx="14904377" cy="1243889"/>
            </a:xfrm>
            <a:custGeom>
              <a:avLst/>
              <a:gdLst/>
              <a:ahLst/>
              <a:cxnLst/>
              <a:rect r="r" b="b" t="t" l="l"/>
              <a:pathLst>
                <a:path h="1243889" w="14904377">
                  <a:moveTo>
                    <a:pt x="0" y="0"/>
                  </a:moveTo>
                  <a:lnTo>
                    <a:pt x="14904377" y="0"/>
                  </a:lnTo>
                  <a:lnTo>
                    <a:pt x="14904377" y="1243889"/>
                  </a:lnTo>
                  <a:lnTo>
                    <a:pt x="0" y="1243889"/>
                  </a:lnTo>
                  <a:close/>
                </a:path>
              </a:pathLst>
            </a:custGeom>
          </p:spPr>
        </p:sp>
        <p:sp>
          <p:nvSpPr>
            <p:cNvPr name="TextBox 8" id="8"/>
            <p:cNvSpPr txBox="true"/>
            <p:nvPr/>
          </p:nvSpPr>
          <p:spPr>
            <a:xfrm>
              <a:off x="0" y="-47625"/>
              <a:ext cx="14904376" cy="1291514"/>
            </a:xfrm>
            <a:prstGeom prst="rect">
              <a:avLst/>
            </a:prstGeom>
          </p:spPr>
          <p:txBody>
            <a:bodyPr anchor="t" rtlCol="false" tIns="0" lIns="0" bIns="0" rIns="0"/>
            <a:lstStyle/>
            <a:p>
              <a:pPr algn="l">
                <a:lnSpc>
                  <a:spcPts val="5808"/>
                </a:lnSpc>
              </a:pPr>
              <a:r>
                <a:rPr lang="en-US" b="true" sz="4400">
                  <a:solidFill>
                    <a:srgbClr val="000000"/>
                  </a:solidFill>
                  <a:latin typeface="Proxima Nova Bold"/>
                  <a:ea typeface="Proxima Nova Bold"/>
                  <a:cs typeface="Proxima Nova Bold"/>
                  <a:sym typeface="Proxima Nova Bold"/>
                </a:rPr>
                <a:t>Enriquecimiento y procesamiento de datos</a:t>
              </a:r>
            </a:p>
          </p:txBody>
        </p:sp>
      </p:grpSp>
      <p:grpSp>
        <p:nvGrpSpPr>
          <p:cNvPr name="Group 9" id="9"/>
          <p:cNvGrpSpPr/>
          <p:nvPr/>
        </p:nvGrpSpPr>
        <p:grpSpPr>
          <a:xfrm rot="0">
            <a:off x="1050576" y="1850269"/>
            <a:ext cx="6873764" cy="3548304"/>
            <a:chOff x="0" y="0"/>
            <a:chExt cx="9165018" cy="4731072"/>
          </a:xfrm>
        </p:grpSpPr>
        <p:sp>
          <p:nvSpPr>
            <p:cNvPr name="Freeform 10" id="10"/>
            <p:cNvSpPr/>
            <p:nvPr/>
          </p:nvSpPr>
          <p:spPr>
            <a:xfrm flipH="false" flipV="false" rot="0">
              <a:off x="0" y="0"/>
              <a:ext cx="9165018" cy="4731072"/>
            </a:xfrm>
            <a:custGeom>
              <a:avLst/>
              <a:gdLst/>
              <a:ahLst/>
              <a:cxnLst/>
              <a:rect r="r" b="b" t="t" l="l"/>
              <a:pathLst>
                <a:path h="4731072" w="9165018">
                  <a:moveTo>
                    <a:pt x="0" y="0"/>
                  </a:moveTo>
                  <a:lnTo>
                    <a:pt x="9165018" y="0"/>
                  </a:lnTo>
                  <a:lnTo>
                    <a:pt x="9165018" y="4731072"/>
                  </a:lnTo>
                  <a:lnTo>
                    <a:pt x="0" y="4731072"/>
                  </a:lnTo>
                  <a:close/>
                </a:path>
              </a:pathLst>
            </a:custGeom>
          </p:spPr>
        </p:sp>
        <p:sp>
          <p:nvSpPr>
            <p:cNvPr name="TextBox 11" id="11"/>
            <p:cNvSpPr txBox="true"/>
            <p:nvPr/>
          </p:nvSpPr>
          <p:spPr>
            <a:xfrm>
              <a:off x="0" y="-38100"/>
              <a:ext cx="9165018" cy="4769172"/>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Ya</a:t>
              </a:r>
              <a:r>
                <a:rPr lang="en-US" sz="2000">
                  <a:solidFill>
                    <a:srgbClr val="28323A"/>
                  </a:solidFill>
                  <a:latin typeface="Proxima Nova"/>
                  <a:ea typeface="Proxima Nova"/>
                  <a:cs typeface="Proxima Nova"/>
                  <a:sym typeface="Proxima Nova"/>
                </a:rPr>
                <a:t> está disponible la primera herramienta para el enriquecimiento de datos en IoT Logic: el nodo de Atributo Inicial.</a:t>
              </a:r>
            </a:p>
            <a:p>
              <a:pPr algn="l">
                <a:lnSpc>
                  <a:spcPts val="2760"/>
                </a:lnSpc>
              </a:pPr>
              <a:r>
                <a:rPr lang="en-US" sz="2000">
                  <a:solidFill>
                    <a:srgbClr val="28323A"/>
                  </a:solidFill>
                  <a:latin typeface="Proxima Nova"/>
                  <a:ea typeface="Proxima Nova"/>
                  <a:cs typeface="Proxima Nova"/>
                  <a:sym typeface="Proxima Nova"/>
                </a:rPr>
                <a:t>Con este nodo, puedes tomar cualquier atributo recibido del dispositivo — como velocidad, kilometraje, nivel de combustible o datos de sensores — y transformarlo utilizando fórmulas matemáticas y el lenguaje de expresiones JEXL.</a:t>
              </a:r>
            </a:p>
            <a:p>
              <a:pPr algn="l">
                <a:lnSpc>
                  <a:spcPts val="2760"/>
                </a:lnSpc>
              </a:pPr>
            </a:p>
            <a:p>
              <a:pPr algn="l">
                <a:lnSpc>
                  <a:spcPts val="2760"/>
                </a:lnSpc>
              </a:pPr>
            </a:p>
            <a:p>
              <a:pPr algn="l">
                <a:lnSpc>
                  <a:spcPts val="2760"/>
                </a:lnSpc>
              </a:pPr>
              <a:r>
                <a:rPr lang="en-US" b="true" sz="2000">
                  <a:solidFill>
                    <a:srgbClr val="28323A"/>
                  </a:solidFill>
                  <a:latin typeface="Proxima Nova Bold"/>
                  <a:ea typeface="Proxima Nova Bold"/>
                  <a:cs typeface="Proxima Nova Bold"/>
                  <a:sym typeface="Proxima Nova Bold"/>
                </a:rPr>
                <a:t>Esto permite:</a:t>
              </a:r>
            </a:p>
          </p:txBody>
        </p:sp>
      </p:grpSp>
      <p:grpSp>
        <p:nvGrpSpPr>
          <p:cNvPr name="Group 12" id="12"/>
          <p:cNvGrpSpPr/>
          <p:nvPr/>
        </p:nvGrpSpPr>
        <p:grpSpPr>
          <a:xfrm rot="0">
            <a:off x="1028700" y="5893090"/>
            <a:ext cx="7529927" cy="460502"/>
            <a:chOff x="0" y="0"/>
            <a:chExt cx="10039903" cy="614003"/>
          </a:xfrm>
        </p:grpSpPr>
        <p:sp>
          <p:nvSpPr>
            <p:cNvPr name="Freeform 13" id="13"/>
            <p:cNvSpPr/>
            <p:nvPr/>
          </p:nvSpPr>
          <p:spPr>
            <a:xfrm flipH="false" flipV="false" rot="0">
              <a:off x="0" y="0"/>
              <a:ext cx="614067" cy="614003"/>
            </a:xfrm>
            <a:custGeom>
              <a:avLst/>
              <a:gdLst/>
              <a:ahLst/>
              <a:cxnLst/>
              <a:rect r="r" b="b" t="t" l="l"/>
              <a:pathLst>
                <a:path h="614003" w="614067">
                  <a:moveTo>
                    <a:pt x="0" y="0"/>
                  </a:moveTo>
                  <a:lnTo>
                    <a:pt x="614067" y="0"/>
                  </a:lnTo>
                  <a:lnTo>
                    <a:pt x="614067" y="614003"/>
                  </a:lnTo>
                  <a:lnTo>
                    <a:pt x="0" y="614003"/>
                  </a:lnTo>
                  <a:lnTo>
                    <a:pt x="0" y="0"/>
                  </a:lnTo>
                  <a:close/>
                </a:path>
              </a:pathLst>
            </a:custGeom>
            <a:blipFill>
              <a:blip r:embed="rId4"/>
              <a:stretch>
                <a:fillRect l="0" t="-5" r="0" b="-5"/>
              </a:stretch>
            </a:blipFill>
          </p:spPr>
        </p:sp>
        <p:grpSp>
          <p:nvGrpSpPr>
            <p:cNvPr name="Group 14" id="14"/>
            <p:cNvGrpSpPr/>
            <p:nvPr/>
          </p:nvGrpSpPr>
          <p:grpSpPr>
            <a:xfrm rot="0">
              <a:off x="887103" y="29379"/>
              <a:ext cx="9152800" cy="555244"/>
              <a:chOff x="0" y="0"/>
              <a:chExt cx="9152800" cy="555244"/>
            </a:xfrm>
          </p:grpSpPr>
          <p:sp>
            <p:nvSpPr>
              <p:cNvPr name="Freeform 15" id="15"/>
              <p:cNvSpPr/>
              <p:nvPr/>
            </p:nvSpPr>
            <p:spPr>
              <a:xfrm flipH="false" flipV="false" rot="0">
                <a:off x="0" y="0"/>
                <a:ext cx="9152800" cy="555244"/>
              </a:xfrm>
              <a:custGeom>
                <a:avLst/>
                <a:gdLst/>
                <a:ahLst/>
                <a:cxnLst/>
                <a:rect r="r" b="b" t="t" l="l"/>
                <a:pathLst>
                  <a:path h="555244" w="9152800">
                    <a:moveTo>
                      <a:pt x="0" y="0"/>
                    </a:moveTo>
                    <a:lnTo>
                      <a:pt x="9152800" y="0"/>
                    </a:lnTo>
                    <a:lnTo>
                      <a:pt x="9152800" y="555244"/>
                    </a:lnTo>
                    <a:lnTo>
                      <a:pt x="0" y="555244"/>
                    </a:lnTo>
                    <a:close/>
                  </a:path>
                </a:pathLst>
              </a:custGeom>
            </p:spPr>
          </p:sp>
          <p:sp>
            <p:nvSpPr>
              <p:cNvPr name="TextBox 16" id="16"/>
              <p:cNvSpPr txBox="true"/>
              <p:nvPr/>
            </p:nvSpPr>
            <p:spPr>
              <a:xfrm>
                <a:off x="0" y="-9525"/>
                <a:ext cx="9152800" cy="5647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Normalizar</a:t>
                </a:r>
                <a:r>
                  <a:rPr lang="en-US" sz="2000">
                    <a:solidFill>
                      <a:srgbClr val="1090CF"/>
                    </a:solidFill>
                    <a:latin typeface="Proxima Nova"/>
                    <a:ea typeface="Proxima Nova"/>
                    <a:cs typeface="Proxima Nova"/>
                    <a:sym typeface="Proxima Nova"/>
                  </a:rPr>
                  <a:t> y limpiar los datos entrantes</a:t>
                </a:r>
              </a:p>
            </p:txBody>
          </p:sp>
        </p:grpSp>
      </p:grpSp>
      <p:grpSp>
        <p:nvGrpSpPr>
          <p:cNvPr name="Group 17" id="17"/>
          <p:cNvGrpSpPr/>
          <p:nvPr/>
        </p:nvGrpSpPr>
        <p:grpSpPr>
          <a:xfrm rot="0">
            <a:off x="1028700" y="6572667"/>
            <a:ext cx="7529927" cy="460502"/>
            <a:chOff x="0" y="0"/>
            <a:chExt cx="10039903" cy="614003"/>
          </a:xfrm>
        </p:grpSpPr>
        <p:sp>
          <p:nvSpPr>
            <p:cNvPr name="Freeform 18" id="18"/>
            <p:cNvSpPr/>
            <p:nvPr/>
          </p:nvSpPr>
          <p:spPr>
            <a:xfrm flipH="false" flipV="false" rot="0">
              <a:off x="0" y="0"/>
              <a:ext cx="614067" cy="614003"/>
            </a:xfrm>
            <a:custGeom>
              <a:avLst/>
              <a:gdLst/>
              <a:ahLst/>
              <a:cxnLst/>
              <a:rect r="r" b="b" t="t" l="l"/>
              <a:pathLst>
                <a:path h="614003" w="614067">
                  <a:moveTo>
                    <a:pt x="0" y="0"/>
                  </a:moveTo>
                  <a:lnTo>
                    <a:pt x="614067" y="0"/>
                  </a:lnTo>
                  <a:lnTo>
                    <a:pt x="614067" y="614003"/>
                  </a:lnTo>
                  <a:lnTo>
                    <a:pt x="0" y="614003"/>
                  </a:lnTo>
                  <a:lnTo>
                    <a:pt x="0" y="0"/>
                  </a:lnTo>
                  <a:close/>
                </a:path>
              </a:pathLst>
            </a:custGeom>
            <a:blipFill>
              <a:blip r:embed="rId4"/>
              <a:stretch>
                <a:fillRect l="0" t="-5" r="0" b="-5"/>
              </a:stretch>
            </a:blipFill>
          </p:spPr>
        </p:sp>
        <p:grpSp>
          <p:nvGrpSpPr>
            <p:cNvPr name="Group 19" id="19"/>
            <p:cNvGrpSpPr/>
            <p:nvPr/>
          </p:nvGrpSpPr>
          <p:grpSpPr>
            <a:xfrm rot="0">
              <a:off x="887103" y="29379"/>
              <a:ext cx="9152800" cy="555244"/>
              <a:chOff x="0" y="0"/>
              <a:chExt cx="9152800" cy="555244"/>
            </a:xfrm>
          </p:grpSpPr>
          <p:sp>
            <p:nvSpPr>
              <p:cNvPr name="Freeform 20" id="20"/>
              <p:cNvSpPr/>
              <p:nvPr/>
            </p:nvSpPr>
            <p:spPr>
              <a:xfrm flipH="false" flipV="false" rot="0">
                <a:off x="0" y="0"/>
                <a:ext cx="9152800" cy="555244"/>
              </a:xfrm>
              <a:custGeom>
                <a:avLst/>
                <a:gdLst/>
                <a:ahLst/>
                <a:cxnLst/>
                <a:rect r="r" b="b" t="t" l="l"/>
                <a:pathLst>
                  <a:path h="555244" w="9152800">
                    <a:moveTo>
                      <a:pt x="0" y="0"/>
                    </a:moveTo>
                    <a:lnTo>
                      <a:pt x="9152800" y="0"/>
                    </a:lnTo>
                    <a:lnTo>
                      <a:pt x="9152800" y="555244"/>
                    </a:lnTo>
                    <a:lnTo>
                      <a:pt x="0" y="555244"/>
                    </a:lnTo>
                    <a:close/>
                  </a:path>
                </a:pathLst>
              </a:custGeom>
            </p:spPr>
          </p:sp>
          <p:sp>
            <p:nvSpPr>
              <p:cNvPr name="TextBox 21" id="21"/>
              <p:cNvSpPr txBox="true"/>
              <p:nvPr/>
            </p:nvSpPr>
            <p:spPr>
              <a:xfrm>
                <a:off x="0" y="-9525"/>
                <a:ext cx="9152800" cy="5647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R</a:t>
                </a:r>
                <a:r>
                  <a:rPr lang="en-US" sz="2000">
                    <a:solidFill>
                      <a:srgbClr val="1090CF"/>
                    </a:solidFill>
                    <a:latin typeface="Proxima Nova"/>
                    <a:ea typeface="Proxima Nova"/>
                    <a:cs typeface="Proxima Nova"/>
                    <a:sym typeface="Proxima Nova"/>
                  </a:rPr>
                  <a:t>ealizar cálculos en tiempo real</a:t>
                </a:r>
              </a:p>
            </p:txBody>
          </p:sp>
        </p:grpSp>
      </p:grpSp>
      <p:grpSp>
        <p:nvGrpSpPr>
          <p:cNvPr name="Group 22" id="22"/>
          <p:cNvGrpSpPr/>
          <p:nvPr/>
        </p:nvGrpSpPr>
        <p:grpSpPr>
          <a:xfrm rot="0">
            <a:off x="1028700" y="7248629"/>
            <a:ext cx="7529927" cy="460502"/>
            <a:chOff x="0" y="0"/>
            <a:chExt cx="10039903" cy="614003"/>
          </a:xfrm>
        </p:grpSpPr>
        <p:sp>
          <p:nvSpPr>
            <p:cNvPr name="Freeform 23" id="23"/>
            <p:cNvSpPr/>
            <p:nvPr/>
          </p:nvSpPr>
          <p:spPr>
            <a:xfrm flipH="false" flipV="false" rot="0">
              <a:off x="0" y="0"/>
              <a:ext cx="614067" cy="614003"/>
            </a:xfrm>
            <a:custGeom>
              <a:avLst/>
              <a:gdLst/>
              <a:ahLst/>
              <a:cxnLst/>
              <a:rect r="r" b="b" t="t" l="l"/>
              <a:pathLst>
                <a:path h="614003" w="614067">
                  <a:moveTo>
                    <a:pt x="0" y="0"/>
                  </a:moveTo>
                  <a:lnTo>
                    <a:pt x="614067" y="0"/>
                  </a:lnTo>
                  <a:lnTo>
                    <a:pt x="614067" y="614003"/>
                  </a:lnTo>
                  <a:lnTo>
                    <a:pt x="0" y="614003"/>
                  </a:lnTo>
                  <a:lnTo>
                    <a:pt x="0" y="0"/>
                  </a:lnTo>
                  <a:close/>
                </a:path>
              </a:pathLst>
            </a:custGeom>
            <a:blipFill>
              <a:blip r:embed="rId4"/>
              <a:stretch>
                <a:fillRect l="0" t="-5" r="0" b="-5"/>
              </a:stretch>
            </a:blipFill>
          </p:spPr>
        </p:sp>
        <p:grpSp>
          <p:nvGrpSpPr>
            <p:cNvPr name="Group 24" id="24"/>
            <p:cNvGrpSpPr/>
            <p:nvPr/>
          </p:nvGrpSpPr>
          <p:grpSpPr>
            <a:xfrm rot="0">
              <a:off x="887103" y="29379"/>
              <a:ext cx="9152800" cy="555244"/>
              <a:chOff x="0" y="0"/>
              <a:chExt cx="9152800" cy="555244"/>
            </a:xfrm>
          </p:grpSpPr>
          <p:sp>
            <p:nvSpPr>
              <p:cNvPr name="Freeform 25" id="25"/>
              <p:cNvSpPr/>
              <p:nvPr/>
            </p:nvSpPr>
            <p:spPr>
              <a:xfrm flipH="false" flipV="false" rot="0">
                <a:off x="0" y="0"/>
                <a:ext cx="9152800" cy="555244"/>
              </a:xfrm>
              <a:custGeom>
                <a:avLst/>
                <a:gdLst/>
                <a:ahLst/>
                <a:cxnLst/>
                <a:rect r="r" b="b" t="t" l="l"/>
                <a:pathLst>
                  <a:path h="555244" w="9152800">
                    <a:moveTo>
                      <a:pt x="0" y="0"/>
                    </a:moveTo>
                    <a:lnTo>
                      <a:pt x="9152800" y="0"/>
                    </a:lnTo>
                    <a:lnTo>
                      <a:pt x="9152800" y="555244"/>
                    </a:lnTo>
                    <a:lnTo>
                      <a:pt x="0" y="555244"/>
                    </a:lnTo>
                    <a:close/>
                  </a:path>
                </a:pathLst>
              </a:custGeom>
            </p:spPr>
          </p:sp>
          <p:sp>
            <p:nvSpPr>
              <p:cNvPr name="TextBox 26" id="26"/>
              <p:cNvSpPr txBox="true"/>
              <p:nvPr/>
            </p:nvSpPr>
            <p:spPr>
              <a:xfrm>
                <a:off x="0" y="-9525"/>
                <a:ext cx="9152800" cy="564769"/>
              </a:xfrm>
              <a:prstGeom prst="rect">
                <a:avLst/>
              </a:prstGeom>
            </p:spPr>
            <p:txBody>
              <a:bodyPr anchor="ctr" rtlCol="false" tIns="0" lIns="0" bIns="0" rIns="0"/>
              <a:lstStyle/>
              <a:p>
                <a:pPr algn="l">
                  <a:lnSpc>
                    <a:spcPts val="2400"/>
                  </a:lnSpc>
                </a:pPr>
                <a:r>
                  <a:rPr lang="en-US" sz="2000">
                    <a:solidFill>
                      <a:srgbClr val="1090CF"/>
                    </a:solidFill>
                    <a:latin typeface="Proxima Nova"/>
                    <a:ea typeface="Proxima Nova"/>
                    <a:cs typeface="Proxima Nova"/>
                    <a:sym typeface="Proxima Nova"/>
                  </a:rPr>
                  <a:t>Cr</a:t>
                </a:r>
                <a:r>
                  <a:rPr lang="en-US" sz="2000">
                    <a:solidFill>
                      <a:srgbClr val="1090CF"/>
                    </a:solidFill>
                    <a:latin typeface="Proxima Nova"/>
                    <a:ea typeface="Proxima Nova"/>
                    <a:cs typeface="Proxima Nova"/>
                    <a:sym typeface="Proxima Nova"/>
                  </a:rPr>
                  <a:t>ear lógica personalizada basada en valores enriquecidos</a:t>
                </a:r>
              </a:p>
            </p:txBody>
          </p:sp>
        </p:grpSp>
      </p:grpSp>
      <p:sp>
        <p:nvSpPr>
          <p:cNvPr name="Freeform 27" id="27"/>
          <p:cNvSpPr/>
          <p:nvPr/>
        </p:nvSpPr>
        <p:spPr>
          <a:xfrm flipH="false" flipV="false" rot="0">
            <a:off x="8228576" y="1918217"/>
            <a:ext cx="12592003" cy="6532101"/>
          </a:xfrm>
          <a:custGeom>
            <a:avLst/>
            <a:gdLst/>
            <a:ahLst/>
            <a:cxnLst/>
            <a:rect r="r" b="b" t="t" l="l"/>
            <a:pathLst>
              <a:path h="6532101" w="12592003">
                <a:moveTo>
                  <a:pt x="0" y="0"/>
                </a:moveTo>
                <a:lnTo>
                  <a:pt x="12592003" y="0"/>
                </a:lnTo>
                <a:lnTo>
                  <a:pt x="12592003" y="6532101"/>
                </a:lnTo>
                <a:lnTo>
                  <a:pt x="0" y="6532101"/>
                </a:lnTo>
                <a:lnTo>
                  <a:pt x="0" y="0"/>
                </a:lnTo>
                <a:close/>
              </a:path>
            </a:pathLst>
          </a:custGeom>
          <a:blipFill>
            <a:blip r:embed="rId5"/>
            <a:stretch>
              <a:fillRect l="0" t="0" r="0" b="0"/>
            </a:stretch>
          </a:blipFill>
        </p:spPr>
      </p:sp>
      <p:sp>
        <p:nvSpPr>
          <p:cNvPr name="Freeform 28" id="28"/>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6">
              <a:alphaModFix amt="70000"/>
            </a:blip>
            <a:stretch>
              <a:fillRect l="-2600" t="-14328" r="2599" b="-14328"/>
            </a:stretch>
          </a:blipFill>
        </p:spPr>
      </p:sp>
      <p:grpSp>
        <p:nvGrpSpPr>
          <p:cNvPr name="Group 29" id="29"/>
          <p:cNvGrpSpPr/>
          <p:nvPr/>
        </p:nvGrpSpPr>
        <p:grpSpPr>
          <a:xfrm rot="0">
            <a:off x="-17650" y="9842500"/>
            <a:ext cx="18305400" cy="444600"/>
            <a:chOff x="0" y="0"/>
            <a:chExt cx="24407200" cy="592800"/>
          </a:xfrm>
        </p:grpSpPr>
        <p:grpSp>
          <p:nvGrpSpPr>
            <p:cNvPr name="Group 30" id="30"/>
            <p:cNvGrpSpPr/>
            <p:nvPr/>
          </p:nvGrpSpPr>
          <p:grpSpPr>
            <a:xfrm rot="0">
              <a:off x="0" y="0"/>
              <a:ext cx="24407200" cy="592800"/>
              <a:chOff x="0" y="0"/>
              <a:chExt cx="24407200" cy="592800"/>
            </a:xfrm>
          </p:grpSpPr>
          <p:sp>
            <p:nvSpPr>
              <p:cNvPr name="Freeform 31" id="31"/>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32" id="32"/>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6">
                <a:alphaModFix amt="70000"/>
              </a:blip>
              <a:stretch>
                <a:fillRect l="-2600" t="-14328" r="2599" b="-14328"/>
              </a:stretch>
            </a:blipFill>
          </p:spPr>
        </p:sp>
        <p:sp>
          <p:nvSpPr>
            <p:cNvPr name="TextBox 33" id="33"/>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6</a:t>
              </a:r>
            </a:p>
          </p:txBody>
        </p:sp>
      </p:gr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5665100" y="832350"/>
            <a:ext cx="10703400" cy="1046400"/>
            <a:chOff x="0" y="0"/>
            <a:chExt cx="14271200" cy="1395200"/>
          </a:xfrm>
        </p:grpSpPr>
        <p:sp>
          <p:nvSpPr>
            <p:cNvPr name="Freeform 4" id="4"/>
            <p:cNvSpPr/>
            <p:nvPr/>
          </p:nvSpPr>
          <p:spPr>
            <a:xfrm flipH="false" flipV="false" rot="0">
              <a:off x="0" y="0"/>
              <a:ext cx="14271200" cy="1395200"/>
            </a:xfrm>
            <a:custGeom>
              <a:avLst/>
              <a:gdLst/>
              <a:ahLst/>
              <a:cxnLst/>
              <a:rect r="r" b="b" t="t" l="l"/>
              <a:pathLst>
                <a:path h="1395200" w="14271200">
                  <a:moveTo>
                    <a:pt x="0" y="0"/>
                  </a:moveTo>
                  <a:lnTo>
                    <a:pt x="14271200" y="0"/>
                  </a:lnTo>
                  <a:lnTo>
                    <a:pt x="14271200" y="1395200"/>
                  </a:lnTo>
                  <a:lnTo>
                    <a:pt x="0" y="1395200"/>
                  </a:lnTo>
                  <a:close/>
                </a:path>
              </a:pathLst>
            </a:custGeom>
          </p:spPr>
        </p:sp>
        <p:sp>
          <p:nvSpPr>
            <p:cNvPr name="TextBox 5" id="5"/>
            <p:cNvSpPr txBox="true"/>
            <p:nvPr/>
          </p:nvSpPr>
          <p:spPr>
            <a:xfrm>
              <a:off x="0" y="-47625"/>
              <a:ext cx="14271200" cy="1442825"/>
            </a:xfrm>
            <a:prstGeom prst="rect">
              <a:avLst/>
            </a:prstGeom>
          </p:spPr>
          <p:txBody>
            <a:bodyPr anchor="t" rtlCol="false" tIns="0" lIns="0" bIns="0" rIns="0"/>
            <a:lstStyle/>
            <a:p>
              <a:pPr algn="l">
                <a:lnSpc>
                  <a:spcPts val="5808"/>
                </a:lnSpc>
              </a:pPr>
            </a:p>
          </p:txBody>
        </p:sp>
      </p:grpSp>
      <p:grpSp>
        <p:nvGrpSpPr>
          <p:cNvPr name="Group 6" id="6"/>
          <p:cNvGrpSpPr/>
          <p:nvPr/>
        </p:nvGrpSpPr>
        <p:grpSpPr>
          <a:xfrm rot="0">
            <a:off x="1061350" y="2135925"/>
            <a:ext cx="5123850" cy="3260635"/>
            <a:chOff x="0" y="0"/>
            <a:chExt cx="6831800" cy="4347513"/>
          </a:xfrm>
        </p:grpSpPr>
        <p:sp>
          <p:nvSpPr>
            <p:cNvPr name="Freeform 7" id="7"/>
            <p:cNvSpPr/>
            <p:nvPr/>
          </p:nvSpPr>
          <p:spPr>
            <a:xfrm flipH="false" flipV="false" rot="0">
              <a:off x="12700" y="13314"/>
              <a:ext cx="6806438" cy="4320946"/>
            </a:xfrm>
            <a:custGeom>
              <a:avLst/>
              <a:gdLst/>
              <a:ahLst/>
              <a:cxnLst/>
              <a:rect r="r" b="b" t="t" l="l"/>
              <a:pathLst>
                <a:path h="4320946" w="6806438">
                  <a:moveTo>
                    <a:pt x="0" y="266414"/>
                  </a:moveTo>
                  <a:cubicBezTo>
                    <a:pt x="0" y="119294"/>
                    <a:pt x="114046" y="0"/>
                    <a:pt x="254762" y="0"/>
                  </a:cubicBezTo>
                  <a:lnTo>
                    <a:pt x="6551676" y="0"/>
                  </a:lnTo>
                  <a:cubicBezTo>
                    <a:pt x="6692392" y="0"/>
                    <a:pt x="6806438" y="119294"/>
                    <a:pt x="6806438" y="266414"/>
                  </a:cubicBezTo>
                  <a:lnTo>
                    <a:pt x="6806438" y="4054532"/>
                  </a:lnTo>
                  <a:cubicBezTo>
                    <a:pt x="6806438" y="4201652"/>
                    <a:pt x="6692392" y="4320946"/>
                    <a:pt x="6551676" y="4320946"/>
                  </a:cubicBezTo>
                  <a:lnTo>
                    <a:pt x="254762" y="4320946"/>
                  </a:lnTo>
                  <a:cubicBezTo>
                    <a:pt x="114046" y="4320946"/>
                    <a:pt x="0" y="4201652"/>
                    <a:pt x="0" y="4054532"/>
                  </a:cubicBezTo>
                  <a:close/>
                </a:path>
              </a:pathLst>
            </a:custGeom>
            <a:solidFill>
              <a:srgbClr val="F1F6FF"/>
            </a:solidFill>
          </p:spPr>
        </p:sp>
        <p:sp>
          <p:nvSpPr>
            <p:cNvPr name="Freeform 8" id="8"/>
            <p:cNvSpPr/>
            <p:nvPr/>
          </p:nvSpPr>
          <p:spPr>
            <a:xfrm flipH="false" flipV="false" rot="0">
              <a:off x="0" y="0"/>
              <a:ext cx="6831838" cy="4347571"/>
            </a:xfrm>
            <a:custGeom>
              <a:avLst/>
              <a:gdLst/>
              <a:ahLst/>
              <a:cxnLst/>
              <a:rect r="r" b="b" t="t" l="l"/>
              <a:pathLst>
                <a:path h="4347571" w="6831838">
                  <a:moveTo>
                    <a:pt x="0" y="279728"/>
                  </a:moveTo>
                  <a:cubicBezTo>
                    <a:pt x="0" y="125152"/>
                    <a:pt x="119761" y="0"/>
                    <a:pt x="267462" y="0"/>
                  </a:cubicBezTo>
                  <a:lnTo>
                    <a:pt x="6564376" y="0"/>
                  </a:lnTo>
                  <a:lnTo>
                    <a:pt x="6564376" y="13314"/>
                  </a:lnTo>
                  <a:lnTo>
                    <a:pt x="6564376" y="0"/>
                  </a:lnTo>
                  <a:cubicBezTo>
                    <a:pt x="6712077" y="0"/>
                    <a:pt x="6831838" y="125152"/>
                    <a:pt x="6831838" y="279728"/>
                  </a:cubicBezTo>
                  <a:lnTo>
                    <a:pt x="6819138" y="279728"/>
                  </a:lnTo>
                  <a:lnTo>
                    <a:pt x="6831838" y="279728"/>
                  </a:lnTo>
                  <a:lnTo>
                    <a:pt x="6831838" y="4067846"/>
                  </a:lnTo>
                  <a:lnTo>
                    <a:pt x="6819138" y="4067846"/>
                  </a:lnTo>
                  <a:lnTo>
                    <a:pt x="6831838" y="4067846"/>
                  </a:lnTo>
                  <a:cubicBezTo>
                    <a:pt x="6831838" y="4222289"/>
                    <a:pt x="6712077" y="4347571"/>
                    <a:pt x="6564376" y="4347571"/>
                  </a:cubicBezTo>
                  <a:lnTo>
                    <a:pt x="6564376" y="4334260"/>
                  </a:lnTo>
                  <a:lnTo>
                    <a:pt x="6564376" y="4347571"/>
                  </a:lnTo>
                  <a:lnTo>
                    <a:pt x="267462" y="4347571"/>
                  </a:lnTo>
                  <a:lnTo>
                    <a:pt x="267462" y="4334260"/>
                  </a:lnTo>
                  <a:lnTo>
                    <a:pt x="267462" y="4347571"/>
                  </a:lnTo>
                  <a:cubicBezTo>
                    <a:pt x="119761" y="4347571"/>
                    <a:pt x="0" y="4222289"/>
                    <a:pt x="0" y="4067846"/>
                  </a:cubicBezTo>
                  <a:lnTo>
                    <a:pt x="0" y="279728"/>
                  </a:lnTo>
                  <a:lnTo>
                    <a:pt x="12700" y="279728"/>
                  </a:lnTo>
                  <a:lnTo>
                    <a:pt x="0" y="279728"/>
                  </a:lnTo>
                  <a:moveTo>
                    <a:pt x="25400" y="279728"/>
                  </a:moveTo>
                  <a:lnTo>
                    <a:pt x="25400" y="4067846"/>
                  </a:lnTo>
                  <a:lnTo>
                    <a:pt x="12700" y="4067846"/>
                  </a:lnTo>
                  <a:lnTo>
                    <a:pt x="25400" y="4067846"/>
                  </a:lnTo>
                  <a:cubicBezTo>
                    <a:pt x="25400" y="4207643"/>
                    <a:pt x="133731" y="4320946"/>
                    <a:pt x="267462" y="4320946"/>
                  </a:cubicBezTo>
                  <a:lnTo>
                    <a:pt x="6564376" y="4320946"/>
                  </a:lnTo>
                  <a:cubicBezTo>
                    <a:pt x="6698107" y="4320946"/>
                    <a:pt x="6806438" y="4207643"/>
                    <a:pt x="6806438" y="4067846"/>
                  </a:cubicBezTo>
                  <a:lnTo>
                    <a:pt x="6806438" y="279728"/>
                  </a:lnTo>
                  <a:cubicBezTo>
                    <a:pt x="6806438" y="139931"/>
                    <a:pt x="6698107" y="26628"/>
                    <a:pt x="6564376" y="26628"/>
                  </a:cubicBezTo>
                  <a:lnTo>
                    <a:pt x="267462" y="26628"/>
                  </a:lnTo>
                  <a:lnTo>
                    <a:pt x="267462" y="13314"/>
                  </a:lnTo>
                  <a:lnTo>
                    <a:pt x="267462" y="26628"/>
                  </a:lnTo>
                  <a:cubicBezTo>
                    <a:pt x="133731" y="26628"/>
                    <a:pt x="25400" y="139931"/>
                    <a:pt x="25400" y="279728"/>
                  </a:cubicBezTo>
                  <a:close/>
                </a:path>
              </a:pathLst>
            </a:custGeom>
            <a:solidFill>
              <a:srgbClr val="E9F0FC"/>
            </a:solidFill>
          </p:spPr>
        </p:sp>
      </p:grpSp>
      <p:grpSp>
        <p:nvGrpSpPr>
          <p:cNvPr name="Group 9" id="9"/>
          <p:cNvGrpSpPr/>
          <p:nvPr/>
        </p:nvGrpSpPr>
        <p:grpSpPr>
          <a:xfrm rot="0">
            <a:off x="1328475" y="2490726"/>
            <a:ext cx="3750700" cy="761238"/>
            <a:chOff x="0" y="0"/>
            <a:chExt cx="5000933" cy="1014984"/>
          </a:xfrm>
        </p:grpSpPr>
        <p:sp>
          <p:nvSpPr>
            <p:cNvPr name="Freeform 10" id="10"/>
            <p:cNvSpPr/>
            <p:nvPr/>
          </p:nvSpPr>
          <p:spPr>
            <a:xfrm flipH="false" flipV="false" rot="0">
              <a:off x="0" y="0"/>
              <a:ext cx="5000934" cy="1014984"/>
            </a:xfrm>
            <a:custGeom>
              <a:avLst/>
              <a:gdLst/>
              <a:ahLst/>
              <a:cxnLst/>
              <a:rect r="r" b="b" t="t" l="l"/>
              <a:pathLst>
                <a:path h="1014984" w="5000934">
                  <a:moveTo>
                    <a:pt x="0" y="0"/>
                  </a:moveTo>
                  <a:lnTo>
                    <a:pt x="5000934" y="0"/>
                  </a:lnTo>
                  <a:lnTo>
                    <a:pt x="5000934" y="1014984"/>
                  </a:lnTo>
                  <a:lnTo>
                    <a:pt x="0" y="1014984"/>
                  </a:lnTo>
                  <a:close/>
                </a:path>
              </a:pathLst>
            </a:custGeom>
          </p:spPr>
        </p:sp>
        <p:sp>
          <p:nvSpPr>
            <p:cNvPr name="TextBox 11" id="11"/>
            <p:cNvSpPr txBox="true"/>
            <p:nvPr/>
          </p:nvSpPr>
          <p:spPr>
            <a:xfrm>
              <a:off x="0" y="-38100"/>
              <a:ext cx="5000933" cy="1053084"/>
            </a:xfrm>
            <a:prstGeom prst="rect">
              <a:avLst/>
            </a:prstGeom>
          </p:spPr>
          <p:txBody>
            <a:bodyPr anchor="t" rtlCol="false" tIns="0" lIns="0" bIns="0" rIns="0"/>
            <a:lstStyle/>
            <a:p>
              <a:pPr algn="l">
                <a:lnSpc>
                  <a:spcPts val="2760"/>
                </a:lnSpc>
              </a:pPr>
              <a:r>
                <a:rPr lang="en-US" b="true" sz="2000">
                  <a:solidFill>
                    <a:srgbClr val="28323A"/>
                  </a:solidFill>
                  <a:latin typeface="Proxima Nova Bold"/>
                  <a:ea typeface="Proxima Nova Bold"/>
                  <a:cs typeface="Proxima Nova Bold"/>
                  <a:sym typeface="Proxima Nova Bold"/>
                </a:rPr>
                <a:t>Conversión de t</a:t>
              </a:r>
              <a:r>
                <a:rPr lang="en-US" b="true" sz="2000">
                  <a:solidFill>
                    <a:srgbClr val="28323A"/>
                  </a:solidFill>
                  <a:latin typeface="Proxima Nova Bold"/>
                  <a:ea typeface="Proxima Nova Bold"/>
                  <a:cs typeface="Proxima Nova Bold"/>
                  <a:sym typeface="Proxima Nova Bold"/>
                </a:rPr>
                <a:t>emperatura y presión</a:t>
              </a:r>
            </a:p>
          </p:txBody>
        </p:sp>
      </p:grpSp>
      <p:grpSp>
        <p:nvGrpSpPr>
          <p:cNvPr name="Group 12" id="12"/>
          <p:cNvGrpSpPr/>
          <p:nvPr/>
        </p:nvGrpSpPr>
        <p:grpSpPr>
          <a:xfrm rot="0">
            <a:off x="1328475" y="3282772"/>
            <a:ext cx="4456800" cy="894969"/>
            <a:chOff x="0" y="0"/>
            <a:chExt cx="5942400" cy="1193292"/>
          </a:xfrm>
        </p:grpSpPr>
        <p:sp>
          <p:nvSpPr>
            <p:cNvPr name="Freeform 13" id="13"/>
            <p:cNvSpPr/>
            <p:nvPr/>
          </p:nvSpPr>
          <p:spPr>
            <a:xfrm flipH="false" flipV="false" rot="0">
              <a:off x="0" y="0"/>
              <a:ext cx="5942400" cy="1193292"/>
            </a:xfrm>
            <a:custGeom>
              <a:avLst/>
              <a:gdLst/>
              <a:ahLst/>
              <a:cxnLst/>
              <a:rect r="r" b="b" t="t" l="l"/>
              <a:pathLst>
                <a:path h="1193292" w="5942400">
                  <a:moveTo>
                    <a:pt x="0" y="0"/>
                  </a:moveTo>
                  <a:lnTo>
                    <a:pt x="5942400" y="0"/>
                  </a:lnTo>
                  <a:lnTo>
                    <a:pt x="5942400" y="1193292"/>
                  </a:lnTo>
                  <a:lnTo>
                    <a:pt x="0" y="1193292"/>
                  </a:lnTo>
                  <a:close/>
                </a:path>
              </a:pathLst>
            </a:custGeom>
          </p:spPr>
        </p:sp>
        <p:sp>
          <p:nvSpPr>
            <p:cNvPr name="TextBox 14" id="14"/>
            <p:cNvSpPr txBox="true"/>
            <p:nvPr/>
          </p:nvSpPr>
          <p:spPr>
            <a:xfrm>
              <a:off x="0" y="-38100"/>
              <a:ext cx="5942400" cy="1231392"/>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Convertir de Fahrenheit a Celsius, o de PSI a BAR.</a:t>
              </a:r>
            </a:p>
          </p:txBody>
        </p:sp>
      </p:grpSp>
      <p:grpSp>
        <p:nvGrpSpPr>
          <p:cNvPr name="Group 15" id="15"/>
          <p:cNvGrpSpPr/>
          <p:nvPr/>
        </p:nvGrpSpPr>
        <p:grpSpPr>
          <a:xfrm rot="0">
            <a:off x="5278975" y="5834864"/>
            <a:ext cx="664992" cy="662062"/>
            <a:chOff x="0" y="0"/>
            <a:chExt cx="886656" cy="882749"/>
          </a:xfrm>
        </p:grpSpPr>
        <p:sp>
          <p:nvSpPr>
            <p:cNvPr name="Freeform 16" id="16"/>
            <p:cNvSpPr/>
            <p:nvPr/>
          </p:nvSpPr>
          <p:spPr>
            <a:xfrm flipH="false" flipV="false" rot="0">
              <a:off x="0" y="0"/>
              <a:ext cx="886714" cy="882777"/>
            </a:xfrm>
            <a:custGeom>
              <a:avLst/>
              <a:gdLst/>
              <a:ahLst/>
              <a:cxnLst/>
              <a:rect r="r" b="b" t="t" l="l"/>
              <a:pathLst>
                <a:path h="882777" w="886714">
                  <a:moveTo>
                    <a:pt x="0" y="0"/>
                  </a:moveTo>
                  <a:lnTo>
                    <a:pt x="886714" y="0"/>
                  </a:lnTo>
                  <a:lnTo>
                    <a:pt x="886714" y="882777"/>
                  </a:lnTo>
                  <a:lnTo>
                    <a:pt x="0" y="882777"/>
                  </a:lnTo>
                  <a:lnTo>
                    <a:pt x="0" y="0"/>
                  </a:lnTo>
                  <a:close/>
                </a:path>
              </a:pathLst>
            </a:custGeom>
            <a:blipFill>
              <a:blip r:embed="rId4"/>
              <a:stretch>
                <a:fillRect l="-220" t="0" r="-213" b="3"/>
              </a:stretch>
            </a:blipFill>
          </p:spPr>
        </p:sp>
      </p:grpSp>
      <p:grpSp>
        <p:nvGrpSpPr>
          <p:cNvPr name="Group 17" id="17"/>
          <p:cNvGrpSpPr/>
          <p:nvPr/>
        </p:nvGrpSpPr>
        <p:grpSpPr>
          <a:xfrm rot="0">
            <a:off x="6554400" y="2135925"/>
            <a:ext cx="5123850" cy="3260635"/>
            <a:chOff x="0" y="0"/>
            <a:chExt cx="6831800" cy="4347513"/>
          </a:xfrm>
        </p:grpSpPr>
        <p:sp>
          <p:nvSpPr>
            <p:cNvPr name="Freeform 18" id="18"/>
            <p:cNvSpPr/>
            <p:nvPr/>
          </p:nvSpPr>
          <p:spPr>
            <a:xfrm flipH="false" flipV="false" rot="0">
              <a:off x="12700" y="13314"/>
              <a:ext cx="6806438" cy="4320946"/>
            </a:xfrm>
            <a:custGeom>
              <a:avLst/>
              <a:gdLst/>
              <a:ahLst/>
              <a:cxnLst/>
              <a:rect r="r" b="b" t="t" l="l"/>
              <a:pathLst>
                <a:path h="4320946" w="6806438">
                  <a:moveTo>
                    <a:pt x="0" y="266414"/>
                  </a:moveTo>
                  <a:cubicBezTo>
                    <a:pt x="0" y="119294"/>
                    <a:pt x="114046" y="0"/>
                    <a:pt x="254762" y="0"/>
                  </a:cubicBezTo>
                  <a:lnTo>
                    <a:pt x="6551676" y="0"/>
                  </a:lnTo>
                  <a:cubicBezTo>
                    <a:pt x="6692392" y="0"/>
                    <a:pt x="6806438" y="119294"/>
                    <a:pt x="6806438" y="266414"/>
                  </a:cubicBezTo>
                  <a:lnTo>
                    <a:pt x="6806438" y="4054532"/>
                  </a:lnTo>
                  <a:cubicBezTo>
                    <a:pt x="6806438" y="4201652"/>
                    <a:pt x="6692392" y="4320946"/>
                    <a:pt x="6551676" y="4320946"/>
                  </a:cubicBezTo>
                  <a:lnTo>
                    <a:pt x="254762" y="4320946"/>
                  </a:lnTo>
                  <a:cubicBezTo>
                    <a:pt x="114046" y="4320946"/>
                    <a:pt x="0" y="4201652"/>
                    <a:pt x="0" y="4054532"/>
                  </a:cubicBezTo>
                  <a:close/>
                </a:path>
              </a:pathLst>
            </a:custGeom>
            <a:solidFill>
              <a:srgbClr val="F1F6FF"/>
            </a:solidFill>
          </p:spPr>
        </p:sp>
        <p:sp>
          <p:nvSpPr>
            <p:cNvPr name="Freeform 19" id="19"/>
            <p:cNvSpPr/>
            <p:nvPr/>
          </p:nvSpPr>
          <p:spPr>
            <a:xfrm flipH="false" flipV="false" rot="0">
              <a:off x="0" y="0"/>
              <a:ext cx="6831838" cy="4347571"/>
            </a:xfrm>
            <a:custGeom>
              <a:avLst/>
              <a:gdLst/>
              <a:ahLst/>
              <a:cxnLst/>
              <a:rect r="r" b="b" t="t" l="l"/>
              <a:pathLst>
                <a:path h="4347571" w="6831838">
                  <a:moveTo>
                    <a:pt x="0" y="279728"/>
                  </a:moveTo>
                  <a:cubicBezTo>
                    <a:pt x="0" y="125152"/>
                    <a:pt x="119761" y="0"/>
                    <a:pt x="267462" y="0"/>
                  </a:cubicBezTo>
                  <a:lnTo>
                    <a:pt x="6564376" y="0"/>
                  </a:lnTo>
                  <a:lnTo>
                    <a:pt x="6564376" y="13314"/>
                  </a:lnTo>
                  <a:lnTo>
                    <a:pt x="6564376" y="0"/>
                  </a:lnTo>
                  <a:cubicBezTo>
                    <a:pt x="6712077" y="0"/>
                    <a:pt x="6831838" y="125152"/>
                    <a:pt x="6831838" y="279728"/>
                  </a:cubicBezTo>
                  <a:lnTo>
                    <a:pt x="6819138" y="279728"/>
                  </a:lnTo>
                  <a:lnTo>
                    <a:pt x="6831838" y="279728"/>
                  </a:lnTo>
                  <a:lnTo>
                    <a:pt x="6831838" y="4067846"/>
                  </a:lnTo>
                  <a:lnTo>
                    <a:pt x="6819138" y="4067846"/>
                  </a:lnTo>
                  <a:lnTo>
                    <a:pt x="6831838" y="4067846"/>
                  </a:lnTo>
                  <a:cubicBezTo>
                    <a:pt x="6831838" y="4222289"/>
                    <a:pt x="6712077" y="4347571"/>
                    <a:pt x="6564376" y="4347571"/>
                  </a:cubicBezTo>
                  <a:lnTo>
                    <a:pt x="6564376" y="4334260"/>
                  </a:lnTo>
                  <a:lnTo>
                    <a:pt x="6564376" y="4347571"/>
                  </a:lnTo>
                  <a:lnTo>
                    <a:pt x="267462" y="4347571"/>
                  </a:lnTo>
                  <a:lnTo>
                    <a:pt x="267462" y="4334260"/>
                  </a:lnTo>
                  <a:lnTo>
                    <a:pt x="267462" y="4347571"/>
                  </a:lnTo>
                  <a:cubicBezTo>
                    <a:pt x="119761" y="4347571"/>
                    <a:pt x="0" y="4222289"/>
                    <a:pt x="0" y="4067846"/>
                  </a:cubicBezTo>
                  <a:lnTo>
                    <a:pt x="0" y="279728"/>
                  </a:lnTo>
                  <a:lnTo>
                    <a:pt x="12700" y="279728"/>
                  </a:lnTo>
                  <a:lnTo>
                    <a:pt x="0" y="279728"/>
                  </a:lnTo>
                  <a:moveTo>
                    <a:pt x="25400" y="279728"/>
                  </a:moveTo>
                  <a:lnTo>
                    <a:pt x="25400" y="4067846"/>
                  </a:lnTo>
                  <a:lnTo>
                    <a:pt x="12700" y="4067846"/>
                  </a:lnTo>
                  <a:lnTo>
                    <a:pt x="25400" y="4067846"/>
                  </a:lnTo>
                  <a:cubicBezTo>
                    <a:pt x="25400" y="4207643"/>
                    <a:pt x="133731" y="4320946"/>
                    <a:pt x="267462" y="4320946"/>
                  </a:cubicBezTo>
                  <a:lnTo>
                    <a:pt x="6564376" y="4320946"/>
                  </a:lnTo>
                  <a:cubicBezTo>
                    <a:pt x="6698107" y="4320946"/>
                    <a:pt x="6806438" y="4207643"/>
                    <a:pt x="6806438" y="4067846"/>
                  </a:cubicBezTo>
                  <a:lnTo>
                    <a:pt x="6806438" y="279728"/>
                  </a:lnTo>
                  <a:cubicBezTo>
                    <a:pt x="6806438" y="139931"/>
                    <a:pt x="6698107" y="26628"/>
                    <a:pt x="6564376" y="26628"/>
                  </a:cubicBezTo>
                  <a:lnTo>
                    <a:pt x="267462" y="26628"/>
                  </a:lnTo>
                  <a:lnTo>
                    <a:pt x="267462" y="13314"/>
                  </a:lnTo>
                  <a:lnTo>
                    <a:pt x="267462" y="26628"/>
                  </a:lnTo>
                  <a:cubicBezTo>
                    <a:pt x="133731" y="26628"/>
                    <a:pt x="25400" y="139931"/>
                    <a:pt x="25400" y="279728"/>
                  </a:cubicBezTo>
                  <a:close/>
                </a:path>
              </a:pathLst>
            </a:custGeom>
            <a:solidFill>
              <a:srgbClr val="E9F0FC"/>
            </a:solidFill>
          </p:spPr>
        </p:sp>
      </p:grpSp>
      <p:grpSp>
        <p:nvGrpSpPr>
          <p:cNvPr name="Group 20" id="20"/>
          <p:cNvGrpSpPr/>
          <p:nvPr/>
        </p:nvGrpSpPr>
        <p:grpSpPr>
          <a:xfrm rot="0">
            <a:off x="6873225" y="2490726"/>
            <a:ext cx="3699000" cy="761238"/>
            <a:chOff x="0" y="0"/>
            <a:chExt cx="4932000" cy="1014984"/>
          </a:xfrm>
        </p:grpSpPr>
        <p:sp>
          <p:nvSpPr>
            <p:cNvPr name="Freeform 21" id="21"/>
            <p:cNvSpPr/>
            <p:nvPr/>
          </p:nvSpPr>
          <p:spPr>
            <a:xfrm flipH="false" flipV="false" rot="0">
              <a:off x="0" y="0"/>
              <a:ext cx="4932000" cy="1014984"/>
            </a:xfrm>
            <a:custGeom>
              <a:avLst/>
              <a:gdLst/>
              <a:ahLst/>
              <a:cxnLst/>
              <a:rect r="r" b="b" t="t" l="l"/>
              <a:pathLst>
                <a:path h="1014984" w="4932000">
                  <a:moveTo>
                    <a:pt x="0" y="0"/>
                  </a:moveTo>
                  <a:lnTo>
                    <a:pt x="4932000" y="0"/>
                  </a:lnTo>
                  <a:lnTo>
                    <a:pt x="4932000" y="1014984"/>
                  </a:lnTo>
                  <a:lnTo>
                    <a:pt x="0" y="1014984"/>
                  </a:lnTo>
                  <a:close/>
                </a:path>
              </a:pathLst>
            </a:custGeom>
          </p:spPr>
        </p:sp>
        <p:sp>
          <p:nvSpPr>
            <p:cNvPr name="TextBox 22" id="22"/>
            <p:cNvSpPr txBox="true"/>
            <p:nvPr/>
          </p:nvSpPr>
          <p:spPr>
            <a:xfrm>
              <a:off x="0" y="-38100"/>
              <a:ext cx="4932000" cy="1053084"/>
            </a:xfrm>
            <a:prstGeom prst="rect">
              <a:avLst/>
            </a:prstGeom>
          </p:spPr>
          <p:txBody>
            <a:bodyPr anchor="t" rtlCol="false" tIns="0" lIns="0" bIns="0" rIns="0"/>
            <a:lstStyle/>
            <a:p>
              <a:pPr algn="l">
                <a:lnSpc>
                  <a:spcPts val="2760"/>
                </a:lnSpc>
              </a:pPr>
              <a:r>
                <a:rPr lang="en-US" b="true" sz="2000">
                  <a:solidFill>
                    <a:srgbClr val="28323A"/>
                  </a:solidFill>
                  <a:latin typeface="Proxima Nova Bold"/>
                  <a:ea typeface="Proxima Nova Bold"/>
                  <a:cs typeface="Proxima Nova Bold"/>
                  <a:sym typeface="Proxima Nova Bold"/>
                </a:rPr>
                <a:t>V</a:t>
              </a:r>
              <a:r>
                <a:rPr lang="en-US" b="true" sz="2000">
                  <a:solidFill>
                    <a:srgbClr val="28323A"/>
                  </a:solidFill>
                  <a:latin typeface="Proxima Nova Bold"/>
                  <a:ea typeface="Proxima Nova Bold"/>
                  <a:cs typeface="Proxima Nova Bold"/>
                  <a:sym typeface="Proxima Nova Bold"/>
                </a:rPr>
                <a:t>oltaje de batería como porcentaje</a:t>
              </a:r>
            </a:p>
          </p:txBody>
        </p:sp>
      </p:grpSp>
      <p:grpSp>
        <p:nvGrpSpPr>
          <p:cNvPr name="Group 23" id="23"/>
          <p:cNvGrpSpPr/>
          <p:nvPr/>
        </p:nvGrpSpPr>
        <p:grpSpPr>
          <a:xfrm rot="0">
            <a:off x="6873225" y="3282772"/>
            <a:ext cx="4456800" cy="1447038"/>
            <a:chOff x="0" y="0"/>
            <a:chExt cx="5942400" cy="1929384"/>
          </a:xfrm>
        </p:grpSpPr>
        <p:sp>
          <p:nvSpPr>
            <p:cNvPr name="Freeform 24" id="24"/>
            <p:cNvSpPr/>
            <p:nvPr/>
          </p:nvSpPr>
          <p:spPr>
            <a:xfrm flipH="false" flipV="false" rot="0">
              <a:off x="0" y="0"/>
              <a:ext cx="5942400" cy="1929384"/>
            </a:xfrm>
            <a:custGeom>
              <a:avLst/>
              <a:gdLst/>
              <a:ahLst/>
              <a:cxnLst/>
              <a:rect r="r" b="b" t="t" l="l"/>
              <a:pathLst>
                <a:path h="1929384" w="5942400">
                  <a:moveTo>
                    <a:pt x="0" y="0"/>
                  </a:moveTo>
                  <a:lnTo>
                    <a:pt x="5942400" y="0"/>
                  </a:lnTo>
                  <a:lnTo>
                    <a:pt x="5942400" y="1929384"/>
                  </a:lnTo>
                  <a:lnTo>
                    <a:pt x="0" y="1929384"/>
                  </a:lnTo>
                  <a:close/>
                </a:path>
              </a:pathLst>
            </a:custGeom>
          </p:spPr>
        </p:sp>
        <p:sp>
          <p:nvSpPr>
            <p:cNvPr name="TextBox 25" id="25"/>
            <p:cNvSpPr txBox="true"/>
            <p:nvPr/>
          </p:nvSpPr>
          <p:spPr>
            <a:xfrm>
              <a:off x="0" y="-38100"/>
              <a:ext cx="5942400" cy="1967484"/>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T</a:t>
              </a:r>
              <a:r>
                <a:rPr lang="en-US" sz="2000">
                  <a:solidFill>
                    <a:srgbClr val="28323A"/>
                  </a:solidFill>
                  <a:latin typeface="Proxima Nova"/>
                  <a:ea typeface="Proxima Nova"/>
                  <a:cs typeface="Proxima Nova"/>
                  <a:sym typeface="Proxima Nova"/>
                </a:rPr>
                <a:t>raducir el voltaje a porcentaje de batería restante.</a:t>
              </a:r>
            </a:p>
            <a:p>
              <a:pPr algn="l">
                <a:lnSpc>
                  <a:spcPts val="2760"/>
                </a:lnSpc>
              </a:pPr>
            </a:p>
          </p:txBody>
        </p:sp>
      </p:grpSp>
      <p:grpSp>
        <p:nvGrpSpPr>
          <p:cNvPr name="Group 26" id="26"/>
          <p:cNvGrpSpPr/>
          <p:nvPr/>
        </p:nvGrpSpPr>
        <p:grpSpPr>
          <a:xfrm rot="0">
            <a:off x="12047450" y="2135925"/>
            <a:ext cx="5123850" cy="3260635"/>
            <a:chOff x="0" y="0"/>
            <a:chExt cx="6831800" cy="4347513"/>
          </a:xfrm>
        </p:grpSpPr>
        <p:sp>
          <p:nvSpPr>
            <p:cNvPr name="Freeform 27" id="27"/>
            <p:cNvSpPr/>
            <p:nvPr/>
          </p:nvSpPr>
          <p:spPr>
            <a:xfrm flipH="false" flipV="false" rot="0">
              <a:off x="12700" y="13314"/>
              <a:ext cx="6806438" cy="4320946"/>
            </a:xfrm>
            <a:custGeom>
              <a:avLst/>
              <a:gdLst/>
              <a:ahLst/>
              <a:cxnLst/>
              <a:rect r="r" b="b" t="t" l="l"/>
              <a:pathLst>
                <a:path h="4320946" w="6806438">
                  <a:moveTo>
                    <a:pt x="0" y="266414"/>
                  </a:moveTo>
                  <a:cubicBezTo>
                    <a:pt x="0" y="119294"/>
                    <a:pt x="114046" y="0"/>
                    <a:pt x="254762" y="0"/>
                  </a:cubicBezTo>
                  <a:lnTo>
                    <a:pt x="6551676" y="0"/>
                  </a:lnTo>
                  <a:cubicBezTo>
                    <a:pt x="6692392" y="0"/>
                    <a:pt x="6806438" y="119294"/>
                    <a:pt x="6806438" y="266414"/>
                  </a:cubicBezTo>
                  <a:lnTo>
                    <a:pt x="6806438" y="4054532"/>
                  </a:lnTo>
                  <a:cubicBezTo>
                    <a:pt x="6806438" y="4201652"/>
                    <a:pt x="6692392" y="4320946"/>
                    <a:pt x="6551676" y="4320946"/>
                  </a:cubicBezTo>
                  <a:lnTo>
                    <a:pt x="254762" y="4320946"/>
                  </a:lnTo>
                  <a:cubicBezTo>
                    <a:pt x="114046" y="4320946"/>
                    <a:pt x="0" y="4201652"/>
                    <a:pt x="0" y="4054532"/>
                  </a:cubicBezTo>
                  <a:close/>
                </a:path>
              </a:pathLst>
            </a:custGeom>
            <a:solidFill>
              <a:srgbClr val="F1F6FF"/>
            </a:solidFill>
          </p:spPr>
        </p:sp>
        <p:sp>
          <p:nvSpPr>
            <p:cNvPr name="Freeform 28" id="28"/>
            <p:cNvSpPr/>
            <p:nvPr/>
          </p:nvSpPr>
          <p:spPr>
            <a:xfrm flipH="false" flipV="false" rot="0">
              <a:off x="0" y="0"/>
              <a:ext cx="6831838" cy="4347571"/>
            </a:xfrm>
            <a:custGeom>
              <a:avLst/>
              <a:gdLst/>
              <a:ahLst/>
              <a:cxnLst/>
              <a:rect r="r" b="b" t="t" l="l"/>
              <a:pathLst>
                <a:path h="4347571" w="6831838">
                  <a:moveTo>
                    <a:pt x="0" y="279728"/>
                  </a:moveTo>
                  <a:cubicBezTo>
                    <a:pt x="0" y="125152"/>
                    <a:pt x="119761" y="0"/>
                    <a:pt x="267462" y="0"/>
                  </a:cubicBezTo>
                  <a:lnTo>
                    <a:pt x="6564376" y="0"/>
                  </a:lnTo>
                  <a:lnTo>
                    <a:pt x="6564376" y="13314"/>
                  </a:lnTo>
                  <a:lnTo>
                    <a:pt x="6564376" y="0"/>
                  </a:lnTo>
                  <a:cubicBezTo>
                    <a:pt x="6712077" y="0"/>
                    <a:pt x="6831838" y="125152"/>
                    <a:pt x="6831838" y="279728"/>
                  </a:cubicBezTo>
                  <a:lnTo>
                    <a:pt x="6819138" y="279728"/>
                  </a:lnTo>
                  <a:lnTo>
                    <a:pt x="6831838" y="279728"/>
                  </a:lnTo>
                  <a:lnTo>
                    <a:pt x="6831838" y="4067846"/>
                  </a:lnTo>
                  <a:lnTo>
                    <a:pt x="6819138" y="4067846"/>
                  </a:lnTo>
                  <a:lnTo>
                    <a:pt x="6831838" y="4067846"/>
                  </a:lnTo>
                  <a:cubicBezTo>
                    <a:pt x="6831838" y="4222289"/>
                    <a:pt x="6712077" y="4347571"/>
                    <a:pt x="6564376" y="4347571"/>
                  </a:cubicBezTo>
                  <a:lnTo>
                    <a:pt x="6564376" y="4334260"/>
                  </a:lnTo>
                  <a:lnTo>
                    <a:pt x="6564376" y="4347571"/>
                  </a:lnTo>
                  <a:lnTo>
                    <a:pt x="267462" y="4347571"/>
                  </a:lnTo>
                  <a:lnTo>
                    <a:pt x="267462" y="4334260"/>
                  </a:lnTo>
                  <a:lnTo>
                    <a:pt x="267462" y="4347571"/>
                  </a:lnTo>
                  <a:cubicBezTo>
                    <a:pt x="119761" y="4347571"/>
                    <a:pt x="0" y="4222289"/>
                    <a:pt x="0" y="4067846"/>
                  </a:cubicBezTo>
                  <a:lnTo>
                    <a:pt x="0" y="279728"/>
                  </a:lnTo>
                  <a:lnTo>
                    <a:pt x="12700" y="279728"/>
                  </a:lnTo>
                  <a:lnTo>
                    <a:pt x="0" y="279728"/>
                  </a:lnTo>
                  <a:moveTo>
                    <a:pt x="25400" y="279728"/>
                  </a:moveTo>
                  <a:lnTo>
                    <a:pt x="25400" y="4067846"/>
                  </a:lnTo>
                  <a:lnTo>
                    <a:pt x="12700" y="4067846"/>
                  </a:lnTo>
                  <a:lnTo>
                    <a:pt x="25400" y="4067846"/>
                  </a:lnTo>
                  <a:cubicBezTo>
                    <a:pt x="25400" y="4207643"/>
                    <a:pt x="133731" y="4320946"/>
                    <a:pt x="267462" y="4320946"/>
                  </a:cubicBezTo>
                  <a:lnTo>
                    <a:pt x="6564376" y="4320946"/>
                  </a:lnTo>
                  <a:cubicBezTo>
                    <a:pt x="6698107" y="4320946"/>
                    <a:pt x="6806438" y="4207643"/>
                    <a:pt x="6806438" y="4067846"/>
                  </a:cubicBezTo>
                  <a:lnTo>
                    <a:pt x="6806438" y="279728"/>
                  </a:lnTo>
                  <a:cubicBezTo>
                    <a:pt x="6806438" y="139931"/>
                    <a:pt x="6698107" y="26628"/>
                    <a:pt x="6564376" y="26628"/>
                  </a:cubicBezTo>
                  <a:lnTo>
                    <a:pt x="267462" y="26628"/>
                  </a:lnTo>
                  <a:lnTo>
                    <a:pt x="267462" y="13314"/>
                  </a:lnTo>
                  <a:lnTo>
                    <a:pt x="267462" y="26628"/>
                  </a:lnTo>
                  <a:cubicBezTo>
                    <a:pt x="133731" y="26628"/>
                    <a:pt x="25400" y="139931"/>
                    <a:pt x="25400" y="279728"/>
                  </a:cubicBezTo>
                  <a:close/>
                </a:path>
              </a:pathLst>
            </a:custGeom>
            <a:solidFill>
              <a:srgbClr val="E9F0FC"/>
            </a:solidFill>
          </p:spPr>
        </p:sp>
      </p:grpSp>
      <p:grpSp>
        <p:nvGrpSpPr>
          <p:cNvPr name="Group 29" id="29"/>
          <p:cNvGrpSpPr/>
          <p:nvPr/>
        </p:nvGrpSpPr>
        <p:grpSpPr>
          <a:xfrm rot="0">
            <a:off x="12366275" y="2490726"/>
            <a:ext cx="3699000" cy="761238"/>
            <a:chOff x="0" y="0"/>
            <a:chExt cx="4932000" cy="1014984"/>
          </a:xfrm>
        </p:grpSpPr>
        <p:sp>
          <p:nvSpPr>
            <p:cNvPr name="Freeform 30" id="30"/>
            <p:cNvSpPr/>
            <p:nvPr/>
          </p:nvSpPr>
          <p:spPr>
            <a:xfrm flipH="false" flipV="false" rot="0">
              <a:off x="0" y="0"/>
              <a:ext cx="4932000" cy="1014984"/>
            </a:xfrm>
            <a:custGeom>
              <a:avLst/>
              <a:gdLst/>
              <a:ahLst/>
              <a:cxnLst/>
              <a:rect r="r" b="b" t="t" l="l"/>
              <a:pathLst>
                <a:path h="1014984" w="4932000">
                  <a:moveTo>
                    <a:pt x="0" y="0"/>
                  </a:moveTo>
                  <a:lnTo>
                    <a:pt x="4932000" y="0"/>
                  </a:lnTo>
                  <a:lnTo>
                    <a:pt x="4932000" y="1014984"/>
                  </a:lnTo>
                  <a:lnTo>
                    <a:pt x="0" y="1014984"/>
                  </a:lnTo>
                  <a:close/>
                </a:path>
              </a:pathLst>
            </a:custGeom>
          </p:spPr>
        </p:sp>
        <p:sp>
          <p:nvSpPr>
            <p:cNvPr name="TextBox 31" id="31"/>
            <p:cNvSpPr txBox="true"/>
            <p:nvPr/>
          </p:nvSpPr>
          <p:spPr>
            <a:xfrm>
              <a:off x="0" y="-38100"/>
              <a:ext cx="4932000" cy="1053084"/>
            </a:xfrm>
            <a:prstGeom prst="rect">
              <a:avLst/>
            </a:prstGeom>
          </p:spPr>
          <p:txBody>
            <a:bodyPr anchor="t" rtlCol="false" tIns="0" lIns="0" bIns="0" rIns="0"/>
            <a:lstStyle/>
            <a:p>
              <a:pPr algn="l">
                <a:lnSpc>
                  <a:spcPts val="2760"/>
                </a:lnSpc>
              </a:pPr>
              <a:r>
                <a:rPr lang="en-US" b="true" sz="2000">
                  <a:solidFill>
                    <a:srgbClr val="28323A"/>
                  </a:solidFill>
                  <a:latin typeface="Proxima Nova Bold"/>
                  <a:ea typeface="Proxima Nova Bold"/>
                  <a:cs typeface="Proxima Nova Bold"/>
                  <a:sym typeface="Proxima Nova Bold"/>
                </a:rPr>
                <a:t>Estimación d</a:t>
              </a:r>
              <a:r>
                <a:rPr lang="en-US" b="true" sz="2000">
                  <a:solidFill>
                    <a:srgbClr val="28323A"/>
                  </a:solidFill>
                  <a:latin typeface="Proxima Nova Bold"/>
                  <a:ea typeface="Proxima Nova Bold"/>
                  <a:cs typeface="Proxima Nova Bold"/>
                  <a:sym typeface="Proxima Nova Bold"/>
                </a:rPr>
                <a:t>e eficiencia de freno (cambio de presión)</a:t>
              </a:r>
            </a:p>
          </p:txBody>
        </p:sp>
      </p:grpSp>
      <p:grpSp>
        <p:nvGrpSpPr>
          <p:cNvPr name="Group 32" id="32"/>
          <p:cNvGrpSpPr/>
          <p:nvPr/>
        </p:nvGrpSpPr>
        <p:grpSpPr>
          <a:xfrm rot="0">
            <a:off x="12366275" y="3282772"/>
            <a:ext cx="4456800" cy="1104138"/>
            <a:chOff x="0" y="0"/>
            <a:chExt cx="5942400" cy="1472184"/>
          </a:xfrm>
        </p:grpSpPr>
        <p:sp>
          <p:nvSpPr>
            <p:cNvPr name="Freeform 33" id="33"/>
            <p:cNvSpPr/>
            <p:nvPr/>
          </p:nvSpPr>
          <p:spPr>
            <a:xfrm flipH="false" flipV="false" rot="0">
              <a:off x="0" y="0"/>
              <a:ext cx="5942400" cy="1472184"/>
            </a:xfrm>
            <a:custGeom>
              <a:avLst/>
              <a:gdLst/>
              <a:ahLst/>
              <a:cxnLst/>
              <a:rect r="r" b="b" t="t" l="l"/>
              <a:pathLst>
                <a:path h="1472184" w="5942400">
                  <a:moveTo>
                    <a:pt x="0" y="0"/>
                  </a:moveTo>
                  <a:lnTo>
                    <a:pt x="5942400" y="0"/>
                  </a:lnTo>
                  <a:lnTo>
                    <a:pt x="5942400" y="1472184"/>
                  </a:lnTo>
                  <a:lnTo>
                    <a:pt x="0" y="1472184"/>
                  </a:lnTo>
                  <a:close/>
                </a:path>
              </a:pathLst>
            </a:custGeom>
          </p:spPr>
        </p:sp>
        <p:sp>
          <p:nvSpPr>
            <p:cNvPr name="TextBox 34" id="34"/>
            <p:cNvSpPr txBox="true"/>
            <p:nvPr/>
          </p:nvSpPr>
          <p:spPr>
            <a:xfrm>
              <a:off x="0" y="-38100"/>
              <a:ext cx="5942400" cy="1510284"/>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Evalua</a:t>
              </a:r>
              <a:r>
                <a:rPr lang="en-US" sz="2000">
                  <a:solidFill>
                    <a:srgbClr val="28323A"/>
                  </a:solidFill>
                  <a:latin typeface="Proxima Nova"/>
                  <a:ea typeface="Proxima Nova"/>
                  <a:cs typeface="Proxima Nova"/>
                  <a:sym typeface="Proxima Nova"/>
                </a:rPr>
                <a:t>r la calidad de frenado comparando la presión antes y después del accionamiento.</a:t>
              </a:r>
            </a:p>
          </p:txBody>
        </p:sp>
      </p:grpSp>
      <p:grpSp>
        <p:nvGrpSpPr>
          <p:cNvPr name="Group 35" id="35"/>
          <p:cNvGrpSpPr/>
          <p:nvPr/>
        </p:nvGrpSpPr>
        <p:grpSpPr>
          <a:xfrm rot="0">
            <a:off x="1061350" y="5644210"/>
            <a:ext cx="5123850" cy="3554323"/>
            <a:chOff x="0" y="0"/>
            <a:chExt cx="6831800" cy="4739098"/>
          </a:xfrm>
        </p:grpSpPr>
        <p:sp>
          <p:nvSpPr>
            <p:cNvPr name="Freeform 36" id="36"/>
            <p:cNvSpPr/>
            <p:nvPr/>
          </p:nvSpPr>
          <p:spPr>
            <a:xfrm flipH="false" flipV="false" rot="0">
              <a:off x="12700" y="14513"/>
              <a:ext cx="6806438" cy="4710137"/>
            </a:xfrm>
            <a:custGeom>
              <a:avLst/>
              <a:gdLst/>
              <a:ahLst/>
              <a:cxnLst/>
              <a:rect r="r" b="b" t="t" l="l"/>
              <a:pathLst>
                <a:path h="4710137" w="6806438">
                  <a:moveTo>
                    <a:pt x="0" y="290411"/>
                  </a:moveTo>
                  <a:cubicBezTo>
                    <a:pt x="0" y="130039"/>
                    <a:pt x="114046" y="0"/>
                    <a:pt x="254762" y="0"/>
                  </a:cubicBezTo>
                  <a:lnTo>
                    <a:pt x="6551676" y="0"/>
                  </a:lnTo>
                  <a:cubicBezTo>
                    <a:pt x="6692392" y="0"/>
                    <a:pt x="6806438" y="130039"/>
                    <a:pt x="6806438" y="290411"/>
                  </a:cubicBezTo>
                  <a:lnTo>
                    <a:pt x="6806438" y="4419727"/>
                  </a:lnTo>
                  <a:cubicBezTo>
                    <a:pt x="6806438" y="4580099"/>
                    <a:pt x="6692392" y="4710138"/>
                    <a:pt x="6551676" y="4710138"/>
                  </a:cubicBezTo>
                  <a:lnTo>
                    <a:pt x="254762" y="4710138"/>
                  </a:lnTo>
                  <a:cubicBezTo>
                    <a:pt x="114046" y="4710138"/>
                    <a:pt x="0" y="4580099"/>
                    <a:pt x="0" y="4419727"/>
                  </a:cubicBezTo>
                  <a:close/>
                </a:path>
              </a:pathLst>
            </a:custGeom>
            <a:solidFill>
              <a:srgbClr val="F1F6FF"/>
            </a:solidFill>
          </p:spPr>
        </p:sp>
        <p:sp>
          <p:nvSpPr>
            <p:cNvPr name="Freeform 37" id="37"/>
            <p:cNvSpPr/>
            <p:nvPr/>
          </p:nvSpPr>
          <p:spPr>
            <a:xfrm flipH="false" flipV="false" rot="0">
              <a:off x="0" y="0"/>
              <a:ext cx="6831838" cy="4739156"/>
            </a:xfrm>
            <a:custGeom>
              <a:avLst/>
              <a:gdLst/>
              <a:ahLst/>
              <a:cxnLst/>
              <a:rect r="r" b="b" t="t" l="l"/>
              <a:pathLst>
                <a:path h="4739156" w="6831838">
                  <a:moveTo>
                    <a:pt x="0" y="304924"/>
                  </a:moveTo>
                  <a:cubicBezTo>
                    <a:pt x="0" y="136425"/>
                    <a:pt x="119761" y="0"/>
                    <a:pt x="267462" y="0"/>
                  </a:cubicBezTo>
                  <a:lnTo>
                    <a:pt x="6564376" y="0"/>
                  </a:lnTo>
                  <a:lnTo>
                    <a:pt x="6564376" y="14513"/>
                  </a:lnTo>
                  <a:lnTo>
                    <a:pt x="6564376" y="0"/>
                  </a:lnTo>
                  <a:cubicBezTo>
                    <a:pt x="6712077" y="0"/>
                    <a:pt x="6831838" y="136425"/>
                    <a:pt x="6831838" y="304924"/>
                  </a:cubicBezTo>
                  <a:lnTo>
                    <a:pt x="6819138" y="304924"/>
                  </a:lnTo>
                  <a:lnTo>
                    <a:pt x="6831838" y="304924"/>
                  </a:lnTo>
                  <a:lnTo>
                    <a:pt x="6831838" y="4434240"/>
                  </a:lnTo>
                  <a:lnTo>
                    <a:pt x="6819138" y="4434240"/>
                  </a:lnTo>
                  <a:lnTo>
                    <a:pt x="6831838" y="4434240"/>
                  </a:lnTo>
                  <a:cubicBezTo>
                    <a:pt x="6831838" y="4602594"/>
                    <a:pt x="6712077" y="4739156"/>
                    <a:pt x="6564376" y="4739156"/>
                  </a:cubicBezTo>
                  <a:lnTo>
                    <a:pt x="6564376" y="4724651"/>
                  </a:lnTo>
                  <a:lnTo>
                    <a:pt x="6564376" y="4739156"/>
                  </a:lnTo>
                  <a:lnTo>
                    <a:pt x="267462" y="4739156"/>
                  </a:lnTo>
                  <a:lnTo>
                    <a:pt x="267462" y="4724651"/>
                  </a:lnTo>
                  <a:lnTo>
                    <a:pt x="267462" y="4739156"/>
                  </a:lnTo>
                  <a:cubicBezTo>
                    <a:pt x="119761" y="4739156"/>
                    <a:pt x="0" y="4602594"/>
                    <a:pt x="0" y="4434240"/>
                  </a:cubicBezTo>
                  <a:lnTo>
                    <a:pt x="0" y="304924"/>
                  </a:lnTo>
                  <a:lnTo>
                    <a:pt x="12700" y="304924"/>
                  </a:lnTo>
                  <a:lnTo>
                    <a:pt x="0" y="304924"/>
                  </a:lnTo>
                  <a:moveTo>
                    <a:pt x="25400" y="304924"/>
                  </a:moveTo>
                  <a:lnTo>
                    <a:pt x="25400" y="4434240"/>
                  </a:lnTo>
                  <a:lnTo>
                    <a:pt x="12700" y="4434240"/>
                  </a:lnTo>
                  <a:lnTo>
                    <a:pt x="25400" y="4434240"/>
                  </a:lnTo>
                  <a:cubicBezTo>
                    <a:pt x="25400" y="4586629"/>
                    <a:pt x="133731" y="4710138"/>
                    <a:pt x="267462" y="4710138"/>
                  </a:cubicBezTo>
                  <a:lnTo>
                    <a:pt x="6564376" y="4710138"/>
                  </a:lnTo>
                  <a:cubicBezTo>
                    <a:pt x="6698107" y="4710138"/>
                    <a:pt x="6806438" y="4586629"/>
                    <a:pt x="6806438" y="4434240"/>
                  </a:cubicBezTo>
                  <a:lnTo>
                    <a:pt x="6806438" y="304924"/>
                  </a:lnTo>
                  <a:cubicBezTo>
                    <a:pt x="6806438" y="152535"/>
                    <a:pt x="6698107" y="29027"/>
                    <a:pt x="6564376" y="29027"/>
                  </a:cubicBezTo>
                  <a:lnTo>
                    <a:pt x="267462" y="29027"/>
                  </a:lnTo>
                  <a:lnTo>
                    <a:pt x="267462" y="14513"/>
                  </a:lnTo>
                  <a:lnTo>
                    <a:pt x="267462" y="29027"/>
                  </a:lnTo>
                  <a:cubicBezTo>
                    <a:pt x="133731" y="29027"/>
                    <a:pt x="25400" y="152535"/>
                    <a:pt x="25400" y="304924"/>
                  </a:cubicBezTo>
                  <a:close/>
                </a:path>
              </a:pathLst>
            </a:custGeom>
            <a:solidFill>
              <a:srgbClr val="E9F0FC"/>
            </a:solidFill>
          </p:spPr>
        </p:sp>
      </p:grpSp>
      <p:grpSp>
        <p:nvGrpSpPr>
          <p:cNvPr name="Group 38" id="38"/>
          <p:cNvGrpSpPr/>
          <p:nvPr/>
        </p:nvGrpSpPr>
        <p:grpSpPr>
          <a:xfrm rot="0">
            <a:off x="1328475" y="6042243"/>
            <a:ext cx="3699000" cy="661800"/>
            <a:chOff x="0" y="0"/>
            <a:chExt cx="4932000" cy="882400"/>
          </a:xfrm>
        </p:grpSpPr>
        <p:sp>
          <p:nvSpPr>
            <p:cNvPr name="Freeform 39" id="39"/>
            <p:cNvSpPr/>
            <p:nvPr/>
          </p:nvSpPr>
          <p:spPr>
            <a:xfrm flipH="false" flipV="false" rot="0">
              <a:off x="0" y="0"/>
              <a:ext cx="4932000" cy="882400"/>
            </a:xfrm>
            <a:custGeom>
              <a:avLst/>
              <a:gdLst/>
              <a:ahLst/>
              <a:cxnLst/>
              <a:rect r="r" b="b" t="t" l="l"/>
              <a:pathLst>
                <a:path h="882400" w="4932000">
                  <a:moveTo>
                    <a:pt x="0" y="0"/>
                  </a:moveTo>
                  <a:lnTo>
                    <a:pt x="4932000" y="0"/>
                  </a:lnTo>
                  <a:lnTo>
                    <a:pt x="4932000" y="882400"/>
                  </a:lnTo>
                  <a:lnTo>
                    <a:pt x="0" y="882400"/>
                  </a:lnTo>
                  <a:close/>
                </a:path>
              </a:pathLst>
            </a:custGeom>
          </p:spPr>
        </p:sp>
        <p:sp>
          <p:nvSpPr>
            <p:cNvPr name="TextBox 40" id="40"/>
            <p:cNvSpPr txBox="true"/>
            <p:nvPr/>
          </p:nvSpPr>
          <p:spPr>
            <a:xfrm>
              <a:off x="0" y="-38100"/>
              <a:ext cx="4932000" cy="920500"/>
            </a:xfrm>
            <a:prstGeom prst="rect">
              <a:avLst/>
            </a:prstGeom>
          </p:spPr>
          <p:txBody>
            <a:bodyPr anchor="t" rtlCol="false" tIns="0" lIns="0" bIns="0" rIns="0"/>
            <a:lstStyle/>
            <a:p>
              <a:pPr algn="l">
                <a:lnSpc>
                  <a:spcPts val="2760"/>
                </a:lnSpc>
              </a:pPr>
              <a:r>
                <a:rPr lang="en-US" b="true" sz="2000">
                  <a:solidFill>
                    <a:srgbClr val="28323A"/>
                  </a:solidFill>
                  <a:latin typeface="Proxima Nova Bold"/>
                  <a:ea typeface="Proxima Nova Bold"/>
                  <a:cs typeface="Proxima Nova Bold"/>
                  <a:sym typeface="Proxima Nova Bold"/>
                </a:rPr>
                <a:t>P</a:t>
              </a:r>
              <a:r>
                <a:rPr lang="en-US" b="true" sz="2000">
                  <a:solidFill>
                    <a:srgbClr val="28323A"/>
                  </a:solidFill>
                  <a:latin typeface="Proxima Nova Bold"/>
                  <a:ea typeface="Proxima Nova Bold"/>
                  <a:cs typeface="Proxima Nova Bold"/>
                  <a:sym typeface="Proxima Nova Bold"/>
                </a:rPr>
                <a:t>romedio de datos de sensores</a:t>
              </a:r>
            </a:p>
          </p:txBody>
        </p:sp>
      </p:grpSp>
      <p:grpSp>
        <p:nvGrpSpPr>
          <p:cNvPr name="Group 41" id="41"/>
          <p:cNvGrpSpPr/>
          <p:nvPr/>
        </p:nvGrpSpPr>
        <p:grpSpPr>
          <a:xfrm rot="0">
            <a:off x="1328475" y="6512701"/>
            <a:ext cx="4559423" cy="1814019"/>
            <a:chOff x="0" y="0"/>
            <a:chExt cx="6079230" cy="2418691"/>
          </a:xfrm>
        </p:grpSpPr>
        <p:sp>
          <p:nvSpPr>
            <p:cNvPr name="Freeform 42" id="42"/>
            <p:cNvSpPr/>
            <p:nvPr/>
          </p:nvSpPr>
          <p:spPr>
            <a:xfrm flipH="false" flipV="false" rot="0">
              <a:off x="0" y="0"/>
              <a:ext cx="6079230" cy="2418691"/>
            </a:xfrm>
            <a:custGeom>
              <a:avLst/>
              <a:gdLst/>
              <a:ahLst/>
              <a:cxnLst/>
              <a:rect r="r" b="b" t="t" l="l"/>
              <a:pathLst>
                <a:path h="2418691" w="6079230">
                  <a:moveTo>
                    <a:pt x="0" y="0"/>
                  </a:moveTo>
                  <a:lnTo>
                    <a:pt x="6079230" y="0"/>
                  </a:lnTo>
                  <a:lnTo>
                    <a:pt x="6079230" y="2418691"/>
                  </a:lnTo>
                  <a:lnTo>
                    <a:pt x="0" y="2418691"/>
                  </a:lnTo>
                  <a:close/>
                </a:path>
              </a:pathLst>
            </a:custGeom>
          </p:spPr>
        </p:sp>
        <p:sp>
          <p:nvSpPr>
            <p:cNvPr name="TextBox 43" id="43"/>
            <p:cNvSpPr txBox="true"/>
            <p:nvPr/>
          </p:nvSpPr>
          <p:spPr>
            <a:xfrm>
              <a:off x="0" y="-38100"/>
              <a:ext cx="6079230" cy="2456791"/>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Com</a:t>
              </a:r>
              <a:r>
                <a:rPr lang="en-US" sz="2000">
                  <a:solidFill>
                    <a:srgbClr val="28323A"/>
                  </a:solidFill>
                  <a:latin typeface="Proxima Nova"/>
                  <a:ea typeface="Proxima Nova"/>
                  <a:cs typeface="Proxima Nova"/>
                  <a:sym typeface="Proxima Nova"/>
                </a:rPr>
                <a:t>binar lecturas de varios sensores de combustible en un solo tanque para obtener un promedio más preciso.</a:t>
              </a:r>
            </a:p>
          </p:txBody>
        </p:sp>
      </p:grpSp>
      <p:grpSp>
        <p:nvGrpSpPr>
          <p:cNvPr name="Group 44" id="44"/>
          <p:cNvGrpSpPr/>
          <p:nvPr/>
        </p:nvGrpSpPr>
        <p:grpSpPr>
          <a:xfrm rot="0">
            <a:off x="6502700" y="5644210"/>
            <a:ext cx="5123850" cy="3554323"/>
            <a:chOff x="0" y="0"/>
            <a:chExt cx="6831800" cy="4739098"/>
          </a:xfrm>
        </p:grpSpPr>
        <p:sp>
          <p:nvSpPr>
            <p:cNvPr name="Freeform 45" id="45"/>
            <p:cNvSpPr/>
            <p:nvPr/>
          </p:nvSpPr>
          <p:spPr>
            <a:xfrm flipH="false" flipV="false" rot="0">
              <a:off x="12700" y="14513"/>
              <a:ext cx="6806438" cy="4710137"/>
            </a:xfrm>
            <a:custGeom>
              <a:avLst/>
              <a:gdLst/>
              <a:ahLst/>
              <a:cxnLst/>
              <a:rect r="r" b="b" t="t" l="l"/>
              <a:pathLst>
                <a:path h="4710137" w="6806438">
                  <a:moveTo>
                    <a:pt x="0" y="290411"/>
                  </a:moveTo>
                  <a:cubicBezTo>
                    <a:pt x="0" y="130039"/>
                    <a:pt x="114046" y="0"/>
                    <a:pt x="254762" y="0"/>
                  </a:cubicBezTo>
                  <a:lnTo>
                    <a:pt x="6551676" y="0"/>
                  </a:lnTo>
                  <a:cubicBezTo>
                    <a:pt x="6692392" y="0"/>
                    <a:pt x="6806438" y="130039"/>
                    <a:pt x="6806438" y="290411"/>
                  </a:cubicBezTo>
                  <a:lnTo>
                    <a:pt x="6806438" y="4419727"/>
                  </a:lnTo>
                  <a:cubicBezTo>
                    <a:pt x="6806438" y="4580099"/>
                    <a:pt x="6692392" y="4710138"/>
                    <a:pt x="6551676" y="4710138"/>
                  </a:cubicBezTo>
                  <a:lnTo>
                    <a:pt x="254762" y="4710138"/>
                  </a:lnTo>
                  <a:cubicBezTo>
                    <a:pt x="114046" y="4710138"/>
                    <a:pt x="0" y="4580099"/>
                    <a:pt x="0" y="4419727"/>
                  </a:cubicBezTo>
                  <a:close/>
                </a:path>
              </a:pathLst>
            </a:custGeom>
            <a:solidFill>
              <a:srgbClr val="F1F6FF"/>
            </a:solidFill>
          </p:spPr>
        </p:sp>
        <p:sp>
          <p:nvSpPr>
            <p:cNvPr name="Freeform 46" id="46"/>
            <p:cNvSpPr/>
            <p:nvPr/>
          </p:nvSpPr>
          <p:spPr>
            <a:xfrm flipH="false" flipV="false" rot="0">
              <a:off x="0" y="0"/>
              <a:ext cx="6831838" cy="4739156"/>
            </a:xfrm>
            <a:custGeom>
              <a:avLst/>
              <a:gdLst/>
              <a:ahLst/>
              <a:cxnLst/>
              <a:rect r="r" b="b" t="t" l="l"/>
              <a:pathLst>
                <a:path h="4739156" w="6831838">
                  <a:moveTo>
                    <a:pt x="0" y="304924"/>
                  </a:moveTo>
                  <a:cubicBezTo>
                    <a:pt x="0" y="136425"/>
                    <a:pt x="119761" y="0"/>
                    <a:pt x="267462" y="0"/>
                  </a:cubicBezTo>
                  <a:lnTo>
                    <a:pt x="6564376" y="0"/>
                  </a:lnTo>
                  <a:lnTo>
                    <a:pt x="6564376" y="14513"/>
                  </a:lnTo>
                  <a:lnTo>
                    <a:pt x="6564376" y="0"/>
                  </a:lnTo>
                  <a:cubicBezTo>
                    <a:pt x="6712077" y="0"/>
                    <a:pt x="6831838" y="136425"/>
                    <a:pt x="6831838" y="304924"/>
                  </a:cubicBezTo>
                  <a:lnTo>
                    <a:pt x="6819138" y="304924"/>
                  </a:lnTo>
                  <a:lnTo>
                    <a:pt x="6831838" y="304924"/>
                  </a:lnTo>
                  <a:lnTo>
                    <a:pt x="6831838" y="4434240"/>
                  </a:lnTo>
                  <a:lnTo>
                    <a:pt x="6819138" y="4434240"/>
                  </a:lnTo>
                  <a:lnTo>
                    <a:pt x="6831838" y="4434240"/>
                  </a:lnTo>
                  <a:cubicBezTo>
                    <a:pt x="6831838" y="4602594"/>
                    <a:pt x="6712077" y="4739156"/>
                    <a:pt x="6564376" y="4739156"/>
                  </a:cubicBezTo>
                  <a:lnTo>
                    <a:pt x="6564376" y="4724651"/>
                  </a:lnTo>
                  <a:lnTo>
                    <a:pt x="6564376" y="4739156"/>
                  </a:lnTo>
                  <a:lnTo>
                    <a:pt x="267462" y="4739156"/>
                  </a:lnTo>
                  <a:lnTo>
                    <a:pt x="267462" y="4724651"/>
                  </a:lnTo>
                  <a:lnTo>
                    <a:pt x="267462" y="4739156"/>
                  </a:lnTo>
                  <a:cubicBezTo>
                    <a:pt x="119761" y="4739156"/>
                    <a:pt x="0" y="4602594"/>
                    <a:pt x="0" y="4434240"/>
                  </a:cubicBezTo>
                  <a:lnTo>
                    <a:pt x="0" y="304924"/>
                  </a:lnTo>
                  <a:lnTo>
                    <a:pt x="12700" y="304924"/>
                  </a:lnTo>
                  <a:lnTo>
                    <a:pt x="0" y="304924"/>
                  </a:lnTo>
                  <a:moveTo>
                    <a:pt x="25400" y="304924"/>
                  </a:moveTo>
                  <a:lnTo>
                    <a:pt x="25400" y="4434240"/>
                  </a:lnTo>
                  <a:lnTo>
                    <a:pt x="12700" y="4434240"/>
                  </a:lnTo>
                  <a:lnTo>
                    <a:pt x="25400" y="4434240"/>
                  </a:lnTo>
                  <a:cubicBezTo>
                    <a:pt x="25400" y="4586629"/>
                    <a:pt x="133731" y="4710138"/>
                    <a:pt x="267462" y="4710138"/>
                  </a:cubicBezTo>
                  <a:lnTo>
                    <a:pt x="6564376" y="4710138"/>
                  </a:lnTo>
                  <a:cubicBezTo>
                    <a:pt x="6698107" y="4710138"/>
                    <a:pt x="6806438" y="4586629"/>
                    <a:pt x="6806438" y="4434240"/>
                  </a:cubicBezTo>
                  <a:lnTo>
                    <a:pt x="6806438" y="304924"/>
                  </a:lnTo>
                  <a:cubicBezTo>
                    <a:pt x="6806438" y="152535"/>
                    <a:pt x="6698107" y="29027"/>
                    <a:pt x="6564376" y="29027"/>
                  </a:cubicBezTo>
                  <a:lnTo>
                    <a:pt x="267462" y="29027"/>
                  </a:lnTo>
                  <a:lnTo>
                    <a:pt x="267462" y="14513"/>
                  </a:lnTo>
                  <a:lnTo>
                    <a:pt x="267462" y="29027"/>
                  </a:lnTo>
                  <a:cubicBezTo>
                    <a:pt x="133731" y="29027"/>
                    <a:pt x="25400" y="152535"/>
                    <a:pt x="25400" y="304924"/>
                  </a:cubicBezTo>
                  <a:close/>
                </a:path>
              </a:pathLst>
            </a:custGeom>
            <a:solidFill>
              <a:srgbClr val="E9F0FC"/>
            </a:solidFill>
          </p:spPr>
        </p:sp>
      </p:grpSp>
      <p:grpSp>
        <p:nvGrpSpPr>
          <p:cNvPr name="Group 47" id="47"/>
          <p:cNvGrpSpPr/>
          <p:nvPr/>
        </p:nvGrpSpPr>
        <p:grpSpPr>
          <a:xfrm rot="0">
            <a:off x="6821525" y="5743328"/>
            <a:ext cx="3699000" cy="1104138"/>
            <a:chOff x="0" y="0"/>
            <a:chExt cx="4932000" cy="1472184"/>
          </a:xfrm>
        </p:grpSpPr>
        <p:sp>
          <p:nvSpPr>
            <p:cNvPr name="Freeform 48" id="48"/>
            <p:cNvSpPr/>
            <p:nvPr/>
          </p:nvSpPr>
          <p:spPr>
            <a:xfrm flipH="false" flipV="false" rot="0">
              <a:off x="0" y="0"/>
              <a:ext cx="4932000" cy="1472184"/>
            </a:xfrm>
            <a:custGeom>
              <a:avLst/>
              <a:gdLst/>
              <a:ahLst/>
              <a:cxnLst/>
              <a:rect r="r" b="b" t="t" l="l"/>
              <a:pathLst>
                <a:path h="1472184" w="4932000">
                  <a:moveTo>
                    <a:pt x="0" y="0"/>
                  </a:moveTo>
                  <a:lnTo>
                    <a:pt x="4932000" y="0"/>
                  </a:lnTo>
                  <a:lnTo>
                    <a:pt x="4932000" y="1472184"/>
                  </a:lnTo>
                  <a:lnTo>
                    <a:pt x="0" y="1472184"/>
                  </a:lnTo>
                  <a:close/>
                </a:path>
              </a:pathLst>
            </a:custGeom>
          </p:spPr>
        </p:sp>
        <p:sp>
          <p:nvSpPr>
            <p:cNvPr name="TextBox 49" id="49"/>
            <p:cNvSpPr txBox="true"/>
            <p:nvPr/>
          </p:nvSpPr>
          <p:spPr>
            <a:xfrm>
              <a:off x="0" y="-38100"/>
              <a:ext cx="4932000" cy="1510284"/>
            </a:xfrm>
            <a:prstGeom prst="rect">
              <a:avLst/>
            </a:prstGeom>
          </p:spPr>
          <p:txBody>
            <a:bodyPr anchor="t" rtlCol="false" tIns="0" lIns="0" bIns="0" rIns="0"/>
            <a:lstStyle/>
            <a:p>
              <a:pPr algn="l">
                <a:lnSpc>
                  <a:spcPts val="2760"/>
                </a:lnSpc>
              </a:pPr>
              <a:r>
                <a:rPr lang="en-US" b="true" sz="2000">
                  <a:solidFill>
                    <a:srgbClr val="28323A"/>
                  </a:solidFill>
                  <a:latin typeface="Proxima Nova Bold"/>
                  <a:ea typeface="Proxima Nova Bold"/>
                  <a:cs typeface="Proxima Nova Bold"/>
                  <a:sym typeface="Proxima Nova Bold"/>
                </a:rPr>
                <a:t>Porcentaje de </a:t>
              </a:r>
              <a:r>
                <a:rPr lang="en-US" b="true" sz="2000">
                  <a:solidFill>
                    <a:srgbClr val="28323A"/>
                  </a:solidFill>
                  <a:latin typeface="Proxima Nova Bold"/>
                  <a:ea typeface="Proxima Nova Bold"/>
                  <a:cs typeface="Proxima Nova Bold"/>
                  <a:sym typeface="Proxima Nova Bold"/>
                </a:rPr>
                <a:t>posición del acelerador – Conducción ecológica</a:t>
              </a:r>
            </a:p>
          </p:txBody>
        </p:sp>
      </p:grpSp>
      <p:grpSp>
        <p:nvGrpSpPr>
          <p:cNvPr name="Group 50" id="50"/>
          <p:cNvGrpSpPr/>
          <p:nvPr/>
        </p:nvGrpSpPr>
        <p:grpSpPr>
          <a:xfrm rot="0">
            <a:off x="6836225" y="6879681"/>
            <a:ext cx="4456800" cy="1104138"/>
            <a:chOff x="0" y="0"/>
            <a:chExt cx="5942400" cy="1472184"/>
          </a:xfrm>
        </p:grpSpPr>
        <p:sp>
          <p:nvSpPr>
            <p:cNvPr name="Freeform 51" id="51"/>
            <p:cNvSpPr/>
            <p:nvPr/>
          </p:nvSpPr>
          <p:spPr>
            <a:xfrm flipH="false" flipV="false" rot="0">
              <a:off x="0" y="0"/>
              <a:ext cx="5942400" cy="1472184"/>
            </a:xfrm>
            <a:custGeom>
              <a:avLst/>
              <a:gdLst/>
              <a:ahLst/>
              <a:cxnLst/>
              <a:rect r="r" b="b" t="t" l="l"/>
              <a:pathLst>
                <a:path h="1472184" w="5942400">
                  <a:moveTo>
                    <a:pt x="0" y="0"/>
                  </a:moveTo>
                  <a:lnTo>
                    <a:pt x="5942400" y="0"/>
                  </a:lnTo>
                  <a:lnTo>
                    <a:pt x="5942400" y="1472184"/>
                  </a:lnTo>
                  <a:lnTo>
                    <a:pt x="0" y="1472184"/>
                  </a:lnTo>
                  <a:close/>
                </a:path>
              </a:pathLst>
            </a:custGeom>
          </p:spPr>
        </p:sp>
        <p:sp>
          <p:nvSpPr>
            <p:cNvPr name="TextBox 52" id="52"/>
            <p:cNvSpPr txBox="true"/>
            <p:nvPr/>
          </p:nvSpPr>
          <p:spPr>
            <a:xfrm>
              <a:off x="0" y="-38100"/>
              <a:ext cx="5942400" cy="1510284"/>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Analizar el comportamiento del acelerador para fomentar una conducción eficiente.</a:t>
              </a:r>
            </a:p>
          </p:txBody>
        </p:sp>
      </p:grpSp>
      <p:grpSp>
        <p:nvGrpSpPr>
          <p:cNvPr name="Group 53" id="53"/>
          <p:cNvGrpSpPr/>
          <p:nvPr/>
        </p:nvGrpSpPr>
        <p:grpSpPr>
          <a:xfrm rot="0">
            <a:off x="11995750" y="5644210"/>
            <a:ext cx="5123850" cy="3554323"/>
            <a:chOff x="0" y="0"/>
            <a:chExt cx="6831800" cy="4739098"/>
          </a:xfrm>
        </p:grpSpPr>
        <p:sp>
          <p:nvSpPr>
            <p:cNvPr name="Freeform 54" id="54"/>
            <p:cNvSpPr/>
            <p:nvPr/>
          </p:nvSpPr>
          <p:spPr>
            <a:xfrm flipH="false" flipV="false" rot="0">
              <a:off x="12700" y="14513"/>
              <a:ext cx="6806438" cy="4710137"/>
            </a:xfrm>
            <a:custGeom>
              <a:avLst/>
              <a:gdLst/>
              <a:ahLst/>
              <a:cxnLst/>
              <a:rect r="r" b="b" t="t" l="l"/>
              <a:pathLst>
                <a:path h="4710137" w="6806438">
                  <a:moveTo>
                    <a:pt x="0" y="290411"/>
                  </a:moveTo>
                  <a:cubicBezTo>
                    <a:pt x="0" y="130039"/>
                    <a:pt x="114046" y="0"/>
                    <a:pt x="254762" y="0"/>
                  </a:cubicBezTo>
                  <a:lnTo>
                    <a:pt x="6551676" y="0"/>
                  </a:lnTo>
                  <a:cubicBezTo>
                    <a:pt x="6692392" y="0"/>
                    <a:pt x="6806438" y="130039"/>
                    <a:pt x="6806438" y="290411"/>
                  </a:cubicBezTo>
                  <a:lnTo>
                    <a:pt x="6806438" y="4419727"/>
                  </a:lnTo>
                  <a:cubicBezTo>
                    <a:pt x="6806438" y="4580099"/>
                    <a:pt x="6692392" y="4710138"/>
                    <a:pt x="6551676" y="4710138"/>
                  </a:cubicBezTo>
                  <a:lnTo>
                    <a:pt x="254762" y="4710138"/>
                  </a:lnTo>
                  <a:cubicBezTo>
                    <a:pt x="114046" y="4710138"/>
                    <a:pt x="0" y="4580099"/>
                    <a:pt x="0" y="4419727"/>
                  </a:cubicBezTo>
                  <a:close/>
                </a:path>
              </a:pathLst>
            </a:custGeom>
            <a:solidFill>
              <a:srgbClr val="F1F6FF"/>
            </a:solidFill>
          </p:spPr>
        </p:sp>
        <p:sp>
          <p:nvSpPr>
            <p:cNvPr name="Freeform 55" id="55"/>
            <p:cNvSpPr/>
            <p:nvPr/>
          </p:nvSpPr>
          <p:spPr>
            <a:xfrm flipH="false" flipV="false" rot="0">
              <a:off x="0" y="0"/>
              <a:ext cx="6831838" cy="4739156"/>
            </a:xfrm>
            <a:custGeom>
              <a:avLst/>
              <a:gdLst/>
              <a:ahLst/>
              <a:cxnLst/>
              <a:rect r="r" b="b" t="t" l="l"/>
              <a:pathLst>
                <a:path h="4739156" w="6831838">
                  <a:moveTo>
                    <a:pt x="0" y="304924"/>
                  </a:moveTo>
                  <a:cubicBezTo>
                    <a:pt x="0" y="136425"/>
                    <a:pt x="119761" y="0"/>
                    <a:pt x="267462" y="0"/>
                  </a:cubicBezTo>
                  <a:lnTo>
                    <a:pt x="6564376" y="0"/>
                  </a:lnTo>
                  <a:lnTo>
                    <a:pt x="6564376" y="14513"/>
                  </a:lnTo>
                  <a:lnTo>
                    <a:pt x="6564376" y="0"/>
                  </a:lnTo>
                  <a:cubicBezTo>
                    <a:pt x="6712077" y="0"/>
                    <a:pt x="6831838" y="136425"/>
                    <a:pt x="6831838" y="304924"/>
                  </a:cubicBezTo>
                  <a:lnTo>
                    <a:pt x="6819138" y="304924"/>
                  </a:lnTo>
                  <a:lnTo>
                    <a:pt x="6831838" y="304924"/>
                  </a:lnTo>
                  <a:lnTo>
                    <a:pt x="6831838" y="4434240"/>
                  </a:lnTo>
                  <a:lnTo>
                    <a:pt x="6819138" y="4434240"/>
                  </a:lnTo>
                  <a:lnTo>
                    <a:pt x="6831838" y="4434240"/>
                  </a:lnTo>
                  <a:cubicBezTo>
                    <a:pt x="6831838" y="4602594"/>
                    <a:pt x="6712077" y="4739156"/>
                    <a:pt x="6564376" y="4739156"/>
                  </a:cubicBezTo>
                  <a:lnTo>
                    <a:pt x="6564376" y="4724651"/>
                  </a:lnTo>
                  <a:lnTo>
                    <a:pt x="6564376" y="4739156"/>
                  </a:lnTo>
                  <a:lnTo>
                    <a:pt x="267462" y="4739156"/>
                  </a:lnTo>
                  <a:lnTo>
                    <a:pt x="267462" y="4724651"/>
                  </a:lnTo>
                  <a:lnTo>
                    <a:pt x="267462" y="4739156"/>
                  </a:lnTo>
                  <a:cubicBezTo>
                    <a:pt x="119761" y="4739156"/>
                    <a:pt x="0" y="4602594"/>
                    <a:pt x="0" y="4434240"/>
                  </a:cubicBezTo>
                  <a:lnTo>
                    <a:pt x="0" y="304924"/>
                  </a:lnTo>
                  <a:lnTo>
                    <a:pt x="12700" y="304924"/>
                  </a:lnTo>
                  <a:lnTo>
                    <a:pt x="0" y="304924"/>
                  </a:lnTo>
                  <a:moveTo>
                    <a:pt x="25400" y="304924"/>
                  </a:moveTo>
                  <a:lnTo>
                    <a:pt x="25400" y="4434240"/>
                  </a:lnTo>
                  <a:lnTo>
                    <a:pt x="12700" y="4434240"/>
                  </a:lnTo>
                  <a:lnTo>
                    <a:pt x="25400" y="4434240"/>
                  </a:lnTo>
                  <a:cubicBezTo>
                    <a:pt x="25400" y="4586629"/>
                    <a:pt x="133731" y="4710138"/>
                    <a:pt x="267462" y="4710138"/>
                  </a:cubicBezTo>
                  <a:lnTo>
                    <a:pt x="6564376" y="4710138"/>
                  </a:lnTo>
                  <a:cubicBezTo>
                    <a:pt x="6698107" y="4710138"/>
                    <a:pt x="6806438" y="4586629"/>
                    <a:pt x="6806438" y="4434240"/>
                  </a:cubicBezTo>
                  <a:lnTo>
                    <a:pt x="6806438" y="304924"/>
                  </a:lnTo>
                  <a:cubicBezTo>
                    <a:pt x="6806438" y="152535"/>
                    <a:pt x="6698107" y="29027"/>
                    <a:pt x="6564376" y="29027"/>
                  </a:cubicBezTo>
                  <a:lnTo>
                    <a:pt x="267462" y="29027"/>
                  </a:lnTo>
                  <a:lnTo>
                    <a:pt x="267462" y="14513"/>
                  </a:lnTo>
                  <a:lnTo>
                    <a:pt x="267462" y="29027"/>
                  </a:lnTo>
                  <a:cubicBezTo>
                    <a:pt x="133731" y="29027"/>
                    <a:pt x="25400" y="152535"/>
                    <a:pt x="25400" y="304924"/>
                  </a:cubicBezTo>
                  <a:close/>
                </a:path>
              </a:pathLst>
            </a:custGeom>
            <a:solidFill>
              <a:srgbClr val="E9F0FC"/>
            </a:solidFill>
          </p:spPr>
        </p:sp>
      </p:grpSp>
      <p:grpSp>
        <p:nvGrpSpPr>
          <p:cNvPr name="Group 56" id="56"/>
          <p:cNvGrpSpPr/>
          <p:nvPr/>
        </p:nvGrpSpPr>
        <p:grpSpPr>
          <a:xfrm rot="0">
            <a:off x="12314575" y="6042243"/>
            <a:ext cx="3699000" cy="761238"/>
            <a:chOff x="0" y="0"/>
            <a:chExt cx="4932000" cy="1014984"/>
          </a:xfrm>
        </p:grpSpPr>
        <p:sp>
          <p:nvSpPr>
            <p:cNvPr name="Freeform 57" id="57"/>
            <p:cNvSpPr/>
            <p:nvPr/>
          </p:nvSpPr>
          <p:spPr>
            <a:xfrm flipH="false" flipV="false" rot="0">
              <a:off x="0" y="0"/>
              <a:ext cx="4932000" cy="1014984"/>
            </a:xfrm>
            <a:custGeom>
              <a:avLst/>
              <a:gdLst/>
              <a:ahLst/>
              <a:cxnLst/>
              <a:rect r="r" b="b" t="t" l="l"/>
              <a:pathLst>
                <a:path h="1014984" w="4932000">
                  <a:moveTo>
                    <a:pt x="0" y="0"/>
                  </a:moveTo>
                  <a:lnTo>
                    <a:pt x="4932000" y="0"/>
                  </a:lnTo>
                  <a:lnTo>
                    <a:pt x="4932000" y="1014984"/>
                  </a:lnTo>
                  <a:lnTo>
                    <a:pt x="0" y="1014984"/>
                  </a:lnTo>
                  <a:close/>
                </a:path>
              </a:pathLst>
            </a:custGeom>
          </p:spPr>
        </p:sp>
        <p:sp>
          <p:nvSpPr>
            <p:cNvPr name="TextBox 58" id="58"/>
            <p:cNvSpPr txBox="true"/>
            <p:nvPr/>
          </p:nvSpPr>
          <p:spPr>
            <a:xfrm>
              <a:off x="0" y="-38100"/>
              <a:ext cx="4932000" cy="1053084"/>
            </a:xfrm>
            <a:prstGeom prst="rect">
              <a:avLst/>
            </a:prstGeom>
          </p:spPr>
          <p:txBody>
            <a:bodyPr anchor="t" rtlCol="false" tIns="0" lIns="0" bIns="0" rIns="0"/>
            <a:lstStyle/>
            <a:p>
              <a:pPr algn="l">
                <a:lnSpc>
                  <a:spcPts val="2760"/>
                </a:lnSpc>
              </a:pPr>
              <a:r>
                <a:rPr lang="en-US" b="true" sz="2000">
                  <a:solidFill>
                    <a:srgbClr val="28323A"/>
                  </a:solidFill>
                  <a:latin typeface="Proxima Nova Bold"/>
                  <a:ea typeface="Proxima Nova Bold"/>
                  <a:cs typeface="Proxima Nova Bold"/>
                  <a:sym typeface="Proxima Nova Bold"/>
                </a:rPr>
                <a:t>Carga del alt</a:t>
              </a:r>
              <a:r>
                <a:rPr lang="en-US" b="true" sz="2000">
                  <a:solidFill>
                    <a:srgbClr val="28323A"/>
                  </a:solidFill>
                  <a:latin typeface="Proxima Nova Bold"/>
                  <a:ea typeface="Proxima Nova Bold"/>
                  <a:cs typeface="Proxima Nova Bold"/>
                  <a:sym typeface="Proxima Nova Bold"/>
                </a:rPr>
                <a:t>ernador (% de capacidad máxima)</a:t>
              </a:r>
            </a:p>
          </p:txBody>
        </p:sp>
      </p:grpSp>
      <p:grpSp>
        <p:nvGrpSpPr>
          <p:cNvPr name="Group 59" id="59"/>
          <p:cNvGrpSpPr/>
          <p:nvPr/>
        </p:nvGrpSpPr>
        <p:grpSpPr>
          <a:xfrm rot="0">
            <a:off x="12314575" y="6879681"/>
            <a:ext cx="4456800" cy="1369800"/>
            <a:chOff x="0" y="0"/>
            <a:chExt cx="5942400" cy="1826400"/>
          </a:xfrm>
        </p:grpSpPr>
        <p:sp>
          <p:nvSpPr>
            <p:cNvPr name="Freeform 60" id="60"/>
            <p:cNvSpPr/>
            <p:nvPr/>
          </p:nvSpPr>
          <p:spPr>
            <a:xfrm flipH="false" flipV="false" rot="0">
              <a:off x="0" y="0"/>
              <a:ext cx="5942400" cy="1826400"/>
            </a:xfrm>
            <a:custGeom>
              <a:avLst/>
              <a:gdLst/>
              <a:ahLst/>
              <a:cxnLst/>
              <a:rect r="r" b="b" t="t" l="l"/>
              <a:pathLst>
                <a:path h="1826400" w="5942400">
                  <a:moveTo>
                    <a:pt x="0" y="0"/>
                  </a:moveTo>
                  <a:lnTo>
                    <a:pt x="5942400" y="0"/>
                  </a:lnTo>
                  <a:lnTo>
                    <a:pt x="5942400" y="1826400"/>
                  </a:lnTo>
                  <a:lnTo>
                    <a:pt x="0" y="1826400"/>
                  </a:lnTo>
                  <a:close/>
                </a:path>
              </a:pathLst>
            </a:custGeom>
          </p:spPr>
        </p:sp>
        <p:sp>
          <p:nvSpPr>
            <p:cNvPr name="TextBox 61" id="61"/>
            <p:cNvSpPr txBox="true"/>
            <p:nvPr/>
          </p:nvSpPr>
          <p:spPr>
            <a:xfrm>
              <a:off x="0" y="-38100"/>
              <a:ext cx="5942400" cy="1864500"/>
            </a:xfrm>
            <a:prstGeom prst="rect">
              <a:avLst/>
            </a:prstGeom>
          </p:spPr>
          <p:txBody>
            <a:bodyPr anchor="t" rtlCol="false" tIns="0" lIns="0" bIns="0" rIns="0"/>
            <a:lstStyle/>
            <a:p>
              <a:pPr algn="l">
                <a:lnSpc>
                  <a:spcPts val="2760"/>
                </a:lnSpc>
              </a:pPr>
              <a:r>
                <a:rPr lang="en-US" sz="2000">
                  <a:solidFill>
                    <a:srgbClr val="28323A"/>
                  </a:solidFill>
                  <a:latin typeface="Proxima Nova"/>
                  <a:ea typeface="Proxima Nova"/>
                  <a:cs typeface="Proxima Nova"/>
                  <a:sym typeface="Proxima Nova"/>
                </a:rPr>
                <a:t> </a:t>
              </a:r>
              <a:r>
                <a:rPr lang="en-US" sz="2000">
                  <a:solidFill>
                    <a:srgbClr val="28323A"/>
                  </a:solidFill>
                  <a:latin typeface="Proxima Nova"/>
                  <a:ea typeface="Proxima Nova"/>
                  <a:cs typeface="Proxima Nova"/>
                  <a:sym typeface="Proxima Nova"/>
                </a:rPr>
                <a:t>Medir cuánto del potencial del alternador se está utilizando.</a:t>
              </a:r>
            </a:p>
          </p:txBody>
        </p:sp>
      </p:grpSp>
      <p:grpSp>
        <p:nvGrpSpPr>
          <p:cNvPr name="Group 62" id="62"/>
          <p:cNvGrpSpPr/>
          <p:nvPr/>
        </p:nvGrpSpPr>
        <p:grpSpPr>
          <a:xfrm rot="0">
            <a:off x="15781214" y="2629915"/>
            <a:ext cx="1198726" cy="445644"/>
            <a:chOff x="0" y="0"/>
            <a:chExt cx="1598301" cy="594192"/>
          </a:xfrm>
        </p:grpSpPr>
        <p:sp>
          <p:nvSpPr>
            <p:cNvPr name="Freeform 63" id="63"/>
            <p:cNvSpPr/>
            <p:nvPr/>
          </p:nvSpPr>
          <p:spPr>
            <a:xfrm flipH="false" flipV="false" rot="0">
              <a:off x="0" y="0"/>
              <a:ext cx="1598295" cy="594233"/>
            </a:xfrm>
            <a:custGeom>
              <a:avLst/>
              <a:gdLst/>
              <a:ahLst/>
              <a:cxnLst/>
              <a:rect r="r" b="b" t="t" l="l"/>
              <a:pathLst>
                <a:path h="594233" w="1598295">
                  <a:moveTo>
                    <a:pt x="0" y="0"/>
                  </a:moveTo>
                  <a:lnTo>
                    <a:pt x="1598295" y="0"/>
                  </a:lnTo>
                  <a:lnTo>
                    <a:pt x="1598295" y="594233"/>
                  </a:lnTo>
                  <a:lnTo>
                    <a:pt x="0" y="594233"/>
                  </a:lnTo>
                  <a:lnTo>
                    <a:pt x="0" y="0"/>
                  </a:lnTo>
                  <a:close/>
                </a:path>
              </a:pathLst>
            </a:custGeom>
            <a:blipFill>
              <a:blip r:embed="rId5"/>
              <a:stretch>
                <a:fillRect l="0" t="-1623" r="0" b="-1616"/>
              </a:stretch>
            </a:blipFill>
          </p:spPr>
        </p:sp>
      </p:grpSp>
      <p:grpSp>
        <p:nvGrpSpPr>
          <p:cNvPr name="Group 64" id="64"/>
          <p:cNvGrpSpPr/>
          <p:nvPr/>
        </p:nvGrpSpPr>
        <p:grpSpPr>
          <a:xfrm rot="0">
            <a:off x="16246334" y="5996635"/>
            <a:ext cx="599817" cy="597523"/>
            <a:chOff x="0" y="0"/>
            <a:chExt cx="884176" cy="880795"/>
          </a:xfrm>
        </p:grpSpPr>
        <p:sp>
          <p:nvSpPr>
            <p:cNvPr name="Freeform 65" id="65"/>
            <p:cNvSpPr/>
            <p:nvPr/>
          </p:nvSpPr>
          <p:spPr>
            <a:xfrm flipH="false" flipV="false" rot="0">
              <a:off x="0" y="0"/>
              <a:ext cx="884174" cy="880745"/>
            </a:xfrm>
            <a:custGeom>
              <a:avLst/>
              <a:gdLst/>
              <a:ahLst/>
              <a:cxnLst/>
              <a:rect r="r" b="b" t="t" l="l"/>
              <a:pathLst>
                <a:path h="880745" w="884174">
                  <a:moveTo>
                    <a:pt x="0" y="0"/>
                  </a:moveTo>
                  <a:lnTo>
                    <a:pt x="884174" y="0"/>
                  </a:lnTo>
                  <a:lnTo>
                    <a:pt x="884174" y="880745"/>
                  </a:lnTo>
                  <a:lnTo>
                    <a:pt x="0" y="880745"/>
                  </a:lnTo>
                  <a:lnTo>
                    <a:pt x="0" y="0"/>
                  </a:lnTo>
                  <a:close/>
                </a:path>
              </a:pathLst>
            </a:custGeom>
            <a:blipFill>
              <a:blip r:embed="rId6"/>
              <a:stretch>
                <a:fillRect l="-3513" t="0" r="-3513" b="-5"/>
              </a:stretch>
            </a:blipFill>
          </p:spPr>
        </p:sp>
      </p:grpSp>
      <p:grpSp>
        <p:nvGrpSpPr>
          <p:cNvPr name="Group 66" id="66"/>
          <p:cNvGrpSpPr/>
          <p:nvPr/>
        </p:nvGrpSpPr>
        <p:grpSpPr>
          <a:xfrm rot="0">
            <a:off x="5278975" y="2490970"/>
            <a:ext cx="711546" cy="584589"/>
            <a:chOff x="0" y="0"/>
            <a:chExt cx="1535971" cy="1261917"/>
          </a:xfrm>
        </p:grpSpPr>
        <p:sp>
          <p:nvSpPr>
            <p:cNvPr name="Freeform 67" id="67"/>
            <p:cNvSpPr/>
            <p:nvPr/>
          </p:nvSpPr>
          <p:spPr>
            <a:xfrm flipH="false" flipV="false" rot="0">
              <a:off x="0" y="0"/>
              <a:ext cx="1535938" cy="1261872"/>
            </a:xfrm>
            <a:custGeom>
              <a:avLst/>
              <a:gdLst/>
              <a:ahLst/>
              <a:cxnLst/>
              <a:rect r="r" b="b" t="t" l="l"/>
              <a:pathLst>
                <a:path h="1261872" w="1535938">
                  <a:moveTo>
                    <a:pt x="0" y="0"/>
                  </a:moveTo>
                  <a:lnTo>
                    <a:pt x="1535938" y="0"/>
                  </a:lnTo>
                  <a:lnTo>
                    <a:pt x="1535938" y="1261872"/>
                  </a:lnTo>
                  <a:lnTo>
                    <a:pt x="0" y="1261872"/>
                  </a:lnTo>
                  <a:lnTo>
                    <a:pt x="0" y="0"/>
                  </a:lnTo>
                  <a:close/>
                </a:path>
              </a:pathLst>
            </a:custGeom>
            <a:blipFill>
              <a:blip r:embed="rId7"/>
              <a:stretch>
                <a:fillRect l="-207" t="0" r="-209" b="-3"/>
              </a:stretch>
            </a:blipFill>
          </p:spPr>
        </p:sp>
      </p:grpSp>
      <p:grpSp>
        <p:nvGrpSpPr>
          <p:cNvPr name="Group 68" id="68"/>
          <p:cNvGrpSpPr/>
          <p:nvPr/>
        </p:nvGrpSpPr>
        <p:grpSpPr>
          <a:xfrm rot="0">
            <a:off x="1050576" y="985300"/>
            <a:ext cx="8354400" cy="932917"/>
            <a:chOff x="0" y="0"/>
            <a:chExt cx="11139200" cy="1243889"/>
          </a:xfrm>
        </p:grpSpPr>
        <p:sp>
          <p:nvSpPr>
            <p:cNvPr name="Freeform 69" id="69"/>
            <p:cNvSpPr/>
            <p:nvPr/>
          </p:nvSpPr>
          <p:spPr>
            <a:xfrm flipH="false" flipV="false" rot="0">
              <a:off x="0" y="0"/>
              <a:ext cx="11139200" cy="1243889"/>
            </a:xfrm>
            <a:custGeom>
              <a:avLst/>
              <a:gdLst/>
              <a:ahLst/>
              <a:cxnLst/>
              <a:rect r="r" b="b" t="t" l="l"/>
              <a:pathLst>
                <a:path h="1243889" w="11139200">
                  <a:moveTo>
                    <a:pt x="0" y="0"/>
                  </a:moveTo>
                  <a:lnTo>
                    <a:pt x="11139200" y="0"/>
                  </a:lnTo>
                  <a:lnTo>
                    <a:pt x="11139200" y="1243889"/>
                  </a:lnTo>
                  <a:lnTo>
                    <a:pt x="0" y="1243889"/>
                  </a:lnTo>
                  <a:close/>
                </a:path>
              </a:pathLst>
            </a:custGeom>
          </p:spPr>
        </p:sp>
        <p:sp>
          <p:nvSpPr>
            <p:cNvPr name="TextBox 70" id="70"/>
            <p:cNvSpPr txBox="true"/>
            <p:nvPr/>
          </p:nvSpPr>
          <p:spPr>
            <a:xfrm>
              <a:off x="0" y="-47625"/>
              <a:ext cx="11139200" cy="1291514"/>
            </a:xfrm>
            <a:prstGeom prst="rect">
              <a:avLst/>
            </a:prstGeom>
          </p:spPr>
          <p:txBody>
            <a:bodyPr anchor="t" rtlCol="false" tIns="0" lIns="0" bIns="0" rIns="0"/>
            <a:lstStyle/>
            <a:p>
              <a:pPr algn="l">
                <a:lnSpc>
                  <a:spcPts val="5808"/>
                </a:lnSpc>
              </a:pPr>
              <a:r>
                <a:rPr lang="en-US" b="true" sz="4400">
                  <a:solidFill>
                    <a:srgbClr val="000000"/>
                  </a:solidFill>
                  <a:latin typeface="Proxima Nova Bold"/>
                  <a:ea typeface="Proxima Nova Bold"/>
                  <a:cs typeface="Proxima Nova Bold"/>
                  <a:sym typeface="Proxima Nova Bold"/>
                </a:rPr>
                <a:t>Casos de estudios</a:t>
              </a:r>
            </a:p>
          </p:txBody>
        </p:sp>
      </p:grpSp>
      <p:sp>
        <p:nvSpPr>
          <p:cNvPr name="Freeform 71" id="71"/>
          <p:cNvSpPr/>
          <p:nvPr/>
        </p:nvSpPr>
        <p:spPr>
          <a:xfrm flipH="false" flipV="false" rot="0">
            <a:off x="10661426" y="2474670"/>
            <a:ext cx="710748" cy="569798"/>
          </a:xfrm>
          <a:custGeom>
            <a:avLst/>
            <a:gdLst/>
            <a:ahLst/>
            <a:cxnLst/>
            <a:rect r="r" b="b" t="t" l="l"/>
            <a:pathLst>
              <a:path h="569798" w="710748">
                <a:moveTo>
                  <a:pt x="0" y="0"/>
                </a:moveTo>
                <a:lnTo>
                  <a:pt x="710748" y="0"/>
                </a:lnTo>
                <a:lnTo>
                  <a:pt x="710748" y="569798"/>
                </a:lnTo>
                <a:lnTo>
                  <a:pt x="0" y="569798"/>
                </a:lnTo>
                <a:lnTo>
                  <a:pt x="0" y="0"/>
                </a:lnTo>
                <a:close/>
              </a:path>
            </a:pathLst>
          </a:custGeom>
          <a:blipFill>
            <a:blip r:embed="rId8"/>
            <a:stretch>
              <a:fillRect l="0" t="0" r="0" b="0"/>
            </a:stretch>
          </a:blipFill>
        </p:spPr>
      </p:sp>
      <p:sp>
        <p:nvSpPr>
          <p:cNvPr name="Freeform 72" id="72"/>
          <p:cNvSpPr/>
          <p:nvPr/>
        </p:nvSpPr>
        <p:spPr>
          <a:xfrm flipH="false" flipV="false" rot="0">
            <a:off x="5351480" y="5871896"/>
            <a:ext cx="592487" cy="587998"/>
          </a:xfrm>
          <a:custGeom>
            <a:avLst/>
            <a:gdLst/>
            <a:ahLst/>
            <a:cxnLst/>
            <a:rect r="r" b="b" t="t" l="l"/>
            <a:pathLst>
              <a:path h="587998" w="592487">
                <a:moveTo>
                  <a:pt x="0" y="0"/>
                </a:moveTo>
                <a:lnTo>
                  <a:pt x="592487" y="0"/>
                </a:lnTo>
                <a:lnTo>
                  <a:pt x="592487" y="587998"/>
                </a:lnTo>
                <a:lnTo>
                  <a:pt x="0" y="587998"/>
                </a:lnTo>
                <a:lnTo>
                  <a:pt x="0" y="0"/>
                </a:lnTo>
                <a:close/>
              </a:path>
            </a:pathLst>
          </a:custGeom>
          <a:blipFill>
            <a:blip r:embed="rId9"/>
            <a:stretch>
              <a:fillRect l="0" t="0" r="0" b="0"/>
            </a:stretch>
          </a:blipFill>
        </p:spPr>
      </p:sp>
      <p:sp>
        <p:nvSpPr>
          <p:cNvPr name="Freeform 73" id="73"/>
          <p:cNvSpPr/>
          <p:nvPr/>
        </p:nvSpPr>
        <p:spPr>
          <a:xfrm flipH="false" flipV="false" rot="0">
            <a:off x="10914430" y="5996635"/>
            <a:ext cx="406070" cy="624507"/>
          </a:xfrm>
          <a:custGeom>
            <a:avLst/>
            <a:gdLst/>
            <a:ahLst/>
            <a:cxnLst/>
            <a:rect r="r" b="b" t="t" l="l"/>
            <a:pathLst>
              <a:path h="624507" w="406070">
                <a:moveTo>
                  <a:pt x="0" y="0"/>
                </a:moveTo>
                <a:lnTo>
                  <a:pt x="406070" y="0"/>
                </a:lnTo>
                <a:lnTo>
                  <a:pt x="406070" y="624507"/>
                </a:lnTo>
                <a:lnTo>
                  <a:pt x="0" y="624507"/>
                </a:lnTo>
                <a:lnTo>
                  <a:pt x="0" y="0"/>
                </a:lnTo>
                <a:close/>
              </a:path>
            </a:pathLst>
          </a:custGeom>
          <a:blipFill>
            <a:blip r:embed="rId10"/>
            <a:stretch>
              <a:fillRect l="0" t="0" r="0" b="0"/>
            </a:stretch>
          </a:blipFill>
        </p:spPr>
      </p:sp>
      <p:sp>
        <p:nvSpPr>
          <p:cNvPr name="Freeform 74" id="74"/>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11">
              <a:alphaModFix amt="70000"/>
            </a:blip>
            <a:stretch>
              <a:fillRect l="-2600" t="-14328" r="2599" b="-14328"/>
            </a:stretch>
          </a:blipFill>
        </p:spPr>
      </p:sp>
      <p:grpSp>
        <p:nvGrpSpPr>
          <p:cNvPr name="Group 75" id="75"/>
          <p:cNvGrpSpPr/>
          <p:nvPr/>
        </p:nvGrpSpPr>
        <p:grpSpPr>
          <a:xfrm rot="0">
            <a:off x="-17650" y="9842500"/>
            <a:ext cx="18305400" cy="444600"/>
            <a:chOff x="0" y="0"/>
            <a:chExt cx="24407200" cy="592800"/>
          </a:xfrm>
        </p:grpSpPr>
        <p:grpSp>
          <p:nvGrpSpPr>
            <p:cNvPr name="Group 76" id="76"/>
            <p:cNvGrpSpPr/>
            <p:nvPr/>
          </p:nvGrpSpPr>
          <p:grpSpPr>
            <a:xfrm rot="0">
              <a:off x="0" y="0"/>
              <a:ext cx="24407200" cy="592800"/>
              <a:chOff x="0" y="0"/>
              <a:chExt cx="24407200" cy="592800"/>
            </a:xfrm>
          </p:grpSpPr>
          <p:sp>
            <p:nvSpPr>
              <p:cNvPr name="Freeform 77" id="77"/>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78" id="78"/>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11">
                <a:alphaModFix amt="70000"/>
              </a:blip>
              <a:stretch>
                <a:fillRect l="-2600" t="-14328" r="2599" b="-14328"/>
              </a:stretch>
            </a:blipFill>
          </p:spPr>
        </p:sp>
        <p:sp>
          <p:nvSpPr>
            <p:cNvPr name="TextBox 79" id="79"/>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7</a:t>
              </a:r>
            </a:p>
          </p:txBody>
        </p:sp>
      </p:grpSp>
      <p:grpSp>
        <p:nvGrpSpPr>
          <p:cNvPr name="Group 80" id="80"/>
          <p:cNvGrpSpPr/>
          <p:nvPr/>
        </p:nvGrpSpPr>
        <p:grpSpPr>
          <a:xfrm rot="0">
            <a:off x="1277164" y="4512391"/>
            <a:ext cx="4662046" cy="593813"/>
            <a:chOff x="0" y="0"/>
            <a:chExt cx="1227864" cy="156395"/>
          </a:xfrm>
        </p:grpSpPr>
        <p:sp>
          <p:nvSpPr>
            <p:cNvPr name="Freeform 81" id="81"/>
            <p:cNvSpPr/>
            <p:nvPr/>
          </p:nvSpPr>
          <p:spPr>
            <a:xfrm flipH="false" flipV="false" rot="0">
              <a:off x="0" y="0"/>
              <a:ext cx="1227864" cy="156395"/>
            </a:xfrm>
            <a:custGeom>
              <a:avLst/>
              <a:gdLst/>
              <a:ahLst/>
              <a:cxnLst/>
              <a:rect r="r" b="b" t="t" l="l"/>
              <a:pathLst>
                <a:path h="156395" w="1227864">
                  <a:moveTo>
                    <a:pt x="16606" y="0"/>
                  </a:moveTo>
                  <a:lnTo>
                    <a:pt x="1211258" y="0"/>
                  </a:lnTo>
                  <a:cubicBezTo>
                    <a:pt x="1220429" y="0"/>
                    <a:pt x="1227864" y="7435"/>
                    <a:pt x="1227864" y="16606"/>
                  </a:cubicBezTo>
                  <a:lnTo>
                    <a:pt x="1227864" y="139789"/>
                  </a:lnTo>
                  <a:cubicBezTo>
                    <a:pt x="1227864" y="148960"/>
                    <a:pt x="1220429" y="156395"/>
                    <a:pt x="1211258" y="156395"/>
                  </a:cubicBezTo>
                  <a:lnTo>
                    <a:pt x="16606" y="156395"/>
                  </a:lnTo>
                  <a:cubicBezTo>
                    <a:pt x="12202" y="156395"/>
                    <a:pt x="7978" y="154646"/>
                    <a:pt x="4864" y="151531"/>
                  </a:cubicBezTo>
                  <a:cubicBezTo>
                    <a:pt x="1750" y="148417"/>
                    <a:pt x="0" y="144193"/>
                    <a:pt x="0" y="139789"/>
                  </a:cubicBezTo>
                  <a:lnTo>
                    <a:pt x="0" y="16606"/>
                  </a:lnTo>
                  <a:cubicBezTo>
                    <a:pt x="0" y="12202"/>
                    <a:pt x="1750" y="7978"/>
                    <a:pt x="4864" y="4864"/>
                  </a:cubicBezTo>
                  <a:cubicBezTo>
                    <a:pt x="7978" y="1750"/>
                    <a:pt x="12202" y="0"/>
                    <a:pt x="16606" y="0"/>
                  </a:cubicBezTo>
                  <a:close/>
                </a:path>
              </a:pathLst>
            </a:custGeom>
            <a:solidFill>
              <a:srgbClr val="0B395A"/>
            </a:solidFill>
          </p:spPr>
        </p:sp>
        <p:sp>
          <p:nvSpPr>
            <p:cNvPr name="TextBox 82" id="82"/>
            <p:cNvSpPr txBox="true"/>
            <p:nvPr/>
          </p:nvSpPr>
          <p:spPr>
            <a:xfrm>
              <a:off x="0" y="0"/>
              <a:ext cx="1227864" cy="156395"/>
            </a:xfrm>
            <a:prstGeom prst="rect">
              <a:avLst/>
            </a:prstGeom>
          </p:spPr>
          <p:txBody>
            <a:bodyPr anchor="ctr" rtlCol="false" tIns="50800" lIns="50800" bIns="50800" rIns="50800"/>
            <a:lstStyle/>
            <a:p>
              <a:pPr algn="l">
                <a:lnSpc>
                  <a:spcPts val="1680"/>
                </a:lnSpc>
              </a:pPr>
              <a:r>
                <a:rPr lang="en-US" sz="1400">
                  <a:solidFill>
                    <a:srgbClr val="E1F0FC"/>
                  </a:solidFill>
                  <a:latin typeface="Anca Coder"/>
                  <a:ea typeface="Anca Coder"/>
                  <a:cs typeface="Anca Coder"/>
                  <a:sym typeface="Anca Coder"/>
                </a:rPr>
                <a:t>  value</a:t>
              </a:r>
              <a:r>
                <a:rPr lang="en-US" sz="1400">
                  <a:solidFill>
                    <a:srgbClr val="00BFFF"/>
                  </a:solidFill>
                  <a:latin typeface="Anca Coder"/>
                  <a:ea typeface="Anca Coder"/>
                  <a:cs typeface="Anca Coder"/>
                  <a:sym typeface="Anca Coder"/>
                </a:rPr>
                <a:t>('pressure_psi')</a:t>
              </a:r>
              <a:r>
                <a:rPr lang="en-US" sz="1400">
                  <a:solidFill>
                    <a:srgbClr val="E1F0FC"/>
                  </a:solidFill>
                  <a:latin typeface="Anca Coder"/>
                  <a:ea typeface="Anca Coder"/>
                  <a:cs typeface="Anca Coder"/>
                  <a:sym typeface="Anca Coder"/>
                </a:rPr>
                <a:t> * 0.06895</a:t>
              </a:r>
            </a:p>
          </p:txBody>
        </p:sp>
      </p:grpSp>
      <p:grpSp>
        <p:nvGrpSpPr>
          <p:cNvPr name="Group 83" id="83"/>
          <p:cNvGrpSpPr/>
          <p:nvPr/>
        </p:nvGrpSpPr>
        <p:grpSpPr>
          <a:xfrm rot="0">
            <a:off x="6785302" y="4512391"/>
            <a:ext cx="4662046" cy="593813"/>
            <a:chOff x="0" y="0"/>
            <a:chExt cx="1227864" cy="156395"/>
          </a:xfrm>
        </p:grpSpPr>
        <p:sp>
          <p:nvSpPr>
            <p:cNvPr name="Freeform 84" id="84"/>
            <p:cNvSpPr/>
            <p:nvPr/>
          </p:nvSpPr>
          <p:spPr>
            <a:xfrm flipH="false" flipV="false" rot="0">
              <a:off x="0" y="0"/>
              <a:ext cx="1227864" cy="156395"/>
            </a:xfrm>
            <a:custGeom>
              <a:avLst/>
              <a:gdLst/>
              <a:ahLst/>
              <a:cxnLst/>
              <a:rect r="r" b="b" t="t" l="l"/>
              <a:pathLst>
                <a:path h="156395" w="1227864">
                  <a:moveTo>
                    <a:pt x="16606" y="0"/>
                  </a:moveTo>
                  <a:lnTo>
                    <a:pt x="1211258" y="0"/>
                  </a:lnTo>
                  <a:cubicBezTo>
                    <a:pt x="1220429" y="0"/>
                    <a:pt x="1227864" y="7435"/>
                    <a:pt x="1227864" y="16606"/>
                  </a:cubicBezTo>
                  <a:lnTo>
                    <a:pt x="1227864" y="139789"/>
                  </a:lnTo>
                  <a:cubicBezTo>
                    <a:pt x="1227864" y="148960"/>
                    <a:pt x="1220429" y="156395"/>
                    <a:pt x="1211258" y="156395"/>
                  </a:cubicBezTo>
                  <a:lnTo>
                    <a:pt x="16606" y="156395"/>
                  </a:lnTo>
                  <a:cubicBezTo>
                    <a:pt x="12202" y="156395"/>
                    <a:pt x="7978" y="154646"/>
                    <a:pt x="4864" y="151531"/>
                  </a:cubicBezTo>
                  <a:cubicBezTo>
                    <a:pt x="1750" y="148417"/>
                    <a:pt x="0" y="144193"/>
                    <a:pt x="0" y="139789"/>
                  </a:cubicBezTo>
                  <a:lnTo>
                    <a:pt x="0" y="16606"/>
                  </a:lnTo>
                  <a:cubicBezTo>
                    <a:pt x="0" y="12202"/>
                    <a:pt x="1750" y="7978"/>
                    <a:pt x="4864" y="4864"/>
                  </a:cubicBezTo>
                  <a:cubicBezTo>
                    <a:pt x="7978" y="1750"/>
                    <a:pt x="12202" y="0"/>
                    <a:pt x="16606" y="0"/>
                  </a:cubicBezTo>
                  <a:close/>
                </a:path>
              </a:pathLst>
            </a:custGeom>
            <a:solidFill>
              <a:srgbClr val="0B395A"/>
            </a:solidFill>
          </p:spPr>
        </p:sp>
        <p:sp>
          <p:nvSpPr>
            <p:cNvPr name="TextBox 85" id="85"/>
            <p:cNvSpPr txBox="true"/>
            <p:nvPr/>
          </p:nvSpPr>
          <p:spPr>
            <a:xfrm>
              <a:off x="0" y="0"/>
              <a:ext cx="1227864" cy="156395"/>
            </a:xfrm>
            <a:prstGeom prst="rect">
              <a:avLst/>
            </a:prstGeom>
          </p:spPr>
          <p:txBody>
            <a:bodyPr anchor="ctr" rtlCol="false" tIns="50800" lIns="50800" bIns="50800" rIns="50800"/>
            <a:lstStyle/>
            <a:p>
              <a:pPr algn="l">
                <a:lnSpc>
                  <a:spcPts val="1680"/>
                </a:lnSpc>
              </a:pPr>
              <a:r>
                <a:rPr lang="en-US" sz="1400">
                  <a:solidFill>
                    <a:srgbClr val="E1F0FC"/>
                  </a:solidFill>
                  <a:latin typeface="Anca Coder"/>
                  <a:ea typeface="Anca Coder"/>
                  <a:cs typeface="Anca Coder"/>
                  <a:sym typeface="Anca Coder"/>
                </a:rPr>
                <a:t> (value</a:t>
              </a:r>
              <a:r>
                <a:rPr lang="en-US" sz="1400">
                  <a:solidFill>
                    <a:srgbClr val="00BFFF"/>
                  </a:solidFill>
                  <a:latin typeface="Anca Coder"/>
                  <a:ea typeface="Anca Coder"/>
                  <a:cs typeface="Anca Coder"/>
                  <a:sym typeface="Anca Coder"/>
                </a:rPr>
                <a:t>('voltage')</a:t>
              </a:r>
              <a:r>
                <a:rPr lang="en-US" sz="1400">
                  <a:solidFill>
                    <a:srgbClr val="E1F0FC"/>
                  </a:solidFill>
                  <a:latin typeface="Anca Coder"/>
                  <a:ea typeface="Anca Coder"/>
                  <a:cs typeface="Anca Coder"/>
                  <a:sym typeface="Anca Coder"/>
                </a:rPr>
                <a:t> - 11)/(14 - 11)*100</a:t>
              </a:r>
            </a:p>
          </p:txBody>
        </p:sp>
      </p:grpSp>
      <p:grpSp>
        <p:nvGrpSpPr>
          <p:cNvPr name="Group 86" id="86"/>
          <p:cNvGrpSpPr/>
          <p:nvPr/>
        </p:nvGrpSpPr>
        <p:grpSpPr>
          <a:xfrm rot="0">
            <a:off x="1277164" y="8169289"/>
            <a:ext cx="4662046" cy="733575"/>
            <a:chOff x="0" y="0"/>
            <a:chExt cx="1227864" cy="193205"/>
          </a:xfrm>
        </p:grpSpPr>
        <p:sp>
          <p:nvSpPr>
            <p:cNvPr name="Freeform 87" id="87"/>
            <p:cNvSpPr/>
            <p:nvPr/>
          </p:nvSpPr>
          <p:spPr>
            <a:xfrm flipH="false" flipV="false" rot="0">
              <a:off x="0" y="0"/>
              <a:ext cx="1227864" cy="193205"/>
            </a:xfrm>
            <a:custGeom>
              <a:avLst/>
              <a:gdLst/>
              <a:ahLst/>
              <a:cxnLst/>
              <a:rect r="r" b="b" t="t" l="l"/>
              <a:pathLst>
                <a:path h="193205" w="1227864">
                  <a:moveTo>
                    <a:pt x="16606" y="0"/>
                  </a:moveTo>
                  <a:lnTo>
                    <a:pt x="1211258" y="0"/>
                  </a:lnTo>
                  <a:cubicBezTo>
                    <a:pt x="1220429" y="0"/>
                    <a:pt x="1227864" y="7435"/>
                    <a:pt x="1227864" y="16606"/>
                  </a:cubicBezTo>
                  <a:lnTo>
                    <a:pt x="1227864" y="176599"/>
                  </a:lnTo>
                  <a:cubicBezTo>
                    <a:pt x="1227864" y="181003"/>
                    <a:pt x="1226114" y="185227"/>
                    <a:pt x="1223000" y="188341"/>
                  </a:cubicBezTo>
                  <a:cubicBezTo>
                    <a:pt x="1219886" y="191455"/>
                    <a:pt x="1215662" y="193205"/>
                    <a:pt x="1211258" y="193205"/>
                  </a:cubicBezTo>
                  <a:lnTo>
                    <a:pt x="16606" y="193205"/>
                  </a:lnTo>
                  <a:cubicBezTo>
                    <a:pt x="12202" y="193205"/>
                    <a:pt x="7978" y="191455"/>
                    <a:pt x="4864" y="188341"/>
                  </a:cubicBezTo>
                  <a:cubicBezTo>
                    <a:pt x="1750" y="185227"/>
                    <a:pt x="0" y="181003"/>
                    <a:pt x="0" y="176599"/>
                  </a:cubicBezTo>
                  <a:lnTo>
                    <a:pt x="0" y="16606"/>
                  </a:lnTo>
                  <a:cubicBezTo>
                    <a:pt x="0" y="12202"/>
                    <a:pt x="1750" y="7978"/>
                    <a:pt x="4864" y="4864"/>
                  </a:cubicBezTo>
                  <a:cubicBezTo>
                    <a:pt x="7978" y="1750"/>
                    <a:pt x="12202" y="0"/>
                    <a:pt x="16606" y="0"/>
                  </a:cubicBezTo>
                  <a:close/>
                </a:path>
              </a:pathLst>
            </a:custGeom>
            <a:solidFill>
              <a:srgbClr val="0B395A"/>
            </a:solidFill>
          </p:spPr>
        </p:sp>
        <p:sp>
          <p:nvSpPr>
            <p:cNvPr name="TextBox 88" id="88"/>
            <p:cNvSpPr txBox="true"/>
            <p:nvPr/>
          </p:nvSpPr>
          <p:spPr>
            <a:xfrm>
              <a:off x="0" y="0"/>
              <a:ext cx="1227864" cy="193205"/>
            </a:xfrm>
            <a:prstGeom prst="rect">
              <a:avLst/>
            </a:prstGeom>
          </p:spPr>
          <p:txBody>
            <a:bodyPr anchor="ctr" rtlCol="false" tIns="50800" lIns="50800" bIns="50800" rIns="50800"/>
            <a:lstStyle/>
            <a:p>
              <a:pPr algn="l">
                <a:lnSpc>
                  <a:spcPts val="1680"/>
                </a:lnSpc>
              </a:pPr>
              <a:r>
                <a:rPr lang="en-US" sz="1400">
                  <a:solidFill>
                    <a:srgbClr val="E1F0FC"/>
                  </a:solidFill>
                  <a:latin typeface="Anca Coder"/>
                  <a:ea typeface="Anca Coder"/>
                  <a:cs typeface="Anca Coder"/>
                  <a:sym typeface="Anca Coder"/>
                </a:rPr>
                <a:t> (value</a:t>
              </a:r>
              <a:r>
                <a:rPr lang="en-US" sz="1400">
                  <a:solidFill>
                    <a:srgbClr val="00BFFF"/>
                  </a:solidFill>
                  <a:latin typeface="Anca Coder"/>
                  <a:ea typeface="Anca Coder"/>
                  <a:cs typeface="Anca Coder"/>
                  <a:sym typeface="Anca Coder"/>
                </a:rPr>
                <a:t>('fuel1')</a:t>
              </a:r>
              <a:r>
                <a:rPr lang="en-US" sz="1400">
                  <a:solidFill>
                    <a:srgbClr val="E1F0FC"/>
                  </a:solidFill>
                  <a:latin typeface="Anca Coder"/>
                  <a:ea typeface="Anca Coder"/>
                  <a:cs typeface="Anca Coder"/>
                  <a:sym typeface="Anca Coder"/>
                </a:rPr>
                <a:t> + value('fuel2') +    </a:t>
              </a:r>
            </a:p>
            <a:p>
              <a:pPr algn="l">
                <a:lnSpc>
                  <a:spcPts val="1680"/>
                </a:lnSpc>
              </a:pPr>
              <a:r>
                <a:rPr lang="en-US" sz="1400">
                  <a:solidFill>
                    <a:srgbClr val="E1F0FC"/>
                  </a:solidFill>
                  <a:latin typeface="Anca Coder"/>
                  <a:ea typeface="Anca Coder"/>
                  <a:cs typeface="Anca Coder"/>
                  <a:sym typeface="Anca Coder"/>
                </a:rPr>
                <a:t> value</a:t>
              </a:r>
              <a:r>
                <a:rPr lang="en-US" sz="1400">
                  <a:solidFill>
                    <a:srgbClr val="00BFFF"/>
                  </a:solidFill>
                  <a:latin typeface="Anca Coder"/>
                  <a:ea typeface="Anca Coder"/>
                  <a:cs typeface="Anca Coder"/>
                  <a:sym typeface="Anca Coder"/>
                </a:rPr>
                <a:t>('fuel3'))</a:t>
              </a:r>
              <a:r>
                <a:rPr lang="en-US" sz="1400">
                  <a:solidFill>
                    <a:srgbClr val="E1F0FC"/>
                  </a:solidFill>
                  <a:latin typeface="Anca Coder"/>
                  <a:ea typeface="Anca Coder"/>
                  <a:cs typeface="Anca Coder"/>
                  <a:sym typeface="Anca Coder"/>
                </a:rPr>
                <a:t> / 3</a:t>
              </a:r>
            </a:p>
          </p:txBody>
        </p:sp>
      </p:grpSp>
      <p:grpSp>
        <p:nvGrpSpPr>
          <p:cNvPr name="Group 89" id="89"/>
          <p:cNvGrpSpPr/>
          <p:nvPr/>
        </p:nvGrpSpPr>
        <p:grpSpPr>
          <a:xfrm rot="0">
            <a:off x="6785302" y="8169289"/>
            <a:ext cx="4662046" cy="733575"/>
            <a:chOff x="0" y="0"/>
            <a:chExt cx="1227864" cy="193205"/>
          </a:xfrm>
        </p:grpSpPr>
        <p:sp>
          <p:nvSpPr>
            <p:cNvPr name="Freeform 90" id="90"/>
            <p:cNvSpPr/>
            <p:nvPr/>
          </p:nvSpPr>
          <p:spPr>
            <a:xfrm flipH="false" flipV="false" rot="0">
              <a:off x="0" y="0"/>
              <a:ext cx="1227864" cy="193205"/>
            </a:xfrm>
            <a:custGeom>
              <a:avLst/>
              <a:gdLst/>
              <a:ahLst/>
              <a:cxnLst/>
              <a:rect r="r" b="b" t="t" l="l"/>
              <a:pathLst>
                <a:path h="193205" w="1227864">
                  <a:moveTo>
                    <a:pt x="16606" y="0"/>
                  </a:moveTo>
                  <a:lnTo>
                    <a:pt x="1211258" y="0"/>
                  </a:lnTo>
                  <a:cubicBezTo>
                    <a:pt x="1220429" y="0"/>
                    <a:pt x="1227864" y="7435"/>
                    <a:pt x="1227864" y="16606"/>
                  </a:cubicBezTo>
                  <a:lnTo>
                    <a:pt x="1227864" y="176599"/>
                  </a:lnTo>
                  <a:cubicBezTo>
                    <a:pt x="1227864" y="181003"/>
                    <a:pt x="1226114" y="185227"/>
                    <a:pt x="1223000" y="188341"/>
                  </a:cubicBezTo>
                  <a:cubicBezTo>
                    <a:pt x="1219886" y="191455"/>
                    <a:pt x="1215662" y="193205"/>
                    <a:pt x="1211258" y="193205"/>
                  </a:cubicBezTo>
                  <a:lnTo>
                    <a:pt x="16606" y="193205"/>
                  </a:lnTo>
                  <a:cubicBezTo>
                    <a:pt x="12202" y="193205"/>
                    <a:pt x="7978" y="191455"/>
                    <a:pt x="4864" y="188341"/>
                  </a:cubicBezTo>
                  <a:cubicBezTo>
                    <a:pt x="1750" y="185227"/>
                    <a:pt x="0" y="181003"/>
                    <a:pt x="0" y="176599"/>
                  </a:cubicBezTo>
                  <a:lnTo>
                    <a:pt x="0" y="16606"/>
                  </a:lnTo>
                  <a:cubicBezTo>
                    <a:pt x="0" y="12202"/>
                    <a:pt x="1750" y="7978"/>
                    <a:pt x="4864" y="4864"/>
                  </a:cubicBezTo>
                  <a:cubicBezTo>
                    <a:pt x="7978" y="1750"/>
                    <a:pt x="12202" y="0"/>
                    <a:pt x="16606" y="0"/>
                  </a:cubicBezTo>
                  <a:close/>
                </a:path>
              </a:pathLst>
            </a:custGeom>
            <a:solidFill>
              <a:srgbClr val="0B395A"/>
            </a:solidFill>
          </p:spPr>
        </p:sp>
        <p:sp>
          <p:nvSpPr>
            <p:cNvPr name="TextBox 91" id="91"/>
            <p:cNvSpPr txBox="true"/>
            <p:nvPr/>
          </p:nvSpPr>
          <p:spPr>
            <a:xfrm>
              <a:off x="0" y="0"/>
              <a:ext cx="1227864" cy="193205"/>
            </a:xfrm>
            <a:prstGeom prst="rect">
              <a:avLst/>
            </a:prstGeom>
          </p:spPr>
          <p:txBody>
            <a:bodyPr anchor="ctr" rtlCol="false" tIns="50800" lIns="50800" bIns="50800" rIns="50800"/>
            <a:lstStyle/>
            <a:p>
              <a:pPr algn="l">
                <a:lnSpc>
                  <a:spcPts val="1680"/>
                </a:lnSpc>
              </a:pPr>
              <a:r>
                <a:rPr lang="en-US" sz="1400">
                  <a:solidFill>
                    <a:srgbClr val="E1F0FC"/>
                  </a:solidFill>
                  <a:latin typeface="Anca Coder"/>
                  <a:ea typeface="Anca Coder"/>
                  <a:cs typeface="Anca Coder"/>
                  <a:sym typeface="Anca Coder"/>
                </a:rPr>
                <a:t> value</a:t>
              </a:r>
              <a:r>
                <a:rPr lang="en-US" sz="1400">
                  <a:solidFill>
                    <a:srgbClr val="00BFFF"/>
                  </a:solidFill>
                  <a:latin typeface="Anca Coder"/>
                  <a:ea typeface="Anca Coder"/>
                  <a:cs typeface="Anca Coder"/>
                  <a:sym typeface="Anca Coder"/>
                </a:rPr>
                <a:t>('throttle')</a:t>
              </a:r>
              <a:r>
                <a:rPr lang="en-US" sz="1400">
                  <a:solidFill>
                    <a:srgbClr val="E1F0FC"/>
                  </a:solidFill>
                  <a:latin typeface="Anca Coder"/>
                  <a:ea typeface="Anca Coder"/>
                  <a:cs typeface="Anca Coder"/>
                  <a:sym typeface="Anca Coder"/>
                </a:rPr>
                <a:t> / 255 * 100</a:t>
              </a:r>
            </a:p>
          </p:txBody>
        </p:sp>
      </p:grpSp>
      <p:grpSp>
        <p:nvGrpSpPr>
          <p:cNvPr name="Group 92" id="92"/>
          <p:cNvGrpSpPr/>
          <p:nvPr/>
        </p:nvGrpSpPr>
        <p:grpSpPr>
          <a:xfrm rot="0">
            <a:off x="12263652" y="8169289"/>
            <a:ext cx="4662046" cy="733575"/>
            <a:chOff x="0" y="0"/>
            <a:chExt cx="1227864" cy="193205"/>
          </a:xfrm>
        </p:grpSpPr>
        <p:sp>
          <p:nvSpPr>
            <p:cNvPr name="Freeform 93" id="93"/>
            <p:cNvSpPr/>
            <p:nvPr/>
          </p:nvSpPr>
          <p:spPr>
            <a:xfrm flipH="false" flipV="false" rot="0">
              <a:off x="0" y="0"/>
              <a:ext cx="1227864" cy="193205"/>
            </a:xfrm>
            <a:custGeom>
              <a:avLst/>
              <a:gdLst/>
              <a:ahLst/>
              <a:cxnLst/>
              <a:rect r="r" b="b" t="t" l="l"/>
              <a:pathLst>
                <a:path h="193205" w="1227864">
                  <a:moveTo>
                    <a:pt x="16606" y="0"/>
                  </a:moveTo>
                  <a:lnTo>
                    <a:pt x="1211258" y="0"/>
                  </a:lnTo>
                  <a:cubicBezTo>
                    <a:pt x="1220429" y="0"/>
                    <a:pt x="1227864" y="7435"/>
                    <a:pt x="1227864" y="16606"/>
                  </a:cubicBezTo>
                  <a:lnTo>
                    <a:pt x="1227864" y="176599"/>
                  </a:lnTo>
                  <a:cubicBezTo>
                    <a:pt x="1227864" y="181003"/>
                    <a:pt x="1226114" y="185227"/>
                    <a:pt x="1223000" y="188341"/>
                  </a:cubicBezTo>
                  <a:cubicBezTo>
                    <a:pt x="1219886" y="191455"/>
                    <a:pt x="1215662" y="193205"/>
                    <a:pt x="1211258" y="193205"/>
                  </a:cubicBezTo>
                  <a:lnTo>
                    <a:pt x="16606" y="193205"/>
                  </a:lnTo>
                  <a:cubicBezTo>
                    <a:pt x="12202" y="193205"/>
                    <a:pt x="7978" y="191455"/>
                    <a:pt x="4864" y="188341"/>
                  </a:cubicBezTo>
                  <a:cubicBezTo>
                    <a:pt x="1750" y="185227"/>
                    <a:pt x="0" y="181003"/>
                    <a:pt x="0" y="176599"/>
                  </a:cubicBezTo>
                  <a:lnTo>
                    <a:pt x="0" y="16606"/>
                  </a:lnTo>
                  <a:cubicBezTo>
                    <a:pt x="0" y="12202"/>
                    <a:pt x="1750" y="7978"/>
                    <a:pt x="4864" y="4864"/>
                  </a:cubicBezTo>
                  <a:cubicBezTo>
                    <a:pt x="7978" y="1750"/>
                    <a:pt x="12202" y="0"/>
                    <a:pt x="16606" y="0"/>
                  </a:cubicBezTo>
                  <a:close/>
                </a:path>
              </a:pathLst>
            </a:custGeom>
            <a:solidFill>
              <a:srgbClr val="0B395A"/>
            </a:solidFill>
          </p:spPr>
        </p:sp>
        <p:sp>
          <p:nvSpPr>
            <p:cNvPr name="TextBox 94" id="94"/>
            <p:cNvSpPr txBox="true"/>
            <p:nvPr/>
          </p:nvSpPr>
          <p:spPr>
            <a:xfrm>
              <a:off x="0" y="0"/>
              <a:ext cx="1227864" cy="193205"/>
            </a:xfrm>
            <a:prstGeom prst="rect">
              <a:avLst/>
            </a:prstGeom>
          </p:spPr>
          <p:txBody>
            <a:bodyPr anchor="ctr" rtlCol="false" tIns="50800" lIns="50800" bIns="50800" rIns="50800"/>
            <a:lstStyle/>
            <a:p>
              <a:pPr algn="l">
                <a:lnSpc>
                  <a:spcPts val="1680"/>
                </a:lnSpc>
              </a:pPr>
              <a:r>
                <a:rPr lang="en-US" sz="1400">
                  <a:solidFill>
                    <a:srgbClr val="E1F0FC"/>
                  </a:solidFill>
                  <a:latin typeface="Anca Coder"/>
                  <a:ea typeface="Anca Coder"/>
                  <a:cs typeface="Anca Coder"/>
                  <a:sym typeface="Anca Coder"/>
                </a:rPr>
                <a:t>  value(</a:t>
              </a:r>
              <a:r>
                <a:rPr lang="en-US" sz="1400">
                  <a:solidFill>
                    <a:srgbClr val="00BFFF"/>
                  </a:solidFill>
                  <a:latin typeface="Anca Coder"/>
                  <a:ea typeface="Anca Coder"/>
                  <a:cs typeface="Anca Coder"/>
                  <a:sym typeface="Anca Coder"/>
                </a:rPr>
                <a:t>'alternator_output')</a:t>
              </a:r>
              <a:r>
                <a:rPr lang="en-US" sz="1400">
                  <a:solidFill>
                    <a:srgbClr val="E1F0FC"/>
                  </a:solidFill>
                  <a:latin typeface="Anca Coder"/>
                  <a:ea typeface="Anca Coder"/>
                  <a:cs typeface="Anca Coder"/>
                  <a:sym typeface="Anca Coder"/>
                </a:rPr>
                <a:t> / 120 * 100</a:t>
              </a:r>
            </a:p>
          </p:txBody>
        </p:sp>
      </p:grpSp>
      <p:grpSp>
        <p:nvGrpSpPr>
          <p:cNvPr name="Group 95" id="95"/>
          <p:cNvGrpSpPr/>
          <p:nvPr/>
        </p:nvGrpSpPr>
        <p:grpSpPr>
          <a:xfrm rot="0">
            <a:off x="12263652" y="4512391"/>
            <a:ext cx="4662046" cy="593813"/>
            <a:chOff x="0" y="0"/>
            <a:chExt cx="1227864" cy="156395"/>
          </a:xfrm>
        </p:grpSpPr>
        <p:sp>
          <p:nvSpPr>
            <p:cNvPr name="Freeform 96" id="96"/>
            <p:cNvSpPr/>
            <p:nvPr/>
          </p:nvSpPr>
          <p:spPr>
            <a:xfrm flipH="false" flipV="false" rot="0">
              <a:off x="0" y="0"/>
              <a:ext cx="1227864" cy="156395"/>
            </a:xfrm>
            <a:custGeom>
              <a:avLst/>
              <a:gdLst/>
              <a:ahLst/>
              <a:cxnLst/>
              <a:rect r="r" b="b" t="t" l="l"/>
              <a:pathLst>
                <a:path h="156395" w="1227864">
                  <a:moveTo>
                    <a:pt x="16606" y="0"/>
                  </a:moveTo>
                  <a:lnTo>
                    <a:pt x="1211258" y="0"/>
                  </a:lnTo>
                  <a:cubicBezTo>
                    <a:pt x="1220429" y="0"/>
                    <a:pt x="1227864" y="7435"/>
                    <a:pt x="1227864" y="16606"/>
                  </a:cubicBezTo>
                  <a:lnTo>
                    <a:pt x="1227864" y="139789"/>
                  </a:lnTo>
                  <a:cubicBezTo>
                    <a:pt x="1227864" y="148960"/>
                    <a:pt x="1220429" y="156395"/>
                    <a:pt x="1211258" y="156395"/>
                  </a:cubicBezTo>
                  <a:lnTo>
                    <a:pt x="16606" y="156395"/>
                  </a:lnTo>
                  <a:cubicBezTo>
                    <a:pt x="12202" y="156395"/>
                    <a:pt x="7978" y="154646"/>
                    <a:pt x="4864" y="151531"/>
                  </a:cubicBezTo>
                  <a:cubicBezTo>
                    <a:pt x="1750" y="148417"/>
                    <a:pt x="0" y="144193"/>
                    <a:pt x="0" y="139789"/>
                  </a:cubicBezTo>
                  <a:lnTo>
                    <a:pt x="0" y="16606"/>
                  </a:lnTo>
                  <a:cubicBezTo>
                    <a:pt x="0" y="12202"/>
                    <a:pt x="1750" y="7978"/>
                    <a:pt x="4864" y="4864"/>
                  </a:cubicBezTo>
                  <a:cubicBezTo>
                    <a:pt x="7978" y="1750"/>
                    <a:pt x="12202" y="0"/>
                    <a:pt x="16606" y="0"/>
                  </a:cubicBezTo>
                  <a:close/>
                </a:path>
              </a:pathLst>
            </a:custGeom>
            <a:solidFill>
              <a:srgbClr val="0B395A"/>
            </a:solidFill>
          </p:spPr>
        </p:sp>
        <p:sp>
          <p:nvSpPr>
            <p:cNvPr name="TextBox 97" id="97"/>
            <p:cNvSpPr txBox="true"/>
            <p:nvPr/>
          </p:nvSpPr>
          <p:spPr>
            <a:xfrm>
              <a:off x="0" y="-9525"/>
              <a:ext cx="1227864" cy="165920"/>
            </a:xfrm>
            <a:prstGeom prst="rect">
              <a:avLst/>
            </a:prstGeom>
          </p:spPr>
          <p:txBody>
            <a:bodyPr anchor="ctr" rtlCol="false" tIns="50800" lIns="50800" bIns="50800" rIns="50800"/>
            <a:lstStyle/>
            <a:p>
              <a:pPr algn="l">
                <a:lnSpc>
                  <a:spcPts val="1560"/>
                </a:lnSpc>
              </a:pPr>
              <a:r>
                <a:rPr lang="en-US" sz="1300">
                  <a:solidFill>
                    <a:srgbClr val="E1F0FC"/>
                  </a:solidFill>
                  <a:latin typeface="Anca Coder"/>
                  <a:ea typeface="Anca Coder"/>
                  <a:cs typeface="Anca Coder"/>
                  <a:sym typeface="Anca Coder"/>
                </a:rPr>
                <a:t>  value</a:t>
              </a:r>
              <a:r>
                <a:rPr lang="en-US" sz="1300">
                  <a:solidFill>
                    <a:srgbClr val="00BFFF"/>
                  </a:solidFill>
                  <a:latin typeface="Anca Coder"/>
                  <a:ea typeface="Anca Coder"/>
                  <a:cs typeface="Anca Coder"/>
                  <a:sym typeface="Anca Coder"/>
                </a:rPr>
                <a:t>('pressure',1)</a:t>
              </a:r>
              <a:r>
                <a:rPr lang="en-US" sz="1300">
                  <a:solidFill>
                    <a:srgbClr val="E1F0FC"/>
                  </a:solidFill>
                  <a:latin typeface="Anca Coder"/>
                  <a:ea typeface="Anca Coder"/>
                  <a:cs typeface="Anca Coder"/>
                  <a:sym typeface="Anca Coder"/>
                </a:rPr>
                <a:t>-value('pressure', 0)</a:t>
              </a:r>
            </a:p>
          </p:txBody>
        </p:sp>
      </p:gr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507553" y="-143201"/>
            <a:ext cx="17780447" cy="10430201"/>
          </a:xfrm>
          <a:custGeom>
            <a:avLst/>
            <a:gdLst/>
            <a:ahLst/>
            <a:cxnLst/>
            <a:rect r="r" b="b" t="t" l="l"/>
            <a:pathLst>
              <a:path h="10430201" w="17780447">
                <a:moveTo>
                  <a:pt x="0" y="0"/>
                </a:moveTo>
                <a:lnTo>
                  <a:pt x="17780447" y="0"/>
                </a:lnTo>
                <a:lnTo>
                  <a:pt x="17780447" y="10430201"/>
                </a:lnTo>
                <a:lnTo>
                  <a:pt x="0" y="10430201"/>
                </a:lnTo>
                <a:lnTo>
                  <a:pt x="0" y="0"/>
                </a:lnTo>
                <a:close/>
              </a:path>
            </a:pathLst>
          </a:custGeom>
          <a:blipFill>
            <a:blip r:embed="rId4"/>
            <a:stretch>
              <a:fillRect l="-5242" t="0" r="-7027" b="0"/>
            </a:stretch>
          </a:blipFill>
        </p:spPr>
      </p:sp>
      <p:sp>
        <p:nvSpPr>
          <p:cNvPr name="Freeform 4" id="4"/>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5">
              <a:alphaModFix amt="70000"/>
            </a:blip>
            <a:stretch>
              <a:fillRect l="-2600" t="-14328" r="2599" b="-14328"/>
            </a:stretch>
          </a:blipFill>
        </p:spPr>
      </p:sp>
      <p:sp>
        <p:nvSpPr>
          <p:cNvPr name="Freeform 5" id="5"/>
          <p:cNvSpPr/>
          <p:nvPr/>
        </p:nvSpPr>
        <p:spPr>
          <a:xfrm flipH="false" flipV="false" rot="0">
            <a:off x="0" y="0"/>
            <a:ext cx="17556250" cy="10287000"/>
          </a:xfrm>
          <a:custGeom>
            <a:avLst/>
            <a:gdLst/>
            <a:ahLst/>
            <a:cxnLst/>
            <a:rect r="r" b="b" t="t" l="l"/>
            <a:pathLst>
              <a:path h="10287000" w="17556250">
                <a:moveTo>
                  <a:pt x="0" y="0"/>
                </a:moveTo>
                <a:lnTo>
                  <a:pt x="17556250" y="0"/>
                </a:lnTo>
                <a:lnTo>
                  <a:pt x="17556250" y="10287000"/>
                </a:lnTo>
                <a:lnTo>
                  <a:pt x="0" y="10287000"/>
                </a:lnTo>
                <a:lnTo>
                  <a:pt x="0" y="0"/>
                </a:lnTo>
                <a:close/>
              </a:path>
            </a:pathLst>
          </a:custGeom>
          <a:blipFill>
            <a:blip r:embed="rId6"/>
            <a:stretch>
              <a:fillRect l="-2084" t="0" r="-2084" b="0"/>
            </a:stretch>
          </a:blipFill>
        </p:spPr>
      </p:sp>
      <p:grpSp>
        <p:nvGrpSpPr>
          <p:cNvPr name="Group 6" id="6"/>
          <p:cNvGrpSpPr/>
          <p:nvPr/>
        </p:nvGrpSpPr>
        <p:grpSpPr>
          <a:xfrm rot="0">
            <a:off x="1028700" y="4277948"/>
            <a:ext cx="8354400" cy="1272157"/>
            <a:chOff x="0" y="0"/>
            <a:chExt cx="11139200" cy="1696210"/>
          </a:xfrm>
        </p:grpSpPr>
        <p:sp>
          <p:nvSpPr>
            <p:cNvPr name="Freeform 7" id="7"/>
            <p:cNvSpPr/>
            <p:nvPr/>
          </p:nvSpPr>
          <p:spPr>
            <a:xfrm flipH="false" flipV="false" rot="0">
              <a:off x="0" y="0"/>
              <a:ext cx="11139200" cy="1696210"/>
            </a:xfrm>
            <a:custGeom>
              <a:avLst/>
              <a:gdLst/>
              <a:ahLst/>
              <a:cxnLst/>
              <a:rect r="r" b="b" t="t" l="l"/>
              <a:pathLst>
                <a:path h="1696210" w="11139200">
                  <a:moveTo>
                    <a:pt x="0" y="0"/>
                  </a:moveTo>
                  <a:lnTo>
                    <a:pt x="11139200" y="0"/>
                  </a:lnTo>
                  <a:lnTo>
                    <a:pt x="11139200" y="1696210"/>
                  </a:lnTo>
                  <a:lnTo>
                    <a:pt x="0" y="1696210"/>
                  </a:lnTo>
                  <a:close/>
                </a:path>
              </a:pathLst>
            </a:custGeom>
          </p:spPr>
        </p:sp>
        <p:sp>
          <p:nvSpPr>
            <p:cNvPr name="TextBox 8" id="8"/>
            <p:cNvSpPr txBox="true"/>
            <p:nvPr/>
          </p:nvSpPr>
          <p:spPr>
            <a:xfrm>
              <a:off x="0" y="-76200"/>
              <a:ext cx="11139200" cy="1772410"/>
            </a:xfrm>
            <a:prstGeom prst="rect">
              <a:avLst/>
            </a:prstGeom>
          </p:spPr>
          <p:txBody>
            <a:bodyPr anchor="t" rtlCol="false" tIns="0" lIns="0" bIns="0" rIns="0"/>
            <a:lstStyle/>
            <a:p>
              <a:pPr algn="l">
                <a:lnSpc>
                  <a:spcPts val="7919"/>
                </a:lnSpc>
              </a:pPr>
              <a:r>
                <a:rPr lang="en-US" b="true" sz="5999">
                  <a:solidFill>
                    <a:srgbClr val="FFFFFF"/>
                  </a:solidFill>
                  <a:latin typeface="Proxima Nova Bold"/>
                  <a:ea typeface="Proxima Nova Bold"/>
                  <a:cs typeface="Proxima Nova Bold"/>
                  <a:sym typeface="Proxima Nova Bold"/>
                </a:rPr>
                <a:t>Próximamente...</a:t>
              </a:r>
            </a:p>
          </p:txBody>
        </p:sp>
      </p:grpSp>
      <p:sp>
        <p:nvSpPr>
          <p:cNvPr name="Freeform 9" id="9"/>
          <p:cNvSpPr/>
          <p:nvPr/>
        </p:nvSpPr>
        <p:spPr>
          <a:xfrm flipH="false" flipV="false" rot="0">
            <a:off x="1028700" y="1429218"/>
            <a:ext cx="2540004" cy="813300"/>
          </a:xfrm>
          <a:custGeom>
            <a:avLst/>
            <a:gdLst/>
            <a:ahLst/>
            <a:cxnLst/>
            <a:rect r="r" b="b" t="t" l="l"/>
            <a:pathLst>
              <a:path h="813300" w="2540004">
                <a:moveTo>
                  <a:pt x="0" y="0"/>
                </a:moveTo>
                <a:lnTo>
                  <a:pt x="2540004" y="0"/>
                </a:lnTo>
                <a:lnTo>
                  <a:pt x="2540004" y="813300"/>
                </a:lnTo>
                <a:lnTo>
                  <a:pt x="0" y="813300"/>
                </a:lnTo>
                <a:lnTo>
                  <a:pt x="0" y="0"/>
                </a:lnTo>
                <a:close/>
              </a:path>
            </a:pathLst>
          </a:custGeom>
          <a:blipFill>
            <a:blip r:embed="rId5"/>
            <a:stretch>
              <a:fillRect l="-5589" t="-14328" r="-5590" b="-14328"/>
            </a:stretch>
          </a:blipFill>
        </p:spPr>
      </p:sp>
      <p:sp>
        <p:nvSpPr>
          <p:cNvPr name="Freeform 10" id="10"/>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5">
              <a:alphaModFix amt="70000"/>
            </a:blip>
            <a:stretch>
              <a:fillRect l="-2600" t="-14328" r="2599" b="-14328"/>
            </a:stretch>
          </a:blipFill>
        </p:spPr>
      </p:sp>
      <p:grpSp>
        <p:nvGrpSpPr>
          <p:cNvPr name="Group 11" id="11"/>
          <p:cNvGrpSpPr/>
          <p:nvPr/>
        </p:nvGrpSpPr>
        <p:grpSpPr>
          <a:xfrm rot="0">
            <a:off x="-17650" y="9842500"/>
            <a:ext cx="18305400" cy="444600"/>
            <a:chOff x="0" y="0"/>
            <a:chExt cx="24407200" cy="592800"/>
          </a:xfrm>
        </p:grpSpPr>
        <p:grpSp>
          <p:nvGrpSpPr>
            <p:cNvPr name="Group 12" id="12"/>
            <p:cNvGrpSpPr/>
            <p:nvPr/>
          </p:nvGrpSpPr>
          <p:grpSpPr>
            <a:xfrm rot="0">
              <a:off x="0" y="0"/>
              <a:ext cx="24407200" cy="592800"/>
              <a:chOff x="0" y="0"/>
              <a:chExt cx="24407200" cy="592800"/>
            </a:xfrm>
          </p:grpSpPr>
          <p:sp>
            <p:nvSpPr>
              <p:cNvPr name="Freeform 13" id="13"/>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14" id="14"/>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5">
                <a:alphaModFix amt="70000"/>
              </a:blip>
              <a:stretch>
                <a:fillRect l="-2600" t="-14328" r="2599" b="-14328"/>
              </a:stretch>
            </a:blipFill>
          </p:spPr>
        </p:sp>
        <p:sp>
          <p:nvSpPr>
            <p:cNvPr name="TextBox 15" id="15"/>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8</a:t>
              </a:r>
            </a:p>
          </p:txBody>
        </p:sp>
      </p:gr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9619471" y="1106950"/>
            <a:ext cx="10138982" cy="1791600"/>
            <a:chOff x="0" y="0"/>
            <a:chExt cx="13518643" cy="2388800"/>
          </a:xfrm>
        </p:grpSpPr>
        <p:sp>
          <p:nvSpPr>
            <p:cNvPr name="Freeform 4" id="4"/>
            <p:cNvSpPr/>
            <p:nvPr/>
          </p:nvSpPr>
          <p:spPr>
            <a:xfrm flipH="false" flipV="false" rot="0">
              <a:off x="0" y="0"/>
              <a:ext cx="13518643" cy="2388800"/>
            </a:xfrm>
            <a:custGeom>
              <a:avLst/>
              <a:gdLst/>
              <a:ahLst/>
              <a:cxnLst/>
              <a:rect r="r" b="b" t="t" l="l"/>
              <a:pathLst>
                <a:path h="2388800" w="13518643">
                  <a:moveTo>
                    <a:pt x="0" y="0"/>
                  </a:moveTo>
                  <a:lnTo>
                    <a:pt x="13518643" y="0"/>
                  </a:lnTo>
                  <a:lnTo>
                    <a:pt x="13518643" y="2388800"/>
                  </a:lnTo>
                  <a:lnTo>
                    <a:pt x="0" y="2388800"/>
                  </a:lnTo>
                  <a:close/>
                </a:path>
              </a:pathLst>
            </a:custGeom>
          </p:spPr>
        </p:sp>
        <p:sp>
          <p:nvSpPr>
            <p:cNvPr name="TextBox 5" id="5"/>
            <p:cNvSpPr txBox="true"/>
            <p:nvPr/>
          </p:nvSpPr>
          <p:spPr>
            <a:xfrm>
              <a:off x="0" y="-47625"/>
              <a:ext cx="13518643" cy="2436425"/>
            </a:xfrm>
            <a:prstGeom prst="rect">
              <a:avLst/>
            </a:prstGeom>
          </p:spPr>
          <p:txBody>
            <a:bodyPr anchor="t" rtlCol="false" tIns="0" lIns="0" bIns="0" rIns="0"/>
            <a:lstStyle/>
            <a:p>
              <a:pPr algn="l">
                <a:lnSpc>
                  <a:spcPts val="5808"/>
                </a:lnSpc>
              </a:pPr>
            </a:p>
          </p:txBody>
        </p:sp>
      </p:grpSp>
      <p:grpSp>
        <p:nvGrpSpPr>
          <p:cNvPr name="Group 6" id="6"/>
          <p:cNvGrpSpPr/>
          <p:nvPr/>
        </p:nvGrpSpPr>
        <p:grpSpPr>
          <a:xfrm rot="0">
            <a:off x="8619150" y="2529250"/>
            <a:ext cx="6512400" cy="738600"/>
            <a:chOff x="0" y="0"/>
            <a:chExt cx="8683200" cy="984800"/>
          </a:xfrm>
        </p:grpSpPr>
        <p:sp>
          <p:nvSpPr>
            <p:cNvPr name="Freeform 7" id="7"/>
            <p:cNvSpPr/>
            <p:nvPr/>
          </p:nvSpPr>
          <p:spPr>
            <a:xfrm flipH="false" flipV="false" rot="0">
              <a:off x="0" y="0"/>
              <a:ext cx="8683200" cy="984800"/>
            </a:xfrm>
            <a:custGeom>
              <a:avLst/>
              <a:gdLst/>
              <a:ahLst/>
              <a:cxnLst/>
              <a:rect r="r" b="b" t="t" l="l"/>
              <a:pathLst>
                <a:path h="984800" w="8683200">
                  <a:moveTo>
                    <a:pt x="0" y="0"/>
                  </a:moveTo>
                  <a:lnTo>
                    <a:pt x="8683200" y="0"/>
                  </a:lnTo>
                  <a:lnTo>
                    <a:pt x="8683200" y="984800"/>
                  </a:lnTo>
                  <a:lnTo>
                    <a:pt x="0" y="984800"/>
                  </a:lnTo>
                  <a:close/>
                </a:path>
              </a:pathLst>
            </a:custGeom>
          </p:spPr>
        </p:sp>
        <p:sp>
          <p:nvSpPr>
            <p:cNvPr name="TextBox 8" id="8"/>
            <p:cNvSpPr txBox="true"/>
            <p:nvPr/>
          </p:nvSpPr>
          <p:spPr>
            <a:xfrm>
              <a:off x="0" y="-38100"/>
              <a:ext cx="8683200" cy="1022900"/>
            </a:xfrm>
            <a:prstGeom prst="rect">
              <a:avLst/>
            </a:prstGeom>
          </p:spPr>
          <p:txBody>
            <a:bodyPr anchor="t" rtlCol="false" tIns="0" lIns="0" bIns="0" rIns="0"/>
            <a:lstStyle/>
            <a:p>
              <a:pPr algn="l">
                <a:lnSpc>
                  <a:spcPts val="3311"/>
                </a:lnSpc>
              </a:pPr>
            </a:p>
          </p:txBody>
        </p:sp>
      </p:grpSp>
      <p:grpSp>
        <p:nvGrpSpPr>
          <p:cNvPr name="Group 9" id="9"/>
          <p:cNvGrpSpPr/>
          <p:nvPr/>
        </p:nvGrpSpPr>
        <p:grpSpPr>
          <a:xfrm rot="0">
            <a:off x="5433677" y="7819879"/>
            <a:ext cx="2156020" cy="1014696"/>
            <a:chOff x="0" y="0"/>
            <a:chExt cx="626306" cy="294761"/>
          </a:xfrm>
        </p:grpSpPr>
        <p:sp>
          <p:nvSpPr>
            <p:cNvPr name="Freeform 10" id="10"/>
            <p:cNvSpPr/>
            <p:nvPr/>
          </p:nvSpPr>
          <p:spPr>
            <a:xfrm flipH="false" flipV="false" rot="0">
              <a:off x="0" y="0"/>
              <a:ext cx="626306" cy="294761"/>
            </a:xfrm>
            <a:custGeom>
              <a:avLst/>
              <a:gdLst/>
              <a:ahLst/>
              <a:cxnLst/>
              <a:rect r="r" b="b" t="t" l="l"/>
              <a:pathLst>
                <a:path h="294761" w="626306">
                  <a:moveTo>
                    <a:pt x="147380" y="0"/>
                  </a:moveTo>
                  <a:lnTo>
                    <a:pt x="478926" y="0"/>
                  </a:lnTo>
                  <a:cubicBezTo>
                    <a:pt x="560321" y="0"/>
                    <a:pt x="626306" y="65984"/>
                    <a:pt x="626306" y="147380"/>
                  </a:cubicBezTo>
                  <a:lnTo>
                    <a:pt x="626306" y="147380"/>
                  </a:lnTo>
                  <a:cubicBezTo>
                    <a:pt x="626306" y="228776"/>
                    <a:pt x="560321" y="294761"/>
                    <a:pt x="478926" y="294761"/>
                  </a:cubicBezTo>
                  <a:lnTo>
                    <a:pt x="147380" y="294761"/>
                  </a:lnTo>
                  <a:cubicBezTo>
                    <a:pt x="65984" y="294761"/>
                    <a:pt x="0" y="228776"/>
                    <a:pt x="0" y="147380"/>
                  </a:cubicBezTo>
                  <a:lnTo>
                    <a:pt x="0" y="147380"/>
                  </a:lnTo>
                  <a:cubicBezTo>
                    <a:pt x="0" y="65984"/>
                    <a:pt x="65984" y="0"/>
                    <a:pt x="147380" y="0"/>
                  </a:cubicBezTo>
                  <a:close/>
                </a:path>
              </a:pathLst>
            </a:custGeom>
            <a:solidFill>
              <a:srgbClr val="46B3F2"/>
            </a:solidFill>
          </p:spPr>
        </p:sp>
        <p:sp>
          <p:nvSpPr>
            <p:cNvPr name="TextBox 11" id="11"/>
            <p:cNvSpPr txBox="true"/>
            <p:nvPr/>
          </p:nvSpPr>
          <p:spPr>
            <a:xfrm>
              <a:off x="0" y="-28575"/>
              <a:ext cx="626306" cy="323336"/>
            </a:xfrm>
            <a:prstGeom prst="rect">
              <a:avLst/>
            </a:prstGeom>
          </p:spPr>
          <p:txBody>
            <a:bodyPr anchor="ctr" rtlCol="false" tIns="50800" lIns="50800" bIns="50800" rIns="50800"/>
            <a:lstStyle/>
            <a:p>
              <a:pPr algn="ctr">
                <a:lnSpc>
                  <a:spcPts val="1960"/>
                </a:lnSpc>
              </a:pPr>
              <a:r>
                <a:rPr lang="en-US" b="true" sz="1400" spc="70">
                  <a:solidFill>
                    <a:srgbClr val="FEFEFE"/>
                  </a:solidFill>
                  <a:latin typeface="DM Sans Bold"/>
                  <a:ea typeface="DM Sans Bold"/>
                  <a:cs typeface="DM Sans Bold"/>
                  <a:sym typeface="DM Sans Bold"/>
                </a:rPr>
                <a:t>INITIATE</a:t>
              </a:r>
            </a:p>
            <a:p>
              <a:pPr algn="ctr">
                <a:lnSpc>
                  <a:spcPts val="1960"/>
                </a:lnSpc>
              </a:pPr>
              <a:r>
                <a:rPr lang="en-US" b="true" sz="1400" spc="70">
                  <a:solidFill>
                    <a:srgbClr val="FEFEFE"/>
                  </a:solidFill>
                  <a:latin typeface="DM Sans Bold"/>
                  <a:ea typeface="DM Sans Bold"/>
                  <a:cs typeface="DM Sans Bold"/>
                  <a:sym typeface="DM Sans Bold"/>
                </a:rPr>
                <a:t> ATTRIBUTE</a:t>
              </a:r>
            </a:p>
          </p:txBody>
        </p:sp>
      </p:grpSp>
      <p:grpSp>
        <p:nvGrpSpPr>
          <p:cNvPr name="Group 12" id="12"/>
          <p:cNvGrpSpPr/>
          <p:nvPr/>
        </p:nvGrpSpPr>
        <p:grpSpPr>
          <a:xfrm rot="0">
            <a:off x="8982400" y="5155760"/>
            <a:ext cx="1817743" cy="181774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lnTo>
                    <a:pt x="812800" y="406400"/>
                  </a:lnTo>
                  <a:lnTo>
                    <a:pt x="406400" y="812800"/>
                  </a:lnTo>
                  <a:lnTo>
                    <a:pt x="0" y="406400"/>
                  </a:lnTo>
                  <a:lnTo>
                    <a:pt x="406400" y="0"/>
                  </a:ln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4" id="14"/>
            <p:cNvSpPr txBox="true"/>
            <p:nvPr/>
          </p:nvSpPr>
          <p:spPr>
            <a:xfrm>
              <a:off x="139700" y="111125"/>
              <a:ext cx="533400" cy="561975"/>
            </a:xfrm>
            <a:prstGeom prst="rect">
              <a:avLst/>
            </a:prstGeom>
          </p:spPr>
          <p:txBody>
            <a:bodyPr anchor="ctr" rtlCol="false" tIns="50800" lIns="50800" bIns="50800" rIns="50800"/>
            <a:lstStyle/>
            <a:p>
              <a:pPr algn="ctr">
                <a:lnSpc>
                  <a:spcPts val="1960"/>
                </a:lnSpc>
              </a:pPr>
              <a:r>
                <a:rPr lang="en-US" b="true" sz="1400" spc="70">
                  <a:solidFill>
                    <a:srgbClr val="1090CF"/>
                  </a:solidFill>
                  <a:latin typeface="DM Sans Bold"/>
                  <a:ea typeface="DM Sans Bold"/>
                  <a:cs typeface="DM Sans Bold"/>
                  <a:sym typeface="DM Sans Bold"/>
                </a:rPr>
                <a:t>LOGIC</a:t>
              </a:r>
            </a:p>
          </p:txBody>
        </p:sp>
      </p:grpSp>
      <p:grpSp>
        <p:nvGrpSpPr>
          <p:cNvPr name="Group 15" id="15"/>
          <p:cNvGrpSpPr/>
          <p:nvPr/>
        </p:nvGrpSpPr>
        <p:grpSpPr>
          <a:xfrm rot="0">
            <a:off x="2929720" y="4384197"/>
            <a:ext cx="1754773" cy="1754773"/>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90CF"/>
            </a:solidFill>
          </p:spPr>
        </p:sp>
        <p:sp>
          <p:nvSpPr>
            <p:cNvPr name="TextBox 17" id="17"/>
            <p:cNvSpPr txBox="true"/>
            <p:nvPr/>
          </p:nvSpPr>
          <p:spPr>
            <a:xfrm>
              <a:off x="76200" y="47625"/>
              <a:ext cx="660400" cy="688975"/>
            </a:xfrm>
            <a:prstGeom prst="rect">
              <a:avLst/>
            </a:prstGeom>
          </p:spPr>
          <p:txBody>
            <a:bodyPr anchor="ctr" rtlCol="false" tIns="50800" lIns="50800" bIns="50800" rIns="50800"/>
            <a:lstStyle/>
            <a:p>
              <a:pPr algn="ctr">
                <a:lnSpc>
                  <a:spcPts val="1960"/>
                </a:lnSpc>
              </a:pPr>
              <a:r>
                <a:rPr lang="en-US" b="true" sz="1400" spc="70">
                  <a:solidFill>
                    <a:srgbClr val="FEFEFE"/>
                  </a:solidFill>
                  <a:latin typeface="DM Sans Bold"/>
                  <a:ea typeface="DM Sans Bold"/>
                  <a:cs typeface="DM Sans Bold"/>
                  <a:sym typeface="DM Sans Bold"/>
                </a:rPr>
                <a:t>DATA </a:t>
              </a:r>
            </a:p>
            <a:p>
              <a:pPr algn="ctr">
                <a:lnSpc>
                  <a:spcPts val="1960"/>
                </a:lnSpc>
              </a:pPr>
              <a:r>
                <a:rPr lang="en-US" b="true" sz="1400" spc="70">
                  <a:solidFill>
                    <a:srgbClr val="FEFEFE"/>
                  </a:solidFill>
                  <a:latin typeface="DM Sans Bold"/>
                  <a:ea typeface="DM Sans Bold"/>
                  <a:cs typeface="DM Sans Bold"/>
                  <a:sym typeface="DM Sans Bold"/>
                </a:rPr>
                <a:t>SOURCE</a:t>
              </a:r>
            </a:p>
          </p:txBody>
        </p:sp>
      </p:grpSp>
      <p:sp>
        <p:nvSpPr>
          <p:cNvPr name="Freeform 18" id="18"/>
          <p:cNvSpPr/>
          <p:nvPr/>
        </p:nvSpPr>
        <p:spPr>
          <a:xfrm>
            <a:off x="4684494" y="5261584"/>
            <a:ext cx="749183" cy="3065643"/>
          </a:xfrm>
          <a:custGeom>
            <a:avLst/>
            <a:gdLst/>
            <a:ahLst/>
            <a:cxnLst/>
            <a:rect r="r" b="b" t="t" l="l"/>
            <a:pathLst>
              <a:path h="3065643" w="749183">
                <a:moveTo>
                  <a:pt x="0" y="0"/>
                </a:moveTo>
                <a:lnTo>
                  <a:pt x="0" y="1332796"/>
                </a:lnTo>
                <a:cubicBezTo>
                  <a:pt x="0" y="1385847"/>
                  <a:pt x="21073" y="1436723"/>
                  <a:pt x="58585" y="1474235"/>
                </a:cubicBezTo>
                <a:cubicBezTo>
                  <a:pt x="96098" y="1511748"/>
                  <a:pt x="146975" y="1532821"/>
                  <a:pt x="200025" y="1532821"/>
                </a:cubicBezTo>
                <a:lnTo>
                  <a:pt x="549158" y="1532821"/>
                </a:lnTo>
                <a:cubicBezTo>
                  <a:pt x="602208" y="1532821"/>
                  <a:pt x="653085" y="1553895"/>
                  <a:pt x="690597" y="1591408"/>
                </a:cubicBezTo>
                <a:cubicBezTo>
                  <a:pt x="728109" y="1628919"/>
                  <a:pt x="749183" y="1679796"/>
                  <a:pt x="749183" y="1732846"/>
                </a:cubicBezTo>
                <a:lnTo>
                  <a:pt x="749183" y="3065643"/>
                </a:lnTo>
              </a:path>
            </a:pathLst>
          </a:custGeom>
          <a:ln cap="flat" w="47625">
            <a:solidFill>
              <a:srgbClr val="BFC1C4"/>
            </a:solidFill>
            <a:prstDash val="sysDash"/>
            <a:headEnd type="none" len="sm" w="sm"/>
            <a:tailEnd type="arrow" len="sm" w="med"/>
          </a:ln>
        </p:spPr>
      </p:sp>
      <p:sp>
        <p:nvSpPr>
          <p:cNvPr name="Freeform 19" id="19"/>
          <p:cNvSpPr/>
          <p:nvPr/>
        </p:nvSpPr>
        <p:spPr>
          <a:xfrm>
            <a:off x="7589697" y="6064631"/>
            <a:ext cx="1392703" cy="2262596"/>
          </a:xfrm>
          <a:custGeom>
            <a:avLst/>
            <a:gdLst/>
            <a:ahLst/>
            <a:cxnLst/>
            <a:rect r="r" b="b" t="t" l="l"/>
            <a:pathLst>
              <a:path h="2262596" w="1392703">
                <a:moveTo>
                  <a:pt x="0" y="2262596"/>
                </a:moveTo>
                <a:lnTo>
                  <a:pt x="0" y="1331323"/>
                </a:lnTo>
                <a:cubicBezTo>
                  <a:pt x="0" y="1278273"/>
                  <a:pt x="21074" y="1227396"/>
                  <a:pt x="58587" y="1189884"/>
                </a:cubicBezTo>
                <a:cubicBezTo>
                  <a:pt x="96098" y="1152372"/>
                  <a:pt x="146975" y="1131298"/>
                  <a:pt x="200025" y="1131298"/>
                </a:cubicBezTo>
                <a:lnTo>
                  <a:pt x="1192678" y="1131298"/>
                </a:lnTo>
                <a:cubicBezTo>
                  <a:pt x="1245728" y="1131298"/>
                  <a:pt x="1296605" y="1110224"/>
                  <a:pt x="1334116" y="1072712"/>
                </a:cubicBezTo>
                <a:cubicBezTo>
                  <a:pt x="1371629" y="1035200"/>
                  <a:pt x="1392703" y="984323"/>
                  <a:pt x="1392703" y="931273"/>
                </a:cubicBezTo>
                <a:lnTo>
                  <a:pt x="1392703" y="0"/>
                </a:lnTo>
              </a:path>
            </a:pathLst>
          </a:custGeom>
          <a:ln cap="flat" w="47625">
            <a:solidFill>
              <a:srgbClr val="BFC1C4"/>
            </a:solidFill>
            <a:prstDash val="sysDash"/>
            <a:headEnd type="none" len="sm" w="sm"/>
            <a:tailEnd type="arrow" len="sm" w="med"/>
          </a:ln>
        </p:spPr>
      </p:sp>
      <p:sp>
        <p:nvSpPr>
          <p:cNvPr name="Freeform 20" id="20"/>
          <p:cNvSpPr/>
          <p:nvPr/>
        </p:nvSpPr>
        <p:spPr>
          <a:xfrm>
            <a:off x="9891271" y="4739339"/>
            <a:ext cx="1884686" cy="416421"/>
          </a:xfrm>
          <a:custGeom>
            <a:avLst/>
            <a:gdLst/>
            <a:ahLst/>
            <a:cxnLst/>
            <a:rect r="r" b="b" t="t" l="l"/>
            <a:pathLst>
              <a:path h="416421" w="1884686">
                <a:moveTo>
                  <a:pt x="0" y="416421"/>
                </a:moveTo>
                <a:lnTo>
                  <a:pt x="742318" y="416421"/>
                </a:lnTo>
                <a:cubicBezTo>
                  <a:pt x="795368" y="416421"/>
                  <a:pt x="846245" y="395347"/>
                  <a:pt x="883757" y="357835"/>
                </a:cubicBezTo>
                <a:cubicBezTo>
                  <a:pt x="921269" y="320323"/>
                  <a:pt x="942343" y="269446"/>
                  <a:pt x="942343" y="216396"/>
                </a:cubicBezTo>
                <a:lnTo>
                  <a:pt x="942343" y="200025"/>
                </a:lnTo>
                <a:cubicBezTo>
                  <a:pt x="942343" y="146975"/>
                  <a:pt x="963417" y="96098"/>
                  <a:pt x="1000929" y="58586"/>
                </a:cubicBezTo>
                <a:cubicBezTo>
                  <a:pt x="1038441" y="21074"/>
                  <a:pt x="1089318" y="0"/>
                  <a:pt x="1142368" y="0"/>
                </a:cubicBezTo>
                <a:lnTo>
                  <a:pt x="1884686" y="0"/>
                </a:lnTo>
              </a:path>
            </a:pathLst>
          </a:custGeom>
          <a:ln cap="flat" w="47625">
            <a:solidFill>
              <a:srgbClr val="BFC1C4"/>
            </a:solidFill>
            <a:prstDash val="sysDash"/>
            <a:headEnd type="none" len="sm" w="sm"/>
            <a:tailEnd type="arrow" len="sm" w="med"/>
          </a:ln>
        </p:spPr>
      </p:sp>
      <p:sp>
        <p:nvSpPr>
          <p:cNvPr name="Freeform 21" id="21"/>
          <p:cNvSpPr/>
          <p:nvPr/>
        </p:nvSpPr>
        <p:spPr>
          <a:xfrm>
            <a:off x="9891271" y="6973503"/>
            <a:ext cx="1728645" cy="1838865"/>
          </a:xfrm>
          <a:custGeom>
            <a:avLst/>
            <a:gdLst/>
            <a:ahLst/>
            <a:cxnLst/>
            <a:rect r="r" b="b" t="t" l="l"/>
            <a:pathLst>
              <a:path h="1838865" w="1728645">
                <a:moveTo>
                  <a:pt x="0" y="0"/>
                </a:moveTo>
                <a:lnTo>
                  <a:pt x="0" y="719407"/>
                </a:lnTo>
                <a:cubicBezTo>
                  <a:pt x="0" y="772458"/>
                  <a:pt x="21074" y="823334"/>
                  <a:pt x="58587" y="860846"/>
                </a:cubicBezTo>
                <a:cubicBezTo>
                  <a:pt x="96098" y="898358"/>
                  <a:pt x="146975" y="919432"/>
                  <a:pt x="200025" y="919432"/>
                </a:cubicBezTo>
                <a:lnTo>
                  <a:pt x="1528620" y="919432"/>
                </a:lnTo>
                <a:cubicBezTo>
                  <a:pt x="1581671" y="919432"/>
                  <a:pt x="1632547" y="940506"/>
                  <a:pt x="1670060" y="978019"/>
                </a:cubicBezTo>
                <a:cubicBezTo>
                  <a:pt x="1707571" y="1015530"/>
                  <a:pt x="1728645" y="1066407"/>
                  <a:pt x="1728645" y="1119457"/>
                </a:cubicBezTo>
                <a:lnTo>
                  <a:pt x="1728645" y="1838865"/>
                </a:lnTo>
              </a:path>
            </a:pathLst>
          </a:custGeom>
          <a:ln cap="flat" w="47625">
            <a:solidFill>
              <a:srgbClr val="BFC1C4"/>
            </a:solidFill>
            <a:prstDash val="sysDash"/>
            <a:headEnd type="none" len="sm" w="sm"/>
            <a:tailEnd type="arrow" len="sm" w="med"/>
          </a:ln>
        </p:spPr>
      </p:sp>
      <p:grpSp>
        <p:nvGrpSpPr>
          <p:cNvPr name="Group 22" id="22"/>
          <p:cNvGrpSpPr/>
          <p:nvPr/>
        </p:nvGrpSpPr>
        <p:grpSpPr>
          <a:xfrm rot="0">
            <a:off x="11619917" y="8305020"/>
            <a:ext cx="2066854" cy="1014696"/>
            <a:chOff x="0" y="0"/>
            <a:chExt cx="600404" cy="294761"/>
          </a:xfrm>
        </p:grpSpPr>
        <p:sp>
          <p:nvSpPr>
            <p:cNvPr name="Freeform 23" id="23"/>
            <p:cNvSpPr/>
            <p:nvPr/>
          </p:nvSpPr>
          <p:spPr>
            <a:xfrm flipH="false" flipV="false" rot="0">
              <a:off x="0" y="0"/>
              <a:ext cx="600404" cy="294761"/>
            </a:xfrm>
            <a:custGeom>
              <a:avLst/>
              <a:gdLst/>
              <a:ahLst/>
              <a:cxnLst/>
              <a:rect r="r" b="b" t="t" l="l"/>
              <a:pathLst>
                <a:path h="294761" w="600404">
                  <a:moveTo>
                    <a:pt x="147380" y="0"/>
                  </a:moveTo>
                  <a:lnTo>
                    <a:pt x="453024" y="0"/>
                  </a:lnTo>
                  <a:cubicBezTo>
                    <a:pt x="492111" y="0"/>
                    <a:pt x="529598" y="15528"/>
                    <a:pt x="557237" y="43167"/>
                  </a:cubicBezTo>
                  <a:cubicBezTo>
                    <a:pt x="584876" y="70806"/>
                    <a:pt x="600404" y="108293"/>
                    <a:pt x="600404" y="147380"/>
                  </a:cubicBezTo>
                  <a:lnTo>
                    <a:pt x="600404" y="147380"/>
                  </a:lnTo>
                  <a:cubicBezTo>
                    <a:pt x="600404" y="228776"/>
                    <a:pt x="534419" y="294761"/>
                    <a:pt x="453024" y="294761"/>
                  </a:cubicBezTo>
                  <a:lnTo>
                    <a:pt x="147380" y="294761"/>
                  </a:lnTo>
                  <a:cubicBezTo>
                    <a:pt x="65984" y="294761"/>
                    <a:pt x="0" y="228776"/>
                    <a:pt x="0" y="147380"/>
                  </a:cubicBezTo>
                  <a:lnTo>
                    <a:pt x="0" y="147380"/>
                  </a:lnTo>
                  <a:cubicBezTo>
                    <a:pt x="0" y="65984"/>
                    <a:pt x="65984" y="0"/>
                    <a:pt x="147380" y="0"/>
                  </a:cubicBezTo>
                  <a:close/>
                </a:path>
              </a:pathLst>
            </a:custGeom>
            <a:solidFill>
              <a:srgbClr val="1090CF"/>
            </a:solidFill>
          </p:spPr>
        </p:sp>
        <p:sp>
          <p:nvSpPr>
            <p:cNvPr name="TextBox 24" id="24"/>
            <p:cNvSpPr txBox="true"/>
            <p:nvPr/>
          </p:nvSpPr>
          <p:spPr>
            <a:xfrm>
              <a:off x="0" y="-28575"/>
              <a:ext cx="600404" cy="323336"/>
            </a:xfrm>
            <a:prstGeom prst="rect">
              <a:avLst/>
            </a:prstGeom>
          </p:spPr>
          <p:txBody>
            <a:bodyPr anchor="ctr" rtlCol="false" tIns="50800" lIns="50800" bIns="50800" rIns="50800"/>
            <a:lstStyle/>
            <a:p>
              <a:pPr algn="ctr">
                <a:lnSpc>
                  <a:spcPts val="1960"/>
                </a:lnSpc>
              </a:pPr>
              <a:r>
                <a:rPr lang="en-US" b="true" sz="1400" spc="70">
                  <a:solidFill>
                    <a:srgbClr val="FEFEFE"/>
                  </a:solidFill>
                  <a:latin typeface="DM Sans Bold"/>
                  <a:ea typeface="DM Sans Bold"/>
                  <a:cs typeface="DM Sans Bold"/>
                  <a:sym typeface="DM Sans Bold"/>
                </a:rPr>
                <a:t>ACTION</a:t>
              </a:r>
            </a:p>
          </p:txBody>
        </p:sp>
      </p:grpSp>
      <p:grpSp>
        <p:nvGrpSpPr>
          <p:cNvPr name="Group 25" id="25"/>
          <p:cNvGrpSpPr/>
          <p:nvPr/>
        </p:nvGrpSpPr>
        <p:grpSpPr>
          <a:xfrm rot="0">
            <a:off x="11775957" y="4184893"/>
            <a:ext cx="2066854" cy="1014696"/>
            <a:chOff x="0" y="0"/>
            <a:chExt cx="600404" cy="294761"/>
          </a:xfrm>
        </p:grpSpPr>
        <p:sp>
          <p:nvSpPr>
            <p:cNvPr name="Freeform 26" id="26"/>
            <p:cNvSpPr/>
            <p:nvPr/>
          </p:nvSpPr>
          <p:spPr>
            <a:xfrm flipH="false" flipV="false" rot="0">
              <a:off x="0" y="0"/>
              <a:ext cx="600404" cy="294761"/>
            </a:xfrm>
            <a:custGeom>
              <a:avLst/>
              <a:gdLst/>
              <a:ahLst/>
              <a:cxnLst/>
              <a:rect r="r" b="b" t="t" l="l"/>
              <a:pathLst>
                <a:path h="294761" w="600404">
                  <a:moveTo>
                    <a:pt x="147380" y="0"/>
                  </a:moveTo>
                  <a:lnTo>
                    <a:pt x="453024" y="0"/>
                  </a:lnTo>
                  <a:cubicBezTo>
                    <a:pt x="492111" y="0"/>
                    <a:pt x="529598" y="15528"/>
                    <a:pt x="557237" y="43167"/>
                  </a:cubicBezTo>
                  <a:cubicBezTo>
                    <a:pt x="584876" y="70806"/>
                    <a:pt x="600404" y="108293"/>
                    <a:pt x="600404" y="147380"/>
                  </a:cubicBezTo>
                  <a:lnTo>
                    <a:pt x="600404" y="147380"/>
                  </a:lnTo>
                  <a:cubicBezTo>
                    <a:pt x="600404" y="228776"/>
                    <a:pt x="534419" y="294761"/>
                    <a:pt x="453024" y="294761"/>
                  </a:cubicBezTo>
                  <a:lnTo>
                    <a:pt x="147380" y="294761"/>
                  </a:lnTo>
                  <a:cubicBezTo>
                    <a:pt x="65984" y="294761"/>
                    <a:pt x="0" y="228776"/>
                    <a:pt x="0" y="147380"/>
                  </a:cubicBezTo>
                  <a:lnTo>
                    <a:pt x="0" y="147380"/>
                  </a:lnTo>
                  <a:cubicBezTo>
                    <a:pt x="0" y="65984"/>
                    <a:pt x="65984" y="0"/>
                    <a:pt x="147380" y="0"/>
                  </a:cubicBezTo>
                  <a:close/>
                </a:path>
              </a:pathLst>
            </a:custGeom>
            <a:solidFill>
              <a:srgbClr val="00BFFF"/>
            </a:solidFill>
          </p:spPr>
        </p:sp>
        <p:sp>
          <p:nvSpPr>
            <p:cNvPr name="TextBox 27" id="27"/>
            <p:cNvSpPr txBox="true"/>
            <p:nvPr/>
          </p:nvSpPr>
          <p:spPr>
            <a:xfrm>
              <a:off x="0" y="-28575"/>
              <a:ext cx="600404" cy="323336"/>
            </a:xfrm>
            <a:prstGeom prst="rect">
              <a:avLst/>
            </a:prstGeom>
          </p:spPr>
          <p:txBody>
            <a:bodyPr anchor="ctr" rtlCol="false" tIns="50800" lIns="50800" bIns="50800" rIns="50800"/>
            <a:lstStyle/>
            <a:p>
              <a:pPr algn="ctr">
                <a:lnSpc>
                  <a:spcPts val="1960"/>
                </a:lnSpc>
              </a:pPr>
              <a:r>
                <a:rPr lang="en-US" b="true" sz="1400" spc="70">
                  <a:solidFill>
                    <a:srgbClr val="FEFEFE"/>
                  </a:solidFill>
                  <a:latin typeface="DM Sans Bold"/>
                  <a:ea typeface="DM Sans Bold"/>
                  <a:cs typeface="DM Sans Bold"/>
                  <a:sym typeface="DM Sans Bold"/>
                </a:rPr>
                <a:t>OUTPUT</a:t>
              </a:r>
            </a:p>
          </p:txBody>
        </p:sp>
      </p:grpSp>
      <p:sp>
        <p:nvSpPr>
          <p:cNvPr name="Freeform 28" id="28"/>
          <p:cNvSpPr/>
          <p:nvPr/>
        </p:nvSpPr>
        <p:spPr>
          <a:xfrm flipH="false" flipV="false" rot="0">
            <a:off x="16925882" y="10159771"/>
            <a:ext cx="666837" cy="666837"/>
          </a:xfrm>
          <a:custGeom>
            <a:avLst/>
            <a:gdLst/>
            <a:ahLst/>
            <a:cxnLst/>
            <a:rect r="r" b="b" t="t" l="l"/>
            <a:pathLst>
              <a:path h="666837" w="666837">
                <a:moveTo>
                  <a:pt x="0" y="0"/>
                </a:moveTo>
                <a:lnTo>
                  <a:pt x="666836" y="0"/>
                </a:lnTo>
                <a:lnTo>
                  <a:pt x="666836" y="666837"/>
                </a:lnTo>
                <a:lnTo>
                  <a:pt x="0" y="666837"/>
                </a:lnTo>
                <a:lnTo>
                  <a:pt x="0" y="0"/>
                </a:lnTo>
                <a:close/>
              </a:path>
            </a:pathLst>
          </a:custGeom>
          <a:blipFill>
            <a:blip r:embed="rId4"/>
            <a:stretch>
              <a:fillRect l="0" t="0" r="0" b="0"/>
            </a:stretch>
          </a:blipFill>
        </p:spPr>
      </p:sp>
      <p:grpSp>
        <p:nvGrpSpPr>
          <p:cNvPr name="Group 29" id="29"/>
          <p:cNvGrpSpPr/>
          <p:nvPr/>
        </p:nvGrpSpPr>
        <p:grpSpPr>
          <a:xfrm rot="0">
            <a:off x="1050576" y="985300"/>
            <a:ext cx="11009716" cy="932917"/>
            <a:chOff x="0" y="0"/>
            <a:chExt cx="14679621" cy="1243889"/>
          </a:xfrm>
        </p:grpSpPr>
        <p:sp>
          <p:nvSpPr>
            <p:cNvPr name="Freeform 30" id="30"/>
            <p:cNvSpPr/>
            <p:nvPr/>
          </p:nvSpPr>
          <p:spPr>
            <a:xfrm flipH="false" flipV="false" rot="0">
              <a:off x="0" y="0"/>
              <a:ext cx="14679620" cy="1243889"/>
            </a:xfrm>
            <a:custGeom>
              <a:avLst/>
              <a:gdLst/>
              <a:ahLst/>
              <a:cxnLst/>
              <a:rect r="r" b="b" t="t" l="l"/>
              <a:pathLst>
                <a:path h="1243889" w="14679620">
                  <a:moveTo>
                    <a:pt x="0" y="0"/>
                  </a:moveTo>
                  <a:lnTo>
                    <a:pt x="14679620" y="0"/>
                  </a:lnTo>
                  <a:lnTo>
                    <a:pt x="14679620" y="1243889"/>
                  </a:lnTo>
                  <a:lnTo>
                    <a:pt x="0" y="1243889"/>
                  </a:lnTo>
                  <a:close/>
                </a:path>
              </a:pathLst>
            </a:custGeom>
          </p:spPr>
        </p:sp>
        <p:sp>
          <p:nvSpPr>
            <p:cNvPr name="TextBox 31" id="31"/>
            <p:cNvSpPr txBox="true"/>
            <p:nvPr/>
          </p:nvSpPr>
          <p:spPr>
            <a:xfrm>
              <a:off x="0" y="-47625"/>
              <a:ext cx="14679621" cy="1291514"/>
            </a:xfrm>
            <a:prstGeom prst="rect">
              <a:avLst/>
            </a:prstGeom>
          </p:spPr>
          <p:txBody>
            <a:bodyPr anchor="t" rtlCol="false" tIns="0" lIns="0" bIns="0" rIns="0"/>
            <a:lstStyle/>
            <a:p>
              <a:pPr algn="l">
                <a:lnSpc>
                  <a:spcPts val="5808"/>
                </a:lnSpc>
              </a:pPr>
              <a:r>
                <a:rPr lang="en-US" b="true" sz="4400">
                  <a:solidFill>
                    <a:srgbClr val="000000"/>
                  </a:solidFill>
                  <a:latin typeface="Proxima Nova Bold"/>
                  <a:ea typeface="Proxima Nova Bold"/>
                  <a:cs typeface="Proxima Nova Bold"/>
                  <a:sym typeface="Proxima Nova Bold"/>
                </a:rPr>
                <a:t>Próximamente...: Logic and Actions nodes</a:t>
              </a:r>
            </a:p>
          </p:txBody>
        </p:sp>
      </p:grpSp>
      <p:grpSp>
        <p:nvGrpSpPr>
          <p:cNvPr name="Group 32" id="32"/>
          <p:cNvGrpSpPr/>
          <p:nvPr/>
        </p:nvGrpSpPr>
        <p:grpSpPr>
          <a:xfrm rot="0">
            <a:off x="1028700" y="2044511"/>
            <a:ext cx="6961557" cy="1530782"/>
            <a:chOff x="0" y="0"/>
            <a:chExt cx="9282076" cy="2041042"/>
          </a:xfrm>
        </p:grpSpPr>
        <p:sp>
          <p:nvSpPr>
            <p:cNvPr name="Freeform 33" id="33"/>
            <p:cNvSpPr/>
            <p:nvPr/>
          </p:nvSpPr>
          <p:spPr>
            <a:xfrm flipH="false" flipV="false" rot="0">
              <a:off x="0" y="0"/>
              <a:ext cx="9282076" cy="2041042"/>
            </a:xfrm>
            <a:custGeom>
              <a:avLst/>
              <a:gdLst/>
              <a:ahLst/>
              <a:cxnLst/>
              <a:rect r="r" b="b" t="t" l="l"/>
              <a:pathLst>
                <a:path h="2041042" w="9282076">
                  <a:moveTo>
                    <a:pt x="0" y="0"/>
                  </a:moveTo>
                  <a:lnTo>
                    <a:pt x="9282076" y="0"/>
                  </a:lnTo>
                  <a:lnTo>
                    <a:pt x="9282076" y="2041042"/>
                  </a:lnTo>
                  <a:lnTo>
                    <a:pt x="0" y="2041042"/>
                  </a:lnTo>
                  <a:close/>
                </a:path>
              </a:pathLst>
            </a:custGeom>
          </p:spPr>
        </p:sp>
        <p:sp>
          <p:nvSpPr>
            <p:cNvPr name="TextBox 34" id="34"/>
            <p:cNvSpPr txBox="true"/>
            <p:nvPr/>
          </p:nvSpPr>
          <p:spPr>
            <a:xfrm>
              <a:off x="0" y="-38100"/>
              <a:ext cx="9282076" cy="2079142"/>
            </a:xfrm>
            <a:prstGeom prst="rect">
              <a:avLst/>
            </a:prstGeom>
          </p:spPr>
          <p:txBody>
            <a:bodyPr anchor="t" rtlCol="false" tIns="0" lIns="0" bIns="0" rIns="0"/>
            <a:lstStyle/>
            <a:p>
              <a:pPr algn="l">
                <a:lnSpc>
                  <a:spcPts val="3311"/>
                </a:lnSpc>
              </a:pPr>
              <a:r>
                <a:rPr lang="en-US" b="true" sz="2400">
                  <a:solidFill>
                    <a:srgbClr val="1090CF"/>
                  </a:solidFill>
                  <a:latin typeface="Proxima Nova Bold"/>
                  <a:ea typeface="Proxima Nova Bold"/>
                  <a:cs typeface="Proxima Nova Bold"/>
                  <a:sym typeface="Proxima Nova Bold"/>
                </a:rPr>
                <a:t>Nodo de Acción</a:t>
              </a:r>
            </a:p>
            <a:p>
              <a:pPr algn="l">
                <a:lnSpc>
                  <a:spcPts val="2760"/>
                </a:lnSpc>
              </a:pPr>
              <a:r>
                <a:rPr lang="en-US" sz="2000">
                  <a:solidFill>
                    <a:srgbClr val="28323A"/>
                  </a:solidFill>
                  <a:latin typeface="Proxima Nova"/>
                  <a:ea typeface="Proxima Nova"/>
                  <a:cs typeface="Proxima Nova"/>
                  <a:sym typeface="Proxima Nova"/>
                </a:rPr>
                <a:t>Con e</a:t>
              </a:r>
              <a:r>
                <a:rPr lang="en-US" sz="2000">
                  <a:solidFill>
                    <a:srgbClr val="28323A"/>
                  </a:solidFill>
                  <a:latin typeface="Proxima Nova"/>
                  <a:ea typeface="Proxima Nova"/>
                  <a:cs typeface="Proxima Nova"/>
                  <a:sym typeface="Proxima Nova"/>
                </a:rPr>
                <a:t>ste nodo, puedes ejecutar acciones basadas en la lógica del flujo. Por ejemplo, puedes enviar comandos a los dispositivos.</a:t>
              </a:r>
            </a:p>
          </p:txBody>
        </p:sp>
      </p:grpSp>
      <p:grpSp>
        <p:nvGrpSpPr>
          <p:cNvPr name="Group 35" id="35"/>
          <p:cNvGrpSpPr/>
          <p:nvPr/>
        </p:nvGrpSpPr>
        <p:grpSpPr>
          <a:xfrm rot="0">
            <a:off x="8766998" y="2044511"/>
            <a:ext cx="6961557" cy="1873682"/>
            <a:chOff x="0" y="0"/>
            <a:chExt cx="9282076" cy="2498242"/>
          </a:xfrm>
        </p:grpSpPr>
        <p:sp>
          <p:nvSpPr>
            <p:cNvPr name="Freeform 36" id="36"/>
            <p:cNvSpPr/>
            <p:nvPr/>
          </p:nvSpPr>
          <p:spPr>
            <a:xfrm flipH="false" flipV="false" rot="0">
              <a:off x="0" y="0"/>
              <a:ext cx="9282076" cy="2498242"/>
            </a:xfrm>
            <a:custGeom>
              <a:avLst/>
              <a:gdLst/>
              <a:ahLst/>
              <a:cxnLst/>
              <a:rect r="r" b="b" t="t" l="l"/>
              <a:pathLst>
                <a:path h="2498242" w="9282076">
                  <a:moveTo>
                    <a:pt x="0" y="0"/>
                  </a:moveTo>
                  <a:lnTo>
                    <a:pt x="9282076" y="0"/>
                  </a:lnTo>
                  <a:lnTo>
                    <a:pt x="9282076" y="2498242"/>
                  </a:lnTo>
                  <a:lnTo>
                    <a:pt x="0" y="2498242"/>
                  </a:lnTo>
                  <a:close/>
                </a:path>
              </a:pathLst>
            </a:custGeom>
          </p:spPr>
        </p:sp>
        <p:sp>
          <p:nvSpPr>
            <p:cNvPr name="TextBox 37" id="37"/>
            <p:cNvSpPr txBox="true"/>
            <p:nvPr/>
          </p:nvSpPr>
          <p:spPr>
            <a:xfrm>
              <a:off x="0" y="-38100"/>
              <a:ext cx="9282076" cy="2536342"/>
            </a:xfrm>
            <a:prstGeom prst="rect">
              <a:avLst/>
            </a:prstGeom>
          </p:spPr>
          <p:txBody>
            <a:bodyPr anchor="t" rtlCol="false" tIns="0" lIns="0" bIns="0" rIns="0"/>
            <a:lstStyle/>
            <a:p>
              <a:pPr algn="l">
                <a:lnSpc>
                  <a:spcPts val="3311"/>
                </a:lnSpc>
              </a:pPr>
              <a:r>
                <a:rPr lang="en-US" sz="2399" b="true">
                  <a:solidFill>
                    <a:srgbClr val="1090CF"/>
                  </a:solidFill>
                  <a:latin typeface="Proxima Nova Bold"/>
                  <a:ea typeface="Proxima Nova Bold"/>
                  <a:cs typeface="Proxima Nova Bold"/>
                  <a:sym typeface="Proxima Nova Bold"/>
                </a:rPr>
                <a:t>Nodo de Lógica</a:t>
              </a:r>
            </a:p>
            <a:p>
              <a:pPr algn="l">
                <a:lnSpc>
                  <a:spcPts val="2760"/>
                </a:lnSpc>
              </a:pPr>
              <a:r>
                <a:rPr lang="en-US" sz="2000">
                  <a:solidFill>
                    <a:srgbClr val="28323A"/>
                  </a:solidFill>
                  <a:latin typeface="Proxima Nova"/>
                  <a:ea typeface="Proxima Nova"/>
                  <a:cs typeface="Proxima Nova"/>
                  <a:sym typeface="Proxima Nova"/>
                </a:rPr>
                <a:t> </a:t>
              </a:r>
              <a:r>
                <a:rPr lang="en-US" sz="2000">
                  <a:solidFill>
                    <a:srgbClr val="28323A"/>
                  </a:solidFill>
                  <a:latin typeface="Proxima Nova"/>
                  <a:ea typeface="Proxima Nova"/>
                  <a:cs typeface="Proxima Nova"/>
                  <a:sym typeface="Proxima Nova"/>
                </a:rPr>
                <a:t>Con este</a:t>
              </a:r>
              <a:r>
                <a:rPr lang="en-US" sz="2000">
                  <a:solidFill>
                    <a:srgbClr val="28323A"/>
                  </a:solidFill>
                  <a:latin typeface="Proxima Nova"/>
                  <a:ea typeface="Proxima Nova"/>
                  <a:cs typeface="Proxima Nova"/>
                  <a:sym typeface="Proxima Nova"/>
                </a:rPr>
                <a:t> nodo, puedes implementar lógica condicional (si se cumple una condición, entonces...) directamente dentro del flujo de IoT Logic y dirigir atributos por diferentes ramas según las condiciones.</a:t>
              </a:r>
            </a:p>
          </p:txBody>
        </p:sp>
      </p:grpSp>
      <p:sp>
        <p:nvSpPr>
          <p:cNvPr name="Freeform 38" id="38"/>
          <p:cNvSpPr/>
          <p:nvPr/>
        </p:nvSpPr>
        <p:spPr>
          <a:xfrm flipH="false" flipV="false" rot="0">
            <a:off x="16577900" y="9913100"/>
            <a:ext cx="1053300" cy="303350"/>
          </a:xfrm>
          <a:custGeom>
            <a:avLst/>
            <a:gdLst/>
            <a:ahLst/>
            <a:cxnLst/>
            <a:rect r="r" b="b" t="t" l="l"/>
            <a:pathLst>
              <a:path h="303350" w="1053300">
                <a:moveTo>
                  <a:pt x="0" y="0"/>
                </a:moveTo>
                <a:lnTo>
                  <a:pt x="1053300" y="0"/>
                </a:lnTo>
                <a:lnTo>
                  <a:pt x="1053300" y="303350"/>
                </a:lnTo>
                <a:lnTo>
                  <a:pt x="0" y="303350"/>
                </a:lnTo>
                <a:lnTo>
                  <a:pt x="0" y="0"/>
                </a:lnTo>
                <a:close/>
              </a:path>
            </a:pathLst>
          </a:custGeom>
          <a:blipFill>
            <a:blip r:embed="rId5">
              <a:alphaModFix amt="70000"/>
            </a:blip>
            <a:stretch>
              <a:fillRect l="-2600" t="-14328" r="2599" b="-14328"/>
            </a:stretch>
          </a:blipFill>
        </p:spPr>
      </p:sp>
      <p:grpSp>
        <p:nvGrpSpPr>
          <p:cNvPr name="Group 39" id="39"/>
          <p:cNvGrpSpPr/>
          <p:nvPr/>
        </p:nvGrpSpPr>
        <p:grpSpPr>
          <a:xfrm rot="0">
            <a:off x="-17650" y="9842500"/>
            <a:ext cx="18305400" cy="444600"/>
            <a:chOff x="0" y="0"/>
            <a:chExt cx="24407200" cy="592800"/>
          </a:xfrm>
        </p:grpSpPr>
        <p:grpSp>
          <p:nvGrpSpPr>
            <p:cNvPr name="Group 40" id="40"/>
            <p:cNvGrpSpPr/>
            <p:nvPr/>
          </p:nvGrpSpPr>
          <p:grpSpPr>
            <a:xfrm rot="0">
              <a:off x="0" y="0"/>
              <a:ext cx="24407200" cy="592800"/>
              <a:chOff x="0" y="0"/>
              <a:chExt cx="24407200" cy="592800"/>
            </a:xfrm>
          </p:grpSpPr>
          <p:sp>
            <p:nvSpPr>
              <p:cNvPr name="Freeform 41" id="41"/>
              <p:cNvSpPr/>
              <p:nvPr/>
            </p:nvSpPr>
            <p:spPr>
              <a:xfrm flipH="false" flipV="false" rot="0">
                <a:off x="0" y="0"/>
                <a:ext cx="24407240" cy="592836"/>
              </a:xfrm>
              <a:custGeom>
                <a:avLst/>
                <a:gdLst/>
                <a:ahLst/>
                <a:cxnLst/>
                <a:rect r="r" b="b" t="t" l="l"/>
                <a:pathLst>
                  <a:path h="592836" w="24407240">
                    <a:moveTo>
                      <a:pt x="0" y="0"/>
                    </a:moveTo>
                    <a:lnTo>
                      <a:pt x="24407240" y="0"/>
                    </a:lnTo>
                    <a:lnTo>
                      <a:pt x="24407240" y="592836"/>
                    </a:lnTo>
                    <a:lnTo>
                      <a:pt x="0" y="592836"/>
                    </a:lnTo>
                    <a:close/>
                  </a:path>
                </a:pathLst>
              </a:custGeom>
              <a:solidFill>
                <a:srgbClr val="1090CF"/>
              </a:solidFill>
            </p:spPr>
          </p:sp>
        </p:grpSp>
        <p:sp>
          <p:nvSpPr>
            <p:cNvPr name="Freeform 42" id="42"/>
            <p:cNvSpPr/>
            <p:nvPr/>
          </p:nvSpPr>
          <p:spPr>
            <a:xfrm flipH="false" flipV="false" rot="0">
              <a:off x="1395133" y="94167"/>
              <a:ext cx="1404400" cy="404467"/>
            </a:xfrm>
            <a:custGeom>
              <a:avLst/>
              <a:gdLst/>
              <a:ahLst/>
              <a:cxnLst/>
              <a:rect r="r" b="b" t="t" l="l"/>
              <a:pathLst>
                <a:path h="404467" w="1404400">
                  <a:moveTo>
                    <a:pt x="0" y="0"/>
                  </a:moveTo>
                  <a:lnTo>
                    <a:pt x="1404400" y="0"/>
                  </a:lnTo>
                  <a:lnTo>
                    <a:pt x="1404400" y="404466"/>
                  </a:lnTo>
                  <a:lnTo>
                    <a:pt x="0" y="404466"/>
                  </a:lnTo>
                  <a:lnTo>
                    <a:pt x="0" y="0"/>
                  </a:lnTo>
                  <a:close/>
                </a:path>
              </a:pathLst>
            </a:custGeom>
            <a:blipFill>
              <a:blip r:embed="rId5">
                <a:alphaModFix amt="70000"/>
              </a:blip>
              <a:stretch>
                <a:fillRect l="-2600" t="-14328" r="2599" b="-14328"/>
              </a:stretch>
            </a:blipFill>
          </p:spPr>
        </p:sp>
        <p:sp>
          <p:nvSpPr>
            <p:cNvPr name="TextBox 43" id="43"/>
            <p:cNvSpPr txBox="true"/>
            <p:nvPr/>
          </p:nvSpPr>
          <p:spPr>
            <a:xfrm rot="0">
              <a:off x="23430162" y="124950"/>
              <a:ext cx="169267" cy="342900"/>
            </a:xfrm>
            <a:prstGeom prst="rect">
              <a:avLst/>
            </a:prstGeom>
          </p:spPr>
          <p:txBody>
            <a:bodyPr anchor="t" rtlCol="false" tIns="0" lIns="0" bIns="0" rIns="0">
              <a:spAutoFit/>
            </a:bodyPr>
            <a:lstStyle/>
            <a:p>
              <a:pPr algn="ctr">
                <a:lnSpc>
                  <a:spcPts val="2040"/>
                </a:lnSpc>
                <a:spcBef>
                  <a:spcPct val="0"/>
                </a:spcBef>
              </a:pPr>
              <a:r>
                <a:rPr lang="en-US" sz="1700">
                  <a:solidFill>
                    <a:srgbClr val="FFFFFF"/>
                  </a:solidFill>
                  <a:latin typeface="Proxima Nova"/>
                  <a:ea typeface="Proxima Nova"/>
                  <a:cs typeface="Proxima Nova"/>
                  <a:sym typeface="Proxima Nova"/>
                </a:rPr>
                <a:t>9</a:t>
              </a:r>
            </a:p>
          </p:txBody>
        </p:sp>
      </p:gr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374080" y="890050"/>
            <a:ext cx="7044799" cy="1791600"/>
            <a:chOff x="0" y="0"/>
            <a:chExt cx="9393066" cy="2388800"/>
          </a:xfrm>
        </p:grpSpPr>
        <p:sp>
          <p:nvSpPr>
            <p:cNvPr name="Freeform 4" id="4"/>
            <p:cNvSpPr/>
            <p:nvPr/>
          </p:nvSpPr>
          <p:spPr>
            <a:xfrm flipH="false" flipV="false" rot="0">
              <a:off x="0" y="0"/>
              <a:ext cx="9393065" cy="2388800"/>
            </a:xfrm>
            <a:custGeom>
              <a:avLst/>
              <a:gdLst/>
              <a:ahLst/>
              <a:cxnLst/>
              <a:rect r="r" b="b" t="t" l="l"/>
              <a:pathLst>
                <a:path h="2388800" w="9393065">
                  <a:moveTo>
                    <a:pt x="0" y="0"/>
                  </a:moveTo>
                  <a:lnTo>
                    <a:pt x="9393065" y="0"/>
                  </a:lnTo>
                  <a:lnTo>
                    <a:pt x="9393065" y="2388800"/>
                  </a:lnTo>
                  <a:lnTo>
                    <a:pt x="0" y="2388800"/>
                  </a:lnTo>
                  <a:close/>
                </a:path>
              </a:pathLst>
            </a:custGeom>
          </p:spPr>
        </p:sp>
        <p:sp>
          <p:nvSpPr>
            <p:cNvPr name="TextBox 5" id="5"/>
            <p:cNvSpPr txBox="true"/>
            <p:nvPr/>
          </p:nvSpPr>
          <p:spPr>
            <a:xfrm>
              <a:off x="0" y="-47625"/>
              <a:ext cx="9393066" cy="2436425"/>
            </a:xfrm>
            <a:prstGeom prst="rect">
              <a:avLst/>
            </a:prstGeom>
          </p:spPr>
          <p:txBody>
            <a:bodyPr anchor="t" rtlCol="false" tIns="0" lIns="0" bIns="0" rIns="0"/>
            <a:lstStyle/>
            <a:p>
              <a:pPr algn="l">
                <a:lnSpc>
                  <a:spcPts val="5808"/>
                </a:lnSpc>
              </a:pPr>
              <a:r>
                <a:rPr lang="en-US" b="true" sz="4400">
                  <a:solidFill>
                    <a:srgbClr val="FFFFFF"/>
                  </a:solidFill>
                  <a:latin typeface="Proxima Nova Bold"/>
                  <a:ea typeface="Proxima Nova Bold"/>
                  <a:cs typeface="Proxima Nova Bold"/>
                  <a:sym typeface="Proxima Nova Bold"/>
                </a:rPr>
                <a:t>Contáctanos para resolver tus dudas</a:t>
              </a:r>
            </a:p>
          </p:txBody>
        </p:sp>
      </p:grpSp>
      <p:grpSp>
        <p:nvGrpSpPr>
          <p:cNvPr name="Group 6" id="6"/>
          <p:cNvGrpSpPr/>
          <p:nvPr/>
        </p:nvGrpSpPr>
        <p:grpSpPr>
          <a:xfrm rot="0">
            <a:off x="2284604" y="3539350"/>
            <a:ext cx="3069000" cy="928726"/>
            <a:chOff x="0" y="0"/>
            <a:chExt cx="4092000" cy="1238301"/>
          </a:xfrm>
        </p:grpSpPr>
        <p:sp>
          <p:nvSpPr>
            <p:cNvPr name="Freeform 7" id="7"/>
            <p:cNvSpPr/>
            <p:nvPr/>
          </p:nvSpPr>
          <p:spPr>
            <a:xfrm flipH="false" flipV="false" rot="0">
              <a:off x="0" y="0"/>
              <a:ext cx="4092000" cy="1238301"/>
            </a:xfrm>
            <a:custGeom>
              <a:avLst/>
              <a:gdLst/>
              <a:ahLst/>
              <a:cxnLst/>
              <a:rect r="r" b="b" t="t" l="l"/>
              <a:pathLst>
                <a:path h="1238301" w="4092000">
                  <a:moveTo>
                    <a:pt x="0" y="0"/>
                  </a:moveTo>
                  <a:lnTo>
                    <a:pt x="4092000" y="0"/>
                  </a:lnTo>
                  <a:lnTo>
                    <a:pt x="4092000" y="1238301"/>
                  </a:lnTo>
                  <a:lnTo>
                    <a:pt x="0" y="1238301"/>
                  </a:lnTo>
                  <a:close/>
                </a:path>
              </a:pathLst>
            </a:custGeom>
          </p:spPr>
        </p:sp>
        <p:sp>
          <p:nvSpPr>
            <p:cNvPr name="TextBox 8" id="8"/>
            <p:cNvSpPr txBox="true"/>
            <p:nvPr/>
          </p:nvSpPr>
          <p:spPr>
            <a:xfrm>
              <a:off x="0" y="-38100"/>
              <a:ext cx="4092000" cy="1276401"/>
            </a:xfrm>
            <a:prstGeom prst="rect">
              <a:avLst/>
            </a:prstGeom>
          </p:spPr>
          <p:txBody>
            <a:bodyPr anchor="t" rtlCol="false" tIns="0" lIns="0" bIns="0" rIns="0"/>
            <a:lstStyle/>
            <a:p>
              <a:pPr algn="l">
                <a:lnSpc>
                  <a:spcPts val="3311"/>
                </a:lnSpc>
              </a:pPr>
              <a:r>
                <a:rPr lang="en-US" sz="2400" b="true">
                  <a:solidFill>
                    <a:srgbClr val="FFFFFF"/>
                  </a:solidFill>
                  <a:latin typeface="Proxima Nova Bold"/>
                  <a:ea typeface="Proxima Nova Bold"/>
                  <a:cs typeface="Proxima Nova Bold"/>
                  <a:sym typeface="Proxima Nova Bold"/>
                </a:rPr>
                <a:t>Ventas:</a:t>
              </a:r>
            </a:p>
            <a:p>
              <a:pPr algn="l">
                <a:lnSpc>
                  <a:spcPts val="3311"/>
                </a:lnSpc>
              </a:pPr>
              <a:r>
                <a:rPr lang="en-US" sz="2400">
                  <a:solidFill>
                    <a:srgbClr val="FFFFFF"/>
                  </a:solidFill>
                  <a:latin typeface="Proxima Nova"/>
                  <a:ea typeface="Proxima Nova"/>
                  <a:cs typeface="Proxima Nova"/>
                  <a:sym typeface="Proxima Nova"/>
                </a:rPr>
                <a:t>sales@navixy.com</a:t>
              </a:r>
            </a:p>
          </p:txBody>
        </p:sp>
      </p:grpSp>
      <p:grpSp>
        <p:nvGrpSpPr>
          <p:cNvPr name="Group 9" id="9"/>
          <p:cNvGrpSpPr/>
          <p:nvPr/>
        </p:nvGrpSpPr>
        <p:grpSpPr>
          <a:xfrm rot="0">
            <a:off x="1374100" y="3574670"/>
            <a:ext cx="723742" cy="723742"/>
            <a:chOff x="0" y="0"/>
            <a:chExt cx="964989" cy="964989"/>
          </a:xfrm>
        </p:grpSpPr>
        <p:sp>
          <p:nvSpPr>
            <p:cNvPr name="Freeform 10" id="10"/>
            <p:cNvSpPr/>
            <p:nvPr/>
          </p:nvSpPr>
          <p:spPr>
            <a:xfrm flipH="false" flipV="false" rot="0">
              <a:off x="0" y="0"/>
              <a:ext cx="964946" cy="964946"/>
            </a:xfrm>
            <a:custGeom>
              <a:avLst/>
              <a:gdLst/>
              <a:ahLst/>
              <a:cxnLst/>
              <a:rect r="r" b="b" t="t" l="l"/>
              <a:pathLst>
                <a:path h="964946" w="964946">
                  <a:moveTo>
                    <a:pt x="0" y="0"/>
                  </a:moveTo>
                  <a:lnTo>
                    <a:pt x="964946" y="0"/>
                  </a:lnTo>
                  <a:lnTo>
                    <a:pt x="964946" y="964946"/>
                  </a:lnTo>
                  <a:lnTo>
                    <a:pt x="0" y="964946"/>
                  </a:lnTo>
                  <a:lnTo>
                    <a:pt x="0" y="0"/>
                  </a:lnTo>
                  <a:close/>
                </a:path>
              </a:pathLst>
            </a:custGeom>
            <a:blipFill>
              <a:blip r:embed="rId4"/>
              <a:stretch>
                <a:fillRect l="0" t="0" r="-4" b="-4"/>
              </a:stretch>
            </a:blipFill>
          </p:spPr>
        </p:sp>
      </p:grpSp>
      <p:grpSp>
        <p:nvGrpSpPr>
          <p:cNvPr name="Group 11" id="11"/>
          <p:cNvGrpSpPr/>
          <p:nvPr/>
        </p:nvGrpSpPr>
        <p:grpSpPr>
          <a:xfrm rot="0">
            <a:off x="5556146" y="3539326"/>
            <a:ext cx="3069000" cy="928726"/>
            <a:chOff x="0" y="0"/>
            <a:chExt cx="4092000" cy="1238301"/>
          </a:xfrm>
        </p:grpSpPr>
        <p:sp>
          <p:nvSpPr>
            <p:cNvPr name="Freeform 12" id="12"/>
            <p:cNvSpPr/>
            <p:nvPr/>
          </p:nvSpPr>
          <p:spPr>
            <a:xfrm flipH="false" flipV="false" rot="0">
              <a:off x="0" y="0"/>
              <a:ext cx="4092000" cy="1238301"/>
            </a:xfrm>
            <a:custGeom>
              <a:avLst/>
              <a:gdLst/>
              <a:ahLst/>
              <a:cxnLst/>
              <a:rect r="r" b="b" t="t" l="l"/>
              <a:pathLst>
                <a:path h="1238301" w="4092000">
                  <a:moveTo>
                    <a:pt x="0" y="0"/>
                  </a:moveTo>
                  <a:lnTo>
                    <a:pt x="4092000" y="0"/>
                  </a:lnTo>
                  <a:lnTo>
                    <a:pt x="4092000" y="1238301"/>
                  </a:lnTo>
                  <a:lnTo>
                    <a:pt x="0" y="1238301"/>
                  </a:lnTo>
                  <a:close/>
                </a:path>
              </a:pathLst>
            </a:custGeom>
          </p:spPr>
        </p:sp>
        <p:sp>
          <p:nvSpPr>
            <p:cNvPr name="TextBox 13" id="13"/>
            <p:cNvSpPr txBox="true"/>
            <p:nvPr/>
          </p:nvSpPr>
          <p:spPr>
            <a:xfrm>
              <a:off x="0" y="-38100"/>
              <a:ext cx="4092000" cy="1276401"/>
            </a:xfrm>
            <a:prstGeom prst="rect">
              <a:avLst/>
            </a:prstGeom>
          </p:spPr>
          <p:txBody>
            <a:bodyPr anchor="t" rtlCol="false" tIns="0" lIns="0" bIns="0" rIns="0"/>
            <a:lstStyle/>
            <a:p>
              <a:pPr algn="l">
                <a:lnSpc>
                  <a:spcPts val="3311"/>
                </a:lnSpc>
              </a:pPr>
              <a:r>
                <a:rPr lang="en-US" sz="2400" b="true">
                  <a:solidFill>
                    <a:srgbClr val="FFFFFF"/>
                  </a:solidFill>
                  <a:latin typeface="Proxima Nova Bold"/>
                  <a:ea typeface="Proxima Nova Bold"/>
                  <a:cs typeface="Proxima Nova Bold"/>
                  <a:sym typeface="Proxima Nova Bold"/>
                </a:rPr>
                <a:t>Soporte:</a:t>
              </a:r>
            </a:p>
            <a:p>
              <a:pPr algn="l">
                <a:lnSpc>
                  <a:spcPts val="3311"/>
                </a:lnSpc>
              </a:pPr>
              <a:r>
                <a:rPr lang="en-US" sz="2400">
                  <a:solidFill>
                    <a:srgbClr val="FFFFFF"/>
                  </a:solidFill>
                  <a:latin typeface="Proxima Nova"/>
                  <a:ea typeface="Proxima Nova"/>
                  <a:cs typeface="Proxima Nova"/>
                  <a:sym typeface="Proxima Nova"/>
                </a:rPr>
                <a:t>support@navixy.com</a:t>
              </a:r>
            </a:p>
          </p:txBody>
        </p:sp>
      </p:grpSp>
      <p:grpSp>
        <p:nvGrpSpPr>
          <p:cNvPr name="Group 14" id="14"/>
          <p:cNvGrpSpPr/>
          <p:nvPr/>
        </p:nvGrpSpPr>
        <p:grpSpPr>
          <a:xfrm rot="0">
            <a:off x="2284604" y="5089032"/>
            <a:ext cx="5640600" cy="1834800"/>
            <a:chOff x="0" y="0"/>
            <a:chExt cx="7520800" cy="2446400"/>
          </a:xfrm>
        </p:grpSpPr>
        <p:sp>
          <p:nvSpPr>
            <p:cNvPr name="Freeform 15" id="15"/>
            <p:cNvSpPr/>
            <p:nvPr/>
          </p:nvSpPr>
          <p:spPr>
            <a:xfrm flipH="false" flipV="false" rot="0">
              <a:off x="0" y="0"/>
              <a:ext cx="7520800" cy="2446400"/>
            </a:xfrm>
            <a:custGeom>
              <a:avLst/>
              <a:gdLst/>
              <a:ahLst/>
              <a:cxnLst/>
              <a:rect r="r" b="b" t="t" l="l"/>
              <a:pathLst>
                <a:path h="2446400" w="7520800">
                  <a:moveTo>
                    <a:pt x="0" y="0"/>
                  </a:moveTo>
                  <a:lnTo>
                    <a:pt x="7520800" y="0"/>
                  </a:lnTo>
                  <a:lnTo>
                    <a:pt x="7520800" y="2446400"/>
                  </a:lnTo>
                  <a:lnTo>
                    <a:pt x="0" y="2446400"/>
                  </a:lnTo>
                  <a:close/>
                </a:path>
              </a:pathLst>
            </a:custGeom>
          </p:spPr>
        </p:sp>
        <p:sp>
          <p:nvSpPr>
            <p:cNvPr name="TextBox 16" id="16"/>
            <p:cNvSpPr txBox="true"/>
            <p:nvPr/>
          </p:nvSpPr>
          <p:spPr>
            <a:xfrm>
              <a:off x="0" y="-38100"/>
              <a:ext cx="7520800" cy="2484500"/>
            </a:xfrm>
            <a:prstGeom prst="rect">
              <a:avLst/>
            </a:prstGeom>
          </p:spPr>
          <p:txBody>
            <a:bodyPr anchor="t" rtlCol="false" tIns="0" lIns="0" bIns="0" rIns="0"/>
            <a:lstStyle/>
            <a:p>
              <a:pPr algn="l">
                <a:lnSpc>
                  <a:spcPts val="3311"/>
                </a:lnSpc>
              </a:pPr>
              <a:r>
                <a:rPr lang="en-US" sz="2400">
                  <a:solidFill>
                    <a:srgbClr val="FFFFFF"/>
                  </a:solidFill>
                  <a:latin typeface="Proxima Nova"/>
                  <a:ea typeface="Proxima Nova"/>
                  <a:cs typeface="Proxima Nova"/>
                  <a:sym typeface="Proxima Nova"/>
                </a:rPr>
                <a:t>US/International: +1 213 786 12 80</a:t>
              </a:r>
            </a:p>
            <a:p>
              <a:pPr algn="l">
                <a:lnSpc>
                  <a:spcPts val="3311"/>
                </a:lnSpc>
              </a:pPr>
              <a:r>
                <a:rPr lang="en-US" sz="2400">
                  <a:solidFill>
                    <a:srgbClr val="FFFFFF"/>
                  </a:solidFill>
                  <a:latin typeface="Proxima Nova"/>
                  <a:ea typeface="Proxima Nova"/>
                  <a:cs typeface="Proxima Nova"/>
                  <a:sym typeface="Proxima Nova"/>
                </a:rPr>
                <a:t>Latin America: +52 55 85 26 18 30</a:t>
              </a:r>
            </a:p>
            <a:p>
              <a:pPr algn="l">
                <a:lnSpc>
                  <a:spcPts val="3311"/>
                </a:lnSpc>
              </a:pPr>
              <a:r>
                <a:rPr lang="en-US" sz="2400">
                  <a:solidFill>
                    <a:srgbClr val="FFFFFF"/>
                  </a:solidFill>
                  <a:latin typeface="Proxima Nova"/>
                  <a:ea typeface="Proxima Nova"/>
                  <a:cs typeface="Proxima Nova"/>
                  <a:sym typeface="Proxima Nova"/>
                </a:rPr>
                <a:t>Europe: +44 204 577 23 50</a:t>
              </a:r>
            </a:p>
          </p:txBody>
        </p:sp>
      </p:grpSp>
      <p:grpSp>
        <p:nvGrpSpPr>
          <p:cNvPr name="Group 17" id="17"/>
          <p:cNvGrpSpPr/>
          <p:nvPr/>
        </p:nvGrpSpPr>
        <p:grpSpPr>
          <a:xfrm rot="0">
            <a:off x="1506276" y="5157082"/>
            <a:ext cx="459394" cy="722034"/>
            <a:chOff x="0" y="0"/>
            <a:chExt cx="612525" cy="962712"/>
          </a:xfrm>
        </p:grpSpPr>
        <p:sp>
          <p:nvSpPr>
            <p:cNvPr name="Freeform 18" id="18"/>
            <p:cNvSpPr/>
            <p:nvPr/>
          </p:nvSpPr>
          <p:spPr>
            <a:xfrm flipH="false" flipV="false" rot="0">
              <a:off x="0" y="0"/>
              <a:ext cx="612521" cy="962660"/>
            </a:xfrm>
            <a:custGeom>
              <a:avLst/>
              <a:gdLst/>
              <a:ahLst/>
              <a:cxnLst/>
              <a:rect r="r" b="b" t="t" l="l"/>
              <a:pathLst>
                <a:path h="962660" w="612521">
                  <a:moveTo>
                    <a:pt x="0" y="0"/>
                  </a:moveTo>
                  <a:lnTo>
                    <a:pt x="612521" y="0"/>
                  </a:lnTo>
                  <a:lnTo>
                    <a:pt x="612521" y="962660"/>
                  </a:lnTo>
                  <a:lnTo>
                    <a:pt x="0" y="962660"/>
                  </a:lnTo>
                  <a:lnTo>
                    <a:pt x="0" y="0"/>
                  </a:lnTo>
                  <a:close/>
                </a:path>
              </a:pathLst>
            </a:custGeom>
            <a:blipFill>
              <a:blip r:embed="rId5"/>
              <a:stretch>
                <a:fillRect l="-43" t="0" r="-44" b="-5"/>
              </a:stretch>
            </a:blipFill>
          </p:spPr>
        </p:sp>
      </p:grpSp>
      <p:grpSp>
        <p:nvGrpSpPr>
          <p:cNvPr name="Group 19" id="19"/>
          <p:cNvGrpSpPr/>
          <p:nvPr/>
        </p:nvGrpSpPr>
        <p:grpSpPr>
          <a:xfrm rot="0">
            <a:off x="1374080" y="8422050"/>
            <a:ext cx="8354400" cy="1046400"/>
            <a:chOff x="0" y="0"/>
            <a:chExt cx="11139200" cy="1395200"/>
          </a:xfrm>
        </p:grpSpPr>
        <p:sp>
          <p:nvSpPr>
            <p:cNvPr name="Freeform 20" id="20"/>
            <p:cNvSpPr/>
            <p:nvPr/>
          </p:nvSpPr>
          <p:spPr>
            <a:xfrm flipH="false" flipV="false" rot="0">
              <a:off x="0" y="0"/>
              <a:ext cx="11139200" cy="1395200"/>
            </a:xfrm>
            <a:custGeom>
              <a:avLst/>
              <a:gdLst/>
              <a:ahLst/>
              <a:cxnLst/>
              <a:rect r="r" b="b" t="t" l="l"/>
              <a:pathLst>
                <a:path h="1395200" w="11139200">
                  <a:moveTo>
                    <a:pt x="0" y="0"/>
                  </a:moveTo>
                  <a:lnTo>
                    <a:pt x="11139200" y="0"/>
                  </a:lnTo>
                  <a:lnTo>
                    <a:pt x="11139200" y="1395200"/>
                  </a:lnTo>
                  <a:lnTo>
                    <a:pt x="0" y="1395200"/>
                  </a:lnTo>
                  <a:close/>
                </a:path>
              </a:pathLst>
            </a:custGeom>
          </p:spPr>
        </p:sp>
        <p:sp>
          <p:nvSpPr>
            <p:cNvPr name="TextBox 21" id="21"/>
            <p:cNvSpPr txBox="true"/>
            <p:nvPr/>
          </p:nvSpPr>
          <p:spPr>
            <a:xfrm>
              <a:off x="0" y="-47625"/>
              <a:ext cx="11139200" cy="1442825"/>
            </a:xfrm>
            <a:prstGeom prst="rect">
              <a:avLst/>
            </a:prstGeom>
          </p:spPr>
          <p:txBody>
            <a:bodyPr anchor="t" rtlCol="false" tIns="0" lIns="0" bIns="0" rIns="0"/>
            <a:lstStyle/>
            <a:p>
              <a:pPr algn="l">
                <a:lnSpc>
                  <a:spcPts val="5808"/>
                </a:lnSpc>
              </a:pPr>
              <a:r>
                <a:rPr lang="en-US" b="true" sz="4400">
                  <a:solidFill>
                    <a:srgbClr val="FFFFFF"/>
                  </a:solidFill>
                  <a:latin typeface="Proxima Nova Bold"/>
                  <a:ea typeface="Proxima Nova Bold"/>
                  <a:cs typeface="Proxima Nova Bold"/>
                  <a:sym typeface="Proxima Nova Bold"/>
                </a:rPr>
                <a:t>¡Graci</a:t>
              </a:r>
              <a:r>
                <a:rPr lang="en-US" b="true" sz="4400">
                  <a:solidFill>
                    <a:srgbClr val="FFFFFF"/>
                  </a:solidFill>
                  <a:latin typeface="Proxima Nova Bold"/>
                  <a:ea typeface="Proxima Nova Bold"/>
                  <a:cs typeface="Proxima Nova Bold"/>
                  <a:sym typeface="Proxima Nova Bold"/>
                </a:rPr>
                <a:t>as por tu atención!</a:t>
              </a:r>
            </a:p>
          </p:txBody>
        </p:sp>
      </p:grpSp>
      <p:grpSp>
        <p:nvGrpSpPr>
          <p:cNvPr name="Group 22" id="22"/>
          <p:cNvGrpSpPr/>
          <p:nvPr/>
        </p:nvGrpSpPr>
        <p:grpSpPr>
          <a:xfrm rot="0">
            <a:off x="14626462" y="8700930"/>
            <a:ext cx="2277556" cy="488640"/>
            <a:chOff x="0" y="0"/>
            <a:chExt cx="3036741" cy="651520"/>
          </a:xfrm>
        </p:grpSpPr>
        <p:sp>
          <p:nvSpPr>
            <p:cNvPr name="Freeform 23" id="23"/>
            <p:cNvSpPr/>
            <p:nvPr/>
          </p:nvSpPr>
          <p:spPr>
            <a:xfrm flipH="false" flipV="false" rot="0">
              <a:off x="0" y="0"/>
              <a:ext cx="3036697" cy="651510"/>
            </a:xfrm>
            <a:custGeom>
              <a:avLst/>
              <a:gdLst/>
              <a:ahLst/>
              <a:cxnLst/>
              <a:rect r="r" b="b" t="t" l="l"/>
              <a:pathLst>
                <a:path h="651510" w="3036697">
                  <a:moveTo>
                    <a:pt x="0" y="0"/>
                  </a:moveTo>
                  <a:lnTo>
                    <a:pt x="3036697" y="0"/>
                  </a:lnTo>
                  <a:lnTo>
                    <a:pt x="3036697" y="651510"/>
                  </a:lnTo>
                  <a:lnTo>
                    <a:pt x="0" y="651510"/>
                  </a:lnTo>
                  <a:lnTo>
                    <a:pt x="0" y="0"/>
                  </a:lnTo>
                  <a:close/>
                </a:path>
              </a:pathLst>
            </a:custGeom>
            <a:blipFill>
              <a:blip r:embed="rId6"/>
              <a:stretch>
                <a:fillRect l="0" t="-354" r="-1" b="-355"/>
              </a:stretch>
            </a:blipFill>
          </p:spPr>
        </p:sp>
      </p:gr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DAHZadmjiSI</dc:identifier>
  <dcterms:modified xsi:type="dcterms:W3CDTF">2011-08-01T06:04:30Z</dcterms:modified>
  <cp:revision>1</cp:revision>
  <dc:title>IoT Logic Spanish</dc:title>
</cp:coreProperties>
</file>