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287000" cy="18288000"/>
  <p:notesSz cx="6858000" cy="9144000"/>
  <p:embeddedFontLst>
    <p:embeddedFont>
      <p:font typeface="Proxima Nova Bold" charset="1" panose="02000506030000020004"/>
      <p:regular r:id="rId8"/>
    </p:embeddedFont>
    <p:embeddedFont>
      <p:font typeface="Proxima Nova" charset="1" panose="02000506030000020004"/>
      <p:regular r:id="rId9"/>
    </p:embeddedFont>
    <p:embeddedFont>
      <p:font typeface="Proxima Nova Italics" charset="1" panose="0200050603000002000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svg" Type="http://schemas.openxmlformats.org/officeDocument/2006/relationships/image"/><Relationship Id="rId2" Target="../media/image1.png" Type="http://schemas.openxmlformats.org/officeDocument/2006/relationships/image"/><Relationship Id="rId3" Target="../media/image19.png" Type="http://schemas.openxmlformats.org/officeDocument/2006/relationships/image"/><Relationship Id="rId4" Target="../media/image3.png" Type="http://schemas.openxmlformats.org/officeDocument/2006/relationships/image"/><Relationship Id="rId5" Target="../media/image20.png" Type="http://schemas.openxmlformats.org/officeDocument/2006/relationships/image"/><Relationship Id="rId6" Target="../media/image4.png" Type="http://schemas.openxmlformats.org/officeDocument/2006/relationships/image"/><Relationship Id="rId7" Target="https://www.navixy.com/docs/user/guide/account/iot-logic" TargetMode="External" Type="http://schemas.openxmlformats.org/officeDocument/2006/relationships/hyperlink"/><Relationship Id="rId8" Target="https://www.navixy.com/contact/" TargetMode="External" Type="http://schemas.openxmlformats.org/officeDocument/2006/relationships/hyperlink"/><Relationship Id="rId9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896100" y="899850"/>
            <a:ext cx="3390900" cy="10244850"/>
          </a:xfrm>
          <a:custGeom>
            <a:avLst/>
            <a:gdLst/>
            <a:ahLst/>
            <a:cxnLst/>
            <a:rect r="r" b="b" t="t" l="l"/>
            <a:pathLst>
              <a:path h="10244850" w="3390900">
                <a:moveTo>
                  <a:pt x="0" y="0"/>
                </a:moveTo>
                <a:lnTo>
                  <a:pt x="3390900" y="0"/>
                </a:lnTo>
                <a:lnTo>
                  <a:pt x="3390900" y="10244850"/>
                </a:lnTo>
                <a:lnTo>
                  <a:pt x="0" y="10244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9589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19050"/>
            <a:ext cx="10296626" cy="5346287"/>
          </a:xfrm>
          <a:custGeom>
            <a:avLst/>
            <a:gdLst/>
            <a:ahLst/>
            <a:cxnLst/>
            <a:rect r="r" b="b" t="t" l="l"/>
            <a:pathLst>
              <a:path h="5346287" w="10296626">
                <a:moveTo>
                  <a:pt x="0" y="0"/>
                </a:moveTo>
                <a:lnTo>
                  <a:pt x="10296626" y="0"/>
                </a:lnTo>
                <a:lnTo>
                  <a:pt x="10296626" y="5346287"/>
                </a:lnTo>
                <a:lnTo>
                  <a:pt x="0" y="53462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82" r="-23520" b="-3369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1846968" cy="2699036"/>
          </a:xfrm>
          <a:custGeom>
            <a:avLst/>
            <a:gdLst/>
            <a:ahLst/>
            <a:cxnLst/>
            <a:rect r="r" b="b" t="t" l="l"/>
            <a:pathLst>
              <a:path h="2699036" w="1846968">
                <a:moveTo>
                  <a:pt x="0" y="0"/>
                </a:moveTo>
                <a:lnTo>
                  <a:pt x="1846968" y="0"/>
                </a:lnTo>
                <a:lnTo>
                  <a:pt x="1846968" y="2699036"/>
                </a:lnTo>
                <a:lnTo>
                  <a:pt x="0" y="26990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2003" t="-51918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144538" y="-19050"/>
            <a:ext cx="6152088" cy="3477751"/>
          </a:xfrm>
          <a:custGeom>
            <a:avLst/>
            <a:gdLst/>
            <a:ahLst/>
            <a:cxnLst/>
            <a:rect r="r" b="b" t="t" l="l"/>
            <a:pathLst>
              <a:path h="3477751" w="6152088">
                <a:moveTo>
                  <a:pt x="0" y="0"/>
                </a:moveTo>
                <a:lnTo>
                  <a:pt x="6152088" y="0"/>
                </a:lnTo>
                <a:lnTo>
                  <a:pt x="6152088" y="3477751"/>
                </a:lnTo>
                <a:lnTo>
                  <a:pt x="0" y="34777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42773" r="-107803" b="-302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35499" y="647535"/>
            <a:ext cx="8851501" cy="4679702"/>
          </a:xfrm>
          <a:custGeom>
            <a:avLst/>
            <a:gdLst/>
            <a:ahLst/>
            <a:cxnLst/>
            <a:rect r="r" b="b" t="t" l="l"/>
            <a:pathLst>
              <a:path h="4679702" w="8851501">
                <a:moveTo>
                  <a:pt x="0" y="0"/>
                </a:moveTo>
                <a:lnTo>
                  <a:pt x="8851501" y="0"/>
                </a:lnTo>
                <a:lnTo>
                  <a:pt x="8851501" y="4679702"/>
                </a:lnTo>
                <a:lnTo>
                  <a:pt x="0" y="46797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254" b="-9151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12441897"/>
            <a:ext cx="4220054" cy="5399590"/>
          </a:xfrm>
          <a:custGeom>
            <a:avLst/>
            <a:gdLst/>
            <a:ahLst/>
            <a:cxnLst/>
            <a:rect r="r" b="b" t="t" l="l"/>
            <a:pathLst>
              <a:path h="5399590" w="4220054">
                <a:moveTo>
                  <a:pt x="0" y="0"/>
                </a:moveTo>
                <a:lnTo>
                  <a:pt x="4220054" y="0"/>
                </a:lnTo>
                <a:lnTo>
                  <a:pt x="4220054" y="5399589"/>
                </a:lnTo>
                <a:lnTo>
                  <a:pt x="0" y="53995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7760" t="0" r="0" b="-89733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0">
            <a:off x="0" y="17561042"/>
            <a:ext cx="10296626" cy="729393"/>
          </a:xfrm>
          <a:custGeom>
            <a:avLst/>
            <a:gdLst/>
            <a:ahLst/>
            <a:cxnLst/>
            <a:rect r="r" b="b" t="t" l="l"/>
            <a:pathLst>
              <a:path h="729393" w="10296626">
                <a:moveTo>
                  <a:pt x="10296626" y="729393"/>
                </a:moveTo>
                <a:lnTo>
                  <a:pt x="0" y="729393"/>
                </a:lnTo>
                <a:lnTo>
                  <a:pt x="0" y="0"/>
                </a:lnTo>
                <a:lnTo>
                  <a:pt x="10296626" y="0"/>
                </a:lnTo>
                <a:lnTo>
                  <a:pt x="10296626" y="729393"/>
                </a:lnTo>
                <a:close/>
              </a:path>
            </a:pathLst>
          </a:custGeom>
          <a:blipFill>
            <a:blip r:embed="rId3"/>
            <a:stretch>
              <a:fillRect l="-4300" t="-298480" r="-25731" b="-635318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93119" y="686967"/>
            <a:ext cx="2076450" cy="445493"/>
          </a:xfrm>
          <a:custGeom>
            <a:avLst/>
            <a:gdLst/>
            <a:ahLst/>
            <a:cxnLst/>
            <a:rect r="r" b="b" t="t" l="l"/>
            <a:pathLst>
              <a:path h="445493" w="2076450">
                <a:moveTo>
                  <a:pt x="0" y="0"/>
                </a:moveTo>
                <a:lnTo>
                  <a:pt x="2076450" y="0"/>
                </a:lnTo>
                <a:lnTo>
                  <a:pt x="2076450" y="445493"/>
                </a:lnTo>
                <a:lnTo>
                  <a:pt x="0" y="4454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75965" y="1685016"/>
            <a:ext cx="5041895" cy="962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9"/>
              </a:lnSpc>
            </a:pPr>
            <a:r>
              <a:rPr lang="en-US" sz="3799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IoT Logic:</a:t>
            </a:r>
          </a:p>
          <a:p>
            <a:pPr algn="l">
              <a:lnSpc>
                <a:spcPts val="3120"/>
              </a:lnSpc>
            </a:pPr>
            <a:r>
              <a:rPr lang="en-US" sz="26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smarter telematics automation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92005" y="3023268"/>
            <a:ext cx="4556308" cy="1249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Automate business operations, reduce engineering effort, and deliver real-time insights, reliability, and better asset performance.</a:t>
            </a:r>
          </a:p>
        </p:txBody>
      </p:sp>
      <p:sp>
        <p:nvSpPr>
          <p:cNvPr name="Freeform 12" id="12"/>
          <p:cNvSpPr/>
          <p:nvPr/>
        </p:nvSpPr>
        <p:spPr>
          <a:xfrm flipH="false" flipV="true" rot="0">
            <a:off x="5617860" y="1732641"/>
            <a:ext cx="4669140" cy="3604121"/>
          </a:xfrm>
          <a:custGeom>
            <a:avLst/>
            <a:gdLst/>
            <a:ahLst/>
            <a:cxnLst/>
            <a:rect r="r" b="b" t="t" l="l"/>
            <a:pathLst>
              <a:path h="3604121" w="4669140">
                <a:moveTo>
                  <a:pt x="0" y="3604121"/>
                </a:moveTo>
                <a:lnTo>
                  <a:pt x="4669140" y="3604121"/>
                </a:lnTo>
                <a:lnTo>
                  <a:pt x="4669140" y="0"/>
                </a:lnTo>
                <a:lnTo>
                  <a:pt x="0" y="0"/>
                </a:lnTo>
                <a:lnTo>
                  <a:pt x="0" y="3604121"/>
                </a:lnTo>
                <a:close/>
              </a:path>
            </a:pathLst>
          </a:custGeom>
          <a:blipFill>
            <a:blip r:embed="rId8"/>
            <a:stretch>
              <a:fillRect l="0" t="-139843" r="-222673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868411" y="0"/>
            <a:ext cx="4410075" cy="3918629"/>
          </a:xfrm>
          <a:custGeom>
            <a:avLst/>
            <a:gdLst/>
            <a:ahLst/>
            <a:cxnLst/>
            <a:rect r="r" b="b" t="t" l="l"/>
            <a:pathLst>
              <a:path h="3918629" w="4410075">
                <a:moveTo>
                  <a:pt x="0" y="0"/>
                </a:moveTo>
                <a:lnTo>
                  <a:pt x="4410075" y="0"/>
                </a:lnTo>
                <a:lnTo>
                  <a:pt x="4410075" y="3918629"/>
                </a:lnTo>
                <a:lnTo>
                  <a:pt x="0" y="39186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</a:blip>
            <a:stretch>
              <a:fillRect l="0" t="-12541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402016" y="2403295"/>
            <a:ext cx="1894610" cy="2923941"/>
          </a:xfrm>
          <a:custGeom>
            <a:avLst/>
            <a:gdLst/>
            <a:ahLst/>
            <a:cxnLst/>
            <a:rect r="r" b="b" t="t" l="l"/>
            <a:pathLst>
              <a:path h="2923941" w="1894610">
                <a:moveTo>
                  <a:pt x="0" y="0"/>
                </a:moveTo>
                <a:lnTo>
                  <a:pt x="1894610" y="0"/>
                </a:lnTo>
                <a:lnTo>
                  <a:pt x="1894610" y="2923942"/>
                </a:lnTo>
                <a:lnTo>
                  <a:pt x="0" y="29239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</a:blip>
            <a:stretch>
              <a:fillRect l="0" t="0" r="-129283" b="-48567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4144538" y="437644"/>
            <a:ext cx="5859988" cy="4979697"/>
          </a:xfrm>
          <a:custGeom>
            <a:avLst/>
            <a:gdLst/>
            <a:ahLst/>
            <a:cxnLst/>
            <a:rect r="r" b="b" t="t" l="l"/>
            <a:pathLst>
              <a:path h="4979697" w="5859988">
                <a:moveTo>
                  <a:pt x="0" y="0"/>
                </a:moveTo>
                <a:lnTo>
                  <a:pt x="5859988" y="0"/>
                </a:lnTo>
                <a:lnTo>
                  <a:pt x="5859988" y="4979697"/>
                </a:lnTo>
                <a:lnTo>
                  <a:pt x="0" y="497969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702" t="0" r="-14132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93119" y="6960391"/>
            <a:ext cx="666750" cy="666750"/>
          </a:xfrm>
          <a:custGeom>
            <a:avLst/>
            <a:gdLst/>
            <a:ahLst/>
            <a:cxnLst/>
            <a:rect r="r" b="b" t="t" l="l"/>
            <a:pathLst>
              <a:path h="666750" w="666750">
                <a:moveTo>
                  <a:pt x="0" y="0"/>
                </a:moveTo>
                <a:lnTo>
                  <a:pt x="666750" y="0"/>
                </a:lnTo>
                <a:lnTo>
                  <a:pt x="666750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93119" y="10341791"/>
            <a:ext cx="581025" cy="581025"/>
          </a:xfrm>
          <a:custGeom>
            <a:avLst/>
            <a:gdLst/>
            <a:ahLst/>
            <a:cxnLst/>
            <a:rect r="r" b="b" t="t" l="l"/>
            <a:pathLst>
              <a:path h="581025" w="581025">
                <a:moveTo>
                  <a:pt x="0" y="0"/>
                </a:moveTo>
                <a:lnTo>
                  <a:pt x="581025" y="0"/>
                </a:lnTo>
                <a:lnTo>
                  <a:pt x="581025" y="581025"/>
                </a:lnTo>
                <a:lnTo>
                  <a:pt x="0" y="5810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93119" y="13644440"/>
            <a:ext cx="666750" cy="666750"/>
          </a:xfrm>
          <a:custGeom>
            <a:avLst/>
            <a:gdLst/>
            <a:ahLst/>
            <a:cxnLst/>
            <a:rect r="r" b="b" t="t" l="l"/>
            <a:pathLst>
              <a:path h="666750" w="666750">
                <a:moveTo>
                  <a:pt x="0" y="0"/>
                </a:moveTo>
                <a:lnTo>
                  <a:pt x="666750" y="0"/>
                </a:lnTo>
                <a:lnTo>
                  <a:pt x="666750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493382" y="10308454"/>
            <a:ext cx="666750" cy="666750"/>
          </a:xfrm>
          <a:custGeom>
            <a:avLst/>
            <a:gdLst/>
            <a:ahLst/>
            <a:cxnLst/>
            <a:rect r="r" b="b" t="t" l="l"/>
            <a:pathLst>
              <a:path h="666750" w="666750">
                <a:moveTo>
                  <a:pt x="0" y="0"/>
                </a:moveTo>
                <a:lnTo>
                  <a:pt x="666750" y="0"/>
                </a:lnTo>
                <a:lnTo>
                  <a:pt x="666750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493382" y="6960391"/>
            <a:ext cx="666750" cy="666750"/>
          </a:xfrm>
          <a:custGeom>
            <a:avLst/>
            <a:gdLst/>
            <a:ahLst/>
            <a:cxnLst/>
            <a:rect r="r" b="b" t="t" l="l"/>
            <a:pathLst>
              <a:path h="666750" w="666750">
                <a:moveTo>
                  <a:pt x="0" y="0"/>
                </a:moveTo>
                <a:lnTo>
                  <a:pt x="666750" y="0"/>
                </a:lnTo>
                <a:lnTo>
                  <a:pt x="666750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5435726" y="13605494"/>
            <a:ext cx="3948181" cy="3405310"/>
            <a:chOff x="0" y="0"/>
            <a:chExt cx="5264241" cy="4540413"/>
          </a:xfrm>
        </p:grpSpPr>
        <p:grpSp>
          <p:nvGrpSpPr>
            <p:cNvPr name="Group 22" id="22"/>
            <p:cNvGrpSpPr/>
            <p:nvPr/>
          </p:nvGrpSpPr>
          <p:grpSpPr>
            <a:xfrm rot="-10800000">
              <a:off x="0" y="0"/>
              <a:ext cx="5264241" cy="4540413"/>
              <a:chOff x="0" y="0"/>
              <a:chExt cx="988466" cy="852553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988466" cy="852553"/>
              </a:xfrm>
              <a:custGeom>
                <a:avLst/>
                <a:gdLst/>
                <a:ahLst/>
                <a:cxnLst/>
                <a:rect r="r" b="b" t="t" l="l"/>
                <a:pathLst>
                  <a:path h="852553" w="988466">
                    <a:moveTo>
                      <a:pt x="39218" y="0"/>
                    </a:moveTo>
                    <a:lnTo>
                      <a:pt x="949248" y="0"/>
                    </a:lnTo>
                    <a:cubicBezTo>
                      <a:pt x="970908" y="0"/>
                      <a:pt x="988466" y="17558"/>
                      <a:pt x="988466" y="39218"/>
                    </a:cubicBezTo>
                    <a:lnTo>
                      <a:pt x="988466" y="813335"/>
                    </a:lnTo>
                    <a:cubicBezTo>
                      <a:pt x="988466" y="823737"/>
                      <a:pt x="984334" y="833712"/>
                      <a:pt x="976980" y="841066"/>
                    </a:cubicBezTo>
                    <a:cubicBezTo>
                      <a:pt x="969625" y="848421"/>
                      <a:pt x="959650" y="852553"/>
                      <a:pt x="949248" y="852553"/>
                    </a:cubicBezTo>
                    <a:lnTo>
                      <a:pt x="39218" y="852553"/>
                    </a:lnTo>
                    <a:cubicBezTo>
                      <a:pt x="28816" y="852553"/>
                      <a:pt x="18841" y="848421"/>
                      <a:pt x="11487" y="841066"/>
                    </a:cubicBezTo>
                    <a:cubicBezTo>
                      <a:pt x="4132" y="833712"/>
                      <a:pt x="0" y="823737"/>
                      <a:pt x="0" y="813335"/>
                    </a:cubicBezTo>
                    <a:lnTo>
                      <a:pt x="0" y="39218"/>
                    </a:lnTo>
                    <a:cubicBezTo>
                      <a:pt x="0" y="28816"/>
                      <a:pt x="4132" y="18841"/>
                      <a:pt x="11487" y="11487"/>
                    </a:cubicBezTo>
                    <a:cubicBezTo>
                      <a:pt x="18841" y="4132"/>
                      <a:pt x="28816" y="0"/>
                      <a:pt x="39218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003F8B">
                      <a:alpha val="100000"/>
                    </a:srgbClr>
                  </a:gs>
                  <a:gs pos="50000">
                    <a:srgbClr val="00469B">
                      <a:alpha val="100000"/>
                    </a:srgbClr>
                  </a:gs>
                  <a:gs pos="100000">
                    <a:srgbClr val="0066CF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28575"/>
                <a:ext cx="988466" cy="881128"/>
              </a:xfrm>
              <a:prstGeom prst="rect">
                <a:avLst/>
              </a:prstGeom>
            </p:spPr>
            <p:txBody>
              <a:bodyPr anchor="ctr" rtlCol="false" tIns="40629" lIns="40629" bIns="40629" rIns="40629"/>
              <a:lstStyle/>
              <a:p>
                <a:pPr algn="ctr">
                  <a:lnSpc>
                    <a:spcPts val="2127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25" id="25"/>
            <p:cNvSpPr/>
            <p:nvPr/>
          </p:nvSpPr>
          <p:spPr>
            <a:xfrm flipH="false" flipV="false" rot="0">
              <a:off x="2613182" y="0"/>
              <a:ext cx="2639117" cy="4521314"/>
            </a:xfrm>
            <a:custGeom>
              <a:avLst/>
              <a:gdLst/>
              <a:ahLst/>
              <a:cxnLst/>
              <a:rect r="r" b="b" t="t" l="l"/>
              <a:pathLst>
                <a:path h="4521314" w="2639117">
                  <a:moveTo>
                    <a:pt x="0" y="0"/>
                  </a:moveTo>
                  <a:lnTo>
                    <a:pt x="2639116" y="0"/>
                  </a:lnTo>
                  <a:lnTo>
                    <a:pt x="2639116" y="4521314"/>
                  </a:lnTo>
                  <a:lnTo>
                    <a:pt x="0" y="4521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8000"/>
              </a:blip>
              <a:stretch>
                <a:fillRect l="-12528" t="-29294" r="-149696" b="-57898"/>
              </a:stretch>
            </a:blipFill>
          </p:spPr>
        </p:sp>
      </p:grpSp>
      <p:sp>
        <p:nvSpPr>
          <p:cNvPr name="Freeform 26" id="26"/>
          <p:cNvSpPr/>
          <p:nvPr/>
        </p:nvSpPr>
        <p:spPr>
          <a:xfrm flipH="false" flipV="false" rot="0">
            <a:off x="5703990" y="17561042"/>
            <a:ext cx="7148992" cy="1698206"/>
          </a:xfrm>
          <a:custGeom>
            <a:avLst/>
            <a:gdLst/>
            <a:ahLst/>
            <a:cxnLst/>
            <a:rect r="r" b="b" t="t" l="l"/>
            <a:pathLst>
              <a:path h="1698206" w="7148992">
                <a:moveTo>
                  <a:pt x="0" y="0"/>
                </a:moveTo>
                <a:lnTo>
                  <a:pt x="7148993" y="0"/>
                </a:lnTo>
                <a:lnTo>
                  <a:pt x="7148993" y="1698205"/>
                </a:lnTo>
                <a:lnTo>
                  <a:pt x="0" y="16982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1000"/>
            </a:blip>
            <a:stretch>
              <a:fillRect l="0" t="-66971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717577" y="5772875"/>
            <a:ext cx="6861473" cy="889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34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Build custom tel</a:t>
            </a:r>
            <a:r>
              <a:rPr lang="en-US" b="true" sz="34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ematics solutions </a:t>
            </a:r>
          </a:p>
          <a:p>
            <a:pPr algn="ctr">
              <a:lnSpc>
                <a:spcPts val="3499"/>
              </a:lnSpc>
            </a:pPr>
            <a:r>
              <a:rPr lang="en-US" b="true" sz="34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on top of IoT Logic tools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854557" y="14225703"/>
            <a:ext cx="3152133" cy="943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JEXL-based formulas </a:t>
            </a:r>
            <a:r>
              <a:rPr lang="en-US" sz="21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for c</a:t>
            </a:r>
            <a:r>
              <a:rPr lang="en-US" sz="2100" strike="noStrike" u="non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ustom calculations and data transformations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831315" y="15358634"/>
            <a:ext cx="3152133" cy="943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  <a:spcBef>
                <a:spcPct val="0"/>
              </a:spcBef>
            </a:pPr>
            <a:r>
              <a:rPr lang="en-US" b="true" sz="210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Flow Inspector </a:t>
            </a:r>
            <a:r>
              <a:rPr lang="en-US" sz="21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for real-time </a:t>
            </a:r>
            <a:r>
              <a:rPr lang="en-US" sz="2100" strike="noStrike" u="non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telemetry validation and troubleshooting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93119" y="7798591"/>
            <a:ext cx="4267533" cy="618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9"/>
              </a:lnSpc>
            </a:pP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</a:t>
            </a: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nect telemetry from virtually any source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593119" y="8493202"/>
            <a:ext cx="4149359" cy="291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 i="true">
                <a:solidFill>
                  <a:srgbClr val="0244A4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(Data Source node)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94890" y="8911044"/>
            <a:ext cx="4149359" cy="117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Recei</a:t>
            </a: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ve and decode telemetry from GPS devices, OEM platforms, sensors, MQTT streams, and third-party systems inside a unified workflow.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5431155" y="7798591"/>
            <a:ext cx="4289258" cy="618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9"/>
              </a:lnSpc>
            </a:pP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Trigg</a:t>
            </a: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er actions across devices </a:t>
            </a:r>
          </a:p>
          <a:p>
            <a:pPr algn="l">
              <a:lnSpc>
                <a:spcPts val="2419"/>
              </a:lnSpc>
            </a:pP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and external systems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5431155" y="8493202"/>
            <a:ext cx="4001458" cy="291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244A4"/>
                </a:solidFill>
                <a:latin typeface="Proxima Nova"/>
                <a:ea typeface="Proxima Nova"/>
                <a:cs typeface="Proxima Nova"/>
                <a:sym typeface="Proxima Nova"/>
              </a:rPr>
              <a:t>(</a:t>
            </a:r>
            <a:r>
              <a:rPr lang="en-US" sz="1799" i="true">
                <a:solidFill>
                  <a:srgbClr val="0244A4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Device Action &amp; Webhook nodes)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5484657" y="8911044"/>
            <a:ext cx="4001458" cy="1177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</a:t>
            </a: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xecute remote hardware commands, switch outputs, and send real-time events to APIs, cloud platforms, and business systems.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5435726" y="11089504"/>
            <a:ext cx="3996888" cy="618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9"/>
              </a:lnSpc>
            </a:pP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Rou</a:t>
            </a: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te processed telemetry where it is needed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435726" y="11784049"/>
            <a:ext cx="3762602" cy="291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 i="true">
                <a:solidFill>
                  <a:srgbClr val="0244A4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(Output Endpoint &amp; Webhook nodes)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5484657" y="12199405"/>
            <a:ext cx="3762602" cy="882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</a:t>
            </a: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liver transformed data to Navixy, MQTT brokers, analytics platforms, and connected operational systems.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592005" y="14464674"/>
            <a:ext cx="3628049" cy="618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9"/>
              </a:lnSpc>
            </a:pP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Automate decisions and operational l</a:t>
            </a: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ogic in real time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592005" y="15159219"/>
            <a:ext cx="4254331" cy="291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 i="true">
                <a:solidFill>
                  <a:srgbClr val="0244A4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(IF/THEN Logic node)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575965" y="15574576"/>
            <a:ext cx="4254331" cy="1177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Build</a:t>
            </a: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conditional workflows with branching logic, thresholds, and geozone-aware conditions for automated operational control.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575965" y="11089504"/>
            <a:ext cx="3878002" cy="618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9"/>
              </a:lnSpc>
            </a:pPr>
            <a:r>
              <a:rPr lang="en-US" sz="21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Turn raw telemetry into operational data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575965" y="11784049"/>
            <a:ext cx="4048324" cy="291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 i="true">
                <a:solidFill>
                  <a:srgbClr val="0244A4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(Initiate Attribute node)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594890" y="12199405"/>
            <a:ext cx="4048324" cy="1177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9"/>
              </a:lnSpc>
            </a:pP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No</a:t>
            </a:r>
            <a:r>
              <a:rPr lang="en-US" sz="17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rmalize values, calculate metrics, decode sensor data, and create custom attributes using configurable transformation logic.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575965" y="11919587"/>
            <a:ext cx="3981761" cy="3094741"/>
            <a:chOff x="0" y="0"/>
            <a:chExt cx="996873" cy="7747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96873" cy="774799"/>
            </a:xfrm>
            <a:custGeom>
              <a:avLst/>
              <a:gdLst/>
              <a:ahLst/>
              <a:cxnLst/>
              <a:rect r="r" b="b" t="t" l="l"/>
              <a:pathLst>
                <a:path h="774799" w="996873">
                  <a:moveTo>
                    <a:pt x="38887" y="0"/>
                  </a:moveTo>
                  <a:lnTo>
                    <a:pt x="957986" y="0"/>
                  </a:lnTo>
                  <a:cubicBezTo>
                    <a:pt x="968300" y="0"/>
                    <a:pt x="978191" y="4097"/>
                    <a:pt x="985484" y="11390"/>
                  </a:cubicBezTo>
                  <a:cubicBezTo>
                    <a:pt x="992776" y="18682"/>
                    <a:pt x="996873" y="28573"/>
                    <a:pt x="996873" y="38887"/>
                  </a:cubicBezTo>
                  <a:lnTo>
                    <a:pt x="996873" y="735912"/>
                  </a:lnTo>
                  <a:cubicBezTo>
                    <a:pt x="996873" y="746226"/>
                    <a:pt x="992776" y="756117"/>
                    <a:pt x="985484" y="763409"/>
                  </a:cubicBezTo>
                  <a:cubicBezTo>
                    <a:pt x="978191" y="770702"/>
                    <a:pt x="968300" y="774799"/>
                    <a:pt x="957986" y="774799"/>
                  </a:cubicBezTo>
                  <a:lnTo>
                    <a:pt x="38887" y="774799"/>
                  </a:lnTo>
                  <a:cubicBezTo>
                    <a:pt x="28573" y="774799"/>
                    <a:pt x="18682" y="770702"/>
                    <a:pt x="11390" y="763409"/>
                  </a:cubicBezTo>
                  <a:cubicBezTo>
                    <a:pt x="4097" y="756117"/>
                    <a:pt x="0" y="746226"/>
                    <a:pt x="0" y="735912"/>
                  </a:cubicBezTo>
                  <a:lnTo>
                    <a:pt x="0" y="38887"/>
                  </a:lnTo>
                  <a:cubicBezTo>
                    <a:pt x="0" y="28573"/>
                    <a:pt x="4097" y="18682"/>
                    <a:pt x="11390" y="11390"/>
                  </a:cubicBezTo>
                  <a:cubicBezTo>
                    <a:pt x="18682" y="4097"/>
                    <a:pt x="28573" y="0"/>
                    <a:pt x="3888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3F8B">
                    <a:alpha val="100000"/>
                  </a:srgbClr>
                </a:gs>
                <a:gs pos="50000">
                  <a:srgbClr val="00469B">
                    <a:alpha val="100000"/>
                  </a:srgbClr>
                </a:gs>
                <a:gs pos="100000">
                  <a:srgbClr val="0066C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996873" cy="803374"/>
            </a:xfrm>
            <a:prstGeom prst="rect">
              <a:avLst/>
            </a:prstGeom>
          </p:spPr>
          <p:txBody>
            <a:bodyPr anchor="ctr" rtlCol="false" tIns="40629" lIns="40629" bIns="40629" rIns="40629"/>
            <a:lstStyle/>
            <a:p>
              <a:pPr algn="ctr">
                <a:lnSpc>
                  <a:spcPts val="212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860652" y="-14654"/>
            <a:ext cx="5426348" cy="7805428"/>
          </a:xfrm>
          <a:custGeom>
            <a:avLst/>
            <a:gdLst/>
            <a:ahLst/>
            <a:cxnLst/>
            <a:rect r="r" b="b" t="t" l="l"/>
            <a:pathLst>
              <a:path h="7805428" w="5426348">
                <a:moveTo>
                  <a:pt x="0" y="0"/>
                </a:moveTo>
                <a:lnTo>
                  <a:pt x="5426348" y="0"/>
                </a:lnTo>
                <a:lnTo>
                  <a:pt x="5426348" y="7805428"/>
                </a:lnTo>
                <a:lnTo>
                  <a:pt x="0" y="78054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392" t="-99633" r="-178506" b="-10406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11948775"/>
            <a:ext cx="5431155" cy="6339225"/>
          </a:xfrm>
          <a:custGeom>
            <a:avLst/>
            <a:gdLst/>
            <a:ahLst/>
            <a:cxnLst/>
            <a:rect r="r" b="b" t="t" l="l"/>
            <a:pathLst>
              <a:path h="6339225" w="5431155">
                <a:moveTo>
                  <a:pt x="0" y="0"/>
                </a:moveTo>
                <a:lnTo>
                  <a:pt x="5431155" y="0"/>
                </a:lnTo>
                <a:lnTo>
                  <a:pt x="5431155" y="6339225"/>
                </a:lnTo>
                <a:lnTo>
                  <a:pt x="0" y="63392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3589" t="-6914" r="0" b="-7993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03200" y="15452478"/>
            <a:ext cx="10693400" cy="3026022"/>
          </a:xfrm>
          <a:custGeom>
            <a:avLst/>
            <a:gdLst/>
            <a:ahLst/>
            <a:cxnLst/>
            <a:rect r="r" b="b" t="t" l="l"/>
            <a:pathLst>
              <a:path h="3026022" w="10693400">
                <a:moveTo>
                  <a:pt x="0" y="0"/>
                </a:moveTo>
                <a:lnTo>
                  <a:pt x="10693400" y="0"/>
                </a:lnTo>
                <a:lnTo>
                  <a:pt x="10693400" y="3026022"/>
                </a:lnTo>
                <a:lnTo>
                  <a:pt x="0" y="30260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0" t="-94676" r="-7538" b="-18466"/>
            </a:stretch>
          </a:blipFill>
        </p:spPr>
      </p:sp>
      <p:grpSp>
        <p:nvGrpSpPr>
          <p:cNvPr name="Group 8" id="8"/>
          <p:cNvGrpSpPr/>
          <p:nvPr/>
        </p:nvGrpSpPr>
        <p:grpSpPr>
          <a:xfrm rot="-10800000">
            <a:off x="5143500" y="463550"/>
            <a:ext cx="4762500" cy="14550778"/>
            <a:chOff x="0" y="0"/>
            <a:chExt cx="1192339" cy="364293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92339" cy="3642932"/>
            </a:xfrm>
            <a:custGeom>
              <a:avLst/>
              <a:gdLst/>
              <a:ahLst/>
              <a:cxnLst/>
              <a:rect r="r" b="b" t="t" l="l"/>
              <a:pathLst>
                <a:path h="3642932" w="1192339">
                  <a:moveTo>
                    <a:pt x="32512" y="0"/>
                  </a:moveTo>
                  <a:lnTo>
                    <a:pt x="1159827" y="0"/>
                  </a:lnTo>
                  <a:cubicBezTo>
                    <a:pt x="1168450" y="0"/>
                    <a:pt x="1176719" y="3425"/>
                    <a:pt x="1182816" y="9523"/>
                  </a:cubicBezTo>
                  <a:cubicBezTo>
                    <a:pt x="1188914" y="15620"/>
                    <a:pt x="1192339" y="23889"/>
                    <a:pt x="1192339" y="32512"/>
                  </a:cubicBezTo>
                  <a:lnTo>
                    <a:pt x="1192339" y="3610420"/>
                  </a:lnTo>
                  <a:cubicBezTo>
                    <a:pt x="1192339" y="3628375"/>
                    <a:pt x="1177783" y="3642932"/>
                    <a:pt x="1159827" y="3642932"/>
                  </a:cubicBezTo>
                  <a:lnTo>
                    <a:pt x="32512" y="3642932"/>
                  </a:lnTo>
                  <a:cubicBezTo>
                    <a:pt x="23889" y="3642932"/>
                    <a:pt x="15620" y="3639506"/>
                    <a:pt x="9523" y="3633409"/>
                  </a:cubicBezTo>
                  <a:cubicBezTo>
                    <a:pt x="3425" y="3627312"/>
                    <a:pt x="0" y="3619042"/>
                    <a:pt x="0" y="3610420"/>
                  </a:cubicBezTo>
                  <a:lnTo>
                    <a:pt x="0" y="32512"/>
                  </a:lnTo>
                  <a:cubicBezTo>
                    <a:pt x="0" y="14556"/>
                    <a:pt x="14556" y="0"/>
                    <a:pt x="3251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3F8B">
                    <a:alpha val="100000"/>
                  </a:srgbClr>
                </a:gs>
                <a:gs pos="50000">
                  <a:srgbClr val="00469B">
                    <a:alpha val="100000"/>
                  </a:srgbClr>
                </a:gs>
                <a:gs pos="100000">
                  <a:srgbClr val="0066C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192339" cy="3671507"/>
            </a:xfrm>
            <a:prstGeom prst="rect">
              <a:avLst/>
            </a:prstGeom>
          </p:spPr>
          <p:txBody>
            <a:bodyPr anchor="ctr" rtlCol="false" tIns="40629" lIns="40629" bIns="40629" rIns="40629"/>
            <a:lstStyle/>
            <a:p>
              <a:pPr algn="ctr">
                <a:lnSpc>
                  <a:spcPts val="212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5179794" y="463550"/>
            <a:ext cx="4762500" cy="5379001"/>
          </a:xfrm>
          <a:custGeom>
            <a:avLst/>
            <a:gdLst/>
            <a:ahLst/>
            <a:cxnLst/>
            <a:rect r="r" b="b" t="t" l="l"/>
            <a:pathLst>
              <a:path h="5379001" w="4762500">
                <a:moveTo>
                  <a:pt x="0" y="0"/>
                </a:moveTo>
                <a:lnTo>
                  <a:pt x="4762500" y="0"/>
                </a:lnTo>
                <a:lnTo>
                  <a:pt x="4762500" y="5379001"/>
                </a:lnTo>
                <a:lnTo>
                  <a:pt x="0" y="53790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</a:blip>
            <a:stretch>
              <a:fillRect l="0" t="-112803" r="-159633" b="-11405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2392823" y="4930228"/>
            <a:ext cx="357854" cy="579033"/>
            <a:chOff x="0" y="0"/>
            <a:chExt cx="477139" cy="772045"/>
          </a:xfrm>
        </p:grpSpPr>
        <p:sp>
          <p:nvSpPr>
            <p:cNvPr name="AutoShape 13" id="13"/>
            <p:cNvSpPr/>
            <p:nvPr/>
          </p:nvSpPr>
          <p:spPr>
            <a:xfrm>
              <a:off x="238569" y="0"/>
              <a:ext cx="0" cy="737650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4" id="14"/>
            <p:cNvSpPr/>
            <p:nvPr/>
          </p:nvSpPr>
          <p:spPr>
            <a:xfrm>
              <a:off x="13470" y="521326"/>
              <a:ext cx="237249" cy="237249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5" id="15"/>
            <p:cNvSpPr/>
            <p:nvPr/>
          </p:nvSpPr>
          <p:spPr>
            <a:xfrm flipV="true">
              <a:off x="226419" y="521326"/>
              <a:ext cx="237249" cy="237249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2392823" y="7130503"/>
            <a:ext cx="357854" cy="579033"/>
            <a:chOff x="0" y="0"/>
            <a:chExt cx="477139" cy="772045"/>
          </a:xfrm>
        </p:grpSpPr>
        <p:sp>
          <p:nvSpPr>
            <p:cNvPr name="AutoShape 17" id="17"/>
            <p:cNvSpPr/>
            <p:nvPr/>
          </p:nvSpPr>
          <p:spPr>
            <a:xfrm>
              <a:off x="238569" y="0"/>
              <a:ext cx="0" cy="737650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8" id="18"/>
            <p:cNvSpPr/>
            <p:nvPr/>
          </p:nvSpPr>
          <p:spPr>
            <a:xfrm>
              <a:off x="13470" y="521326"/>
              <a:ext cx="237249" cy="237249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9" id="19"/>
            <p:cNvSpPr/>
            <p:nvPr/>
          </p:nvSpPr>
          <p:spPr>
            <a:xfrm flipV="true">
              <a:off x="226419" y="521326"/>
              <a:ext cx="237249" cy="237249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2392823" y="9330778"/>
            <a:ext cx="357854" cy="579033"/>
            <a:chOff x="0" y="0"/>
            <a:chExt cx="477139" cy="772045"/>
          </a:xfrm>
        </p:grpSpPr>
        <p:sp>
          <p:nvSpPr>
            <p:cNvPr name="AutoShape 21" id="21"/>
            <p:cNvSpPr/>
            <p:nvPr/>
          </p:nvSpPr>
          <p:spPr>
            <a:xfrm>
              <a:off x="238569" y="0"/>
              <a:ext cx="0" cy="737650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2" id="22"/>
            <p:cNvSpPr/>
            <p:nvPr/>
          </p:nvSpPr>
          <p:spPr>
            <a:xfrm>
              <a:off x="13470" y="521326"/>
              <a:ext cx="237249" cy="237249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3" id="23"/>
            <p:cNvSpPr/>
            <p:nvPr/>
          </p:nvSpPr>
          <p:spPr>
            <a:xfrm flipV="true">
              <a:off x="226419" y="521326"/>
              <a:ext cx="237249" cy="237249"/>
            </a:xfrm>
            <a:prstGeom prst="line">
              <a:avLst/>
            </a:prstGeom>
            <a:ln cap="flat" w="38100">
              <a:solidFill>
                <a:srgbClr val="0244A4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585774" y="3308987"/>
            <a:ext cx="3971951" cy="1676400"/>
            <a:chOff x="0" y="0"/>
            <a:chExt cx="5295935" cy="2235200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0" y="0"/>
              <a:ext cx="5295935" cy="2235200"/>
              <a:chOff x="0" y="0"/>
              <a:chExt cx="1046111" cy="441521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1046111" cy="441521"/>
              </a:xfrm>
              <a:custGeom>
                <a:avLst/>
                <a:gdLst/>
                <a:ahLst/>
                <a:cxnLst/>
                <a:rect r="r" b="b" t="t" l="l"/>
                <a:pathLst>
                  <a:path h="441521" w="1046111">
                    <a:moveTo>
                      <a:pt x="38983" y="0"/>
                    </a:moveTo>
                    <a:lnTo>
                      <a:pt x="1007128" y="0"/>
                    </a:lnTo>
                    <a:cubicBezTo>
                      <a:pt x="1028657" y="0"/>
                      <a:pt x="1046111" y="17453"/>
                      <a:pt x="1046111" y="38983"/>
                    </a:cubicBezTo>
                    <a:lnTo>
                      <a:pt x="1046111" y="402538"/>
                    </a:lnTo>
                    <a:cubicBezTo>
                      <a:pt x="1046111" y="424068"/>
                      <a:pt x="1028657" y="441521"/>
                      <a:pt x="1007128" y="441521"/>
                    </a:cubicBezTo>
                    <a:lnTo>
                      <a:pt x="38983" y="441521"/>
                    </a:lnTo>
                    <a:cubicBezTo>
                      <a:pt x="17453" y="441521"/>
                      <a:pt x="0" y="424068"/>
                      <a:pt x="0" y="402538"/>
                    </a:cubicBezTo>
                    <a:lnTo>
                      <a:pt x="0" y="38983"/>
                    </a:lnTo>
                    <a:cubicBezTo>
                      <a:pt x="0" y="17453"/>
                      <a:pt x="17453" y="0"/>
                      <a:pt x="38983" y="0"/>
                    </a:cubicBezTo>
                    <a:close/>
                  </a:path>
                </a:pathLst>
              </a:custGeom>
              <a:solidFill>
                <a:srgbClr val="EFF7FF"/>
              </a:solidFill>
              <a:ln w="28575" cap="sq">
                <a:solidFill>
                  <a:srgbClr val="0244A4"/>
                </a:solidFill>
                <a:prstDash val="solid"/>
                <a:miter/>
              </a:ln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0"/>
                <a:ext cx="1046111" cy="44152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Freeform 28" id="28"/>
            <p:cNvSpPr/>
            <p:nvPr/>
          </p:nvSpPr>
          <p:spPr>
            <a:xfrm flipH="false" flipV="false" rot="0">
              <a:off x="1063544" y="0"/>
              <a:ext cx="4232391" cy="2235200"/>
            </a:xfrm>
            <a:custGeom>
              <a:avLst/>
              <a:gdLst/>
              <a:ahLst/>
              <a:cxnLst/>
              <a:rect r="r" b="b" t="t" l="l"/>
              <a:pathLst>
                <a:path h="2235200" w="4232391">
                  <a:moveTo>
                    <a:pt x="0" y="0"/>
                  </a:moveTo>
                  <a:lnTo>
                    <a:pt x="4232391" y="0"/>
                  </a:lnTo>
                  <a:lnTo>
                    <a:pt x="4232391" y="2235200"/>
                  </a:lnTo>
                  <a:lnTo>
                    <a:pt x="0" y="223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80000"/>
              </a:blip>
              <a:stretch>
                <a:fillRect l="0" t="-21432" r="-114102" b="-283974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585774" y="5509262"/>
            <a:ext cx="3971951" cy="1676400"/>
            <a:chOff x="0" y="0"/>
            <a:chExt cx="5295935" cy="2235200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0" y="0"/>
              <a:ext cx="5295935" cy="2235200"/>
              <a:chOff x="0" y="0"/>
              <a:chExt cx="1046111" cy="441521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1046111" cy="441521"/>
              </a:xfrm>
              <a:custGeom>
                <a:avLst/>
                <a:gdLst/>
                <a:ahLst/>
                <a:cxnLst/>
                <a:rect r="r" b="b" t="t" l="l"/>
                <a:pathLst>
                  <a:path h="441521" w="1046111">
                    <a:moveTo>
                      <a:pt x="38983" y="0"/>
                    </a:moveTo>
                    <a:lnTo>
                      <a:pt x="1007128" y="0"/>
                    </a:lnTo>
                    <a:cubicBezTo>
                      <a:pt x="1028657" y="0"/>
                      <a:pt x="1046111" y="17453"/>
                      <a:pt x="1046111" y="38983"/>
                    </a:cubicBezTo>
                    <a:lnTo>
                      <a:pt x="1046111" y="402538"/>
                    </a:lnTo>
                    <a:cubicBezTo>
                      <a:pt x="1046111" y="424068"/>
                      <a:pt x="1028657" y="441521"/>
                      <a:pt x="1007128" y="441521"/>
                    </a:cubicBezTo>
                    <a:lnTo>
                      <a:pt x="38983" y="441521"/>
                    </a:lnTo>
                    <a:cubicBezTo>
                      <a:pt x="17453" y="441521"/>
                      <a:pt x="0" y="424068"/>
                      <a:pt x="0" y="402538"/>
                    </a:cubicBezTo>
                    <a:lnTo>
                      <a:pt x="0" y="38983"/>
                    </a:lnTo>
                    <a:cubicBezTo>
                      <a:pt x="0" y="17453"/>
                      <a:pt x="17453" y="0"/>
                      <a:pt x="38983" y="0"/>
                    </a:cubicBezTo>
                    <a:close/>
                  </a:path>
                </a:pathLst>
              </a:custGeom>
              <a:solidFill>
                <a:srgbClr val="EFF7FF"/>
              </a:solidFill>
              <a:ln w="28575" cap="sq">
                <a:solidFill>
                  <a:srgbClr val="0244A4"/>
                </a:solidFill>
                <a:prstDash val="solid"/>
                <a:miter/>
              </a:ln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0"/>
                <a:ext cx="1046111" cy="44152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Freeform 33" id="33"/>
            <p:cNvSpPr/>
            <p:nvPr/>
          </p:nvSpPr>
          <p:spPr>
            <a:xfrm flipH="false" flipV="false" rot="0">
              <a:off x="1063544" y="0"/>
              <a:ext cx="4232391" cy="2235200"/>
            </a:xfrm>
            <a:custGeom>
              <a:avLst/>
              <a:gdLst/>
              <a:ahLst/>
              <a:cxnLst/>
              <a:rect r="r" b="b" t="t" l="l"/>
              <a:pathLst>
                <a:path h="2235200" w="4232391">
                  <a:moveTo>
                    <a:pt x="0" y="0"/>
                  </a:moveTo>
                  <a:lnTo>
                    <a:pt x="4232391" y="0"/>
                  </a:lnTo>
                  <a:lnTo>
                    <a:pt x="4232391" y="2235200"/>
                  </a:lnTo>
                  <a:lnTo>
                    <a:pt x="0" y="223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80000"/>
              </a:blip>
              <a:stretch>
                <a:fillRect l="0" t="-21432" r="-114102" b="-283974"/>
              </a:stretch>
            </a:blip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585774" y="7709537"/>
            <a:ext cx="3971951" cy="1676400"/>
            <a:chOff x="0" y="0"/>
            <a:chExt cx="5295935" cy="2235200"/>
          </a:xfrm>
        </p:grpSpPr>
        <p:grpSp>
          <p:nvGrpSpPr>
            <p:cNvPr name="Group 35" id="35"/>
            <p:cNvGrpSpPr/>
            <p:nvPr/>
          </p:nvGrpSpPr>
          <p:grpSpPr>
            <a:xfrm rot="0">
              <a:off x="0" y="0"/>
              <a:ext cx="5295935" cy="2235200"/>
              <a:chOff x="0" y="0"/>
              <a:chExt cx="1046111" cy="441521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1046111" cy="441521"/>
              </a:xfrm>
              <a:custGeom>
                <a:avLst/>
                <a:gdLst/>
                <a:ahLst/>
                <a:cxnLst/>
                <a:rect r="r" b="b" t="t" l="l"/>
                <a:pathLst>
                  <a:path h="441521" w="1046111">
                    <a:moveTo>
                      <a:pt x="38983" y="0"/>
                    </a:moveTo>
                    <a:lnTo>
                      <a:pt x="1007128" y="0"/>
                    </a:lnTo>
                    <a:cubicBezTo>
                      <a:pt x="1028657" y="0"/>
                      <a:pt x="1046111" y="17453"/>
                      <a:pt x="1046111" y="38983"/>
                    </a:cubicBezTo>
                    <a:lnTo>
                      <a:pt x="1046111" y="402538"/>
                    </a:lnTo>
                    <a:cubicBezTo>
                      <a:pt x="1046111" y="424068"/>
                      <a:pt x="1028657" y="441521"/>
                      <a:pt x="1007128" y="441521"/>
                    </a:cubicBezTo>
                    <a:lnTo>
                      <a:pt x="38983" y="441521"/>
                    </a:lnTo>
                    <a:cubicBezTo>
                      <a:pt x="17453" y="441521"/>
                      <a:pt x="0" y="424068"/>
                      <a:pt x="0" y="402538"/>
                    </a:cubicBezTo>
                    <a:lnTo>
                      <a:pt x="0" y="38983"/>
                    </a:lnTo>
                    <a:cubicBezTo>
                      <a:pt x="0" y="17453"/>
                      <a:pt x="17453" y="0"/>
                      <a:pt x="38983" y="0"/>
                    </a:cubicBezTo>
                    <a:close/>
                  </a:path>
                </a:pathLst>
              </a:custGeom>
              <a:solidFill>
                <a:srgbClr val="EFF7FF"/>
              </a:solidFill>
              <a:ln w="28575" cap="sq">
                <a:solidFill>
                  <a:srgbClr val="0244A4"/>
                </a:solidFill>
                <a:prstDash val="solid"/>
                <a:miter/>
              </a:ln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0"/>
                <a:ext cx="1046111" cy="44152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Freeform 38" id="38"/>
            <p:cNvSpPr/>
            <p:nvPr/>
          </p:nvSpPr>
          <p:spPr>
            <a:xfrm flipH="false" flipV="false" rot="0">
              <a:off x="1063544" y="0"/>
              <a:ext cx="4232391" cy="2235200"/>
            </a:xfrm>
            <a:custGeom>
              <a:avLst/>
              <a:gdLst/>
              <a:ahLst/>
              <a:cxnLst/>
              <a:rect r="r" b="b" t="t" l="l"/>
              <a:pathLst>
                <a:path h="2235200" w="4232391">
                  <a:moveTo>
                    <a:pt x="0" y="0"/>
                  </a:moveTo>
                  <a:lnTo>
                    <a:pt x="4232391" y="0"/>
                  </a:lnTo>
                  <a:lnTo>
                    <a:pt x="4232391" y="2235200"/>
                  </a:lnTo>
                  <a:lnTo>
                    <a:pt x="0" y="223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80000"/>
              </a:blip>
              <a:stretch>
                <a:fillRect l="0" t="-21432" r="-114102" b="-283974"/>
              </a:stretch>
            </a:blip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585774" y="9909812"/>
            <a:ext cx="3971951" cy="1676400"/>
            <a:chOff x="0" y="0"/>
            <a:chExt cx="5295935" cy="2235200"/>
          </a:xfrm>
        </p:grpSpPr>
        <p:grpSp>
          <p:nvGrpSpPr>
            <p:cNvPr name="Group 40" id="40"/>
            <p:cNvGrpSpPr/>
            <p:nvPr/>
          </p:nvGrpSpPr>
          <p:grpSpPr>
            <a:xfrm rot="0">
              <a:off x="0" y="0"/>
              <a:ext cx="5295935" cy="2235200"/>
              <a:chOff x="0" y="0"/>
              <a:chExt cx="1046111" cy="441521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1046111" cy="441521"/>
              </a:xfrm>
              <a:custGeom>
                <a:avLst/>
                <a:gdLst/>
                <a:ahLst/>
                <a:cxnLst/>
                <a:rect r="r" b="b" t="t" l="l"/>
                <a:pathLst>
                  <a:path h="441521" w="1046111">
                    <a:moveTo>
                      <a:pt x="38983" y="0"/>
                    </a:moveTo>
                    <a:lnTo>
                      <a:pt x="1007128" y="0"/>
                    </a:lnTo>
                    <a:cubicBezTo>
                      <a:pt x="1028657" y="0"/>
                      <a:pt x="1046111" y="17453"/>
                      <a:pt x="1046111" y="38983"/>
                    </a:cubicBezTo>
                    <a:lnTo>
                      <a:pt x="1046111" y="402538"/>
                    </a:lnTo>
                    <a:cubicBezTo>
                      <a:pt x="1046111" y="424068"/>
                      <a:pt x="1028657" y="441521"/>
                      <a:pt x="1007128" y="441521"/>
                    </a:cubicBezTo>
                    <a:lnTo>
                      <a:pt x="38983" y="441521"/>
                    </a:lnTo>
                    <a:cubicBezTo>
                      <a:pt x="17453" y="441521"/>
                      <a:pt x="0" y="424068"/>
                      <a:pt x="0" y="402538"/>
                    </a:cubicBezTo>
                    <a:lnTo>
                      <a:pt x="0" y="38983"/>
                    </a:lnTo>
                    <a:cubicBezTo>
                      <a:pt x="0" y="17453"/>
                      <a:pt x="17453" y="0"/>
                      <a:pt x="38983" y="0"/>
                    </a:cubicBezTo>
                    <a:close/>
                  </a:path>
                </a:pathLst>
              </a:custGeom>
              <a:solidFill>
                <a:srgbClr val="EFF7FF"/>
              </a:solidFill>
              <a:ln w="28575" cap="sq">
                <a:solidFill>
                  <a:srgbClr val="0244A4"/>
                </a:solidFill>
                <a:prstDash val="solid"/>
                <a:miter/>
              </a:ln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0" y="0"/>
                <a:ext cx="1046111" cy="44152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Freeform 43" id="43"/>
            <p:cNvSpPr/>
            <p:nvPr/>
          </p:nvSpPr>
          <p:spPr>
            <a:xfrm flipH="false" flipV="false" rot="0">
              <a:off x="1063544" y="0"/>
              <a:ext cx="4232391" cy="2235200"/>
            </a:xfrm>
            <a:custGeom>
              <a:avLst/>
              <a:gdLst/>
              <a:ahLst/>
              <a:cxnLst/>
              <a:rect r="r" b="b" t="t" l="l"/>
              <a:pathLst>
                <a:path h="2235200" w="4232391">
                  <a:moveTo>
                    <a:pt x="0" y="0"/>
                  </a:moveTo>
                  <a:lnTo>
                    <a:pt x="4232391" y="0"/>
                  </a:lnTo>
                  <a:lnTo>
                    <a:pt x="4232391" y="2235200"/>
                  </a:lnTo>
                  <a:lnTo>
                    <a:pt x="0" y="2235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80000"/>
              </a:blip>
              <a:stretch>
                <a:fillRect l="0" t="-21432" r="-114102" b="-283974"/>
              </a:stretch>
            </a:blipFill>
          </p:spPr>
        </p:sp>
      </p:grpSp>
      <p:sp>
        <p:nvSpPr>
          <p:cNvPr name="AutoShape 44" id="44"/>
          <p:cNvSpPr/>
          <p:nvPr/>
        </p:nvSpPr>
        <p:spPr>
          <a:xfrm flipV="true">
            <a:off x="5538774" y="4055707"/>
            <a:ext cx="3971951" cy="19050"/>
          </a:xfrm>
          <a:prstGeom prst="line">
            <a:avLst/>
          </a:prstGeom>
          <a:ln cap="flat" w="19050">
            <a:solidFill>
              <a:srgbClr val="B8D2F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5" id="45"/>
          <p:cNvSpPr/>
          <p:nvPr/>
        </p:nvSpPr>
        <p:spPr>
          <a:xfrm flipH="false" flipV="false" rot="0">
            <a:off x="5143500" y="7130503"/>
            <a:ext cx="4762500" cy="7884370"/>
          </a:xfrm>
          <a:custGeom>
            <a:avLst/>
            <a:gdLst/>
            <a:ahLst/>
            <a:cxnLst/>
            <a:rect r="r" b="b" t="t" l="l"/>
            <a:pathLst>
              <a:path h="7884370" w="4762500">
                <a:moveTo>
                  <a:pt x="0" y="0"/>
                </a:moveTo>
                <a:lnTo>
                  <a:pt x="4762500" y="0"/>
                </a:lnTo>
                <a:lnTo>
                  <a:pt x="4762500" y="7884370"/>
                </a:lnTo>
                <a:lnTo>
                  <a:pt x="0" y="78843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8000"/>
            </a:blip>
            <a:stretch>
              <a:fillRect l="-50601" t="0" r="-109031" b="-52963"/>
            </a:stretch>
          </a:blipFill>
        </p:spPr>
      </p:sp>
      <p:sp>
        <p:nvSpPr>
          <p:cNvPr name="AutoShape 46" id="46"/>
          <p:cNvSpPr/>
          <p:nvPr/>
        </p:nvSpPr>
        <p:spPr>
          <a:xfrm flipV="true">
            <a:off x="5511980" y="7362972"/>
            <a:ext cx="3971951" cy="19050"/>
          </a:xfrm>
          <a:prstGeom prst="line">
            <a:avLst/>
          </a:prstGeom>
          <a:ln cap="flat" w="19050">
            <a:solidFill>
              <a:srgbClr val="B8D2F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7" id="47"/>
          <p:cNvSpPr/>
          <p:nvPr/>
        </p:nvSpPr>
        <p:spPr>
          <a:xfrm flipV="true">
            <a:off x="5538820" y="9551313"/>
            <a:ext cx="3971951" cy="19050"/>
          </a:xfrm>
          <a:prstGeom prst="line">
            <a:avLst/>
          </a:prstGeom>
          <a:ln cap="flat" w="19050">
            <a:solidFill>
              <a:srgbClr val="B8D2F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8" id="48"/>
          <p:cNvSpPr/>
          <p:nvPr/>
        </p:nvSpPr>
        <p:spPr>
          <a:xfrm flipV="true">
            <a:off x="5538866" y="12367782"/>
            <a:ext cx="3971951" cy="19050"/>
          </a:xfrm>
          <a:prstGeom prst="line">
            <a:avLst/>
          </a:prstGeom>
          <a:ln cap="flat" w="19050">
            <a:solidFill>
              <a:srgbClr val="B8D2F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9" id="49"/>
          <p:cNvSpPr/>
          <p:nvPr/>
        </p:nvSpPr>
        <p:spPr>
          <a:xfrm flipH="false" flipV="false" rot="0">
            <a:off x="2956851" y="15452478"/>
            <a:ext cx="8756358" cy="2835522"/>
          </a:xfrm>
          <a:custGeom>
            <a:avLst/>
            <a:gdLst/>
            <a:ahLst/>
            <a:cxnLst/>
            <a:rect r="r" b="b" t="t" l="l"/>
            <a:pathLst>
              <a:path h="2835522" w="8756358">
                <a:moveTo>
                  <a:pt x="0" y="0"/>
                </a:moveTo>
                <a:lnTo>
                  <a:pt x="8756358" y="0"/>
                </a:lnTo>
                <a:lnTo>
                  <a:pt x="8756358" y="2835522"/>
                </a:lnTo>
                <a:lnTo>
                  <a:pt x="0" y="28355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42157" r="-37361" b="-26087"/>
            </a:stretch>
          </a:blipFill>
        </p:spPr>
      </p:sp>
      <p:sp>
        <p:nvSpPr>
          <p:cNvPr name="TextBox 50" id="50"/>
          <p:cNvSpPr txBox="true"/>
          <p:nvPr/>
        </p:nvSpPr>
        <p:spPr>
          <a:xfrm rot="0">
            <a:off x="3437637" y="15778313"/>
            <a:ext cx="2337193" cy="504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b="true" sz="2999">
                <a:solidFill>
                  <a:srgbClr val="B8D2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</a:t>
            </a:r>
            <a:r>
              <a:rPr lang="en-US" b="true" sz="2999">
                <a:solidFill>
                  <a:srgbClr val="B8D2F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earn more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3437637" y="16459324"/>
            <a:ext cx="3528880" cy="295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99"/>
              </a:lnSpc>
            </a:pPr>
            <a:r>
              <a:rPr lang="en-US" sz="1999" u="sng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  <a:hlinkClick r:id="rId7" tooltip="https://www.navixy.com/docs/user/guide/account/iot-logic"/>
              </a:rPr>
              <a:t>Navixy IoT Logic documentation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3437637" y="16961330"/>
            <a:ext cx="6282776" cy="974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Ready to see it in your data flows? </a:t>
            </a:r>
          </a:p>
          <a:p>
            <a:pPr algn="l">
              <a:lnSpc>
                <a:spcPts val="2600"/>
              </a:lnSpc>
            </a:pPr>
            <a:r>
              <a:rPr lang="en-US" sz="2000" u="sng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  <a:hlinkClick r:id="rId8" tooltip="https://www.navixy.com/contact/"/>
              </a:rPr>
              <a:t>Contact</a:t>
            </a:r>
            <a:r>
              <a:rPr lang="en-US" sz="2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your Navixy representative for a quick demo and start building smarter automations today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585774" y="805397"/>
            <a:ext cx="3971951" cy="2284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7"/>
              </a:lnSpc>
            </a:pPr>
            <a:r>
              <a:rPr lang="en-US" sz="30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Deploy custom telematics </a:t>
            </a:r>
          </a:p>
          <a:p>
            <a:pPr algn="ctr">
              <a:lnSpc>
                <a:spcPts val="3657"/>
              </a:lnSpc>
            </a:pPr>
            <a:r>
              <a:rPr lang="en-US" sz="30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workflows in minutes</a:t>
            </a:r>
          </a:p>
          <a:p>
            <a:pPr algn="ctr">
              <a:lnSpc>
                <a:spcPts val="3657"/>
              </a:lnSpc>
            </a:pPr>
            <a:r>
              <a:rPr lang="en-US" sz="3099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with drag-and-drop simplicity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074753" y="3564210"/>
            <a:ext cx="2993994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Define</a:t>
            </a: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what matters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074753" y="3964260"/>
            <a:ext cx="2993994" cy="771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Select the telemetry, sensors, and business metrics you </a:t>
            </a: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want to monitor.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074753" y="5775455"/>
            <a:ext cx="2993994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</a:t>
            </a: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</a:t>
            </a: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 your conditions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074753" y="6175505"/>
            <a:ext cx="2993994" cy="771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Cr</a:t>
            </a: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eate rules based on location, sensors, device status, thresholds,</a:t>
            </a: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and more.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074753" y="7960505"/>
            <a:ext cx="2993994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Au</a:t>
            </a: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tomate responses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074753" y="8360555"/>
            <a:ext cx="2993994" cy="771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Trigg</a:t>
            </a: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er device commands, alerts, or actions in external sys</a:t>
            </a: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tems.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074753" y="10147937"/>
            <a:ext cx="2993994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</a:t>
            </a:r>
            <a:r>
              <a:rPr lang="en-US" b="true" sz="2199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hare the results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1074753" y="10547987"/>
            <a:ext cx="2993994" cy="771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0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Send data to Navixy, cloud platforms, analytics tools, or business applic</a:t>
            </a: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ations.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5575068" y="872746"/>
            <a:ext cx="3971951" cy="455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7"/>
              </a:lnSpc>
            </a:pPr>
            <a:r>
              <a:rPr lang="en-US" b="true" sz="30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Use cases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5493027" y="1634125"/>
            <a:ext cx="3874377" cy="333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Device health monitoring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5493027" y="1967189"/>
            <a:ext cx="4044539" cy="291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7"/>
              </a:lnSpc>
            </a:pPr>
            <a:r>
              <a:rPr lang="en-US" sz="1798" i="true">
                <a:solidFill>
                  <a:srgbClr val="B8D2FB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(Data Source + Logic Node)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5511934" y="2382157"/>
            <a:ext cx="4044539" cy="1378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Aut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matically flag malfunctioning GPS devices, based on your criteria (weak signal, low battery, outdated status). Cuts support tickets and improves SLA compliance.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5511934" y="4370032"/>
            <a:ext cx="3874377" cy="333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Predictive maintenance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5511934" y="4703096"/>
            <a:ext cx="4044539" cy="586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7"/>
              </a:lnSpc>
            </a:pPr>
            <a:r>
              <a:rPr lang="en-US" sz="1798" i="true">
                <a:solidFill>
                  <a:srgbClr val="B8D2FB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(Data Source + Initiate Attribute Node + Logic Node + Webhook Node)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5511934" y="5413262"/>
            <a:ext cx="4044539" cy="1654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Monit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or CAN-bus p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arameters, fault codes, and vehicle health indicators in real time. Automatically create maintenance tickets in external systems such as HubSpot, ServiceNow, or internal service platforms before issues lead to downtime.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5511934" y="7681915"/>
            <a:ext cx="3874377" cy="333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Cold-chain protection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5511934" y="8014978"/>
            <a:ext cx="4044539" cy="2912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7"/>
              </a:lnSpc>
            </a:pPr>
            <a:r>
              <a:rPr lang="en-US" sz="1798" i="true">
                <a:solidFill>
                  <a:srgbClr val="B8D2FB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(Logic Node + Action Node)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5511934" y="8430080"/>
            <a:ext cx="4044539" cy="825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Monit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or t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railer temperature and instantly activate cooling systems when thresholds are exceeded, preventing cargo spoilage.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5538774" y="9870256"/>
            <a:ext cx="4044539" cy="6661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Data compliance in one workflow 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5538774" y="10536382"/>
            <a:ext cx="4044539" cy="586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7"/>
              </a:lnSpc>
            </a:pPr>
            <a:r>
              <a:rPr lang="en-US" sz="1798" i="true">
                <a:solidFill>
                  <a:srgbClr val="B8D2FB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(Output Endpoint Node + </a:t>
            </a:r>
          </a:p>
          <a:p>
            <a:pPr algn="l">
              <a:lnSpc>
                <a:spcPts val="2337"/>
              </a:lnSpc>
            </a:pPr>
            <a:r>
              <a:rPr lang="en-US" sz="1798" i="true">
                <a:solidFill>
                  <a:srgbClr val="B8D2FB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Initiate Attribute Node)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5538774" y="11246549"/>
            <a:ext cx="4044539" cy="825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Send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en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riched data simultaneously </a:t>
            </a:r>
          </a:p>
          <a:p>
            <a:pPr algn="l">
              <a:lnSpc>
                <a:spcPts val="2207"/>
              </a:lnSpc>
            </a:pP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to multiple destinations, like Navixy, ERPs, and government compliance systems.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5538820" y="12686725"/>
            <a:ext cx="4044539" cy="333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Device control in bulk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5538820" y="13019788"/>
            <a:ext cx="4044539" cy="2912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7"/>
              </a:lnSpc>
            </a:pPr>
            <a:r>
              <a:rPr lang="en-US" sz="1798" i="true">
                <a:solidFill>
                  <a:srgbClr val="B8D2FB"/>
                </a:solidFill>
                <a:latin typeface="Proxima Nova Italics"/>
                <a:ea typeface="Proxima Nova Italics"/>
                <a:cs typeface="Proxima Nova Italics"/>
                <a:sym typeface="Proxima Nova Italics"/>
              </a:rPr>
              <a:t>(Logic Node + Action Node)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5538820" y="13434890"/>
            <a:ext cx="4044539" cy="11021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Bulk commands (e.g.,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enable </a:t>
            </a:r>
            <a:r>
              <a:rPr lang="en-US" sz="1698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heaters across all EVs during a cold snap) executed in seconds, ensuring consistent fleet-wide response.</a:t>
            </a:r>
          </a:p>
        </p:txBody>
      </p:sp>
      <p:sp>
        <p:nvSpPr>
          <p:cNvPr name="Freeform 78" id="78"/>
          <p:cNvSpPr/>
          <p:nvPr/>
        </p:nvSpPr>
        <p:spPr>
          <a:xfrm flipH="false" flipV="false" rot="0">
            <a:off x="2566845" y="11919587"/>
            <a:ext cx="1990880" cy="3081724"/>
          </a:xfrm>
          <a:custGeom>
            <a:avLst/>
            <a:gdLst/>
            <a:ahLst/>
            <a:cxnLst/>
            <a:rect r="r" b="b" t="t" l="l"/>
            <a:pathLst>
              <a:path h="3081724" w="1990880">
                <a:moveTo>
                  <a:pt x="0" y="0"/>
                </a:moveTo>
                <a:lnTo>
                  <a:pt x="1990881" y="0"/>
                </a:lnTo>
                <a:lnTo>
                  <a:pt x="1990881" y="3081723"/>
                </a:lnTo>
                <a:lnTo>
                  <a:pt x="0" y="30817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8000"/>
            </a:blip>
            <a:stretch>
              <a:fillRect l="-12528" t="-37760" r="-149696" b="-69418"/>
            </a:stretch>
          </a:blipFill>
        </p:spPr>
      </p:sp>
      <p:sp>
        <p:nvSpPr>
          <p:cNvPr name="TextBox 79" id="79"/>
          <p:cNvSpPr txBox="true"/>
          <p:nvPr/>
        </p:nvSpPr>
        <p:spPr>
          <a:xfrm rot="0">
            <a:off x="1069848" y="12466446"/>
            <a:ext cx="2993994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Kick-st</a:t>
            </a:r>
            <a:r>
              <a:rPr lang="en-US" b="true" sz="21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art automation with ready-to-use </a:t>
            </a:r>
          </a:p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b="true" sz="21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flow templates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1069848" y="13857836"/>
            <a:ext cx="2993994" cy="514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40"/>
              </a:lnSpc>
              <a:spcBef>
                <a:spcPct val="0"/>
              </a:spcBef>
            </a:pPr>
            <a:r>
              <a:rPr lang="en-US" sz="17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Select a template and adapt it to your devices and sys</a:t>
            </a:r>
            <a:r>
              <a:rPr lang="en-US" sz="17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tems.</a:t>
            </a:r>
          </a:p>
        </p:txBody>
      </p:sp>
      <p:sp>
        <p:nvSpPr>
          <p:cNvPr name="Freeform 81" id="81"/>
          <p:cNvSpPr/>
          <p:nvPr/>
        </p:nvSpPr>
        <p:spPr>
          <a:xfrm flipH="false" flipV="false" rot="0">
            <a:off x="614349" y="15804622"/>
            <a:ext cx="2076450" cy="445493"/>
          </a:xfrm>
          <a:custGeom>
            <a:avLst/>
            <a:gdLst/>
            <a:ahLst/>
            <a:cxnLst/>
            <a:rect r="r" b="b" t="t" l="l"/>
            <a:pathLst>
              <a:path h="445493" w="2076450">
                <a:moveTo>
                  <a:pt x="0" y="0"/>
                </a:moveTo>
                <a:lnTo>
                  <a:pt x="2076450" y="0"/>
                </a:lnTo>
                <a:lnTo>
                  <a:pt x="2076450" y="445493"/>
                </a:lnTo>
                <a:lnTo>
                  <a:pt x="0" y="4454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DAHZae8Jp-0</dc:identifier>
  <dcterms:modified xsi:type="dcterms:W3CDTF">2011-08-01T06:04:30Z</dcterms:modified>
  <cp:revision>1</cp:revision>
  <dc:title>EN IoT Logic: smarter telematics automation</dc:title>
</cp:coreProperties>
</file>