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</p:sldIdLst>
  <p:sldSz cx="18288000" cy="10287000"/>
  <p:notesSz cx="6858000" cy="9144000"/>
  <p:embeddedFontLst>
    <p:embeddedFont>
      <p:font typeface="Proxima Nova" charset="1" panose="02000506030000020004"/>
      <p:regular r:id="rId23"/>
    </p:embeddedFont>
    <p:embeddedFont>
      <p:font typeface="Proxima Nova Bold" charset="1" panose="02000506030000020004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5.jpeg" Type="http://schemas.openxmlformats.org/officeDocument/2006/relationships/image"/><Relationship Id="rId11" Target="../media/image16.png" Type="http://schemas.openxmlformats.org/officeDocument/2006/relationships/image"/><Relationship Id="rId12" Target="../media/image17.png" Type="http://schemas.openxmlformats.org/officeDocument/2006/relationships/image"/><Relationship Id="rId13" Target="../media/image18.svg" Type="http://schemas.openxmlformats.org/officeDocument/2006/relationships/image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jpeg" Type="http://schemas.openxmlformats.org/officeDocument/2006/relationships/image"/><Relationship Id="rId5" Target="../media/image10.png" Type="http://schemas.openxmlformats.org/officeDocument/2006/relationships/image"/><Relationship Id="rId6" Target="../media/image11.svg" Type="http://schemas.openxmlformats.org/officeDocument/2006/relationships/image"/><Relationship Id="rId7" Target="../media/image12.png" Type="http://schemas.openxmlformats.org/officeDocument/2006/relationships/image"/><Relationship Id="rId8" Target="../media/image13.png" Type="http://schemas.openxmlformats.org/officeDocument/2006/relationships/image"/><Relationship Id="rId9" Target="../media/image14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8.png" Type="http://schemas.openxmlformats.org/officeDocument/2006/relationships/image"/><Relationship Id="rId3" Target="../media/image9.jpeg" Type="http://schemas.openxmlformats.org/officeDocument/2006/relationships/image"/><Relationship Id="rId4" Target="../media/image17.png" Type="http://schemas.openxmlformats.org/officeDocument/2006/relationships/image"/><Relationship Id="rId5" Target="../media/image18.svg" Type="http://schemas.openxmlformats.org/officeDocument/2006/relationships/image"/><Relationship Id="rId6" Target="../media/image12.png" Type="http://schemas.openxmlformats.org/officeDocument/2006/relationships/image"/><Relationship Id="rId7" Target="../media/image13.png" Type="http://schemas.openxmlformats.org/officeDocument/2006/relationships/image"/><Relationship Id="rId8" Target="../media/image14.svg" Type="http://schemas.openxmlformats.org/officeDocument/2006/relationships/image"/><Relationship Id="rId9" Target="../media/image22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9.jpeg" Type="http://schemas.openxmlformats.org/officeDocument/2006/relationships/image"/><Relationship Id="rId4" Target="../media/image23.png" Type="http://schemas.openxmlformats.org/officeDocument/2006/relationships/image"/><Relationship Id="rId5" Target="../media/image24.pn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17.png" Type="http://schemas.openxmlformats.org/officeDocument/2006/relationships/image"/><Relationship Id="rId9" Target="../media/image18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3.png" Type="http://schemas.openxmlformats.org/officeDocument/2006/relationships/image"/><Relationship Id="rId4" Target="../media/image14.svg" Type="http://schemas.openxmlformats.org/officeDocument/2006/relationships/image"/><Relationship Id="rId5" Target="../media/image17.png" Type="http://schemas.openxmlformats.org/officeDocument/2006/relationships/image"/><Relationship Id="rId6" Target="../media/image18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20.png" Type="http://schemas.openxmlformats.org/officeDocument/2006/relationships/image"/><Relationship Id="rId4" Target="../media/image21.sv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5.jpeg" Type="http://schemas.openxmlformats.org/officeDocument/2006/relationships/image"/><Relationship Id="rId11" Target="../media/image26.png" Type="http://schemas.openxmlformats.org/officeDocument/2006/relationships/image"/><Relationship Id="rId2" Target="../media/image7.jpeg" Type="http://schemas.openxmlformats.org/officeDocument/2006/relationships/image"/><Relationship Id="rId3" Target="../media/image8.png" Type="http://schemas.openxmlformats.org/officeDocument/2006/relationships/image"/><Relationship Id="rId4" Target="../media/image9.jpe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7.png" Type="http://schemas.openxmlformats.org/officeDocument/2006/relationships/image"/><Relationship Id="rId8" Target="../media/image18.svg" Type="http://schemas.openxmlformats.org/officeDocument/2006/relationships/image"/><Relationship Id="rId9" Target="../media/image12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25.jpeg" Type="http://schemas.openxmlformats.org/officeDocument/2006/relationships/image"/><Relationship Id="rId7" Target="../media/image27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25.jpeg" Type="http://schemas.openxmlformats.org/officeDocument/2006/relationships/image"/><Relationship Id="rId9" Target="../media/image28.pn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25.jpeg" Type="http://schemas.openxmlformats.org/officeDocument/2006/relationships/image"/><Relationship Id="rId7" Target="../media/image29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7.png" Type="http://schemas.openxmlformats.org/officeDocument/2006/relationships/image"/><Relationship Id="rId4" Target="../media/image18.svg" Type="http://schemas.openxmlformats.org/officeDocument/2006/relationships/image"/><Relationship Id="rId5" Target="../media/image12.png" Type="http://schemas.openxmlformats.org/officeDocument/2006/relationships/image"/><Relationship Id="rId6" Target="../media/image13.png" Type="http://schemas.openxmlformats.org/officeDocument/2006/relationships/image"/><Relationship Id="rId7" Target="../media/image14.svg" Type="http://schemas.openxmlformats.org/officeDocument/2006/relationships/image"/><Relationship Id="rId8" Target="../media/image25.jpeg" Type="http://schemas.openxmlformats.org/officeDocument/2006/relationships/image"/><Relationship Id="rId9" Target="../media/image30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9.jpeg" Type="http://schemas.openxmlformats.org/officeDocument/2006/relationships/image"/><Relationship Id="rId3" Target="../media/image12.pn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25.jpeg" Type="http://schemas.openxmlformats.org/officeDocument/2006/relationships/image"/><Relationship Id="rId7" Target="../media/image31.png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7.jpeg" Type="http://schemas.openxmlformats.org/officeDocument/2006/relationships/image"/><Relationship Id="rId3" Target="../media/image9.jpeg" Type="http://schemas.openxmlformats.org/officeDocument/2006/relationships/image"/><Relationship Id="rId4" Target="../media/image13.png" Type="http://schemas.openxmlformats.org/officeDocument/2006/relationships/image"/><Relationship Id="rId5" Target="../media/image14.svg" Type="http://schemas.openxmlformats.org/officeDocument/2006/relationships/image"/><Relationship Id="rId6" Target="../media/image17.png" Type="http://schemas.openxmlformats.org/officeDocument/2006/relationships/image"/><Relationship Id="rId7" Target="../media/image18.svg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9.png" Type="http://schemas.openxmlformats.org/officeDocument/2006/relationships/image"/><Relationship Id="rId3" Target="../media/image32.png" Type="http://schemas.openxmlformats.org/officeDocument/2006/relationships/image"/><Relationship Id="rId4" Target="../media/image33.png" Type="http://schemas.openxmlformats.org/officeDocument/2006/relationships/image"/><Relationship Id="rId5" Target="../media/image5.png" Type="http://schemas.openxmlformats.org/officeDocument/2006/relationships/image"/><Relationship Id="rId6" Target="../media/image6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-204257"/>
            <a:ext cx="18812952" cy="11254472"/>
          </a:xfrm>
          <a:custGeom>
            <a:avLst/>
            <a:gdLst/>
            <a:ahLst/>
            <a:cxnLst/>
            <a:rect r="r" b="b" t="t" l="l"/>
            <a:pathLst>
              <a:path h="11254472" w="18812952">
                <a:moveTo>
                  <a:pt x="0" y="0"/>
                </a:moveTo>
                <a:lnTo>
                  <a:pt x="18812952" y="0"/>
                </a:lnTo>
                <a:lnTo>
                  <a:pt x="18812952" y="11254472"/>
                </a:lnTo>
                <a:lnTo>
                  <a:pt x="0" y="1125447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3221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401096">
            <a:off x="-1908802" y="-2782428"/>
            <a:ext cx="9875133" cy="17920625"/>
          </a:xfrm>
          <a:custGeom>
            <a:avLst/>
            <a:gdLst/>
            <a:ahLst/>
            <a:cxnLst/>
            <a:rect r="r" b="b" t="t" l="l"/>
            <a:pathLst>
              <a:path h="17920625" w="9875133">
                <a:moveTo>
                  <a:pt x="0" y="0"/>
                </a:moveTo>
                <a:lnTo>
                  <a:pt x="9875133" y="0"/>
                </a:lnTo>
                <a:lnTo>
                  <a:pt x="9875133" y="17920625"/>
                </a:lnTo>
                <a:lnTo>
                  <a:pt x="0" y="1792062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16000"/>
            </a:blip>
            <a:stretch>
              <a:fillRect l="-14644" t="0" r="-1464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68148" y="4212755"/>
            <a:ext cx="4935096" cy="1321901"/>
          </a:xfrm>
          <a:custGeom>
            <a:avLst/>
            <a:gdLst/>
            <a:ahLst/>
            <a:cxnLst/>
            <a:rect r="r" b="b" t="t" l="l"/>
            <a:pathLst>
              <a:path h="1321901" w="4935096">
                <a:moveTo>
                  <a:pt x="0" y="0"/>
                </a:moveTo>
                <a:lnTo>
                  <a:pt x="4935096" y="0"/>
                </a:lnTo>
                <a:lnTo>
                  <a:pt x="4935096" y="1321900"/>
                </a:lnTo>
                <a:lnTo>
                  <a:pt x="0" y="13219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968148" y="5779702"/>
            <a:ext cx="4685701" cy="5920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0"/>
              </a:lnSpc>
              <a:spcBef>
                <a:spcPct val="0"/>
              </a:spcBef>
            </a:pPr>
            <a:r>
              <a:rPr lang="en-US" sz="3933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S</a:t>
            </a:r>
            <a:r>
              <a:rPr lang="en-US" sz="3933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us datos, sus reglas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0" y="0"/>
                </a:moveTo>
                <a:lnTo>
                  <a:pt x="21100742" y="0"/>
                </a:lnTo>
                <a:lnTo>
                  <a:pt x="21100742" y="12396686"/>
                </a:lnTo>
                <a:lnTo>
                  <a:pt x="0" y="1239668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true" rot="5400000">
            <a:off x="10277984" y="-551806"/>
            <a:ext cx="11611075" cy="12082036"/>
          </a:xfrm>
          <a:custGeom>
            <a:avLst/>
            <a:gdLst/>
            <a:ahLst/>
            <a:cxnLst/>
            <a:rect r="r" b="b" t="t" l="l"/>
            <a:pathLst>
              <a:path h="12082036" w="11611075">
                <a:moveTo>
                  <a:pt x="0" y="12082035"/>
                </a:moveTo>
                <a:lnTo>
                  <a:pt x="11611075" y="12082035"/>
                </a:lnTo>
                <a:lnTo>
                  <a:pt x="11611075" y="0"/>
                </a:lnTo>
                <a:lnTo>
                  <a:pt x="0" y="0"/>
                </a:lnTo>
                <a:lnTo>
                  <a:pt x="0" y="12082035"/>
                </a:lnTo>
                <a:close/>
              </a:path>
            </a:pathLst>
          </a:custGeom>
          <a:blipFill>
            <a:blip r:embed="rId5">
              <a:alphaModFix amt="58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-312196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927779" y="1868067"/>
            <a:ext cx="7786913" cy="1514856"/>
            <a:chOff x="0" y="0"/>
            <a:chExt cx="10382550" cy="201980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0382550" cy="2019808"/>
            </a:xfrm>
            <a:custGeom>
              <a:avLst/>
              <a:gdLst/>
              <a:ahLst/>
              <a:cxnLst/>
              <a:rect r="r" b="b" t="t" l="l"/>
              <a:pathLst>
                <a:path h="2019808" w="10382550">
                  <a:moveTo>
                    <a:pt x="0" y="0"/>
                  </a:moveTo>
                  <a:lnTo>
                    <a:pt x="10382550" y="0"/>
                  </a:lnTo>
                  <a:lnTo>
                    <a:pt x="10382550" y="2019808"/>
                  </a:lnTo>
                  <a:lnTo>
                    <a:pt x="0" y="2019808"/>
                  </a:lnTo>
                  <a:close/>
                </a:path>
              </a:pathLst>
            </a:custGeom>
            <a:solidFill>
              <a:srgbClr val="1A65F0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10382550" cy="2067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79"/>
                </a:lnSpc>
              </a:pPr>
              <a:r>
                <a:rPr lang="en-US" b="true" sz="3999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¿Su</a:t>
              </a:r>
              <a:r>
                <a:rPr lang="en-US" b="true" sz="3999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 datos telemáticos </a:t>
              </a:r>
              <a:r>
                <a:rPr lang="en-US" b="true" sz="3999">
                  <a:solidFill>
                    <a:srgbClr val="35AB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realmente</a:t>
              </a:r>
              <a:r>
                <a:rPr lang="en-US" b="true" sz="3999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fun</a:t>
              </a:r>
              <a:r>
                <a:rPr lang="en-US" b="true" sz="3999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cionan</a:t>
              </a:r>
              <a:r>
                <a:rPr lang="en-US" b="true" sz="3999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para lo que necesita?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51003" y="3580891"/>
            <a:ext cx="2328840" cy="507339"/>
            <a:chOff x="0" y="0"/>
            <a:chExt cx="3105120" cy="67645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3105120" cy="676452"/>
            </a:xfrm>
            <a:custGeom>
              <a:avLst/>
              <a:gdLst/>
              <a:ahLst/>
              <a:cxnLst/>
              <a:rect r="r" b="b" t="t" l="l"/>
              <a:pathLst>
                <a:path h="676452" w="3105120">
                  <a:moveTo>
                    <a:pt x="0" y="0"/>
                  </a:moveTo>
                  <a:lnTo>
                    <a:pt x="3105120" y="0"/>
                  </a:lnTo>
                  <a:lnTo>
                    <a:pt x="3105120" y="676452"/>
                  </a:lnTo>
                  <a:lnTo>
                    <a:pt x="0" y="676452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0" y="9525"/>
              <a:ext cx="3105120" cy="6669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b="true" sz="2399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Usted</a:t>
              </a:r>
              <a:r>
                <a:rPr lang="en-US" b="true" sz="2399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necesita:</a:t>
              </a: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951003" y="4326355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951003" y="4978823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951003" y="5999179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951003" y="7055597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951003" y="7982991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grpSp>
        <p:nvGrpSpPr>
          <p:cNvPr name="Group 17" id="17"/>
          <p:cNvGrpSpPr/>
          <p:nvPr/>
        </p:nvGrpSpPr>
        <p:grpSpPr>
          <a:xfrm rot="0">
            <a:off x="1606436" y="4200850"/>
            <a:ext cx="7108256" cy="534543"/>
            <a:chOff x="0" y="0"/>
            <a:chExt cx="9271632" cy="697229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9271632" cy="697229"/>
            </a:xfrm>
            <a:custGeom>
              <a:avLst/>
              <a:gdLst/>
              <a:ahLst/>
              <a:cxnLst/>
              <a:rect r="r" b="b" t="t" l="l"/>
              <a:pathLst>
                <a:path h="697229" w="9271632">
                  <a:moveTo>
                    <a:pt x="0" y="0"/>
                  </a:moveTo>
                  <a:lnTo>
                    <a:pt x="9271632" y="0"/>
                  </a:lnTo>
                  <a:lnTo>
                    <a:pt x="9271632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19" id="19"/>
            <p:cNvSpPr txBox="true"/>
            <p:nvPr/>
          </p:nvSpPr>
          <p:spPr>
            <a:xfrm>
              <a:off x="0" y="9525"/>
              <a:ext cx="9271632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80"/>
                </a:lnSpc>
              </a:pP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datos </a:t>
              </a: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consi</a:t>
              </a: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stentes en toda su operación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606436" y="4840168"/>
            <a:ext cx="7108256" cy="985676"/>
            <a:chOff x="0" y="0"/>
            <a:chExt cx="9271632" cy="1285663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9271632" cy="1285663"/>
            </a:xfrm>
            <a:custGeom>
              <a:avLst/>
              <a:gdLst/>
              <a:ahLst/>
              <a:cxnLst/>
              <a:rect r="r" b="b" t="t" l="l"/>
              <a:pathLst>
                <a:path h="1285663" w="9271632">
                  <a:moveTo>
                    <a:pt x="0" y="0"/>
                  </a:moveTo>
                  <a:lnTo>
                    <a:pt x="9271632" y="0"/>
                  </a:lnTo>
                  <a:lnTo>
                    <a:pt x="9271632" y="1285663"/>
                  </a:lnTo>
                  <a:lnTo>
                    <a:pt x="0" y="1285663"/>
                  </a:lnTo>
                  <a:close/>
                </a:path>
              </a:pathLst>
            </a:custGeom>
          </p:spPr>
        </p:sp>
        <p:sp>
          <p:nvSpPr>
            <p:cNvPr name="TextBox 22" id="22"/>
            <p:cNvSpPr txBox="true"/>
            <p:nvPr/>
          </p:nvSpPr>
          <p:spPr>
            <a:xfrm>
              <a:off x="0" y="-38100"/>
              <a:ext cx="9271632" cy="13237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60"/>
                </a:lnSpc>
              </a:pP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métricas alineadas con</a:t>
              </a: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la forma en que mide el desempeño</a:t>
              </a:r>
            </a:p>
          </p:txBody>
        </p:sp>
      </p:grpSp>
      <p:grpSp>
        <p:nvGrpSpPr>
          <p:cNvPr name="Group 23" id="23"/>
          <p:cNvGrpSpPr/>
          <p:nvPr/>
        </p:nvGrpSpPr>
        <p:grpSpPr>
          <a:xfrm rot="0">
            <a:off x="1606436" y="5860524"/>
            <a:ext cx="7108256" cy="985676"/>
            <a:chOff x="0" y="0"/>
            <a:chExt cx="9271632" cy="1285663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9271632" cy="1285663"/>
            </a:xfrm>
            <a:custGeom>
              <a:avLst/>
              <a:gdLst/>
              <a:ahLst/>
              <a:cxnLst/>
              <a:rect r="r" b="b" t="t" l="l"/>
              <a:pathLst>
                <a:path h="1285663" w="9271632">
                  <a:moveTo>
                    <a:pt x="0" y="0"/>
                  </a:moveTo>
                  <a:lnTo>
                    <a:pt x="9271632" y="0"/>
                  </a:lnTo>
                  <a:lnTo>
                    <a:pt x="9271632" y="1285663"/>
                  </a:lnTo>
                  <a:lnTo>
                    <a:pt x="0" y="1285663"/>
                  </a:lnTo>
                  <a:close/>
                </a:path>
              </a:pathLst>
            </a:custGeom>
          </p:spPr>
        </p:sp>
        <p:sp>
          <p:nvSpPr>
            <p:cNvPr name="TextBox 25" id="25"/>
            <p:cNvSpPr txBox="true"/>
            <p:nvPr/>
          </p:nvSpPr>
          <p:spPr>
            <a:xfrm>
              <a:off x="0" y="-38100"/>
              <a:ext cx="9271632" cy="13237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60"/>
                </a:lnSpc>
              </a:pP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detectar automáticamente problemas como robo de combustible, tiempo en ralentí o mal uso</a:t>
              </a: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1606436" y="6948464"/>
            <a:ext cx="7340498" cy="922631"/>
            <a:chOff x="0" y="0"/>
            <a:chExt cx="9574556" cy="1203430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9574557" cy="1203430"/>
            </a:xfrm>
            <a:custGeom>
              <a:avLst/>
              <a:gdLst/>
              <a:ahLst/>
              <a:cxnLst/>
              <a:rect r="r" b="b" t="t" l="l"/>
              <a:pathLst>
                <a:path h="1203430" w="9574557">
                  <a:moveTo>
                    <a:pt x="0" y="0"/>
                  </a:moveTo>
                  <a:lnTo>
                    <a:pt x="9574557" y="0"/>
                  </a:lnTo>
                  <a:lnTo>
                    <a:pt x="9574557" y="1203430"/>
                  </a:lnTo>
                  <a:lnTo>
                    <a:pt x="0" y="1203430"/>
                  </a:lnTo>
                  <a:close/>
                </a:path>
              </a:pathLst>
            </a:custGeom>
          </p:spPr>
        </p:sp>
        <p:sp>
          <p:nvSpPr>
            <p:cNvPr name="TextBox 28" id="28"/>
            <p:cNvSpPr txBox="true"/>
            <p:nvPr/>
          </p:nvSpPr>
          <p:spPr>
            <a:xfrm>
              <a:off x="0" y="-38100"/>
              <a:ext cx="9574556" cy="1241530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60"/>
                </a:lnSpc>
              </a:pP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que los </a:t>
              </a: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datos activen acciones, no solo aparezcan en paneles</a:t>
              </a:r>
            </a:p>
          </p:txBody>
        </p:sp>
      </p:grpSp>
      <p:grpSp>
        <p:nvGrpSpPr>
          <p:cNvPr name="Group 29" id="29"/>
          <p:cNvGrpSpPr/>
          <p:nvPr/>
        </p:nvGrpSpPr>
        <p:grpSpPr>
          <a:xfrm rot="0">
            <a:off x="1606436" y="7844336"/>
            <a:ext cx="6102705" cy="985676"/>
            <a:chOff x="0" y="0"/>
            <a:chExt cx="7960044" cy="1285663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7960044" cy="1285663"/>
            </a:xfrm>
            <a:custGeom>
              <a:avLst/>
              <a:gdLst/>
              <a:ahLst/>
              <a:cxnLst/>
              <a:rect r="r" b="b" t="t" l="l"/>
              <a:pathLst>
                <a:path h="1285663" w="7960044">
                  <a:moveTo>
                    <a:pt x="0" y="0"/>
                  </a:moveTo>
                  <a:lnTo>
                    <a:pt x="7960044" y="0"/>
                  </a:lnTo>
                  <a:lnTo>
                    <a:pt x="7960044" y="1285663"/>
                  </a:lnTo>
                  <a:lnTo>
                    <a:pt x="0" y="1285663"/>
                  </a:lnTo>
                  <a:close/>
                </a:path>
              </a:pathLst>
            </a:custGeom>
          </p:spPr>
        </p:sp>
        <p:sp>
          <p:nvSpPr>
            <p:cNvPr name="TextBox 31" id="31"/>
            <p:cNvSpPr txBox="true"/>
            <p:nvPr/>
          </p:nvSpPr>
          <p:spPr>
            <a:xfrm>
              <a:off x="0" y="-38100"/>
              <a:ext cx="7960044" cy="1323763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3360"/>
                </a:lnSpc>
              </a:pPr>
              <a:r>
                <a:rPr lang="en-US" sz="2400">
                  <a:solidFill>
                    <a:srgbClr val="1A509D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conexión con sus sistemas actuales, no datos aislados</a:t>
              </a:r>
            </a:p>
          </p:txBody>
        </p:sp>
      </p:grpSp>
      <p:sp>
        <p:nvSpPr>
          <p:cNvPr name="Freeform 32" id="32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33" id="33"/>
          <p:cNvGrpSpPr/>
          <p:nvPr/>
        </p:nvGrpSpPr>
        <p:grpSpPr>
          <a:xfrm rot="0">
            <a:off x="9455495" y="2362013"/>
            <a:ext cx="10263608" cy="7274332"/>
            <a:chOff x="0" y="0"/>
            <a:chExt cx="13684811" cy="9699110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65558" y="7662965"/>
              <a:ext cx="13577244" cy="1986126"/>
            </a:xfrm>
            <a:custGeom>
              <a:avLst/>
              <a:gdLst/>
              <a:ahLst/>
              <a:cxnLst/>
              <a:rect r="r" b="b" t="t" l="l"/>
              <a:pathLst>
                <a:path h="1986126" w="13577244">
                  <a:moveTo>
                    <a:pt x="0" y="0"/>
                  </a:moveTo>
                  <a:lnTo>
                    <a:pt x="13577244" y="0"/>
                  </a:lnTo>
                  <a:lnTo>
                    <a:pt x="13577244" y="1986126"/>
                  </a:lnTo>
                  <a:lnTo>
                    <a:pt x="0" y="198612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l="0" t="-384504" r="0" b="0"/>
              </a:stretch>
            </a:blipFill>
          </p:spPr>
        </p:sp>
        <p:sp>
          <p:nvSpPr>
            <p:cNvPr name="Freeform 35" id="35"/>
            <p:cNvSpPr/>
            <p:nvPr/>
          </p:nvSpPr>
          <p:spPr>
            <a:xfrm flipH="false" flipV="false" rot="0">
              <a:off x="0" y="0"/>
              <a:ext cx="13684811" cy="9699110"/>
            </a:xfrm>
            <a:custGeom>
              <a:avLst/>
              <a:gdLst/>
              <a:ahLst/>
              <a:cxnLst/>
              <a:rect r="r" b="b" t="t" l="l"/>
              <a:pathLst>
                <a:path h="9699110" w="13684811">
                  <a:moveTo>
                    <a:pt x="0" y="0"/>
                  </a:moveTo>
                  <a:lnTo>
                    <a:pt x="13684811" y="0"/>
                  </a:lnTo>
                  <a:lnTo>
                    <a:pt x="13684811" y="9699110"/>
                  </a:lnTo>
                  <a:lnTo>
                    <a:pt x="0" y="9699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l="0" t="0" r="0" b="0"/>
              </a:stretch>
            </a:blipFill>
          </p:spPr>
        </p:sp>
      </p:grpSp>
      <p:sp>
        <p:nvSpPr>
          <p:cNvPr name="Freeform 36" id="36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257B3">
                <a:alpha val="100000"/>
              </a:srgbClr>
            </a:gs>
            <a:gs pos="33333">
              <a:srgbClr val="0B6FC7">
                <a:alpha val="100000"/>
              </a:srgbClr>
            </a:gs>
            <a:gs pos="66667">
              <a:srgbClr val="0F5496">
                <a:alpha val="100000"/>
              </a:srgbClr>
            </a:gs>
            <a:gs pos="100000">
              <a:srgbClr val="052864">
                <a:alpha val="100000"/>
              </a:srgbClr>
            </a:gs>
          </a:gsLst>
          <a:lin ang="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63497" y="-280778"/>
            <a:ext cx="19251497" cy="10828967"/>
          </a:xfrm>
          <a:custGeom>
            <a:avLst/>
            <a:gdLst/>
            <a:ahLst/>
            <a:cxnLst/>
            <a:rect r="r" b="b" t="t" l="l"/>
            <a:pathLst>
              <a:path h="10828967" w="19251497">
                <a:moveTo>
                  <a:pt x="0" y="0"/>
                </a:moveTo>
                <a:lnTo>
                  <a:pt x="19251497" y="0"/>
                </a:lnTo>
                <a:lnTo>
                  <a:pt x="19251497" y="10828967"/>
                </a:lnTo>
                <a:lnTo>
                  <a:pt x="0" y="10828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51003" y="3736377"/>
            <a:ext cx="7316381" cy="2722750"/>
            <a:chOff x="0" y="0"/>
            <a:chExt cx="9755175" cy="363033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755174" cy="3630334"/>
            </a:xfrm>
            <a:custGeom>
              <a:avLst/>
              <a:gdLst/>
              <a:ahLst/>
              <a:cxnLst/>
              <a:rect r="r" b="b" t="t" l="l"/>
              <a:pathLst>
                <a:path h="3630334" w="9755174">
                  <a:moveTo>
                    <a:pt x="0" y="0"/>
                  </a:moveTo>
                  <a:lnTo>
                    <a:pt x="9755174" y="0"/>
                  </a:lnTo>
                  <a:lnTo>
                    <a:pt x="9755174" y="3630334"/>
                  </a:lnTo>
                  <a:lnTo>
                    <a:pt x="0" y="3630334"/>
                  </a:lnTo>
                  <a:close/>
                </a:path>
              </a:pathLst>
            </a:custGeom>
            <a:solidFill>
              <a:srgbClr val="00B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33350"/>
              <a:ext cx="9755175" cy="376368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9799"/>
                </a:lnSpc>
              </a:pPr>
              <a:r>
                <a:rPr lang="en-US" b="true" sz="6999">
                  <a:solidFill>
                    <a:srgbClr val="FEFEFE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¿Por qué necesita IoT Logic?</a:t>
              </a: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0" y="0"/>
                </a:moveTo>
                <a:lnTo>
                  <a:pt x="21100742" y="0"/>
                </a:lnTo>
                <a:lnTo>
                  <a:pt x="21100742" y="12396686"/>
                </a:lnTo>
                <a:lnTo>
                  <a:pt x="0" y="1239668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41478" y="1865708"/>
            <a:ext cx="14448909" cy="932917"/>
            <a:chOff x="0" y="0"/>
            <a:chExt cx="19265212" cy="124388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9265212" cy="1243889"/>
            </a:xfrm>
            <a:custGeom>
              <a:avLst/>
              <a:gdLst/>
              <a:ahLst/>
              <a:cxnLst/>
              <a:rect r="r" b="b" t="t" l="l"/>
              <a:pathLst>
                <a:path h="1243889" w="19265212">
                  <a:moveTo>
                    <a:pt x="0" y="0"/>
                  </a:moveTo>
                  <a:lnTo>
                    <a:pt x="19265212" y="0"/>
                  </a:lnTo>
                  <a:lnTo>
                    <a:pt x="19265212" y="1243889"/>
                  </a:lnTo>
                  <a:lnTo>
                    <a:pt x="0" y="1243889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19265212" cy="129151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0" indent="0" lvl="0">
                <a:lnSpc>
                  <a:spcPts val="5279"/>
                </a:lnSpc>
                <a:spcBef>
                  <a:spcPct val="0"/>
                </a:spcBef>
              </a:pP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Y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ti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los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dat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os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. 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Ah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ra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hág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nlos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t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rabajar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u 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nera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617080" y="4882039"/>
            <a:ext cx="8771701" cy="522922"/>
            <a:chOff x="0" y="0"/>
            <a:chExt cx="11695601" cy="69722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1695602" cy="697229"/>
            </a:xfrm>
            <a:custGeom>
              <a:avLst/>
              <a:gdLst/>
              <a:ahLst/>
              <a:cxnLst/>
              <a:rect r="r" b="b" t="t" l="l"/>
              <a:pathLst>
                <a:path h="697229" w="11695602">
                  <a:moveTo>
                    <a:pt x="0" y="0"/>
                  </a:moveTo>
                  <a:lnTo>
                    <a:pt x="11695602" y="0"/>
                  </a:lnTo>
                  <a:lnTo>
                    <a:pt x="11695602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9" id="9"/>
            <p:cNvSpPr txBox="true"/>
            <p:nvPr/>
          </p:nvSpPr>
          <p:spPr>
            <a:xfrm>
              <a:off x="0" y="9525"/>
              <a:ext cx="11695601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Actúen sobre los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datos en tiempo real, no dependan de reportes</a:t>
              </a: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617080" y="6204959"/>
            <a:ext cx="7062774" cy="522922"/>
            <a:chOff x="0" y="0"/>
            <a:chExt cx="9417031" cy="697229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9417031" cy="697229"/>
            </a:xfrm>
            <a:custGeom>
              <a:avLst/>
              <a:gdLst/>
              <a:ahLst/>
              <a:cxnLst/>
              <a:rect r="r" b="b" t="t" l="l"/>
              <a:pathLst>
                <a:path h="697229" w="9417031">
                  <a:moveTo>
                    <a:pt x="0" y="0"/>
                  </a:moveTo>
                  <a:lnTo>
                    <a:pt x="9417031" y="0"/>
                  </a:lnTo>
                  <a:lnTo>
                    <a:pt x="9417031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12" id="12"/>
            <p:cNvSpPr txBox="true"/>
            <p:nvPr/>
          </p:nvSpPr>
          <p:spPr>
            <a:xfrm>
              <a:off x="0" y="9525"/>
              <a:ext cx="9417031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asen de mo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nitorear datos a controlar resultados</a:t>
              </a: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617080" y="6858693"/>
            <a:ext cx="7062774" cy="869289"/>
            <a:chOff x="0" y="0"/>
            <a:chExt cx="9417031" cy="115905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9417031" cy="1159052"/>
            </a:xfrm>
            <a:custGeom>
              <a:avLst/>
              <a:gdLst/>
              <a:ahLst/>
              <a:cxnLst/>
              <a:rect r="r" b="b" t="t" l="l"/>
              <a:pathLst>
                <a:path h="1159052" w="9417031">
                  <a:moveTo>
                    <a:pt x="0" y="0"/>
                  </a:moveTo>
                  <a:lnTo>
                    <a:pt x="9417031" y="0"/>
                  </a:lnTo>
                  <a:lnTo>
                    <a:pt x="9417031" y="1159052"/>
                  </a:lnTo>
                  <a:lnTo>
                    <a:pt x="0" y="1159052"/>
                  </a:lnTo>
                  <a:close/>
                </a:path>
              </a:pathLst>
            </a:custGeom>
          </p:spPr>
        </p:sp>
        <p:sp>
          <p:nvSpPr>
            <p:cNvPr name="TextBox 15" id="15"/>
            <p:cNvSpPr txBox="true"/>
            <p:nvPr/>
          </p:nvSpPr>
          <p:spPr>
            <a:xfrm>
              <a:off x="0" y="9525"/>
              <a:ext cx="9417031" cy="11495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eparen sus datos para analítica, automatización y casos de uso con IA</a:t>
              </a: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617080" y="7861332"/>
            <a:ext cx="7526920" cy="894397"/>
            <a:chOff x="0" y="0"/>
            <a:chExt cx="10035894" cy="1192529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10035894" cy="1192529"/>
            </a:xfrm>
            <a:custGeom>
              <a:avLst/>
              <a:gdLst/>
              <a:ahLst/>
              <a:cxnLst/>
              <a:rect r="r" b="b" t="t" l="l"/>
              <a:pathLst>
                <a:path h="1192529" w="10035894">
                  <a:moveTo>
                    <a:pt x="0" y="0"/>
                  </a:moveTo>
                  <a:lnTo>
                    <a:pt x="10035894" y="0"/>
                  </a:lnTo>
                  <a:lnTo>
                    <a:pt x="10035894" y="1192529"/>
                  </a:lnTo>
                  <a:lnTo>
                    <a:pt x="0" y="1192529"/>
                  </a:lnTo>
                  <a:close/>
                </a:path>
              </a:pathLst>
            </a:custGeom>
          </p:spPr>
        </p:sp>
        <p:sp>
          <p:nvSpPr>
            <p:cNvPr name="TextBox 18" id="18"/>
            <p:cNvSpPr txBox="true"/>
            <p:nvPr/>
          </p:nvSpPr>
          <p:spPr>
            <a:xfrm>
              <a:off x="0" y="9525"/>
              <a:ext cx="10035894" cy="11830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eduzcan la dependencia de ingeniería e integraciones a medida</a:t>
              </a: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606436" y="5541701"/>
            <a:ext cx="7982828" cy="522922"/>
            <a:chOff x="0" y="0"/>
            <a:chExt cx="10643770" cy="69722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0643770" cy="697229"/>
            </a:xfrm>
            <a:custGeom>
              <a:avLst/>
              <a:gdLst/>
              <a:ahLst/>
              <a:cxnLst/>
              <a:rect r="r" b="b" t="t" l="l"/>
              <a:pathLst>
                <a:path h="697229" w="10643770">
                  <a:moveTo>
                    <a:pt x="0" y="0"/>
                  </a:moveTo>
                  <a:lnTo>
                    <a:pt x="10643770" y="0"/>
                  </a:lnTo>
                  <a:lnTo>
                    <a:pt x="10643770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21" id="21"/>
            <p:cNvSpPr txBox="true"/>
            <p:nvPr/>
          </p:nvSpPr>
          <p:spPr>
            <a:xfrm>
              <a:off x="0" y="9525"/>
              <a:ext cx="10643770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L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ancen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nuevas automatizaciones en horas, no en meses</a:t>
              </a: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951003" y="4966409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958623" y="5626071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958623" y="6289329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958623" y="6948311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958623" y="7954348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9448800" y="5008112"/>
            <a:ext cx="11301259" cy="3701162"/>
          </a:xfrm>
          <a:custGeom>
            <a:avLst/>
            <a:gdLst/>
            <a:ahLst/>
            <a:cxnLst/>
            <a:rect r="r" b="b" t="t" l="l"/>
            <a:pathLst>
              <a:path h="3701162" w="11301259">
                <a:moveTo>
                  <a:pt x="0" y="0"/>
                </a:moveTo>
                <a:lnTo>
                  <a:pt x="11301259" y="0"/>
                </a:lnTo>
                <a:lnTo>
                  <a:pt x="11301259" y="3701162"/>
                </a:lnTo>
                <a:lnTo>
                  <a:pt x="0" y="370116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951003" y="3067493"/>
            <a:ext cx="12706956" cy="1362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 b="true">
                <a:solidFill>
                  <a:srgbClr val="1A509D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IoT Logic</a:t>
            </a:r>
            <a:r>
              <a:rPr lang="en-US" sz="2599">
                <a:solidFill>
                  <a:srgbClr val="1A509D"/>
                </a:solidFill>
                <a:latin typeface="Proxima Nova"/>
                <a:ea typeface="Proxima Nova"/>
                <a:cs typeface="Proxima Nova"/>
                <a:sym typeface="Proxima Nova"/>
              </a:rPr>
              <a:t> es una herramienta de procesamiento de datos y automatización dentr</a:t>
            </a:r>
            <a:r>
              <a:rPr lang="en-US" sz="2599">
                <a:solidFill>
                  <a:srgbClr val="1A509D"/>
                </a:solidFill>
                <a:latin typeface="Proxima Nova"/>
                <a:ea typeface="Proxima Nova"/>
                <a:cs typeface="Proxima Nova"/>
                <a:sym typeface="Proxima Nova"/>
              </a:rPr>
              <a:t>o de Navixy que trabaja con datos de cualquier dispositivo o sistema conectado, los estandariza, aplica lógica de negocio y ejecuta acciones o integraciones en tiempo real.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0" y="0"/>
                </a:moveTo>
                <a:lnTo>
                  <a:pt x="21100742" y="0"/>
                </a:lnTo>
                <a:lnTo>
                  <a:pt x="21100742" y="12396686"/>
                </a:lnTo>
                <a:lnTo>
                  <a:pt x="0" y="1239668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51003" y="1859303"/>
            <a:ext cx="14448909" cy="932917"/>
            <a:chOff x="0" y="0"/>
            <a:chExt cx="19265212" cy="12438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265212" cy="1243889"/>
            </a:xfrm>
            <a:custGeom>
              <a:avLst/>
              <a:gdLst/>
              <a:ahLst/>
              <a:cxnLst/>
              <a:rect r="r" b="b" t="t" l="l"/>
              <a:pathLst>
                <a:path h="1243889" w="19265212">
                  <a:moveTo>
                    <a:pt x="0" y="0"/>
                  </a:moveTo>
                  <a:lnTo>
                    <a:pt x="19265212" y="0"/>
                  </a:lnTo>
                  <a:lnTo>
                    <a:pt x="19265212" y="1243889"/>
                  </a:lnTo>
                  <a:lnTo>
                    <a:pt x="0" y="1243889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9265212" cy="129151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0" indent="0" lvl="0">
                <a:lnSpc>
                  <a:spcPts val="5279"/>
                </a:lnSpc>
                <a:spcBef>
                  <a:spcPct val="0"/>
                </a:spcBef>
              </a:pP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je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mpl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 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de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IoT Logic 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 opera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ion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es reale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78746" y="3047645"/>
            <a:ext cx="5047765" cy="2646816"/>
            <a:chOff x="0" y="0"/>
            <a:chExt cx="1290053" cy="676486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90053" cy="676486"/>
            </a:xfrm>
            <a:custGeom>
              <a:avLst/>
              <a:gdLst/>
              <a:ahLst/>
              <a:cxnLst/>
              <a:rect r="r" b="b" t="t" l="l"/>
              <a:pathLst>
                <a:path h="676486" w="1290053">
                  <a:moveTo>
                    <a:pt x="1290053" y="153373"/>
                  </a:moveTo>
                  <a:lnTo>
                    <a:pt x="1290053" y="523113"/>
                  </a:lnTo>
                  <a:cubicBezTo>
                    <a:pt x="1290053" y="607818"/>
                    <a:pt x="1221386" y="676486"/>
                    <a:pt x="1136680" y="676486"/>
                  </a:cubicBezTo>
                  <a:lnTo>
                    <a:pt x="153373" y="676486"/>
                  </a:lnTo>
                  <a:cubicBezTo>
                    <a:pt x="112696" y="676486"/>
                    <a:pt x="73685" y="660327"/>
                    <a:pt x="44922" y="631564"/>
                  </a:cubicBezTo>
                  <a:cubicBezTo>
                    <a:pt x="16159" y="602801"/>
                    <a:pt x="0" y="563790"/>
                    <a:pt x="0" y="523113"/>
                  </a:cubicBezTo>
                  <a:lnTo>
                    <a:pt x="0" y="153373"/>
                  </a:lnTo>
                  <a:cubicBezTo>
                    <a:pt x="0" y="68668"/>
                    <a:pt x="68668" y="0"/>
                    <a:pt x="153373" y="0"/>
                  </a:cubicBezTo>
                  <a:lnTo>
                    <a:pt x="1136680" y="0"/>
                  </a:lnTo>
                  <a:cubicBezTo>
                    <a:pt x="1221386" y="0"/>
                    <a:pt x="1290053" y="68668"/>
                    <a:pt x="1290053" y="153373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AC3FF">
                    <a:alpha val="83000"/>
                  </a:srgbClr>
                </a:gs>
                <a:gs pos="100000">
                  <a:srgbClr val="FFFFFF">
                    <a:alpha val="83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1290053" cy="69553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498017" y="3047645"/>
            <a:ext cx="5259461" cy="2646816"/>
            <a:chOff x="0" y="0"/>
            <a:chExt cx="1344156" cy="676486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44156" cy="676486"/>
            </a:xfrm>
            <a:custGeom>
              <a:avLst/>
              <a:gdLst/>
              <a:ahLst/>
              <a:cxnLst/>
              <a:rect r="r" b="b" t="t" l="l"/>
              <a:pathLst>
                <a:path h="676486" w="1344156">
                  <a:moveTo>
                    <a:pt x="1344156" y="147200"/>
                  </a:moveTo>
                  <a:lnTo>
                    <a:pt x="1344156" y="529286"/>
                  </a:lnTo>
                  <a:cubicBezTo>
                    <a:pt x="1344156" y="610582"/>
                    <a:pt x="1278252" y="676486"/>
                    <a:pt x="1196956" y="676486"/>
                  </a:cubicBezTo>
                  <a:lnTo>
                    <a:pt x="147200" y="676486"/>
                  </a:lnTo>
                  <a:cubicBezTo>
                    <a:pt x="108160" y="676486"/>
                    <a:pt x="70719" y="660977"/>
                    <a:pt x="43114" y="633372"/>
                  </a:cubicBezTo>
                  <a:cubicBezTo>
                    <a:pt x="15509" y="605767"/>
                    <a:pt x="0" y="568326"/>
                    <a:pt x="0" y="529286"/>
                  </a:cubicBezTo>
                  <a:lnTo>
                    <a:pt x="0" y="147200"/>
                  </a:lnTo>
                  <a:cubicBezTo>
                    <a:pt x="0" y="65904"/>
                    <a:pt x="65904" y="0"/>
                    <a:pt x="147200" y="0"/>
                  </a:cubicBezTo>
                  <a:lnTo>
                    <a:pt x="1196956" y="0"/>
                  </a:lnTo>
                  <a:cubicBezTo>
                    <a:pt x="1278252" y="0"/>
                    <a:pt x="1344156" y="65904"/>
                    <a:pt x="1344156" y="147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C4EC8">
                    <a:alpha val="84000"/>
                  </a:srgbClr>
                </a:gs>
                <a:gs pos="100000">
                  <a:srgbClr val="357BFF">
                    <a:alpha val="84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1344156" cy="69553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2209935" y="3047645"/>
            <a:ext cx="5153613" cy="2646816"/>
            <a:chOff x="0" y="0"/>
            <a:chExt cx="1317105" cy="676486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17105" cy="676486"/>
            </a:xfrm>
            <a:custGeom>
              <a:avLst/>
              <a:gdLst/>
              <a:ahLst/>
              <a:cxnLst/>
              <a:rect r="r" b="b" t="t" l="l"/>
              <a:pathLst>
                <a:path h="676486" w="1317105">
                  <a:moveTo>
                    <a:pt x="1317105" y="150223"/>
                  </a:moveTo>
                  <a:lnTo>
                    <a:pt x="1317105" y="526263"/>
                  </a:lnTo>
                  <a:cubicBezTo>
                    <a:pt x="1317105" y="566104"/>
                    <a:pt x="1301278" y="604314"/>
                    <a:pt x="1273105" y="632486"/>
                  </a:cubicBezTo>
                  <a:cubicBezTo>
                    <a:pt x="1244933" y="660659"/>
                    <a:pt x="1206723" y="676486"/>
                    <a:pt x="1166881" y="676486"/>
                  </a:cubicBezTo>
                  <a:lnTo>
                    <a:pt x="150223" y="676486"/>
                  </a:lnTo>
                  <a:cubicBezTo>
                    <a:pt x="110382" y="676486"/>
                    <a:pt x="72172" y="660659"/>
                    <a:pt x="43999" y="632486"/>
                  </a:cubicBezTo>
                  <a:cubicBezTo>
                    <a:pt x="15827" y="604314"/>
                    <a:pt x="0" y="566104"/>
                    <a:pt x="0" y="526263"/>
                  </a:cubicBezTo>
                  <a:lnTo>
                    <a:pt x="0" y="150223"/>
                  </a:lnTo>
                  <a:cubicBezTo>
                    <a:pt x="0" y="110382"/>
                    <a:pt x="15827" y="72172"/>
                    <a:pt x="43999" y="43999"/>
                  </a:cubicBezTo>
                  <a:cubicBezTo>
                    <a:pt x="72172" y="15827"/>
                    <a:pt x="110382" y="0"/>
                    <a:pt x="150223" y="0"/>
                  </a:cubicBezTo>
                  <a:lnTo>
                    <a:pt x="1166881" y="0"/>
                  </a:lnTo>
                  <a:cubicBezTo>
                    <a:pt x="1249847" y="0"/>
                    <a:pt x="1317105" y="67257"/>
                    <a:pt x="1317105" y="150223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AC3FF">
                    <a:alpha val="83000"/>
                  </a:srgbClr>
                </a:gs>
                <a:gs pos="100000">
                  <a:srgbClr val="FFFFFF">
                    <a:alpha val="83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19050"/>
              <a:ext cx="1317105" cy="69553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978746" y="6071825"/>
            <a:ext cx="5047765" cy="2646816"/>
            <a:chOff x="0" y="0"/>
            <a:chExt cx="1290053" cy="676486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90053" cy="676486"/>
            </a:xfrm>
            <a:custGeom>
              <a:avLst/>
              <a:gdLst/>
              <a:ahLst/>
              <a:cxnLst/>
              <a:rect r="r" b="b" t="t" l="l"/>
              <a:pathLst>
                <a:path h="676486" w="1290053">
                  <a:moveTo>
                    <a:pt x="1290053" y="153373"/>
                  </a:moveTo>
                  <a:lnTo>
                    <a:pt x="1290053" y="523113"/>
                  </a:lnTo>
                  <a:cubicBezTo>
                    <a:pt x="1290053" y="607818"/>
                    <a:pt x="1221386" y="676486"/>
                    <a:pt x="1136680" y="676486"/>
                  </a:cubicBezTo>
                  <a:lnTo>
                    <a:pt x="153373" y="676486"/>
                  </a:lnTo>
                  <a:cubicBezTo>
                    <a:pt x="112696" y="676486"/>
                    <a:pt x="73685" y="660327"/>
                    <a:pt x="44922" y="631564"/>
                  </a:cubicBezTo>
                  <a:cubicBezTo>
                    <a:pt x="16159" y="602801"/>
                    <a:pt x="0" y="563790"/>
                    <a:pt x="0" y="523113"/>
                  </a:cubicBezTo>
                  <a:lnTo>
                    <a:pt x="0" y="153373"/>
                  </a:lnTo>
                  <a:cubicBezTo>
                    <a:pt x="0" y="68668"/>
                    <a:pt x="68668" y="0"/>
                    <a:pt x="153373" y="0"/>
                  </a:cubicBezTo>
                  <a:lnTo>
                    <a:pt x="1136680" y="0"/>
                  </a:lnTo>
                  <a:cubicBezTo>
                    <a:pt x="1221386" y="0"/>
                    <a:pt x="1290053" y="68668"/>
                    <a:pt x="1290053" y="153373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C4EC8">
                    <a:alpha val="84000"/>
                  </a:srgbClr>
                </a:gs>
                <a:gs pos="100000">
                  <a:srgbClr val="357BFF">
                    <a:alpha val="84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1290053" cy="69553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0">
            <a:off x="6498017" y="6071825"/>
            <a:ext cx="5259461" cy="2646816"/>
            <a:chOff x="0" y="0"/>
            <a:chExt cx="1344156" cy="676486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344156" cy="676486"/>
            </a:xfrm>
            <a:custGeom>
              <a:avLst/>
              <a:gdLst/>
              <a:ahLst/>
              <a:cxnLst/>
              <a:rect r="r" b="b" t="t" l="l"/>
              <a:pathLst>
                <a:path h="676486" w="1344156">
                  <a:moveTo>
                    <a:pt x="1344156" y="147200"/>
                  </a:moveTo>
                  <a:lnTo>
                    <a:pt x="1344156" y="529286"/>
                  </a:lnTo>
                  <a:cubicBezTo>
                    <a:pt x="1344156" y="610582"/>
                    <a:pt x="1278252" y="676486"/>
                    <a:pt x="1196956" y="676486"/>
                  </a:cubicBezTo>
                  <a:lnTo>
                    <a:pt x="147200" y="676486"/>
                  </a:lnTo>
                  <a:cubicBezTo>
                    <a:pt x="108160" y="676486"/>
                    <a:pt x="70719" y="660977"/>
                    <a:pt x="43114" y="633372"/>
                  </a:cubicBezTo>
                  <a:cubicBezTo>
                    <a:pt x="15509" y="605767"/>
                    <a:pt x="0" y="568326"/>
                    <a:pt x="0" y="529286"/>
                  </a:cubicBezTo>
                  <a:lnTo>
                    <a:pt x="0" y="147200"/>
                  </a:lnTo>
                  <a:cubicBezTo>
                    <a:pt x="0" y="65904"/>
                    <a:pt x="65904" y="0"/>
                    <a:pt x="147200" y="0"/>
                  </a:cubicBezTo>
                  <a:lnTo>
                    <a:pt x="1196956" y="0"/>
                  </a:lnTo>
                  <a:cubicBezTo>
                    <a:pt x="1278252" y="0"/>
                    <a:pt x="1344156" y="65904"/>
                    <a:pt x="1344156" y="14720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AC3FF">
                    <a:alpha val="83000"/>
                  </a:srgbClr>
                </a:gs>
                <a:gs pos="100000">
                  <a:srgbClr val="FFFFFF">
                    <a:alpha val="83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0" y="-19050"/>
              <a:ext cx="1344156" cy="69553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12262859" y="6071825"/>
            <a:ext cx="5153613" cy="2646816"/>
            <a:chOff x="0" y="0"/>
            <a:chExt cx="1317105" cy="676486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317105" cy="676486"/>
            </a:xfrm>
            <a:custGeom>
              <a:avLst/>
              <a:gdLst/>
              <a:ahLst/>
              <a:cxnLst/>
              <a:rect r="r" b="b" t="t" l="l"/>
              <a:pathLst>
                <a:path h="676486" w="1317105">
                  <a:moveTo>
                    <a:pt x="1317105" y="150223"/>
                  </a:moveTo>
                  <a:lnTo>
                    <a:pt x="1317105" y="526263"/>
                  </a:lnTo>
                  <a:cubicBezTo>
                    <a:pt x="1317105" y="566104"/>
                    <a:pt x="1301278" y="604314"/>
                    <a:pt x="1273105" y="632486"/>
                  </a:cubicBezTo>
                  <a:cubicBezTo>
                    <a:pt x="1244933" y="660659"/>
                    <a:pt x="1206723" y="676486"/>
                    <a:pt x="1166881" y="676486"/>
                  </a:cubicBezTo>
                  <a:lnTo>
                    <a:pt x="150223" y="676486"/>
                  </a:lnTo>
                  <a:cubicBezTo>
                    <a:pt x="110382" y="676486"/>
                    <a:pt x="72172" y="660659"/>
                    <a:pt x="43999" y="632486"/>
                  </a:cubicBezTo>
                  <a:cubicBezTo>
                    <a:pt x="15827" y="604314"/>
                    <a:pt x="0" y="566104"/>
                    <a:pt x="0" y="526263"/>
                  </a:cubicBezTo>
                  <a:lnTo>
                    <a:pt x="0" y="150223"/>
                  </a:lnTo>
                  <a:cubicBezTo>
                    <a:pt x="0" y="110382"/>
                    <a:pt x="15827" y="72172"/>
                    <a:pt x="43999" y="43999"/>
                  </a:cubicBezTo>
                  <a:cubicBezTo>
                    <a:pt x="72172" y="15827"/>
                    <a:pt x="110382" y="0"/>
                    <a:pt x="150223" y="0"/>
                  </a:cubicBezTo>
                  <a:lnTo>
                    <a:pt x="1166881" y="0"/>
                  </a:lnTo>
                  <a:cubicBezTo>
                    <a:pt x="1249847" y="0"/>
                    <a:pt x="1317105" y="67257"/>
                    <a:pt x="1317105" y="150223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C4EC8">
                    <a:alpha val="84000"/>
                  </a:srgbClr>
                </a:gs>
                <a:gs pos="100000">
                  <a:srgbClr val="357BFF">
                    <a:alpha val="84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0" y="-19050"/>
              <a:ext cx="1317105" cy="695536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4" id="24"/>
          <p:cNvSpPr txBox="true"/>
          <p:nvPr/>
        </p:nvSpPr>
        <p:spPr>
          <a:xfrm rot="0">
            <a:off x="1430273" y="3342639"/>
            <a:ext cx="4144710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solidFill>
                  <a:srgbClr val="1A509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</a:t>
            </a:r>
            <a:r>
              <a:rPr lang="en-US" b="true" sz="2499">
                <a:solidFill>
                  <a:srgbClr val="1A509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endimiento de</a:t>
            </a:r>
            <a:r>
              <a:rPr lang="en-US" b="true" sz="2499">
                <a:solidFill>
                  <a:srgbClr val="1A509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dispositivos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506245" y="3861313"/>
            <a:ext cx="3992767" cy="14287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0"/>
              </a:lnSpc>
              <a:spcBef>
                <a:spcPct val="0"/>
              </a:spcBef>
            </a:pPr>
            <a:r>
              <a:rPr lang="en-US" sz="19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Detecten batería baja, problemas de c</a:t>
            </a:r>
            <a:r>
              <a:rPr lang="en-US" sz="19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onectividad o dispositivos fuera de línea y activen automáticamente alertas o acciones correctivas, como reiniciar el dispositivo.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6498017" y="3318826"/>
            <a:ext cx="5259461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Control masivo de disp</a:t>
            </a:r>
            <a:r>
              <a:rPr lang="en-US" b="true" sz="24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ositivos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6794320" y="3851788"/>
            <a:ext cx="4666856" cy="14763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Activen automáticamente salida</a:t>
            </a: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s o comandos en toda su flota.</a:t>
            </a:r>
          </a:p>
          <a:p>
            <a:pPr algn="ctr">
              <a:lnSpc>
                <a:spcPts val="2280"/>
              </a:lnSpc>
              <a:spcBef>
                <a:spcPct val="0"/>
              </a:spcBef>
            </a:pPr>
            <a:r>
              <a:rPr lang="en-US" sz="19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Por ejemplo, detener el motor si un remolque se desconecta mientras el vehículo está en movimiento.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2209935" y="3318826"/>
            <a:ext cx="5259461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solidFill>
                  <a:srgbClr val="1A509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D</a:t>
            </a:r>
            <a:r>
              <a:rPr lang="en-US" b="true" sz="2499">
                <a:solidFill>
                  <a:srgbClr val="1A509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iagnóstico vehicular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761019" y="3861313"/>
            <a:ext cx="4157294" cy="1714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0"/>
              </a:lnSpc>
              <a:spcBef>
                <a:spcPct val="0"/>
              </a:spcBef>
            </a:pPr>
            <a:r>
              <a:rPr lang="en-US" sz="19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Moni</a:t>
            </a:r>
            <a:r>
              <a:rPr lang="en-US" sz="19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toreen en tiempo real parámetros de salud del vehículo media</a:t>
            </a:r>
            <a:r>
              <a:rPr lang="en-US" sz="19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nte datos CAN bus, como motor, refrigeración y DTCs. </a:t>
            </a:r>
            <a:r>
              <a:rPr lang="en-US" sz="19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Detecten fallas antes, reduzcan tiempos de inactividad y prolonguen la vida útil de los activos.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430273" y="6390936"/>
            <a:ext cx="4159176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Protección de c</a:t>
            </a:r>
            <a:r>
              <a:rPr lang="en-US" b="true" sz="24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adena de frío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1339835" y="6923898"/>
            <a:ext cx="4325586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M</a:t>
            </a: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onitoreen la temperatura del remolque y activen automáticamente los sistemas de refrigeración cuando se superen los límites establecidos, evitando el deterioro de la carga.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6498017" y="6390936"/>
            <a:ext cx="5259461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solidFill>
                  <a:srgbClr val="1A509E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Alertas automáticas</a:t>
            </a:r>
          </a:p>
          <a:p>
            <a:pPr algn="ctr">
              <a:lnSpc>
                <a:spcPts val="2999"/>
              </a:lnSpc>
              <a:spcBef>
                <a:spcPct val="0"/>
              </a:spcBef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7081754" y="6923898"/>
            <a:ext cx="4091987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Notifiquen a</a:t>
            </a:r>
            <a:r>
              <a:rPr lang="en-US" sz="2000">
                <a:solidFill>
                  <a:srgbClr val="123360"/>
                </a:solidFill>
                <a:latin typeface="Proxima Nova"/>
                <a:ea typeface="Proxima Nova"/>
                <a:cs typeface="Proxima Nova"/>
                <a:sym typeface="Proxima Nova"/>
              </a:rPr>
              <a:t> los conductores cuando haya condiciones inseguras. Por ejemplo, activen una alerta en cabina si la presión de llantas sale del rango seguro.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2209935" y="6390936"/>
            <a:ext cx="5259461" cy="7429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Cumplimiento y</a:t>
            </a:r>
            <a:r>
              <a:rPr lang="en-US" b="true" sz="24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reportes</a:t>
            </a:r>
          </a:p>
          <a:p>
            <a:pPr algn="ctr">
              <a:lnSpc>
                <a:spcPts val="2999"/>
              </a:lnSpc>
              <a:spcBef>
                <a:spcPct val="0"/>
              </a:spcBef>
            </a:pPr>
          </a:p>
        </p:txBody>
      </p:sp>
      <p:sp>
        <p:nvSpPr>
          <p:cNvPr name="TextBox 35" id="35"/>
          <p:cNvSpPr txBox="true"/>
          <p:nvPr/>
        </p:nvSpPr>
        <p:spPr>
          <a:xfrm rot="0">
            <a:off x="12438991" y="6923898"/>
            <a:ext cx="4801349" cy="15335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Envíen datos enriquecidos a múltiples d</a:t>
            </a: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estinos, como ERPs o plataformas gubernamentales.</a:t>
            </a:r>
          </a:p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Por ejemplo, automaticen la facturación con datos de odómetro en tiempo real.</a:t>
            </a:r>
          </a:p>
        </p:txBody>
      </p:sp>
      <p:sp>
        <p:nvSpPr>
          <p:cNvPr name="Freeform 36" id="36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F1B72">
                <a:alpha val="100000"/>
              </a:srgbClr>
            </a:gs>
            <a:gs pos="100000">
              <a:srgbClr val="0065C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63497" y="-280778"/>
            <a:ext cx="19251497" cy="10828967"/>
          </a:xfrm>
          <a:custGeom>
            <a:avLst/>
            <a:gdLst/>
            <a:ahLst/>
            <a:cxnLst/>
            <a:rect r="r" b="b" t="t" l="l"/>
            <a:pathLst>
              <a:path h="10828967" w="19251497">
                <a:moveTo>
                  <a:pt x="0" y="0"/>
                </a:moveTo>
                <a:lnTo>
                  <a:pt x="19251497" y="0"/>
                </a:lnTo>
                <a:lnTo>
                  <a:pt x="19251497" y="10828967"/>
                </a:lnTo>
                <a:lnTo>
                  <a:pt x="0" y="10828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951003" y="3372884"/>
            <a:ext cx="7456052" cy="1514856"/>
            <a:chOff x="0" y="0"/>
            <a:chExt cx="9941403" cy="2019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9941403" cy="2019808"/>
            </a:xfrm>
            <a:custGeom>
              <a:avLst/>
              <a:gdLst/>
              <a:ahLst/>
              <a:cxnLst/>
              <a:rect r="r" b="b" t="t" l="l"/>
              <a:pathLst>
                <a:path h="2019808" w="9941403">
                  <a:moveTo>
                    <a:pt x="0" y="0"/>
                  </a:moveTo>
                  <a:lnTo>
                    <a:pt x="9941403" y="0"/>
                  </a:lnTo>
                  <a:lnTo>
                    <a:pt x="9941403" y="2019808"/>
                  </a:lnTo>
                  <a:lnTo>
                    <a:pt x="0" y="201980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9941403" cy="2067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79"/>
                </a:lnSpc>
              </a:pPr>
              <a:r>
                <a:rPr lang="en-US" b="true" sz="3999">
                  <a:gradFill>
                    <a:gsLst>
                      <a:gs pos="0">
                        <a:srgbClr val="D5E9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540000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Cómo se crea la automatización de flujos en </a:t>
              </a:r>
              <a:r>
                <a:rPr lang="en-US" b="true" sz="3999">
                  <a:solidFill>
                    <a:srgbClr val="00B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IoT Logic</a:t>
              </a: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951003" y="4994511"/>
            <a:ext cx="7456052" cy="18199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FFFFFF"/>
                </a:solidFill>
                <a:latin typeface="Proxima Nova"/>
                <a:ea typeface="Proxima Nova"/>
                <a:cs typeface="Proxima Nova"/>
                <a:sym typeface="Proxima Nova"/>
              </a:rPr>
              <a:t>IoT Logic utiliza un editor visual donde los flujos se crean conectando nodos. Cada nodo representa un paso en el procesamiento y ejecución de acciones sobre sus datos.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F1B72">
                <a:alpha val="100000"/>
              </a:srgbClr>
            </a:gs>
            <a:gs pos="100000">
              <a:srgbClr val="0065C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963497" y="-280778"/>
            <a:ext cx="19251497" cy="10828967"/>
          </a:xfrm>
          <a:custGeom>
            <a:avLst/>
            <a:gdLst/>
            <a:ahLst/>
            <a:cxnLst/>
            <a:rect r="r" b="b" t="t" l="l"/>
            <a:pathLst>
              <a:path h="10828967" w="19251497">
                <a:moveTo>
                  <a:pt x="19251497" y="0"/>
                </a:moveTo>
                <a:lnTo>
                  <a:pt x="0" y="0"/>
                </a:lnTo>
                <a:lnTo>
                  <a:pt x="0" y="10828967"/>
                </a:lnTo>
                <a:lnTo>
                  <a:pt x="19251497" y="10828967"/>
                </a:lnTo>
                <a:lnTo>
                  <a:pt x="19251497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sp>
        <p:nvSpPr>
          <p:cNvPr name="Freeform 3" id="3"/>
          <p:cNvSpPr/>
          <p:nvPr/>
        </p:nvSpPr>
        <p:spPr>
          <a:xfrm flipH="tru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3267889">
            <a:off x="10013716" y="-878374"/>
            <a:ext cx="9875133" cy="17920625"/>
          </a:xfrm>
          <a:custGeom>
            <a:avLst/>
            <a:gdLst/>
            <a:ahLst/>
            <a:cxnLst/>
            <a:rect r="r" b="b" t="t" l="l"/>
            <a:pathLst>
              <a:path h="17920625" w="9875133">
                <a:moveTo>
                  <a:pt x="0" y="0"/>
                </a:moveTo>
                <a:lnTo>
                  <a:pt x="9875133" y="0"/>
                </a:lnTo>
                <a:lnTo>
                  <a:pt x="9875133" y="17920625"/>
                </a:lnTo>
                <a:lnTo>
                  <a:pt x="0" y="1792062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alphaModFix amt="8999"/>
            </a:blip>
            <a:stretch>
              <a:fillRect l="-14644" t="0" r="-14644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751371" y="2727960"/>
            <a:ext cx="8392629" cy="5114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b="true" sz="24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Fuente de d</a:t>
            </a:r>
            <a:r>
              <a:rPr lang="en-US" b="true" sz="24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atos: </a:t>
            </a:r>
            <a:r>
              <a:rPr lang="en-US" sz="24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seleccionen los datos que entrarán al flujo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b="true" sz="24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Punto final de salida: </a:t>
            </a:r>
            <a:r>
              <a:rPr lang="en-US" sz="24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envíen los datos procesados a Navixy o a sistemas externos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b="true" sz="24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Atributo de inicio: </a:t>
            </a:r>
            <a:r>
              <a:rPr lang="en-US" sz="24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transformen y calculen datos con fórmulas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b="true" sz="24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Lógica SI/ENTONCES: </a:t>
            </a:r>
            <a:r>
              <a:rPr lang="en-US" sz="24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definan condiciones y puntos de decisión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b="true" sz="24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Acción del dispositivo: </a:t>
            </a:r>
            <a:r>
              <a:rPr lang="en-US" sz="24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activen comandos y acciones en dispositivos</a:t>
            </a:r>
          </a:p>
          <a:p>
            <a:pPr algn="l" marL="539749" indent="-269875" lvl="1">
              <a:lnSpc>
                <a:spcPts val="3749"/>
              </a:lnSpc>
              <a:buFont typeface="Arial"/>
              <a:buChar char="•"/>
            </a:pPr>
            <a:r>
              <a:rPr lang="en-US" b="true" sz="24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Webhook: </a:t>
            </a:r>
            <a:r>
              <a:rPr lang="en-US" sz="24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envíen datos a sistemas externos vía API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6400360" y="1268103"/>
            <a:ext cx="11308148" cy="8471662"/>
          </a:xfrm>
          <a:custGeom>
            <a:avLst/>
            <a:gdLst/>
            <a:ahLst/>
            <a:cxnLst/>
            <a:rect r="r" b="b" t="t" l="l"/>
            <a:pathLst>
              <a:path h="8471662" w="11308148">
                <a:moveTo>
                  <a:pt x="0" y="0"/>
                </a:moveTo>
                <a:lnTo>
                  <a:pt x="11308148" y="0"/>
                </a:lnTo>
                <a:lnTo>
                  <a:pt x="11308148" y="8471662"/>
                </a:lnTo>
                <a:lnTo>
                  <a:pt x="0" y="847166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619" t="0" r="-619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77104" y="3438355"/>
            <a:ext cx="5112008" cy="2309227"/>
            <a:chOff x="0" y="0"/>
            <a:chExt cx="1306483" cy="590172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06483" cy="590172"/>
            </a:xfrm>
            <a:custGeom>
              <a:avLst/>
              <a:gdLst/>
              <a:ahLst/>
              <a:cxnLst/>
              <a:rect r="r" b="b" t="t" l="l"/>
              <a:pathLst>
                <a:path h="590172" w="1306483">
                  <a:moveTo>
                    <a:pt x="151446" y="0"/>
                  </a:moveTo>
                  <a:lnTo>
                    <a:pt x="1155037" y="0"/>
                  </a:lnTo>
                  <a:cubicBezTo>
                    <a:pt x="1238678" y="0"/>
                    <a:pt x="1306483" y="67805"/>
                    <a:pt x="1306483" y="151446"/>
                  </a:cubicBezTo>
                  <a:lnTo>
                    <a:pt x="1306483" y="438727"/>
                  </a:lnTo>
                  <a:cubicBezTo>
                    <a:pt x="1306483" y="478892"/>
                    <a:pt x="1290527" y="517413"/>
                    <a:pt x="1262126" y="545815"/>
                  </a:cubicBezTo>
                  <a:cubicBezTo>
                    <a:pt x="1233724" y="574217"/>
                    <a:pt x="1195203" y="590172"/>
                    <a:pt x="1155037" y="590172"/>
                  </a:cubicBezTo>
                  <a:lnTo>
                    <a:pt x="151446" y="590172"/>
                  </a:lnTo>
                  <a:cubicBezTo>
                    <a:pt x="111280" y="590172"/>
                    <a:pt x="72759" y="574217"/>
                    <a:pt x="44357" y="545815"/>
                  </a:cubicBezTo>
                  <a:cubicBezTo>
                    <a:pt x="15956" y="517413"/>
                    <a:pt x="0" y="478892"/>
                    <a:pt x="0" y="438727"/>
                  </a:cubicBezTo>
                  <a:lnTo>
                    <a:pt x="0" y="151446"/>
                  </a:lnTo>
                  <a:cubicBezTo>
                    <a:pt x="0" y="111280"/>
                    <a:pt x="15956" y="72759"/>
                    <a:pt x="44357" y="44357"/>
                  </a:cubicBezTo>
                  <a:cubicBezTo>
                    <a:pt x="72759" y="15956"/>
                    <a:pt x="111280" y="0"/>
                    <a:pt x="15144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CBC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0" y="-19050"/>
              <a:ext cx="1306483" cy="609222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275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6474353" y="3438355"/>
            <a:ext cx="5136748" cy="2309227"/>
            <a:chOff x="0" y="0"/>
            <a:chExt cx="1312806" cy="590172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312806" cy="590172"/>
            </a:xfrm>
            <a:custGeom>
              <a:avLst/>
              <a:gdLst/>
              <a:ahLst/>
              <a:cxnLst/>
              <a:rect r="r" b="b" t="t" l="l"/>
              <a:pathLst>
                <a:path h="590172" w="1312806">
                  <a:moveTo>
                    <a:pt x="150716" y="0"/>
                  </a:moveTo>
                  <a:lnTo>
                    <a:pt x="1162090" y="0"/>
                  </a:lnTo>
                  <a:cubicBezTo>
                    <a:pt x="1245328" y="0"/>
                    <a:pt x="1312806" y="67478"/>
                    <a:pt x="1312806" y="150716"/>
                  </a:cubicBezTo>
                  <a:lnTo>
                    <a:pt x="1312806" y="439456"/>
                  </a:lnTo>
                  <a:cubicBezTo>
                    <a:pt x="1312806" y="522694"/>
                    <a:pt x="1245328" y="590172"/>
                    <a:pt x="1162090" y="590172"/>
                  </a:cubicBezTo>
                  <a:lnTo>
                    <a:pt x="150716" y="590172"/>
                  </a:lnTo>
                  <a:cubicBezTo>
                    <a:pt x="67478" y="590172"/>
                    <a:pt x="0" y="522694"/>
                    <a:pt x="0" y="439456"/>
                  </a:cubicBezTo>
                  <a:lnTo>
                    <a:pt x="0" y="150716"/>
                  </a:lnTo>
                  <a:cubicBezTo>
                    <a:pt x="0" y="67478"/>
                    <a:pt x="67478" y="0"/>
                    <a:pt x="15071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236FFF">
                    <a:alpha val="84000"/>
                  </a:srgbClr>
                </a:gs>
                <a:gs pos="100000">
                  <a:srgbClr val="0048CD">
                    <a:alpha val="84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19050"/>
              <a:ext cx="1312806" cy="609222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1998815" y="3438355"/>
            <a:ext cx="5540792" cy="2309227"/>
            <a:chOff x="0" y="0"/>
            <a:chExt cx="1416068" cy="59017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416068" cy="590172"/>
            </a:xfrm>
            <a:custGeom>
              <a:avLst/>
              <a:gdLst/>
              <a:ahLst/>
              <a:cxnLst/>
              <a:rect r="r" b="b" t="t" l="l"/>
              <a:pathLst>
                <a:path h="590172" w="1416068">
                  <a:moveTo>
                    <a:pt x="139726" y="0"/>
                  </a:moveTo>
                  <a:lnTo>
                    <a:pt x="1276342" y="0"/>
                  </a:lnTo>
                  <a:cubicBezTo>
                    <a:pt x="1313400" y="0"/>
                    <a:pt x="1348940" y="14721"/>
                    <a:pt x="1375143" y="40925"/>
                  </a:cubicBezTo>
                  <a:cubicBezTo>
                    <a:pt x="1401347" y="67128"/>
                    <a:pt x="1416068" y="102668"/>
                    <a:pt x="1416068" y="139726"/>
                  </a:cubicBezTo>
                  <a:lnTo>
                    <a:pt x="1416068" y="450446"/>
                  </a:lnTo>
                  <a:cubicBezTo>
                    <a:pt x="1416068" y="487504"/>
                    <a:pt x="1401347" y="523044"/>
                    <a:pt x="1375143" y="549248"/>
                  </a:cubicBezTo>
                  <a:cubicBezTo>
                    <a:pt x="1348940" y="575451"/>
                    <a:pt x="1313400" y="590172"/>
                    <a:pt x="1276342" y="590172"/>
                  </a:cubicBezTo>
                  <a:lnTo>
                    <a:pt x="139726" y="590172"/>
                  </a:lnTo>
                  <a:cubicBezTo>
                    <a:pt x="102668" y="590172"/>
                    <a:pt x="67128" y="575451"/>
                    <a:pt x="40925" y="549248"/>
                  </a:cubicBezTo>
                  <a:cubicBezTo>
                    <a:pt x="14721" y="523044"/>
                    <a:pt x="0" y="487504"/>
                    <a:pt x="0" y="450446"/>
                  </a:cubicBezTo>
                  <a:lnTo>
                    <a:pt x="0" y="139726"/>
                  </a:lnTo>
                  <a:cubicBezTo>
                    <a:pt x="0" y="102668"/>
                    <a:pt x="14721" y="67128"/>
                    <a:pt x="40925" y="40925"/>
                  </a:cubicBezTo>
                  <a:cubicBezTo>
                    <a:pt x="67128" y="14721"/>
                    <a:pt x="102668" y="0"/>
                    <a:pt x="139726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CBC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9050"/>
              <a:ext cx="1416068" cy="609222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275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951003" y="1859303"/>
            <a:ext cx="14918637" cy="932917"/>
            <a:chOff x="0" y="0"/>
            <a:chExt cx="19891516" cy="124388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9891516" cy="1243889"/>
            </a:xfrm>
            <a:custGeom>
              <a:avLst/>
              <a:gdLst/>
              <a:ahLst/>
              <a:cxnLst/>
              <a:rect r="r" b="b" t="t" l="l"/>
              <a:pathLst>
                <a:path h="1243889" w="19891516">
                  <a:moveTo>
                    <a:pt x="0" y="0"/>
                  </a:moveTo>
                  <a:lnTo>
                    <a:pt x="19891516" y="0"/>
                  </a:lnTo>
                  <a:lnTo>
                    <a:pt x="19891516" y="1243889"/>
                  </a:lnTo>
                  <a:lnTo>
                    <a:pt x="0" y="1243889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47625"/>
              <a:ext cx="19891516" cy="129151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0" indent="0" lvl="0">
                <a:lnSpc>
                  <a:spcPts val="5279"/>
                </a:lnSpc>
                <a:spcBef>
                  <a:spcPct val="0"/>
                </a:spcBef>
              </a:pPr>
              <a:r>
                <a:rPr lang="en-US" b="true" sz="3999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Comiencen ráp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do 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on pl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ti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llas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de automati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zació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 p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definida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3369144" y="6266158"/>
            <a:ext cx="5371501" cy="2263843"/>
            <a:chOff x="0" y="0"/>
            <a:chExt cx="1372802" cy="578573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372802" cy="578573"/>
            </a:xfrm>
            <a:custGeom>
              <a:avLst/>
              <a:gdLst/>
              <a:ahLst/>
              <a:cxnLst/>
              <a:rect r="r" b="b" t="t" l="l"/>
              <a:pathLst>
                <a:path h="578573" w="1372802">
                  <a:moveTo>
                    <a:pt x="144130" y="0"/>
                  </a:moveTo>
                  <a:lnTo>
                    <a:pt x="1228673" y="0"/>
                  </a:lnTo>
                  <a:cubicBezTo>
                    <a:pt x="1266898" y="0"/>
                    <a:pt x="1303558" y="15185"/>
                    <a:pt x="1330588" y="42215"/>
                  </a:cubicBezTo>
                  <a:cubicBezTo>
                    <a:pt x="1357617" y="69244"/>
                    <a:pt x="1372802" y="105904"/>
                    <a:pt x="1372802" y="144130"/>
                  </a:cubicBezTo>
                  <a:lnTo>
                    <a:pt x="1372802" y="434444"/>
                  </a:lnTo>
                  <a:cubicBezTo>
                    <a:pt x="1372802" y="514044"/>
                    <a:pt x="1308273" y="578573"/>
                    <a:pt x="1228673" y="578573"/>
                  </a:cubicBezTo>
                  <a:lnTo>
                    <a:pt x="144130" y="578573"/>
                  </a:lnTo>
                  <a:cubicBezTo>
                    <a:pt x="64529" y="578573"/>
                    <a:pt x="0" y="514044"/>
                    <a:pt x="0" y="434444"/>
                  </a:cubicBezTo>
                  <a:lnTo>
                    <a:pt x="0" y="144130"/>
                  </a:lnTo>
                  <a:cubicBezTo>
                    <a:pt x="0" y="64529"/>
                    <a:pt x="64529" y="0"/>
                    <a:pt x="14413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236FFF">
                    <a:alpha val="84000"/>
                  </a:srgbClr>
                </a:gs>
                <a:gs pos="100000">
                  <a:srgbClr val="0048CD">
                    <a:alpha val="84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17" id="17"/>
            <p:cNvSpPr txBox="true"/>
            <p:nvPr/>
          </p:nvSpPr>
          <p:spPr>
            <a:xfrm>
              <a:off x="0" y="-19050"/>
              <a:ext cx="1372802" cy="59762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8" id="18"/>
          <p:cNvSpPr txBox="true"/>
          <p:nvPr/>
        </p:nvSpPr>
        <p:spPr>
          <a:xfrm rot="0">
            <a:off x="903378" y="3753667"/>
            <a:ext cx="5259461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Estado</a:t>
            </a:r>
            <a:r>
              <a:rPr lang="en-US" b="true" sz="24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del dispositivo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605149" y="4271727"/>
            <a:ext cx="3855917" cy="114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0"/>
              </a:lnSpc>
              <a:spcBef>
                <a:spcPct val="0"/>
              </a:spcBef>
            </a:pPr>
            <a:r>
              <a:rPr lang="en-US" sz="19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M</a:t>
            </a:r>
            <a:r>
              <a:rPr lang="en-US" sz="19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onitoreen señales de estado del dispositivo y reinícienlo cuando los valores salgan de los límites definidos.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604490" y="3794942"/>
            <a:ext cx="4952673" cy="355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49"/>
              </a:lnSpc>
              <a:spcBef>
                <a:spcPct val="0"/>
              </a:spcBef>
            </a:pPr>
            <a:r>
              <a:rPr lang="en-US" b="true" sz="24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Conv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e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rsor Mé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tric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o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↔ Imperial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363440" y="4290777"/>
            <a:ext cx="3358573" cy="10337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90"/>
              </a:lnSpc>
              <a:spcBef>
                <a:spcPct val="0"/>
              </a:spcBef>
            </a:pP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Conv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i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ert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an unidades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telem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á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ti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ca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s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y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a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gregue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n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los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v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lores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convert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i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d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o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s a 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ca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da pa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quete d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e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da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t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os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2139481" y="3753667"/>
            <a:ext cx="5259461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Acciones</a:t>
            </a:r>
            <a:r>
              <a:rPr lang="en-US" b="true" sz="24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 en sistemas externos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2714349" y="4271727"/>
            <a:ext cx="4109724" cy="11430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80"/>
              </a:lnSpc>
              <a:spcBef>
                <a:spcPct val="0"/>
              </a:spcBef>
            </a:pPr>
            <a:r>
              <a:rPr lang="en-US" sz="19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Act</a:t>
            </a:r>
            <a:r>
              <a:rPr lang="en-US" sz="19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iven un webhook según una co</a:t>
            </a:r>
            <a:r>
              <a:rPr lang="en-US" sz="19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ndición de velocidad para ejecutar acciones externas, adaptable a cualquier parámetro o sistema.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3425164" y="6547103"/>
            <a:ext cx="5259461" cy="3556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49"/>
              </a:lnSpc>
              <a:spcBef>
                <a:spcPct val="0"/>
              </a:spcBef>
            </a:pPr>
            <a:r>
              <a:rPr lang="en-US" b="true" sz="24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Detecc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i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ó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n de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ral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e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n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t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í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9144000" y="6266158"/>
            <a:ext cx="5315514" cy="2263843"/>
            <a:chOff x="0" y="0"/>
            <a:chExt cx="1358493" cy="578573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358493" cy="578573"/>
            </a:xfrm>
            <a:custGeom>
              <a:avLst/>
              <a:gdLst/>
              <a:ahLst/>
              <a:cxnLst/>
              <a:rect r="r" b="b" t="t" l="l"/>
              <a:pathLst>
                <a:path h="578573" w="1358493">
                  <a:moveTo>
                    <a:pt x="145648" y="0"/>
                  </a:moveTo>
                  <a:lnTo>
                    <a:pt x="1212846" y="0"/>
                  </a:lnTo>
                  <a:cubicBezTo>
                    <a:pt x="1251474" y="0"/>
                    <a:pt x="1288520" y="15345"/>
                    <a:pt x="1315834" y="42659"/>
                  </a:cubicBezTo>
                  <a:cubicBezTo>
                    <a:pt x="1343148" y="69973"/>
                    <a:pt x="1358493" y="107019"/>
                    <a:pt x="1358493" y="145648"/>
                  </a:cubicBezTo>
                  <a:lnTo>
                    <a:pt x="1358493" y="432926"/>
                  </a:lnTo>
                  <a:cubicBezTo>
                    <a:pt x="1358493" y="471554"/>
                    <a:pt x="1343148" y="508600"/>
                    <a:pt x="1315834" y="535914"/>
                  </a:cubicBezTo>
                  <a:cubicBezTo>
                    <a:pt x="1288520" y="563228"/>
                    <a:pt x="1251474" y="578573"/>
                    <a:pt x="1212846" y="578573"/>
                  </a:cubicBezTo>
                  <a:lnTo>
                    <a:pt x="145648" y="578573"/>
                  </a:lnTo>
                  <a:cubicBezTo>
                    <a:pt x="107019" y="578573"/>
                    <a:pt x="69973" y="563228"/>
                    <a:pt x="42659" y="535914"/>
                  </a:cubicBezTo>
                  <a:cubicBezTo>
                    <a:pt x="15345" y="508600"/>
                    <a:pt x="0" y="471554"/>
                    <a:pt x="0" y="432926"/>
                  </a:cubicBezTo>
                  <a:lnTo>
                    <a:pt x="0" y="145648"/>
                  </a:lnTo>
                  <a:cubicBezTo>
                    <a:pt x="0" y="107019"/>
                    <a:pt x="15345" y="69973"/>
                    <a:pt x="42659" y="42659"/>
                  </a:cubicBezTo>
                  <a:cubicBezTo>
                    <a:pt x="69973" y="15345"/>
                    <a:pt x="107019" y="0"/>
                    <a:pt x="145648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7CBCFF">
                    <a:alpha val="100000"/>
                  </a:srgbClr>
                </a:gs>
                <a:gs pos="100000">
                  <a:srgbClr val="FFFFFF">
                    <a:alpha val="100000"/>
                  </a:srgbClr>
                </a:gs>
              </a:gsLst>
              <a:path path="circle">
                <a:fillToRect l="0" r="100000" t="0" b="100000"/>
              </a:path>
              <a:tileRect r="0" l="-100000" b="0" t="-100000"/>
            </a:gra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9050"/>
              <a:ext cx="1358493" cy="59762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>
                <a:lnSpc>
                  <a:spcPts val="3275"/>
                </a:lnSpc>
              </a:pP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3946559" y="7036678"/>
            <a:ext cx="4216672" cy="1290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090"/>
              </a:lnSpc>
              <a:spcBef>
                <a:spcPct val="0"/>
              </a:spcBef>
            </a:pP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Detect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en ralentí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prolong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d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o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us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n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do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igni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c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i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ó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n 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y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v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e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loci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dad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,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y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márque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n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lo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e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n los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dato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s pa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r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alert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s o report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es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, adaptable a 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c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ua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lqu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i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er c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on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dición 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bas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d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a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e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n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 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d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urac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i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ó</a:t>
            </a:r>
            <a:r>
              <a:rPr lang="en-US" sz="1900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"/>
                <a:ea typeface="Proxima Nova"/>
                <a:cs typeface="Proxima Nova"/>
                <a:sym typeface="Proxima Nova"/>
              </a:rPr>
              <a:t>n.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9172027" y="6528053"/>
            <a:ext cx="5259461" cy="3714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99"/>
              </a:lnSpc>
              <a:spcBef>
                <a:spcPct val="0"/>
              </a:spcBef>
            </a:pPr>
            <a:r>
              <a:rPr lang="en-US" b="true" sz="24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Cont</a:t>
            </a:r>
            <a:r>
              <a:rPr lang="en-US" b="true" sz="24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rol de acceso del conduct</a:t>
            </a:r>
            <a:r>
              <a:rPr lang="en-US" b="true" sz="2499">
                <a:solidFill>
                  <a:srgbClr val="074890"/>
                </a:solidFill>
                <a:latin typeface="Proxima Nova Bold"/>
                <a:ea typeface="Proxima Nova Bold"/>
                <a:cs typeface="Proxima Nova Bold"/>
                <a:sym typeface="Proxima Nova Bold"/>
              </a:rPr>
              <a:t>or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9747045" y="7008103"/>
            <a:ext cx="4109424" cy="12287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V</a:t>
            </a:r>
            <a:r>
              <a:rPr lang="en-US" sz="20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erifiquen la autorización de la llave</a:t>
            </a:r>
            <a:r>
              <a:rPr lang="en-US" sz="2000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 al encender y bloqueen el motor con una notificación si la llave no está autorizada.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F1B72">
                <a:alpha val="100000"/>
              </a:srgbClr>
            </a:gs>
            <a:gs pos="100000">
              <a:srgbClr val="0065C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63497" y="-280778"/>
            <a:ext cx="19251497" cy="10828967"/>
          </a:xfrm>
          <a:custGeom>
            <a:avLst/>
            <a:gdLst/>
            <a:ahLst/>
            <a:cxnLst/>
            <a:rect r="r" b="b" t="t" l="l"/>
            <a:pathLst>
              <a:path h="10828967" w="19251497">
                <a:moveTo>
                  <a:pt x="0" y="0"/>
                </a:moveTo>
                <a:lnTo>
                  <a:pt x="19251497" y="0"/>
                </a:lnTo>
                <a:lnTo>
                  <a:pt x="19251497" y="10828967"/>
                </a:lnTo>
                <a:lnTo>
                  <a:pt x="0" y="10828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951003" y="3325259"/>
            <a:ext cx="6681000" cy="932917"/>
            <a:chOff x="0" y="0"/>
            <a:chExt cx="8908000" cy="1243889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908000" cy="1243889"/>
            </a:xfrm>
            <a:custGeom>
              <a:avLst/>
              <a:gdLst/>
              <a:ahLst/>
              <a:cxnLst/>
              <a:rect r="r" b="b" t="t" l="l"/>
              <a:pathLst>
                <a:path h="1243889" w="8908000">
                  <a:moveTo>
                    <a:pt x="0" y="0"/>
                  </a:moveTo>
                  <a:lnTo>
                    <a:pt x="8908000" y="0"/>
                  </a:lnTo>
                  <a:lnTo>
                    <a:pt x="8908000" y="1243889"/>
                  </a:lnTo>
                  <a:lnTo>
                    <a:pt x="0" y="1243889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8908000" cy="129151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0" indent="0" lvl="0">
                <a:lnSpc>
                  <a:spcPts val="527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951003" y="3698940"/>
            <a:ext cx="7316381" cy="2722750"/>
            <a:chOff x="0" y="0"/>
            <a:chExt cx="9755175" cy="3630334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9755174" cy="3630334"/>
            </a:xfrm>
            <a:custGeom>
              <a:avLst/>
              <a:gdLst/>
              <a:ahLst/>
              <a:cxnLst/>
              <a:rect r="r" b="b" t="t" l="l"/>
              <a:pathLst>
                <a:path h="3630334" w="9755174">
                  <a:moveTo>
                    <a:pt x="0" y="0"/>
                  </a:moveTo>
                  <a:lnTo>
                    <a:pt x="9755174" y="0"/>
                  </a:lnTo>
                  <a:lnTo>
                    <a:pt x="9755174" y="3630334"/>
                  </a:lnTo>
                  <a:lnTo>
                    <a:pt x="0" y="3630334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33350"/>
              <a:ext cx="9755175" cy="376368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9799"/>
                </a:lnSpc>
              </a:pPr>
              <a:r>
                <a:rPr lang="en-US" sz="6999" b="true">
                  <a:gradFill>
                    <a:gsLst>
                      <a:gs pos="0">
                        <a:srgbClr val="D5E9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540000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Nodos </a:t>
              </a:r>
            </a:p>
            <a:p>
              <a:pPr algn="l">
                <a:lnSpc>
                  <a:spcPts val="9799"/>
                </a:lnSpc>
              </a:pPr>
              <a:r>
                <a:rPr lang="en-US" b="true" sz="6999">
                  <a:gradFill>
                    <a:gsLst>
                      <a:gs pos="0">
                        <a:srgbClr val="D5E9FF">
                          <a:alpha val="100000"/>
                        </a:srgbClr>
                      </a:gs>
                      <a:gs pos="100000">
                        <a:srgbClr val="FFFFFF">
                          <a:alpha val="100000"/>
                        </a:srgbClr>
                      </a:gs>
                    </a:gsLst>
                    <a:lin ang="5400000"/>
                  </a:gradFill>
                  <a:latin typeface="Proxima Nova Bold"/>
                  <a:ea typeface="Proxima Nova Bold"/>
                  <a:cs typeface="Proxima Nova Bold"/>
                  <a:sym typeface="Proxima Nova Bold"/>
                </a:rPr>
                <a:t>en IoT Logic</a:t>
              </a:r>
            </a:p>
          </p:txBody>
        </p:sp>
      </p:grpSp>
      <p:sp>
        <p:nvSpPr>
          <p:cNvPr name="Freeform 9" id="9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tru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951003" y="1856634"/>
            <a:ext cx="14448909" cy="2181606"/>
            <a:chOff x="0" y="0"/>
            <a:chExt cx="19265212" cy="290880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9265212" cy="2908808"/>
            </a:xfrm>
            <a:custGeom>
              <a:avLst/>
              <a:gdLst/>
              <a:ahLst/>
              <a:cxnLst/>
              <a:rect r="r" b="b" t="t" l="l"/>
              <a:pathLst>
                <a:path h="2908808" w="19265212">
                  <a:moveTo>
                    <a:pt x="0" y="0"/>
                  </a:moveTo>
                  <a:lnTo>
                    <a:pt x="19265212" y="0"/>
                  </a:lnTo>
                  <a:lnTo>
                    <a:pt x="19265212" y="2908808"/>
                  </a:lnTo>
                  <a:lnTo>
                    <a:pt x="0" y="290880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47625"/>
              <a:ext cx="19265212" cy="2956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35AB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Nodo Fuente de datos:</a:t>
              </a:r>
            </a:p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Incorporen datos de cualquier </a:t>
              </a:r>
            </a:p>
            <a:p>
              <a:pPr algn="l">
                <a:lnSpc>
                  <a:spcPts val="5280"/>
                </a:lnSpc>
              </a:pPr>
              <a:r>
                <a:rPr lang="en-US" b="true" sz="4000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dispositivo conectado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643750" y="5551130"/>
            <a:ext cx="9002209" cy="522922"/>
            <a:chOff x="0" y="0"/>
            <a:chExt cx="12002946" cy="697229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12002946" cy="697229"/>
            </a:xfrm>
            <a:custGeom>
              <a:avLst/>
              <a:gdLst/>
              <a:ahLst/>
              <a:cxnLst/>
              <a:rect r="r" b="b" t="t" l="l"/>
              <a:pathLst>
                <a:path h="697229" w="12002946">
                  <a:moveTo>
                    <a:pt x="0" y="0"/>
                  </a:moveTo>
                  <a:lnTo>
                    <a:pt x="12002946" y="0"/>
                  </a:lnTo>
                  <a:lnTo>
                    <a:pt x="12002946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10" id="10"/>
            <p:cNvSpPr txBox="true"/>
            <p:nvPr/>
          </p:nvSpPr>
          <p:spPr>
            <a:xfrm>
              <a:off x="0" y="9525"/>
              <a:ext cx="12002946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Seleccionen 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dispositivos, grupos o múltiples activos como entrada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1643750" y="6178997"/>
            <a:ext cx="10157654" cy="522922"/>
            <a:chOff x="0" y="0"/>
            <a:chExt cx="13543539" cy="697229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3543539" cy="697229"/>
            </a:xfrm>
            <a:custGeom>
              <a:avLst/>
              <a:gdLst/>
              <a:ahLst/>
              <a:cxnLst/>
              <a:rect r="r" b="b" t="t" l="l"/>
              <a:pathLst>
                <a:path h="697229" w="13543539">
                  <a:moveTo>
                    <a:pt x="0" y="0"/>
                  </a:moveTo>
                  <a:lnTo>
                    <a:pt x="13543539" y="0"/>
                  </a:lnTo>
                  <a:lnTo>
                    <a:pt x="13543539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13" id="13"/>
            <p:cNvSpPr txBox="true"/>
            <p:nvPr/>
          </p:nvSpPr>
          <p:spPr>
            <a:xfrm>
              <a:off x="0" y="9525"/>
              <a:ext cx="13543539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Reciban flujos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completos de datos de los dispositivos seleccionados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606436" y="6806694"/>
            <a:ext cx="9002209" cy="507339"/>
            <a:chOff x="0" y="0"/>
            <a:chExt cx="12002946" cy="676452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002946" cy="676452"/>
            </a:xfrm>
            <a:custGeom>
              <a:avLst/>
              <a:gdLst/>
              <a:ahLst/>
              <a:cxnLst/>
              <a:rect r="r" b="b" t="t" l="l"/>
              <a:pathLst>
                <a:path h="676452" w="12002946">
                  <a:moveTo>
                    <a:pt x="0" y="0"/>
                  </a:moveTo>
                  <a:lnTo>
                    <a:pt x="12002946" y="0"/>
                  </a:lnTo>
                  <a:lnTo>
                    <a:pt x="12002946" y="676452"/>
                  </a:lnTo>
                  <a:lnTo>
                    <a:pt x="0" y="676452"/>
                  </a:lnTo>
                  <a:close/>
                </a:path>
              </a:pathLst>
            </a:custGeom>
          </p:spPr>
        </p:sp>
        <p:sp>
          <p:nvSpPr>
            <p:cNvPr name="TextBox 16" id="16"/>
            <p:cNvSpPr txBox="true"/>
            <p:nvPr/>
          </p:nvSpPr>
          <p:spPr>
            <a:xfrm>
              <a:off x="0" y="9525"/>
              <a:ext cx="12002946" cy="6669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Procesen datos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telemáticos en tiempo real conforme llegan</a:t>
              </a: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58623" y="5617805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58623" y="6270273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958623" y="6911848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11345465" y="2115802"/>
            <a:ext cx="5990729" cy="10735451"/>
            <a:chOff x="0" y="0"/>
            <a:chExt cx="806630" cy="1445489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06630" cy="1445489"/>
            </a:xfrm>
            <a:custGeom>
              <a:avLst/>
              <a:gdLst/>
              <a:ahLst/>
              <a:cxnLst/>
              <a:rect r="r" b="b" t="t" l="l"/>
              <a:pathLst>
                <a:path h="1445489" w="806630">
                  <a:moveTo>
                    <a:pt x="46523" y="0"/>
                  </a:moveTo>
                  <a:lnTo>
                    <a:pt x="760106" y="0"/>
                  </a:lnTo>
                  <a:cubicBezTo>
                    <a:pt x="785800" y="0"/>
                    <a:pt x="806630" y="20829"/>
                    <a:pt x="806630" y="46523"/>
                  </a:cubicBezTo>
                  <a:lnTo>
                    <a:pt x="806630" y="1398965"/>
                  </a:lnTo>
                  <a:cubicBezTo>
                    <a:pt x="806630" y="1411304"/>
                    <a:pt x="801728" y="1423138"/>
                    <a:pt x="793003" y="1431863"/>
                  </a:cubicBezTo>
                  <a:cubicBezTo>
                    <a:pt x="784278" y="1440587"/>
                    <a:pt x="772445" y="1445489"/>
                    <a:pt x="760106" y="1445489"/>
                  </a:cubicBezTo>
                  <a:lnTo>
                    <a:pt x="46523" y="1445489"/>
                  </a:lnTo>
                  <a:cubicBezTo>
                    <a:pt x="34185" y="1445489"/>
                    <a:pt x="22351" y="1440587"/>
                    <a:pt x="13626" y="1431863"/>
                  </a:cubicBezTo>
                  <a:cubicBezTo>
                    <a:pt x="4902" y="1423138"/>
                    <a:pt x="0" y="1411304"/>
                    <a:pt x="0" y="1398965"/>
                  </a:cubicBezTo>
                  <a:lnTo>
                    <a:pt x="0" y="46523"/>
                  </a:lnTo>
                  <a:cubicBezTo>
                    <a:pt x="0" y="34185"/>
                    <a:pt x="4902" y="22351"/>
                    <a:pt x="13626" y="13626"/>
                  </a:cubicBezTo>
                  <a:cubicBezTo>
                    <a:pt x="22351" y="4902"/>
                    <a:pt x="34185" y="0"/>
                    <a:pt x="46523" y="0"/>
                  </a:cubicBezTo>
                  <a:close/>
                </a:path>
              </a:pathLst>
            </a:custGeom>
            <a:blipFill>
              <a:blip r:embed="rId10"/>
              <a:stretch>
                <a:fillRect l="-78902" t="0" r="-79667" b="43769"/>
              </a:stretch>
            </a:blipFill>
          </p:spPr>
        </p:sp>
      </p:grpSp>
      <p:sp>
        <p:nvSpPr>
          <p:cNvPr name="Freeform 24" id="24"/>
          <p:cNvSpPr/>
          <p:nvPr/>
        </p:nvSpPr>
        <p:spPr>
          <a:xfrm flipH="false" flipV="false" rot="0">
            <a:off x="11345465" y="2115802"/>
            <a:ext cx="5990729" cy="11003892"/>
          </a:xfrm>
          <a:custGeom>
            <a:avLst/>
            <a:gdLst/>
            <a:ahLst/>
            <a:cxnLst/>
            <a:rect r="r" b="b" t="t" l="l"/>
            <a:pathLst>
              <a:path h="11003892" w="5990729">
                <a:moveTo>
                  <a:pt x="0" y="0"/>
                </a:moveTo>
                <a:lnTo>
                  <a:pt x="5990729" y="0"/>
                </a:lnTo>
                <a:lnTo>
                  <a:pt x="5990729" y="11003891"/>
                </a:lnTo>
                <a:lnTo>
                  <a:pt x="0" y="1100389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53" t="0" r="-53" b="0"/>
            </a:stretch>
          </a:blipFill>
        </p:spPr>
      </p:sp>
      <p:sp>
        <p:nvSpPr>
          <p:cNvPr name="TextBox 25" id="25"/>
          <p:cNvSpPr txBox="true"/>
          <p:nvPr/>
        </p:nvSpPr>
        <p:spPr>
          <a:xfrm rot="0">
            <a:off x="958623" y="4166142"/>
            <a:ext cx="8670718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1A509D"/>
                </a:solidFill>
                <a:latin typeface="Proxima Nova"/>
                <a:ea typeface="Proxima Nova"/>
                <a:cs typeface="Proxima Nova"/>
                <a:sym typeface="Proxima Nova"/>
              </a:rPr>
              <a:t>Definan qué dispositivos, flujos y parámetros entran en su automatización entre flotas y regiones.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873514" y="1856634"/>
            <a:ext cx="7732179" cy="2181606"/>
            <a:chOff x="0" y="0"/>
            <a:chExt cx="10309572" cy="2908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309571" cy="2908808"/>
            </a:xfrm>
            <a:custGeom>
              <a:avLst/>
              <a:gdLst/>
              <a:ahLst/>
              <a:cxnLst/>
              <a:rect r="r" b="b" t="t" l="l"/>
              <a:pathLst>
                <a:path h="2908808" w="10309571">
                  <a:moveTo>
                    <a:pt x="0" y="0"/>
                  </a:moveTo>
                  <a:lnTo>
                    <a:pt x="10309571" y="0"/>
                  </a:lnTo>
                  <a:lnTo>
                    <a:pt x="10309571" y="2908808"/>
                  </a:lnTo>
                  <a:lnTo>
                    <a:pt x="0" y="290880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0309572" cy="2956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35AB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Nodo Atributo de inicio:</a:t>
              </a:r>
            </a:p>
            <a:p>
              <a:pPr algn="l">
                <a:lnSpc>
                  <a:spcPts val="5280"/>
                </a:lnSpc>
              </a:pPr>
              <a:r>
                <a:rPr lang="en-US" b="true" sz="4000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Transformen datos sin procesar en métricas útiles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8558641" y="5496659"/>
            <a:ext cx="9002209" cy="522922"/>
            <a:chOff x="0" y="0"/>
            <a:chExt cx="12002946" cy="6972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002946" cy="697229"/>
            </a:xfrm>
            <a:custGeom>
              <a:avLst/>
              <a:gdLst/>
              <a:ahLst/>
              <a:cxnLst/>
              <a:rect r="r" b="b" t="t" l="l"/>
              <a:pathLst>
                <a:path h="697229" w="12002946">
                  <a:moveTo>
                    <a:pt x="0" y="0"/>
                  </a:moveTo>
                  <a:lnTo>
                    <a:pt x="12002946" y="0"/>
                  </a:lnTo>
                  <a:lnTo>
                    <a:pt x="12002946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12002946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Conviertan un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idades y normalicen datos entrantes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558641" y="6144244"/>
            <a:ext cx="7047052" cy="869289"/>
            <a:chOff x="0" y="0"/>
            <a:chExt cx="9396069" cy="115905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396069" cy="1159052"/>
            </a:xfrm>
            <a:custGeom>
              <a:avLst/>
              <a:gdLst/>
              <a:ahLst/>
              <a:cxnLst/>
              <a:rect r="r" b="b" t="t" l="l"/>
              <a:pathLst>
                <a:path h="1159052" w="9396069">
                  <a:moveTo>
                    <a:pt x="0" y="0"/>
                  </a:moveTo>
                  <a:lnTo>
                    <a:pt x="9396069" y="0"/>
                  </a:lnTo>
                  <a:lnTo>
                    <a:pt x="9396069" y="1159052"/>
                  </a:lnTo>
                  <a:lnTo>
                    <a:pt x="0" y="1159052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0" y="9525"/>
              <a:ext cx="9396069" cy="11495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Combinen múlt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iples parámetros en nuevos atributos y creen sensores personalizados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8558641" y="7138197"/>
            <a:ext cx="6774560" cy="869289"/>
            <a:chOff x="0" y="0"/>
            <a:chExt cx="9032747" cy="11590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9032747" cy="1159052"/>
            </a:xfrm>
            <a:custGeom>
              <a:avLst/>
              <a:gdLst/>
              <a:ahLst/>
              <a:cxnLst/>
              <a:rect r="r" b="b" t="t" l="l"/>
              <a:pathLst>
                <a:path h="1159052" w="9032747">
                  <a:moveTo>
                    <a:pt x="0" y="0"/>
                  </a:moveTo>
                  <a:lnTo>
                    <a:pt x="9032747" y="0"/>
                  </a:lnTo>
                  <a:lnTo>
                    <a:pt x="9032747" y="1159052"/>
                  </a:lnTo>
                  <a:lnTo>
                    <a:pt x="0" y="1159052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9032747" cy="11495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Usen fórmulas (JEXL) para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cálculos personalizados y enriquecimiento de datos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7873514" y="4114898"/>
            <a:ext cx="10039293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Creen nuevos atributos transformando, calculando y enriqueciendo datos según su lógica de negocio.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7873514" y="5575826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873514" y="6228294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873514" y="7209134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958623" y="2115802"/>
            <a:ext cx="5948086" cy="10659033"/>
            <a:chOff x="0" y="0"/>
            <a:chExt cx="806630" cy="144548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06630" cy="1445489"/>
            </a:xfrm>
            <a:custGeom>
              <a:avLst/>
              <a:gdLst/>
              <a:ahLst/>
              <a:cxnLst/>
              <a:rect r="r" b="b" t="t" l="l"/>
              <a:pathLst>
                <a:path h="1445489" w="806630">
                  <a:moveTo>
                    <a:pt x="32540" y="0"/>
                  </a:moveTo>
                  <a:lnTo>
                    <a:pt x="774090" y="0"/>
                  </a:lnTo>
                  <a:cubicBezTo>
                    <a:pt x="782720" y="0"/>
                    <a:pt x="790997" y="3428"/>
                    <a:pt x="797099" y="9531"/>
                  </a:cubicBezTo>
                  <a:cubicBezTo>
                    <a:pt x="803201" y="15633"/>
                    <a:pt x="806630" y="23910"/>
                    <a:pt x="806630" y="32540"/>
                  </a:cubicBezTo>
                  <a:lnTo>
                    <a:pt x="806630" y="1412949"/>
                  </a:lnTo>
                  <a:cubicBezTo>
                    <a:pt x="806630" y="1421579"/>
                    <a:pt x="803201" y="1429856"/>
                    <a:pt x="797099" y="1435958"/>
                  </a:cubicBezTo>
                  <a:cubicBezTo>
                    <a:pt x="790997" y="1442061"/>
                    <a:pt x="782720" y="1445489"/>
                    <a:pt x="774090" y="1445489"/>
                  </a:cubicBezTo>
                  <a:lnTo>
                    <a:pt x="32540" y="1445489"/>
                  </a:lnTo>
                  <a:cubicBezTo>
                    <a:pt x="23910" y="1445489"/>
                    <a:pt x="15633" y="1442061"/>
                    <a:pt x="9531" y="1435958"/>
                  </a:cubicBezTo>
                  <a:cubicBezTo>
                    <a:pt x="3428" y="1429856"/>
                    <a:pt x="0" y="1421579"/>
                    <a:pt x="0" y="1412949"/>
                  </a:cubicBezTo>
                  <a:lnTo>
                    <a:pt x="0" y="32540"/>
                  </a:lnTo>
                  <a:cubicBezTo>
                    <a:pt x="0" y="23910"/>
                    <a:pt x="3428" y="15633"/>
                    <a:pt x="9531" y="9531"/>
                  </a:cubicBezTo>
                  <a:cubicBezTo>
                    <a:pt x="15633" y="3428"/>
                    <a:pt x="23910" y="0"/>
                    <a:pt x="32540" y="0"/>
                  </a:cubicBezTo>
                  <a:close/>
                </a:path>
              </a:pathLst>
            </a:custGeom>
            <a:blipFill>
              <a:blip r:embed="rId6"/>
              <a:stretch>
                <a:fillRect l="-78902" t="0" r="-79667" b="43769"/>
              </a:stretch>
            </a:blipFill>
            <a:ln cap="rnd">
              <a:noFill/>
              <a:prstDash val="solid"/>
              <a:round/>
            </a:ln>
          </p:spPr>
        </p:sp>
      </p:grpSp>
      <p:sp>
        <p:nvSpPr>
          <p:cNvPr name="Freeform 22" id="22"/>
          <p:cNvSpPr/>
          <p:nvPr/>
        </p:nvSpPr>
        <p:spPr>
          <a:xfrm flipH="false" flipV="false" rot="0">
            <a:off x="958623" y="2115802"/>
            <a:ext cx="5921118" cy="10877482"/>
          </a:xfrm>
          <a:custGeom>
            <a:avLst/>
            <a:gdLst/>
            <a:ahLst/>
            <a:cxnLst/>
            <a:rect r="r" b="b" t="t" l="l"/>
            <a:pathLst>
              <a:path h="10877482" w="5921118">
                <a:moveTo>
                  <a:pt x="0" y="0"/>
                </a:moveTo>
                <a:lnTo>
                  <a:pt x="5921118" y="0"/>
                </a:lnTo>
                <a:lnTo>
                  <a:pt x="5921118" y="10877482"/>
                </a:lnTo>
                <a:lnTo>
                  <a:pt x="0" y="1087748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155" t="-213" r="-1108" b="-1182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51003" y="1856634"/>
            <a:ext cx="14848178" cy="2181606"/>
            <a:chOff x="0" y="0"/>
            <a:chExt cx="19797571" cy="2908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797570" cy="2908808"/>
            </a:xfrm>
            <a:custGeom>
              <a:avLst/>
              <a:gdLst/>
              <a:ahLst/>
              <a:cxnLst/>
              <a:rect r="r" b="b" t="t" l="l"/>
              <a:pathLst>
                <a:path h="2908808" w="19797570">
                  <a:moveTo>
                    <a:pt x="0" y="0"/>
                  </a:moveTo>
                  <a:lnTo>
                    <a:pt x="19797570" y="0"/>
                  </a:lnTo>
                  <a:lnTo>
                    <a:pt x="19797570" y="2908808"/>
                  </a:lnTo>
                  <a:lnTo>
                    <a:pt x="0" y="290880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9797571" cy="2956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35AB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Nodo Lógica SI/ENTONCES:</a:t>
              </a:r>
            </a:p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Controlen cómo se interpretan </a:t>
              </a:r>
            </a:p>
            <a:p>
              <a:pPr algn="l">
                <a:lnSpc>
                  <a:spcPts val="5280"/>
                </a:lnSpc>
              </a:pPr>
              <a:r>
                <a:rPr lang="en-US" b="true" sz="4000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y usan los datos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14056" y="5682568"/>
            <a:ext cx="9002209" cy="522922"/>
            <a:chOff x="0" y="0"/>
            <a:chExt cx="12002946" cy="6972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002946" cy="697229"/>
            </a:xfrm>
            <a:custGeom>
              <a:avLst/>
              <a:gdLst/>
              <a:ahLst/>
              <a:cxnLst/>
              <a:rect r="r" b="b" t="t" l="l"/>
              <a:pathLst>
                <a:path h="697229" w="12002946">
                  <a:moveTo>
                    <a:pt x="0" y="0"/>
                  </a:moveTo>
                  <a:lnTo>
                    <a:pt x="12002946" y="0"/>
                  </a:lnTo>
                  <a:lnTo>
                    <a:pt x="12002946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12002946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efinan lími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tes, geocercas y lógica condicional avanzada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614056" y="6310435"/>
            <a:ext cx="10157654" cy="522922"/>
            <a:chOff x="0" y="0"/>
            <a:chExt cx="13543539" cy="69722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543539" cy="697229"/>
            </a:xfrm>
            <a:custGeom>
              <a:avLst/>
              <a:gdLst/>
              <a:ahLst/>
              <a:cxnLst/>
              <a:rect r="r" b="b" t="t" l="l"/>
              <a:pathLst>
                <a:path h="697229" w="13543539">
                  <a:moveTo>
                    <a:pt x="0" y="0"/>
                  </a:moveTo>
                  <a:lnTo>
                    <a:pt x="13543539" y="0"/>
                  </a:lnTo>
                  <a:lnTo>
                    <a:pt x="13543539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0" y="9525"/>
              <a:ext cx="13543539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Combinen múlt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iples parámetros en reglas de decisión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614056" y="6976188"/>
            <a:ext cx="10426713" cy="507339"/>
            <a:chOff x="0" y="0"/>
            <a:chExt cx="13902284" cy="6764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902285" cy="676452"/>
            </a:xfrm>
            <a:custGeom>
              <a:avLst/>
              <a:gdLst/>
              <a:ahLst/>
              <a:cxnLst/>
              <a:rect r="r" b="b" t="t" l="l"/>
              <a:pathLst>
                <a:path h="676452" w="13902285">
                  <a:moveTo>
                    <a:pt x="0" y="0"/>
                  </a:moveTo>
                  <a:lnTo>
                    <a:pt x="13902285" y="0"/>
                  </a:lnTo>
                  <a:lnTo>
                    <a:pt x="13902285" y="676452"/>
                  </a:lnTo>
                  <a:lnTo>
                    <a:pt x="0" y="676452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13902284" cy="6669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Dirijan l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os datos por diferen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tes rutas según las condiciones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958623" y="4290153"/>
            <a:ext cx="8428635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Definan condiciones y reglas de decisión que determinan cómo responden sus flujos a los datos entrantes.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58623" y="5741815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58623" y="6394283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58623" y="7035858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1345465" y="2115802"/>
            <a:ext cx="5990729" cy="10735451"/>
            <a:chOff x="0" y="0"/>
            <a:chExt cx="806630" cy="144548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06630" cy="1445489"/>
            </a:xfrm>
            <a:custGeom>
              <a:avLst/>
              <a:gdLst/>
              <a:ahLst/>
              <a:cxnLst/>
              <a:rect r="r" b="b" t="t" l="l"/>
              <a:pathLst>
                <a:path h="1445489" w="806630">
                  <a:moveTo>
                    <a:pt x="46523" y="0"/>
                  </a:moveTo>
                  <a:lnTo>
                    <a:pt x="760106" y="0"/>
                  </a:lnTo>
                  <a:cubicBezTo>
                    <a:pt x="785800" y="0"/>
                    <a:pt x="806630" y="20829"/>
                    <a:pt x="806630" y="46523"/>
                  </a:cubicBezTo>
                  <a:lnTo>
                    <a:pt x="806630" y="1398965"/>
                  </a:lnTo>
                  <a:cubicBezTo>
                    <a:pt x="806630" y="1411304"/>
                    <a:pt x="801728" y="1423138"/>
                    <a:pt x="793003" y="1431863"/>
                  </a:cubicBezTo>
                  <a:cubicBezTo>
                    <a:pt x="784278" y="1440587"/>
                    <a:pt x="772445" y="1445489"/>
                    <a:pt x="760106" y="1445489"/>
                  </a:cubicBezTo>
                  <a:lnTo>
                    <a:pt x="46523" y="1445489"/>
                  </a:lnTo>
                  <a:cubicBezTo>
                    <a:pt x="34185" y="1445489"/>
                    <a:pt x="22351" y="1440587"/>
                    <a:pt x="13626" y="1431863"/>
                  </a:cubicBezTo>
                  <a:cubicBezTo>
                    <a:pt x="4902" y="1423138"/>
                    <a:pt x="0" y="1411304"/>
                    <a:pt x="0" y="1398965"/>
                  </a:cubicBezTo>
                  <a:lnTo>
                    <a:pt x="0" y="46523"/>
                  </a:lnTo>
                  <a:cubicBezTo>
                    <a:pt x="0" y="34185"/>
                    <a:pt x="4902" y="22351"/>
                    <a:pt x="13626" y="13626"/>
                  </a:cubicBezTo>
                  <a:cubicBezTo>
                    <a:pt x="22351" y="4902"/>
                    <a:pt x="34185" y="0"/>
                    <a:pt x="46523" y="0"/>
                  </a:cubicBezTo>
                  <a:close/>
                </a:path>
              </a:pathLst>
            </a:custGeom>
            <a:blipFill>
              <a:blip r:embed="rId8"/>
              <a:stretch>
                <a:fillRect l="-78902" t="0" r="-79667" b="43769"/>
              </a:stretch>
            </a:blip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1355163" y="2115802"/>
            <a:ext cx="5971332" cy="11165578"/>
          </a:xfrm>
          <a:custGeom>
            <a:avLst/>
            <a:gdLst/>
            <a:ahLst/>
            <a:cxnLst/>
            <a:rect r="r" b="b" t="t" l="l"/>
            <a:pathLst>
              <a:path h="11165578" w="5971332">
                <a:moveTo>
                  <a:pt x="0" y="0"/>
                </a:moveTo>
                <a:lnTo>
                  <a:pt x="5971332" y="0"/>
                </a:lnTo>
                <a:lnTo>
                  <a:pt x="5971332" y="11165577"/>
                </a:lnTo>
                <a:lnTo>
                  <a:pt x="0" y="1116557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-3303" t="-1882" r="-4087" b="-675"/>
            </a:stretch>
          </a:blipFill>
        </p:spPr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32258" y="-766686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863989" y="1856634"/>
            <a:ext cx="14448909" cy="2181606"/>
            <a:chOff x="0" y="0"/>
            <a:chExt cx="19265212" cy="2908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265212" cy="2908808"/>
            </a:xfrm>
            <a:custGeom>
              <a:avLst/>
              <a:gdLst/>
              <a:ahLst/>
              <a:cxnLst/>
              <a:rect r="r" b="b" t="t" l="l"/>
              <a:pathLst>
                <a:path h="2908808" w="19265212">
                  <a:moveTo>
                    <a:pt x="0" y="0"/>
                  </a:moveTo>
                  <a:lnTo>
                    <a:pt x="19265212" y="0"/>
                  </a:lnTo>
                  <a:lnTo>
                    <a:pt x="19265212" y="2908808"/>
                  </a:lnTo>
                  <a:lnTo>
                    <a:pt x="0" y="290880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9265212" cy="2956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35AB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Nodo Acción del dispositivo:</a:t>
              </a:r>
            </a:p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Actúen sobre eventos automáticamente </a:t>
              </a:r>
            </a:p>
            <a:p>
              <a:pPr algn="l">
                <a:lnSpc>
                  <a:spcPts val="5280"/>
                </a:lnSpc>
              </a:pPr>
              <a:r>
                <a:rPr lang="en-US" b="true" sz="4000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en tiempo real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8549116" y="5681913"/>
            <a:ext cx="9002209" cy="522922"/>
            <a:chOff x="0" y="0"/>
            <a:chExt cx="12002946" cy="6972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002946" cy="697229"/>
            </a:xfrm>
            <a:custGeom>
              <a:avLst/>
              <a:gdLst/>
              <a:ahLst/>
              <a:cxnLst/>
              <a:rect r="r" b="b" t="t" l="l"/>
              <a:pathLst>
                <a:path h="697229" w="12002946">
                  <a:moveTo>
                    <a:pt x="0" y="0"/>
                  </a:moveTo>
                  <a:lnTo>
                    <a:pt x="12002946" y="0"/>
                  </a:lnTo>
                  <a:lnTo>
                    <a:pt x="12002946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12002946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Act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iven acc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iones al instante según eventos en tiempo real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549116" y="6332934"/>
            <a:ext cx="10157654" cy="869289"/>
            <a:chOff x="0" y="0"/>
            <a:chExt cx="13543539" cy="115905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3543539" cy="1159052"/>
            </a:xfrm>
            <a:custGeom>
              <a:avLst/>
              <a:gdLst/>
              <a:ahLst/>
              <a:cxnLst/>
              <a:rect r="r" b="b" t="t" l="l"/>
              <a:pathLst>
                <a:path h="1159052" w="13543539">
                  <a:moveTo>
                    <a:pt x="0" y="0"/>
                  </a:moveTo>
                  <a:lnTo>
                    <a:pt x="13543539" y="0"/>
                  </a:lnTo>
                  <a:lnTo>
                    <a:pt x="13543539" y="1159052"/>
                  </a:lnTo>
                  <a:lnTo>
                    <a:pt x="0" y="1159052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0" y="9525"/>
              <a:ext cx="13543539" cy="11495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Ejecuten comandos M2M entre dispositivos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con base </a:t>
              </a:r>
            </a:p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en datos entrantes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8549116" y="7306826"/>
            <a:ext cx="10426713" cy="507339"/>
            <a:chOff x="0" y="0"/>
            <a:chExt cx="13902284" cy="6764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902285" cy="676452"/>
            </a:xfrm>
            <a:custGeom>
              <a:avLst/>
              <a:gdLst/>
              <a:ahLst/>
              <a:cxnLst/>
              <a:rect r="r" b="b" t="t" l="l"/>
              <a:pathLst>
                <a:path h="676452" w="13902285">
                  <a:moveTo>
                    <a:pt x="0" y="0"/>
                  </a:moveTo>
                  <a:lnTo>
                    <a:pt x="13902285" y="0"/>
                  </a:lnTo>
                  <a:lnTo>
                    <a:pt x="13902285" y="676452"/>
                  </a:lnTo>
                  <a:lnTo>
                    <a:pt x="0" y="676452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13902284" cy="6669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Ejecuten varias acciones dentro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de un mismo flujo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7863989" y="4308219"/>
            <a:ext cx="10059505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Enví</a:t>
            </a:r>
            <a:r>
              <a:rPr lang="en-US" sz="25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en comandos a dispositivos automáticamente según condiciones definidas, con control en tiempo real sin intervención manual.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7873514" y="5766283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873514" y="6421614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7873514" y="7392930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0" id="20"/>
          <p:cNvGrpSpPr/>
          <p:nvPr/>
        </p:nvGrpSpPr>
        <p:grpSpPr>
          <a:xfrm rot="0">
            <a:off x="958623" y="2115802"/>
            <a:ext cx="5948086" cy="10659033"/>
            <a:chOff x="0" y="0"/>
            <a:chExt cx="806630" cy="1445489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06630" cy="1445489"/>
            </a:xfrm>
            <a:custGeom>
              <a:avLst/>
              <a:gdLst/>
              <a:ahLst/>
              <a:cxnLst/>
              <a:rect r="r" b="b" t="t" l="l"/>
              <a:pathLst>
                <a:path h="1445489" w="806630">
                  <a:moveTo>
                    <a:pt x="32540" y="0"/>
                  </a:moveTo>
                  <a:lnTo>
                    <a:pt x="774090" y="0"/>
                  </a:lnTo>
                  <a:cubicBezTo>
                    <a:pt x="782720" y="0"/>
                    <a:pt x="790997" y="3428"/>
                    <a:pt x="797099" y="9531"/>
                  </a:cubicBezTo>
                  <a:cubicBezTo>
                    <a:pt x="803201" y="15633"/>
                    <a:pt x="806630" y="23910"/>
                    <a:pt x="806630" y="32540"/>
                  </a:cubicBezTo>
                  <a:lnTo>
                    <a:pt x="806630" y="1412949"/>
                  </a:lnTo>
                  <a:cubicBezTo>
                    <a:pt x="806630" y="1421579"/>
                    <a:pt x="803201" y="1429856"/>
                    <a:pt x="797099" y="1435958"/>
                  </a:cubicBezTo>
                  <a:cubicBezTo>
                    <a:pt x="790997" y="1442061"/>
                    <a:pt x="782720" y="1445489"/>
                    <a:pt x="774090" y="1445489"/>
                  </a:cubicBezTo>
                  <a:lnTo>
                    <a:pt x="32540" y="1445489"/>
                  </a:lnTo>
                  <a:cubicBezTo>
                    <a:pt x="23910" y="1445489"/>
                    <a:pt x="15633" y="1442061"/>
                    <a:pt x="9531" y="1435958"/>
                  </a:cubicBezTo>
                  <a:cubicBezTo>
                    <a:pt x="3428" y="1429856"/>
                    <a:pt x="0" y="1421579"/>
                    <a:pt x="0" y="1412949"/>
                  </a:cubicBezTo>
                  <a:lnTo>
                    <a:pt x="0" y="32540"/>
                  </a:lnTo>
                  <a:cubicBezTo>
                    <a:pt x="0" y="23910"/>
                    <a:pt x="3428" y="15633"/>
                    <a:pt x="9531" y="9531"/>
                  </a:cubicBezTo>
                  <a:cubicBezTo>
                    <a:pt x="15633" y="3428"/>
                    <a:pt x="23910" y="0"/>
                    <a:pt x="32540" y="0"/>
                  </a:cubicBezTo>
                  <a:close/>
                </a:path>
              </a:pathLst>
            </a:custGeom>
            <a:blipFill>
              <a:blip r:embed="rId6"/>
              <a:stretch>
                <a:fillRect l="-78902" t="0" r="-79667" b="43769"/>
              </a:stretch>
            </a:blipFill>
            <a:ln cap="rnd">
              <a:noFill/>
              <a:prstDash val="solid"/>
              <a:round/>
            </a:ln>
          </p:spPr>
        </p:sp>
      </p:grpSp>
      <p:sp>
        <p:nvSpPr>
          <p:cNvPr name="Freeform 22" id="22"/>
          <p:cNvSpPr/>
          <p:nvPr/>
        </p:nvSpPr>
        <p:spPr>
          <a:xfrm flipH="false" flipV="false" rot="0">
            <a:off x="958623" y="2115802"/>
            <a:ext cx="5921118" cy="10864437"/>
          </a:xfrm>
          <a:custGeom>
            <a:avLst/>
            <a:gdLst/>
            <a:ahLst/>
            <a:cxnLst/>
            <a:rect r="r" b="b" t="t" l="l"/>
            <a:pathLst>
              <a:path h="10864437" w="5921118">
                <a:moveTo>
                  <a:pt x="0" y="0"/>
                </a:moveTo>
                <a:lnTo>
                  <a:pt x="5921118" y="0"/>
                </a:lnTo>
                <a:lnTo>
                  <a:pt x="5921118" y="10864437"/>
                </a:lnTo>
                <a:lnTo>
                  <a:pt x="0" y="10864437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951003" y="1856634"/>
            <a:ext cx="14448909" cy="2181606"/>
            <a:chOff x="0" y="0"/>
            <a:chExt cx="19265212" cy="2908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9265212" cy="2908808"/>
            </a:xfrm>
            <a:custGeom>
              <a:avLst/>
              <a:gdLst/>
              <a:ahLst/>
              <a:cxnLst/>
              <a:rect r="r" b="b" t="t" l="l"/>
              <a:pathLst>
                <a:path h="2908808" w="19265212">
                  <a:moveTo>
                    <a:pt x="0" y="0"/>
                  </a:moveTo>
                  <a:lnTo>
                    <a:pt x="19265212" y="0"/>
                  </a:lnTo>
                  <a:lnTo>
                    <a:pt x="19265212" y="2908808"/>
                  </a:lnTo>
                  <a:lnTo>
                    <a:pt x="0" y="290880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9265212" cy="2956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35AB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Nodo Webhook:</a:t>
              </a:r>
            </a:p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Envíen datos a sistemas externos </a:t>
              </a:r>
            </a:p>
            <a:p>
              <a:pPr algn="l">
                <a:lnSpc>
                  <a:spcPts val="5280"/>
                </a:lnSpc>
              </a:pPr>
              <a:r>
                <a:rPr lang="en-US" b="true" sz="4000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en tiempo real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604909" y="5656093"/>
            <a:ext cx="9448451" cy="522922"/>
            <a:chOff x="0" y="0"/>
            <a:chExt cx="12597935" cy="6972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597935" cy="697229"/>
            </a:xfrm>
            <a:custGeom>
              <a:avLst/>
              <a:gdLst/>
              <a:ahLst/>
              <a:cxnLst/>
              <a:rect r="r" b="b" t="t" l="l"/>
              <a:pathLst>
                <a:path h="697229" w="12597935">
                  <a:moveTo>
                    <a:pt x="0" y="0"/>
                  </a:moveTo>
                  <a:lnTo>
                    <a:pt x="12597935" y="0"/>
                  </a:lnTo>
                  <a:lnTo>
                    <a:pt x="12597935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0" y="0"/>
              <a:ext cx="12597935" cy="69722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Enví</a:t>
              </a:r>
              <a:r>
                <a:rPr lang="en-US" sz="24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</a:t>
              </a:r>
              <a:r>
                <a:rPr lang="en-US" sz="24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n y reciban datos mediante solicitudes HTTP (webhooks/APIs)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1626605" y="6312963"/>
            <a:ext cx="7684161" cy="894397"/>
            <a:chOff x="0" y="0"/>
            <a:chExt cx="10245548" cy="119252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0245547" cy="1192529"/>
            </a:xfrm>
            <a:custGeom>
              <a:avLst/>
              <a:gdLst/>
              <a:ahLst/>
              <a:cxnLst/>
              <a:rect r="r" b="b" t="t" l="l"/>
              <a:pathLst>
                <a:path h="1192529" w="10245547">
                  <a:moveTo>
                    <a:pt x="0" y="0"/>
                  </a:moveTo>
                  <a:lnTo>
                    <a:pt x="10245547" y="0"/>
                  </a:lnTo>
                  <a:lnTo>
                    <a:pt x="10245547" y="1192529"/>
                  </a:lnTo>
                  <a:lnTo>
                    <a:pt x="0" y="1192529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0" y="0"/>
              <a:ext cx="10245548" cy="119252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Per</a:t>
              </a:r>
              <a:r>
                <a:rPr lang="en-US" sz="24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sonalicen payloads y encabezados según su</a:t>
              </a:r>
              <a:r>
                <a:rPr lang="en-US" sz="24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lógica y necesidades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626605" y="7309736"/>
            <a:ext cx="10426713" cy="522922"/>
            <a:chOff x="0" y="0"/>
            <a:chExt cx="13902284" cy="697229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3902285" cy="697229"/>
            </a:xfrm>
            <a:custGeom>
              <a:avLst/>
              <a:gdLst/>
              <a:ahLst/>
              <a:cxnLst/>
              <a:rect r="r" b="b" t="t" l="l"/>
              <a:pathLst>
                <a:path h="697229" w="13902285">
                  <a:moveTo>
                    <a:pt x="0" y="0"/>
                  </a:moveTo>
                  <a:lnTo>
                    <a:pt x="13902285" y="0"/>
                  </a:lnTo>
                  <a:lnTo>
                    <a:pt x="13902285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0" y="0"/>
              <a:ext cx="13902284" cy="697229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999"/>
                </a:lnSpc>
              </a:pPr>
              <a:r>
                <a:rPr lang="en-US" sz="24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Integren</a:t>
              </a:r>
              <a:r>
                <a:rPr lang="en-US" sz="24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ERP, CRM o plataformas personalizadas</a:t>
              </a: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951003" y="4289727"/>
            <a:ext cx="9782586" cy="9055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Envíen dato</a:t>
            </a:r>
            <a:r>
              <a:rPr lang="en-US" sz="25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s procesados a sistemas externos y APIs como parte de su flujo, integrando sus herramientas de negocio.</a:t>
            </a:r>
          </a:p>
        </p:txBody>
      </p:sp>
      <p:sp>
        <p:nvSpPr>
          <p:cNvPr name="Freeform 16" id="16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958623" y="5745697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58623" y="6396454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958623" y="7374438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2"/>
                </a:lnTo>
                <a:lnTo>
                  <a:pt x="0" y="35418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21" id="21"/>
          <p:cNvGrpSpPr/>
          <p:nvPr/>
        </p:nvGrpSpPr>
        <p:grpSpPr>
          <a:xfrm rot="0">
            <a:off x="11345465" y="2115802"/>
            <a:ext cx="5990729" cy="10735451"/>
            <a:chOff x="0" y="0"/>
            <a:chExt cx="806630" cy="1445489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06630" cy="1445489"/>
            </a:xfrm>
            <a:custGeom>
              <a:avLst/>
              <a:gdLst/>
              <a:ahLst/>
              <a:cxnLst/>
              <a:rect r="r" b="b" t="t" l="l"/>
              <a:pathLst>
                <a:path h="1445489" w="806630">
                  <a:moveTo>
                    <a:pt x="46523" y="0"/>
                  </a:moveTo>
                  <a:lnTo>
                    <a:pt x="760106" y="0"/>
                  </a:lnTo>
                  <a:cubicBezTo>
                    <a:pt x="785800" y="0"/>
                    <a:pt x="806630" y="20829"/>
                    <a:pt x="806630" y="46523"/>
                  </a:cubicBezTo>
                  <a:lnTo>
                    <a:pt x="806630" y="1398965"/>
                  </a:lnTo>
                  <a:cubicBezTo>
                    <a:pt x="806630" y="1411304"/>
                    <a:pt x="801728" y="1423138"/>
                    <a:pt x="793003" y="1431863"/>
                  </a:cubicBezTo>
                  <a:cubicBezTo>
                    <a:pt x="784278" y="1440587"/>
                    <a:pt x="772445" y="1445489"/>
                    <a:pt x="760106" y="1445489"/>
                  </a:cubicBezTo>
                  <a:lnTo>
                    <a:pt x="46523" y="1445489"/>
                  </a:lnTo>
                  <a:cubicBezTo>
                    <a:pt x="34185" y="1445489"/>
                    <a:pt x="22351" y="1440587"/>
                    <a:pt x="13626" y="1431863"/>
                  </a:cubicBezTo>
                  <a:cubicBezTo>
                    <a:pt x="4902" y="1423138"/>
                    <a:pt x="0" y="1411304"/>
                    <a:pt x="0" y="1398965"/>
                  </a:cubicBezTo>
                  <a:lnTo>
                    <a:pt x="0" y="46523"/>
                  </a:lnTo>
                  <a:cubicBezTo>
                    <a:pt x="0" y="34185"/>
                    <a:pt x="4902" y="22351"/>
                    <a:pt x="13626" y="13626"/>
                  </a:cubicBezTo>
                  <a:cubicBezTo>
                    <a:pt x="22351" y="4902"/>
                    <a:pt x="34185" y="0"/>
                    <a:pt x="46523" y="0"/>
                  </a:cubicBezTo>
                  <a:close/>
                </a:path>
              </a:pathLst>
            </a:custGeom>
            <a:blipFill>
              <a:blip r:embed="rId8"/>
              <a:stretch>
                <a:fillRect l="-78902" t="0" r="-79667" b="43769"/>
              </a:stretch>
            </a:blipFill>
          </p:spPr>
        </p:sp>
      </p:grpSp>
      <p:sp>
        <p:nvSpPr>
          <p:cNvPr name="Freeform 23" id="23"/>
          <p:cNvSpPr/>
          <p:nvPr/>
        </p:nvSpPr>
        <p:spPr>
          <a:xfrm flipH="false" flipV="false" rot="0">
            <a:off x="11345465" y="2115802"/>
            <a:ext cx="5990729" cy="11003892"/>
          </a:xfrm>
          <a:custGeom>
            <a:avLst/>
            <a:gdLst/>
            <a:ahLst/>
            <a:cxnLst/>
            <a:rect r="r" b="b" t="t" l="l"/>
            <a:pathLst>
              <a:path h="11003892" w="5990729">
                <a:moveTo>
                  <a:pt x="0" y="0"/>
                </a:moveTo>
                <a:lnTo>
                  <a:pt x="5990729" y="0"/>
                </a:lnTo>
                <a:lnTo>
                  <a:pt x="5990729" y="11003891"/>
                </a:lnTo>
                <a:lnTo>
                  <a:pt x="0" y="1100389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-71" r="0" b="-71"/>
            </a:stretch>
          </a:blipFill>
        </p:spPr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tru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873514" y="1856634"/>
            <a:ext cx="8526851" cy="2181606"/>
            <a:chOff x="0" y="0"/>
            <a:chExt cx="11369135" cy="290880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1369135" cy="2908808"/>
            </a:xfrm>
            <a:custGeom>
              <a:avLst/>
              <a:gdLst/>
              <a:ahLst/>
              <a:cxnLst/>
              <a:rect r="r" b="b" t="t" l="l"/>
              <a:pathLst>
                <a:path h="2908808" w="11369135">
                  <a:moveTo>
                    <a:pt x="0" y="0"/>
                  </a:moveTo>
                  <a:lnTo>
                    <a:pt x="11369135" y="0"/>
                  </a:lnTo>
                  <a:lnTo>
                    <a:pt x="11369135" y="2908808"/>
                  </a:lnTo>
                  <a:lnTo>
                    <a:pt x="0" y="2908808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1369135" cy="2956433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35AB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Nodo Punto final de salida:</a:t>
              </a:r>
            </a:p>
            <a:p>
              <a:pPr algn="l">
                <a:lnSpc>
                  <a:spcPts val="5280"/>
                </a:lnSpc>
              </a:pPr>
              <a:r>
                <a:rPr lang="en-US" b="true" sz="4000">
                  <a:solidFill>
                    <a:srgbClr val="074890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Entreguen los datos donde se necesiten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8644366" y="6226837"/>
            <a:ext cx="9002209" cy="522922"/>
            <a:chOff x="0" y="0"/>
            <a:chExt cx="12002946" cy="697229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002946" cy="697229"/>
            </a:xfrm>
            <a:custGeom>
              <a:avLst/>
              <a:gdLst/>
              <a:ahLst/>
              <a:cxnLst/>
              <a:rect r="r" b="b" t="t" l="l"/>
              <a:pathLst>
                <a:path h="697229" w="12002946">
                  <a:moveTo>
                    <a:pt x="0" y="0"/>
                  </a:moveTo>
                  <a:lnTo>
                    <a:pt x="12002946" y="0"/>
                  </a:lnTo>
                  <a:lnTo>
                    <a:pt x="12002946" y="697229"/>
                  </a:lnTo>
                  <a:lnTo>
                    <a:pt x="0" y="697229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0" y="9525"/>
              <a:ext cx="12002946" cy="687704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Enví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n datos a múltiples destinos al mismo tiempo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8644366" y="6810641"/>
            <a:ext cx="6672313" cy="869289"/>
            <a:chOff x="0" y="0"/>
            <a:chExt cx="8896417" cy="1159052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896417" cy="1159052"/>
            </a:xfrm>
            <a:custGeom>
              <a:avLst/>
              <a:gdLst/>
              <a:ahLst/>
              <a:cxnLst/>
              <a:rect r="r" b="b" t="t" l="l"/>
              <a:pathLst>
                <a:path h="1159052" w="8896417">
                  <a:moveTo>
                    <a:pt x="0" y="0"/>
                  </a:moveTo>
                  <a:lnTo>
                    <a:pt x="8896417" y="0"/>
                  </a:lnTo>
                  <a:lnTo>
                    <a:pt x="8896417" y="1159052"/>
                  </a:lnTo>
                  <a:lnTo>
                    <a:pt x="0" y="1159052"/>
                  </a:lnTo>
                  <a:close/>
                </a:path>
              </a:pathLst>
            </a:custGeom>
          </p:spPr>
        </p:sp>
        <p:sp>
          <p:nvSpPr>
            <p:cNvPr name="TextBox 11" id="11"/>
            <p:cNvSpPr txBox="true"/>
            <p:nvPr/>
          </p:nvSpPr>
          <p:spPr>
            <a:xfrm>
              <a:off x="0" y="9525"/>
              <a:ext cx="8896417" cy="11495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Entr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eguen datos en un formato estandarizado, sin impo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rtar el tipo de dispositivo</a:t>
              </a: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8644366" y="7750338"/>
            <a:ext cx="7552372" cy="869289"/>
            <a:chOff x="0" y="0"/>
            <a:chExt cx="10069829" cy="1159052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10069829" cy="1159052"/>
            </a:xfrm>
            <a:custGeom>
              <a:avLst/>
              <a:gdLst/>
              <a:ahLst/>
              <a:cxnLst/>
              <a:rect r="r" b="b" t="t" l="l"/>
              <a:pathLst>
                <a:path h="1159052" w="10069829">
                  <a:moveTo>
                    <a:pt x="0" y="0"/>
                  </a:moveTo>
                  <a:lnTo>
                    <a:pt x="10069829" y="0"/>
                  </a:lnTo>
                  <a:lnTo>
                    <a:pt x="10069829" y="1159052"/>
                  </a:lnTo>
                  <a:lnTo>
                    <a:pt x="0" y="1159052"/>
                  </a:lnTo>
                  <a:close/>
                </a:path>
              </a:pathLst>
            </a:custGeom>
          </p:spPr>
        </p:sp>
        <p:sp>
          <p:nvSpPr>
            <p:cNvPr name="TextBox 14" id="14"/>
            <p:cNvSpPr txBox="true"/>
            <p:nvPr/>
          </p:nvSpPr>
          <p:spPr>
            <a:xfrm>
              <a:off x="0" y="9525"/>
              <a:ext cx="10069829" cy="1149527"/>
            </a:xfrm>
            <a:prstGeom prst="rect">
              <a:avLst/>
            </a:prstGeom>
          </p:spPr>
          <p:txBody>
            <a:bodyPr anchor="ctr" rtlCol="false" tIns="0" lIns="0" bIns="0" rIns="0"/>
            <a:lstStyle/>
            <a:p>
              <a:pPr algn="l">
                <a:lnSpc>
                  <a:spcPts val="2879"/>
                </a:lnSpc>
              </a:pP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T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ransmitan datos a</a:t>
              </a:r>
              <a:r>
                <a:rPr lang="en-US" sz="2399">
                  <a:solidFill>
                    <a:srgbClr val="074890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 sistemas externos mediante distintos protocolos</a:t>
              </a:r>
            </a:p>
          </p:txBody>
        </p:sp>
      </p:grpSp>
      <p:sp>
        <p:nvSpPr>
          <p:cNvPr name="Freeform 15" id="15"/>
          <p:cNvSpPr/>
          <p:nvPr/>
        </p:nvSpPr>
        <p:spPr>
          <a:xfrm flipH="false" flipV="false" rot="0">
            <a:off x="7873514" y="6289236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7873514" y="6872053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7873514" y="7817391"/>
            <a:ext cx="354183" cy="354183"/>
          </a:xfrm>
          <a:custGeom>
            <a:avLst/>
            <a:gdLst/>
            <a:ahLst/>
            <a:cxnLst/>
            <a:rect r="r" b="b" t="t" l="l"/>
            <a:pathLst>
              <a:path h="354183" w="354183">
                <a:moveTo>
                  <a:pt x="0" y="0"/>
                </a:moveTo>
                <a:lnTo>
                  <a:pt x="354182" y="0"/>
                </a:lnTo>
                <a:lnTo>
                  <a:pt x="354182" y="354183"/>
                </a:lnTo>
                <a:lnTo>
                  <a:pt x="0" y="35418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9" id="19"/>
          <p:cNvGrpSpPr/>
          <p:nvPr/>
        </p:nvGrpSpPr>
        <p:grpSpPr>
          <a:xfrm rot="0">
            <a:off x="934587" y="2115802"/>
            <a:ext cx="5990729" cy="10735451"/>
            <a:chOff x="0" y="0"/>
            <a:chExt cx="806630" cy="144548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806630" cy="1445489"/>
            </a:xfrm>
            <a:custGeom>
              <a:avLst/>
              <a:gdLst/>
              <a:ahLst/>
              <a:cxnLst/>
              <a:rect r="r" b="b" t="t" l="l"/>
              <a:pathLst>
                <a:path h="1445489" w="806630">
                  <a:moveTo>
                    <a:pt x="46523" y="0"/>
                  </a:moveTo>
                  <a:lnTo>
                    <a:pt x="760106" y="0"/>
                  </a:lnTo>
                  <a:cubicBezTo>
                    <a:pt x="785800" y="0"/>
                    <a:pt x="806630" y="20829"/>
                    <a:pt x="806630" y="46523"/>
                  </a:cubicBezTo>
                  <a:lnTo>
                    <a:pt x="806630" y="1398965"/>
                  </a:lnTo>
                  <a:cubicBezTo>
                    <a:pt x="806630" y="1411304"/>
                    <a:pt x="801728" y="1423138"/>
                    <a:pt x="793003" y="1431863"/>
                  </a:cubicBezTo>
                  <a:cubicBezTo>
                    <a:pt x="784278" y="1440587"/>
                    <a:pt x="772445" y="1445489"/>
                    <a:pt x="760106" y="1445489"/>
                  </a:cubicBezTo>
                  <a:lnTo>
                    <a:pt x="46523" y="1445489"/>
                  </a:lnTo>
                  <a:cubicBezTo>
                    <a:pt x="34185" y="1445489"/>
                    <a:pt x="22351" y="1440587"/>
                    <a:pt x="13626" y="1431863"/>
                  </a:cubicBezTo>
                  <a:cubicBezTo>
                    <a:pt x="4902" y="1423138"/>
                    <a:pt x="0" y="1411304"/>
                    <a:pt x="0" y="1398965"/>
                  </a:cubicBezTo>
                  <a:lnTo>
                    <a:pt x="0" y="46523"/>
                  </a:lnTo>
                  <a:cubicBezTo>
                    <a:pt x="0" y="34185"/>
                    <a:pt x="4902" y="22351"/>
                    <a:pt x="13626" y="13626"/>
                  </a:cubicBezTo>
                  <a:cubicBezTo>
                    <a:pt x="22351" y="4902"/>
                    <a:pt x="34185" y="0"/>
                    <a:pt x="46523" y="0"/>
                  </a:cubicBezTo>
                  <a:close/>
                </a:path>
              </a:pathLst>
            </a:custGeom>
            <a:blipFill>
              <a:blip r:embed="rId6"/>
              <a:stretch>
                <a:fillRect l="-78902" t="0" r="-79667" b="43769"/>
              </a:stretch>
            </a:blipFill>
          </p:spPr>
        </p:sp>
      </p:grpSp>
      <p:sp>
        <p:nvSpPr>
          <p:cNvPr name="Freeform 21" id="21"/>
          <p:cNvSpPr/>
          <p:nvPr/>
        </p:nvSpPr>
        <p:spPr>
          <a:xfrm flipH="false" flipV="false" rot="0">
            <a:off x="813637" y="2115802"/>
            <a:ext cx="6093072" cy="10904827"/>
          </a:xfrm>
          <a:custGeom>
            <a:avLst/>
            <a:gdLst/>
            <a:ahLst/>
            <a:cxnLst/>
            <a:rect r="r" b="b" t="t" l="l"/>
            <a:pathLst>
              <a:path h="10904827" w="6093072">
                <a:moveTo>
                  <a:pt x="0" y="0"/>
                </a:moveTo>
                <a:lnTo>
                  <a:pt x="6093071" y="0"/>
                </a:lnTo>
                <a:lnTo>
                  <a:pt x="6093071" y="10904826"/>
                </a:lnTo>
                <a:lnTo>
                  <a:pt x="0" y="1090482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50" r="0" b="-5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7873514" y="4204362"/>
            <a:ext cx="8488480" cy="13627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39"/>
              </a:lnSpc>
            </a:pPr>
            <a:r>
              <a:rPr lang="en-US" sz="2599">
                <a:solidFill>
                  <a:srgbClr val="074890"/>
                </a:solidFill>
                <a:latin typeface="Proxima Nova"/>
                <a:ea typeface="Proxima Nova"/>
                <a:cs typeface="Proxima Nova"/>
                <a:sym typeface="Proxima Nova"/>
              </a:rPr>
              <a:t>Definan dónde se entregan los datos procesados, ya sea en Navixy o en plataformas externas, garantizando una distribución consistente y escalable.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0" t="0" r="-60" b="0"/>
            </a:stretch>
          </a:blipFill>
        </p:spPr>
      </p:sp>
      <p:sp>
        <p:nvSpPr>
          <p:cNvPr name="Freeform 3" id="3"/>
          <p:cNvSpPr/>
          <p:nvPr/>
        </p:nvSpPr>
        <p:spPr>
          <a:xfrm flipH="true" flipV="false" rot="0">
            <a:off x="-832258" y="-757161"/>
            <a:ext cx="21100742" cy="12396686"/>
          </a:xfrm>
          <a:custGeom>
            <a:avLst/>
            <a:gdLst/>
            <a:ahLst/>
            <a:cxnLst/>
            <a:rect r="r" b="b" t="t" l="l"/>
            <a:pathLst>
              <a:path h="12396686" w="21100742">
                <a:moveTo>
                  <a:pt x="21100742" y="0"/>
                </a:moveTo>
                <a:lnTo>
                  <a:pt x="0" y="0"/>
                </a:lnTo>
                <a:lnTo>
                  <a:pt x="0" y="12396686"/>
                </a:lnTo>
                <a:lnTo>
                  <a:pt x="21100742" y="12396686"/>
                </a:lnTo>
                <a:lnTo>
                  <a:pt x="21100742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941478" y="1868828"/>
            <a:ext cx="8034384" cy="932917"/>
            <a:chOff x="0" y="0"/>
            <a:chExt cx="10712512" cy="1243889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10712512" cy="1243889"/>
            </a:xfrm>
            <a:custGeom>
              <a:avLst/>
              <a:gdLst/>
              <a:ahLst/>
              <a:cxnLst/>
              <a:rect r="r" b="b" t="t" l="l"/>
              <a:pathLst>
                <a:path h="1243889" w="10712512">
                  <a:moveTo>
                    <a:pt x="0" y="0"/>
                  </a:moveTo>
                  <a:lnTo>
                    <a:pt x="10712512" y="0"/>
                  </a:lnTo>
                  <a:lnTo>
                    <a:pt x="10712512" y="1243889"/>
                  </a:lnTo>
                  <a:lnTo>
                    <a:pt x="0" y="1243889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47625"/>
              <a:ext cx="10712512" cy="1291514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 marL="0" indent="0" lvl="0">
                <a:lnSpc>
                  <a:spcPts val="5279"/>
                </a:lnSpc>
                <a:spcBef>
                  <a:spcPct val="0"/>
                </a:spcBef>
              </a:pPr>
              <a:r>
                <a:rPr lang="en-US" b="true" sz="3999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D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i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señad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pa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 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op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ci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o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nes 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r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ea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l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e</a:t>
              </a:r>
              <a:r>
                <a:rPr lang="en-US" b="true" sz="3999" strike="noStrike" u="none">
                  <a:solidFill>
                    <a:srgbClr val="1A509D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</a:t>
              </a: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11957958" y="5995869"/>
            <a:ext cx="5174403" cy="1992059"/>
            <a:chOff x="0" y="0"/>
            <a:chExt cx="1322429" cy="509113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22429" cy="509113"/>
            </a:xfrm>
            <a:custGeom>
              <a:avLst/>
              <a:gdLst/>
              <a:ahLst/>
              <a:cxnLst/>
              <a:rect r="r" b="b" t="t" l="l"/>
              <a:pathLst>
                <a:path h="509113" w="1322429">
                  <a:moveTo>
                    <a:pt x="149620" y="0"/>
                  </a:moveTo>
                  <a:lnTo>
                    <a:pt x="1172810" y="0"/>
                  </a:lnTo>
                  <a:cubicBezTo>
                    <a:pt x="1255442" y="0"/>
                    <a:pt x="1322429" y="66987"/>
                    <a:pt x="1322429" y="149620"/>
                  </a:cubicBezTo>
                  <a:lnTo>
                    <a:pt x="1322429" y="359494"/>
                  </a:lnTo>
                  <a:cubicBezTo>
                    <a:pt x="1322429" y="442127"/>
                    <a:pt x="1255442" y="509113"/>
                    <a:pt x="1172810" y="509113"/>
                  </a:cubicBezTo>
                  <a:lnTo>
                    <a:pt x="149620" y="509113"/>
                  </a:lnTo>
                  <a:cubicBezTo>
                    <a:pt x="66987" y="509113"/>
                    <a:pt x="0" y="442127"/>
                    <a:pt x="0" y="359494"/>
                  </a:cubicBezTo>
                  <a:lnTo>
                    <a:pt x="0" y="149620"/>
                  </a:lnTo>
                  <a:cubicBezTo>
                    <a:pt x="0" y="66987"/>
                    <a:pt x="66987" y="0"/>
                    <a:pt x="14962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C4EC8">
                    <a:alpha val="84000"/>
                  </a:srgbClr>
                </a:gs>
                <a:gs pos="100000">
                  <a:srgbClr val="357BFF">
                    <a:alpha val="84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19050"/>
              <a:ext cx="1322429" cy="52816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958623" y="5995869"/>
            <a:ext cx="5091640" cy="1992059"/>
            <a:chOff x="0" y="0"/>
            <a:chExt cx="1301278" cy="50911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301278" cy="509113"/>
            </a:xfrm>
            <a:custGeom>
              <a:avLst/>
              <a:gdLst/>
              <a:ahLst/>
              <a:cxnLst/>
              <a:rect r="r" b="b" t="t" l="l"/>
              <a:pathLst>
                <a:path h="509113" w="1301278">
                  <a:moveTo>
                    <a:pt x="152052" y="0"/>
                  </a:moveTo>
                  <a:lnTo>
                    <a:pt x="1149226" y="0"/>
                  </a:lnTo>
                  <a:cubicBezTo>
                    <a:pt x="1233202" y="0"/>
                    <a:pt x="1301278" y="68076"/>
                    <a:pt x="1301278" y="152052"/>
                  </a:cubicBezTo>
                  <a:lnTo>
                    <a:pt x="1301278" y="357062"/>
                  </a:lnTo>
                  <a:cubicBezTo>
                    <a:pt x="1301278" y="441038"/>
                    <a:pt x="1233202" y="509113"/>
                    <a:pt x="1149226" y="509113"/>
                  </a:cubicBezTo>
                  <a:lnTo>
                    <a:pt x="152052" y="509113"/>
                  </a:lnTo>
                  <a:cubicBezTo>
                    <a:pt x="68076" y="509113"/>
                    <a:pt x="0" y="441038"/>
                    <a:pt x="0" y="357062"/>
                  </a:cubicBezTo>
                  <a:lnTo>
                    <a:pt x="0" y="152052"/>
                  </a:lnTo>
                  <a:cubicBezTo>
                    <a:pt x="0" y="68076"/>
                    <a:pt x="68076" y="0"/>
                    <a:pt x="15205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C4EC8">
                    <a:alpha val="84000"/>
                  </a:srgbClr>
                </a:gs>
                <a:gs pos="100000">
                  <a:srgbClr val="357BFF">
                    <a:alpha val="84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19050"/>
              <a:ext cx="1301278" cy="52816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3" id="13"/>
          <p:cNvSpPr txBox="true"/>
          <p:nvPr/>
        </p:nvSpPr>
        <p:spPr>
          <a:xfrm rot="0">
            <a:off x="1521385" y="6270539"/>
            <a:ext cx="3966116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b="true" sz="24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Compatible</a:t>
            </a:r>
            <a:r>
              <a:rPr lang="en-US" b="true" sz="24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con cualquier dispositivo gracias al soporte flexible de protocolos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6290111" y="5995869"/>
            <a:ext cx="5371501" cy="1992059"/>
            <a:chOff x="0" y="0"/>
            <a:chExt cx="1372802" cy="50911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372802" cy="509113"/>
            </a:xfrm>
            <a:custGeom>
              <a:avLst/>
              <a:gdLst/>
              <a:ahLst/>
              <a:cxnLst/>
              <a:rect r="r" b="b" t="t" l="l"/>
              <a:pathLst>
                <a:path h="509113" w="1372802">
                  <a:moveTo>
                    <a:pt x="144130" y="0"/>
                  </a:moveTo>
                  <a:lnTo>
                    <a:pt x="1228673" y="0"/>
                  </a:lnTo>
                  <a:cubicBezTo>
                    <a:pt x="1266898" y="0"/>
                    <a:pt x="1303558" y="15185"/>
                    <a:pt x="1330588" y="42215"/>
                  </a:cubicBezTo>
                  <a:cubicBezTo>
                    <a:pt x="1357617" y="69244"/>
                    <a:pt x="1372802" y="105904"/>
                    <a:pt x="1372802" y="144130"/>
                  </a:cubicBezTo>
                  <a:lnTo>
                    <a:pt x="1372802" y="364984"/>
                  </a:lnTo>
                  <a:cubicBezTo>
                    <a:pt x="1372802" y="444584"/>
                    <a:pt x="1308273" y="509113"/>
                    <a:pt x="1228673" y="509113"/>
                  </a:cubicBezTo>
                  <a:lnTo>
                    <a:pt x="144130" y="509113"/>
                  </a:lnTo>
                  <a:cubicBezTo>
                    <a:pt x="64529" y="509113"/>
                    <a:pt x="0" y="444584"/>
                    <a:pt x="0" y="364984"/>
                  </a:cubicBezTo>
                  <a:lnTo>
                    <a:pt x="0" y="144130"/>
                  </a:lnTo>
                  <a:cubicBezTo>
                    <a:pt x="0" y="64529"/>
                    <a:pt x="64529" y="0"/>
                    <a:pt x="14413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AC3FF">
                    <a:alpha val="83000"/>
                  </a:srgbClr>
                </a:gs>
                <a:gs pos="100000">
                  <a:srgbClr val="FFFFFF">
                    <a:alpha val="83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0" y="-19050"/>
              <a:ext cx="1372802" cy="528163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6868099" y="6309274"/>
            <a:ext cx="4272022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49"/>
              </a:lnSpc>
              <a:spcBef>
                <a:spcPct val="0"/>
              </a:spcBef>
            </a:pPr>
            <a:r>
              <a:rPr lang="en-US" b="true" sz="2499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D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ocumenta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c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i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ó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n 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c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o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m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p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leta 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p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r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 facili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t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ar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la impl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e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men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ta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ció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n 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y e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scal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ab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i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lidad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2567843" y="6270539"/>
            <a:ext cx="3954631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49"/>
              </a:lnSpc>
              <a:spcBef>
                <a:spcPct val="0"/>
              </a:spcBef>
            </a:pP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Infra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e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structur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 pr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e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parada para IA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q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u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e facili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t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el int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e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rc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am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bio d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e dat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os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c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o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n 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s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i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s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t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emas de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I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y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anal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í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tic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</a:t>
            </a:r>
          </a:p>
        </p:txBody>
      </p:sp>
      <p:grpSp>
        <p:nvGrpSpPr>
          <p:cNvPr name="Group 19" id="19"/>
          <p:cNvGrpSpPr/>
          <p:nvPr/>
        </p:nvGrpSpPr>
        <p:grpSpPr>
          <a:xfrm rot="0">
            <a:off x="958623" y="3439920"/>
            <a:ext cx="5091640" cy="2052572"/>
            <a:chOff x="0" y="0"/>
            <a:chExt cx="1301278" cy="524579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301278" cy="524579"/>
            </a:xfrm>
            <a:custGeom>
              <a:avLst/>
              <a:gdLst/>
              <a:ahLst/>
              <a:cxnLst/>
              <a:rect r="r" b="b" t="t" l="l"/>
              <a:pathLst>
                <a:path h="524579" w="1301278">
                  <a:moveTo>
                    <a:pt x="152052" y="0"/>
                  </a:moveTo>
                  <a:lnTo>
                    <a:pt x="1149226" y="0"/>
                  </a:lnTo>
                  <a:cubicBezTo>
                    <a:pt x="1233202" y="0"/>
                    <a:pt x="1301278" y="68076"/>
                    <a:pt x="1301278" y="152052"/>
                  </a:cubicBezTo>
                  <a:lnTo>
                    <a:pt x="1301278" y="372527"/>
                  </a:lnTo>
                  <a:cubicBezTo>
                    <a:pt x="1301278" y="456503"/>
                    <a:pt x="1233202" y="524579"/>
                    <a:pt x="1149226" y="524579"/>
                  </a:cubicBezTo>
                  <a:lnTo>
                    <a:pt x="152052" y="524579"/>
                  </a:lnTo>
                  <a:cubicBezTo>
                    <a:pt x="68076" y="524579"/>
                    <a:pt x="0" y="456503"/>
                    <a:pt x="0" y="372527"/>
                  </a:cubicBezTo>
                  <a:lnTo>
                    <a:pt x="0" y="152052"/>
                  </a:lnTo>
                  <a:cubicBezTo>
                    <a:pt x="0" y="68076"/>
                    <a:pt x="68076" y="0"/>
                    <a:pt x="152052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AC3FF">
                    <a:alpha val="83000"/>
                  </a:srgbClr>
                </a:gs>
                <a:gs pos="100000">
                  <a:srgbClr val="FFFFFF">
                    <a:alpha val="83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19050"/>
              <a:ext cx="1301278" cy="543629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496016" y="3783581"/>
            <a:ext cx="4016853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49"/>
              </a:lnSpc>
            </a:pPr>
            <a:r>
              <a:rPr lang="en-US" b="true" sz="2499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Flujos reutilizables que pueden export</a:t>
            </a:r>
            <a:r>
              <a:rPr lang="en-US" b="true" sz="2499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ar, compartir y adaptar entre implementaciones</a:t>
            </a:r>
          </a:p>
        </p:txBody>
      </p:sp>
      <p:grpSp>
        <p:nvGrpSpPr>
          <p:cNvPr name="Group 23" id="23"/>
          <p:cNvGrpSpPr/>
          <p:nvPr/>
        </p:nvGrpSpPr>
        <p:grpSpPr>
          <a:xfrm rot="0">
            <a:off x="11957958" y="3439920"/>
            <a:ext cx="5174403" cy="2052572"/>
            <a:chOff x="0" y="0"/>
            <a:chExt cx="1322429" cy="524579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322429" cy="524579"/>
            </a:xfrm>
            <a:custGeom>
              <a:avLst/>
              <a:gdLst/>
              <a:ahLst/>
              <a:cxnLst/>
              <a:rect r="r" b="b" t="t" l="l"/>
              <a:pathLst>
                <a:path h="524579" w="1322429">
                  <a:moveTo>
                    <a:pt x="149620" y="0"/>
                  </a:moveTo>
                  <a:lnTo>
                    <a:pt x="1172810" y="0"/>
                  </a:lnTo>
                  <a:cubicBezTo>
                    <a:pt x="1255442" y="0"/>
                    <a:pt x="1322429" y="66987"/>
                    <a:pt x="1322429" y="149620"/>
                  </a:cubicBezTo>
                  <a:lnTo>
                    <a:pt x="1322429" y="374959"/>
                  </a:lnTo>
                  <a:cubicBezTo>
                    <a:pt x="1322429" y="457592"/>
                    <a:pt x="1255442" y="524579"/>
                    <a:pt x="1172810" y="524579"/>
                  </a:cubicBezTo>
                  <a:lnTo>
                    <a:pt x="149620" y="524579"/>
                  </a:lnTo>
                  <a:cubicBezTo>
                    <a:pt x="66987" y="524579"/>
                    <a:pt x="0" y="457592"/>
                    <a:pt x="0" y="374959"/>
                  </a:cubicBezTo>
                  <a:lnTo>
                    <a:pt x="0" y="149620"/>
                  </a:lnTo>
                  <a:cubicBezTo>
                    <a:pt x="0" y="66987"/>
                    <a:pt x="66987" y="0"/>
                    <a:pt x="14962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8AC3FF">
                    <a:alpha val="83000"/>
                  </a:srgbClr>
                </a:gs>
                <a:gs pos="100000">
                  <a:srgbClr val="FFFFFF">
                    <a:alpha val="83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25" id="25"/>
            <p:cNvSpPr txBox="true"/>
            <p:nvPr/>
          </p:nvSpPr>
          <p:spPr>
            <a:xfrm>
              <a:off x="0" y="-19050"/>
              <a:ext cx="1322429" cy="543629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26" id="26"/>
          <p:cNvGrpSpPr/>
          <p:nvPr/>
        </p:nvGrpSpPr>
        <p:grpSpPr>
          <a:xfrm rot="0">
            <a:off x="6290111" y="3439920"/>
            <a:ext cx="5371501" cy="2052572"/>
            <a:chOff x="0" y="0"/>
            <a:chExt cx="1372802" cy="524579"/>
          </a:xfrm>
        </p:grpSpPr>
        <p:sp>
          <p:nvSpPr>
            <p:cNvPr name="Freeform 27" id="27"/>
            <p:cNvSpPr/>
            <p:nvPr/>
          </p:nvSpPr>
          <p:spPr>
            <a:xfrm flipH="false" flipV="false" rot="0">
              <a:off x="0" y="0"/>
              <a:ext cx="1372802" cy="524579"/>
            </a:xfrm>
            <a:custGeom>
              <a:avLst/>
              <a:gdLst/>
              <a:ahLst/>
              <a:cxnLst/>
              <a:rect r="r" b="b" t="t" l="l"/>
              <a:pathLst>
                <a:path h="524579" w="1372802">
                  <a:moveTo>
                    <a:pt x="144130" y="0"/>
                  </a:moveTo>
                  <a:lnTo>
                    <a:pt x="1228673" y="0"/>
                  </a:lnTo>
                  <a:cubicBezTo>
                    <a:pt x="1266898" y="0"/>
                    <a:pt x="1303558" y="15185"/>
                    <a:pt x="1330588" y="42215"/>
                  </a:cubicBezTo>
                  <a:cubicBezTo>
                    <a:pt x="1357617" y="69244"/>
                    <a:pt x="1372802" y="105904"/>
                    <a:pt x="1372802" y="144130"/>
                  </a:cubicBezTo>
                  <a:lnTo>
                    <a:pt x="1372802" y="380449"/>
                  </a:lnTo>
                  <a:cubicBezTo>
                    <a:pt x="1372802" y="460050"/>
                    <a:pt x="1308273" y="524579"/>
                    <a:pt x="1228673" y="524579"/>
                  </a:cubicBezTo>
                  <a:lnTo>
                    <a:pt x="144130" y="524579"/>
                  </a:lnTo>
                  <a:cubicBezTo>
                    <a:pt x="64529" y="524579"/>
                    <a:pt x="0" y="460050"/>
                    <a:pt x="0" y="380449"/>
                  </a:cubicBezTo>
                  <a:lnTo>
                    <a:pt x="0" y="144130"/>
                  </a:lnTo>
                  <a:cubicBezTo>
                    <a:pt x="0" y="64529"/>
                    <a:pt x="64529" y="0"/>
                    <a:pt x="14413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C4EC8">
                    <a:alpha val="84000"/>
                  </a:srgbClr>
                </a:gs>
                <a:gs pos="100000">
                  <a:srgbClr val="357BFF">
                    <a:alpha val="84000"/>
                  </a:srgbClr>
                </a:gs>
              </a:gsLst>
              <a:lin ang="5400000"/>
            </a:gradFill>
            <a:ln cap="rnd">
              <a:noFill/>
              <a:prstDash val="solid"/>
              <a:round/>
            </a:ln>
          </p:spPr>
        </p:sp>
        <p:sp>
          <p:nvSpPr>
            <p:cNvPr name="TextBox 28" id="28"/>
            <p:cNvSpPr txBox="true"/>
            <p:nvPr/>
          </p:nvSpPr>
          <p:spPr>
            <a:xfrm>
              <a:off x="0" y="-19050"/>
              <a:ext cx="1372802" cy="543629"/>
            </a:xfrm>
            <a:prstGeom prst="rect">
              <a:avLst/>
            </a:prstGeom>
          </p:spPr>
          <p:txBody>
            <a:bodyPr anchor="ctr" rtlCol="false" tIns="52351" lIns="52351" bIns="52351" rIns="52351"/>
            <a:lstStyle/>
            <a:p>
              <a:pPr algn="ctr" marL="0" indent="0" lvl="0">
                <a:lnSpc>
                  <a:spcPts val="3275"/>
                </a:lnSpc>
                <a:spcBef>
                  <a:spcPct val="0"/>
                </a:spcBef>
              </a:pPr>
            </a:p>
          </p:txBody>
        </p:sp>
      </p:grpSp>
      <p:sp>
        <p:nvSpPr>
          <p:cNvPr name="TextBox 29" id="29"/>
          <p:cNvSpPr txBox="true"/>
          <p:nvPr/>
        </p:nvSpPr>
        <p:spPr>
          <a:xfrm rot="0">
            <a:off x="6980913" y="3783581"/>
            <a:ext cx="3989897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49"/>
              </a:lnSpc>
              <a:spcBef>
                <a:spcPct val="0"/>
              </a:spcBef>
            </a:pPr>
            <a:r>
              <a:rPr lang="en-US" b="true" sz="2499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Edit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or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de fór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mula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s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c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o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n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autocomplet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ad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o 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p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ara 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un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 configura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ción más ráp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i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da y se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n</a:t>
            </a:r>
            <a:r>
              <a:rPr lang="en-US" b="true" sz="2499" strike="noStrike" u="none">
                <a:gradFill>
                  <a:gsLst>
                    <a:gs pos="0">
                      <a:srgbClr val="D5E9FF">
                        <a:alpha val="100000"/>
                      </a:srgbClr>
                    </a:gs>
                    <a:gs pos="100000">
                      <a:srgbClr val="FFFFFF">
                        <a:alpha val="100000"/>
                      </a:srgbClr>
                    </a:gs>
                  </a:gsLst>
                  <a:lin ang="54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cilla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508461" y="3783581"/>
            <a:ext cx="4073395" cy="1384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749"/>
              </a:lnSpc>
              <a:spcBef>
                <a:spcPct val="0"/>
              </a:spcBef>
            </a:pPr>
            <a:r>
              <a:rPr lang="en-US" b="true" sz="2499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V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alida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c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i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ó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n i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nte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g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rada que detec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t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error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e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s 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y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s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eg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ur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a 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e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l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f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unci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o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namiento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co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n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fiable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d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e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 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l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os f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l</a:t>
            </a:r>
            <a:r>
              <a:rPr lang="en-US" b="true" sz="2499" strike="noStrike" u="none">
                <a:gradFill>
                  <a:gsLst>
                    <a:gs pos="0">
                      <a:srgbClr val="0F1B72">
                        <a:alpha val="100000"/>
                      </a:srgbClr>
                    </a:gs>
                    <a:gs pos="100000">
                      <a:srgbClr val="0065CF">
                        <a:alpha val="100000"/>
                      </a:srgbClr>
                    </a:gs>
                  </a:gsLst>
                  <a:lin ang="2700000"/>
                </a:gradFill>
                <a:latin typeface="Proxima Nova Bold"/>
                <a:ea typeface="Proxima Nova Bold"/>
                <a:cs typeface="Proxima Nova Bold"/>
                <a:sym typeface="Proxima Nova Bold"/>
              </a:rPr>
              <a:t>ujos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951003" y="9140248"/>
            <a:ext cx="1746871" cy="467912"/>
          </a:xfrm>
          <a:custGeom>
            <a:avLst/>
            <a:gdLst/>
            <a:ahLst/>
            <a:cxnLst/>
            <a:rect r="r" b="b" t="t" l="l"/>
            <a:pathLst>
              <a:path h="467912" w="1746871">
                <a:moveTo>
                  <a:pt x="0" y="0"/>
                </a:moveTo>
                <a:lnTo>
                  <a:pt x="1746871" y="0"/>
                </a:lnTo>
                <a:lnTo>
                  <a:pt x="1746871" y="467912"/>
                </a:lnTo>
                <a:lnTo>
                  <a:pt x="0" y="46791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090C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963497" y="-280778"/>
            <a:ext cx="19251497" cy="10828967"/>
          </a:xfrm>
          <a:custGeom>
            <a:avLst/>
            <a:gdLst/>
            <a:ahLst/>
            <a:cxnLst/>
            <a:rect r="r" b="b" t="t" l="l"/>
            <a:pathLst>
              <a:path h="10828967" w="19251497">
                <a:moveTo>
                  <a:pt x="0" y="0"/>
                </a:moveTo>
                <a:lnTo>
                  <a:pt x="19251497" y="0"/>
                </a:lnTo>
                <a:lnTo>
                  <a:pt x="19251497" y="10828967"/>
                </a:lnTo>
                <a:lnTo>
                  <a:pt x="0" y="108289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3" id="3"/>
          <p:cNvGrpSpPr/>
          <p:nvPr/>
        </p:nvGrpSpPr>
        <p:grpSpPr>
          <a:xfrm rot="0">
            <a:off x="951003" y="2581858"/>
            <a:ext cx="10056821" cy="1396480"/>
            <a:chOff x="0" y="0"/>
            <a:chExt cx="13409095" cy="186197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3409095" cy="1861973"/>
            </a:xfrm>
            <a:custGeom>
              <a:avLst/>
              <a:gdLst/>
              <a:ahLst/>
              <a:cxnLst/>
              <a:rect r="r" b="b" t="t" l="l"/>
              <a:pathLst>
                <a:path h="1861973" w="13409095">
                  <a:moveTo>
                    <a:pt x="0" y="0"/>
                  </a:moveTo>
                  <a:lnTo>
                    <a:pt x="13409095" y="0"/>
                  </a:lnTo>
                  <a:lnTo>
                    <a:pt x="13409095" y="1861973"/>
                  </a:lnTo>
                  <a:lnTo>
                    <a:pt x="0" y="1861973"/>
                  </a:lnTo>
                  <a:close/>
                </a:path>
              </a:pathLst>
            </a:custGeom>
            <a:solidFill>
              <a:srgbClr val="FFFFFF">
                <a:alpha val="0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47625"/>
              <a:ext cx="13409095" cy="1909598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5280"/>
                </a:lnSpc>
              </a:pPr>
              <a:r>
                <a:rPr lang="en-US" sz="4000" b="true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¡Comiencen a crear sus propios flujos!!</a:t>
              </a:r>
            </a:p>
            <a:p>
              <a:pPr algn="l">
                <a:lnSpc>
                  <a:spcPts val="4488"/>
                </a:lnSpc>
              </a:pPr>
              <a:r>
                <a:rPr lang="en-US" sz="34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N</a:t>
              </a:r>
              <a:r>
                <a:rPr lang="en-US" sz="3400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uestro equipo está listo para ayudarles a comenzar</a:t>
              </a: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814275" y="4892160"/>
            <a:ext cx="3069000" cy="951547"/>
            <a:chOff x="0" y="0"/>
            <a:chExt cx="4092000" cy="126873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4092000" cy="1268730"/>
            </a:xfrm>
            <a:custGeom>
              <a:avLst/>
              <a:gdLst/>
              <a:ahLst/>
              <a:cxnLst/>
              <a:rect r="r" b="b" t="t" l="l"/>
              <a:pathLst>
                <a:path h="1268730" w="4092000">
                  <a:moveTo>
                    <a:pt x="0" y="0"/>
                  </a:moveTo>
                  <a:lnTo>
                    <a:pt x="4092000" y="0"/>
                  </a:lnTo>
                  <a:lnTo>
                    <a:pt x="4092000" y="1268730"/>
                  </a:lnTo>
                  <a:lnTo>
                    <a:pt x="0" y="1268730"/>
                  </a:lnTo>
                  <a:close/>
                </a:path>
              </a:pathLst>
            </a:custGeom>
          </p:spPr>
        </p:sp>
        <p:sp>
          <p:nvSpPr>
            <p:cNvPr name="TextBox 8" id="8"/>
            <p:cNvSpPr txBox="true"/>
            <p:nvPr/>
          </p:nvSpPr>
          <p:spPr>
            <a:xfrm>
              <a:off x="0" y="-47625"/>
              <a:ext cx="4092000" cy="131635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49"/>
                </a:lnSpc>
              </a:pPr>
              <a:r>
                <a:rPr lang="en-US" b="true" sz="2499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Vent</a:t>
              </a:r>
              <a:r>
                <a:rPr lang="en-US" b="true" sz="2499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as:</a:t>
              </a:r>
            </a:p>
            <a:p>
              <a:pPr algn="l">
                <a:lnSpc>
                  <a:spcPts val="3449"/>
                </a:lnSpc>
              </a:pPr>
              <a:r>
                <a:rPr lang="en-US" sz="2499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sales@navixy.com</a:t>
              </a: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03771" y="4927480"/>
            <a:ext cx="723742" cy="723742"/>
            <a:chOff x="0" y="0"/>
            <a:chExt cx="964989" cy="964989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964946" cy="964946"/>
            </a:xfrm>
            <a:custGeom>
              <a:avLst/>
              <a:gdLst/>
              <a:ahLst/>
              <a:cxnLst/>
              <a:rect r="r" b="b" t="t" l="l"/>
              <a:pathLst>
                <a:path h="964946" w="964946">
                  <a:moveTo>
                    <a:pt x="0" y="0"/>
                  </a:moveTo>
                  <a:lnTo>
                    <a:pt x="964946" y="0"/>
                  </a:lnTo>
                  <a:lnTo>
                    <a:pt x="964946" y="964946"/>
                  </a:lnTo>
                  <a:lnTo>
                    <a:pt x="0" y="9649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l="0" t="0" r="-4" b="-4"/>
              </a:stretch>
            </a:blipFill>
          </p:spPr>
        </p:sp>
      </p:grpSp>
      <p:grpSp>
        <p:nvGrpSpPr>
          <p:cNvPr name="Group 11" id="11"/>
          <p:cNvGrpSpPr/>
          <p:nvPr/>
        </p:nvGrpSpPr>
        <p:grpSpPr>
          <a:xfrm rot="0">
            <a:off x="5085817" y="4892136"/>
            <a:ext cx="3069000" cy="951547"/>
            <a:chOff x="0" y="0"/>
            <a:chExt cx="4092000" cy="126873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4092000" cy="1268730"/>
            </a:xfrm>
            <a:custGeom>
              <a:avLst/>
              <a:gdLst/>
              <a:ahLst/>
              <a:cxnLst/>
              <a:rect r="r" b="b" t="t" l="l"/>
              <a:pathLst>
                <a:path h="1268730" w="4092000">
                  <a:moveTo>
                    <a:pt x="0" y="0"/>
                  </a:moveTo>
                  <a:lnTo>
                    <a:pt x="4092000" y="0"/>
                  </a:lnTo>
                  <a:lnTo>
                    <a:pt x="4092000" y="1268730"/>
                  </a:lnTo>
                  <a:lnTo>
                    <a:pt x="0" y="1268730"/>
                  </a:lnTo>
                  <a:close/>
                </a:path>
              </a:pathLst>
            </a:custGeom>
          </p:spPr>
        </p:sp>
        <p:sp>
          <p:nvSpPr>
            <p:cNvPr name="TextBox 13" id="13"/>
            <p:cNvSpPr txBox="true"/>
            <p:nvPr/>
          </p:nvSpPr>
          <p:spPr>
            <a:xfrm>
              <a:off x="0" y="-47625"/>
              <a:ext cx="4092000" cy="131635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49"/>
                </a:lnSpc>
              </a:pPr>
              <a:r>
                <a:rPr lang="en-US" b="true" sz="2499">
                  <a:solidFill>
                    <a:srgbClr val="FFFFFF"/>
                  </a:solidFill>
                  <a:latin typeface="Proxima Nova Bold"/>
                  <a:ea typeface="Proxima Nova Bold"/>
                  <a:cs typeface="Proxima Nova Bold"/>
                  <a:sym typeface="Proxima Nova Bold"/>
                </a:rPr>
                <a:t>Soporte:</a:t>
              </a:r>
            </a:p>
            <a:p>
              <a:pPr algn="l">
                <a:lnSpc>
                  <a:spcPts val="3449"/>
                </a:lnSpc>
              </a:pPr>
              <a:r>
                <a:rPr lang="en-US" sz="2499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support@navixy.com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766650" y="6441842"/>
            <a:ext cx="5640600" cy="1834800"/>
            <a:chOff x="0" y="0"/>
            <a:chExt cx="7520800" cy="24464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7520800" cy="2446400"/>
            </a:xfrm>
            <a:custGeom>
              <a:avLst/>
              <a:gdLst/>
              <a:ahLst/>
              <a:cxnLst/>
              <a:rect r="r" b="b" t="t" l="l"/>
              <a:pathLst>
                <a:path h="2446400" w="7520800">
                  <a:moveTo>
                    <a:pt x="0" y="0"/>
                  </a:moveTo>
                  <a:lnTo>
                    <a:pt x="7520800" y="0"/>
                  </a:lnTo>
                  <a:lnTo>
                    <a:pt x="7520800" y="2446400"/>
                  </a:lnTo>
                  <a:lnTo>
                    <a:pt x="0" y="2446400"/>
                  </a:lnTo>
                  <a:close/>
                </a:path>
              </a:pathLst>
            </a:custGeom>
          </p:spPr>
        </p:sp>
        <p:sp>
          <p:nvSpPr>
            <p:cNvPr name="TextBox 16" id="16"/>
            <p:cNvSpPr txBox="true"/>
            <p:nvPr/>
          </p:nvSpPr>
          <p:spPr>
            <a:xfrm>
              <a:off x="0" y="-47625"/>
              <a:ext cx="7520800" cy="2494025"/>
            </a:xfrm>
            <a:prstGeom prst="rect">
              <a:avLst/>
            </a:prstGeom>
          </p:spPr>
          <p:txBody>
            <a:bodyPr anchor="t" rtlCol="false" tIns="0" lIns="0" bIns="0" rIns="0"/>
            <a:lstStyle/>
            <a:p>
              <a:pPr algn="l">
                <a:lnSpc>
                  <a:spcPts val="3449"/>
                </a:lnSpc>
              </a:pPr>
              <a:r>
                <a:rPr lang="en-US" sz="2499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EE. </a:t>
              </a:r>
              <a:r>
                <a:rPr lang="en-US" sz="2499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UU./Internacional: +1 213 786 12 80</a:t>
              </a:r>
            </a:p>
            <a:p>
              <a:pPr algn="l">
                <a:lnSpc>
                  <a:spcPts val="3449"/>
                </a:lnSpc>
              </a:pPr>
              <a:r>
                <a:rPr lang="en-US" sz="2499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Latinoamérica: +52 55 85 26 18 30</a:t>
              </a:r>
            </a:p>
            <a:p>
              <a:pPr algn="l">
                <a:lnSpc>
                  <a:spcPts val="3449"/>
                </a:lnSpc>
              </a:pPr>
              <a:r>
                <a:rPr lang="en-US" sz="2499">
                  <a:solidFill>
                    <a:srgbClr val="FFFFFF"/>
                  </a:solidFill>
                  <a:latin typeface="Proxima Nova"/>
                  <a:ea typeface="Proxima Nova"/>
                  <a:cs typeface="Proxima Nova"/>
                  <a:sym typeface="Proxima Nova"/>
                </a:rPr>
                <a:t>Europa: +44 204 577 23 50</a:t>
              </a:r>
            </a:p>
          </p:txBody>
        </p:sp>
      </p:grpSp>
      <p:grpSp>
        <p:nvGrpSpPr>
          <p:cNvPr name="Group 17" id="17"/>
          <p:cNvGrpSpPr/>
          <p:nvPr/>
        </p:nvGrpSpPr>
        <p:grpSpPr>
          <a:xfrm rot="0">
            <a:off x="988322" y="6509892"/>
            <a:ext cx="459394" cy="722034"/>
            <a:chOff x="0" y="0"/>
            <a:chExt cx="612525" cy="962712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612521" cy="962660"/>
            </a:xfrm>
            <a:custGeom>
              <a:avLst/>
              <a:gdLst/>
              <a:ahLst/>
              <a:cxnLst/>
              <a:rect r="r" b="b" t="t" l="l"/>
              <a:pathLst>
                <a:path h="962660" w="612521">
                  <a:moveTo>
                    <a:pt x="0" y="0"/>
                  </a:moveTo>
                  <a:lnTo>
                    <a:pt x="612521" y="0"/>
                  </a:lnTo>
                  <a:lnTo>
                    <a:pt x="612521" y="962660"/>
                  </a:lnTo>
                  <a:lnTo>
                    <a:pt x="0" y="9626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-43" t="0" r="-44" b="-5"/>
              </a:stretch>
            </a:blipFill>
          </p:spPr>
        </p:sp>
      </p:grpSp>
      <p:sp>
        <p:nvSpPr>
          <p:cNvPr name="Freeform 19" id="19"/>
          <p:cNvSpPr/>
          <p:nvPr/>
        </p:nvSpPr>
        <p:spPr>
          <a:xfrm flipH="false" flipV="false" rot="0">
            <a:off x="958623" y="923233"/>
            <a:ext cx="1871087" cy="401433"/>
          </a:xfrm>
          <a:custGeom>
            <a:avLst/>
            <a:gdLst/>
            <a:ahLst/>
            <a:cxnLst/>
            <a:rect r="r" b="b" t="t" l="l"/>
            <a:pathLst>
              <a:path h="401433" w="1871087">
                <a:moveTo>
                  <a:pt x="0" y="0"/>
                </a:moveTo>
                <a:lnTo>
                  <a:pt x="1871087" y="0"/>
                </a:lnTo>
                <a:lnTo>
                  <a:pt x="1871087" y="401434"/>
                </a:lnTo>
                <a:lnTo>
                  <a:pt x="0" y="40143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DAHZabmch6E</dc:identifier>
  <dcterms:modified xsi:type="dcterms:W3CDTF">2011-08-01T06:04:30Z</dcterms:modified>
  <cp:revision>1</cp:revision>
  <dc:title>ES IoT  Logic presentation</dc:title>
</cp:coreProperties>
</file>