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Proxima Nova" charset="1" panose="02000506030000020004"/>
      <p:regular r:id="rId23"/>
    </p:embeddedFont>
    <p:embeddedFont>
      <p:font typeface="Proxima Nova Bold" charset="1" panose="020005060300000200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jpe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9.jpe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11" Target="../media/image25.png" Type="http://schemas.openxmlformats.org/officeDocument/2006/relationships/image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24.jpe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24.jpe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24.jpeg" Type="http://schemas.openxmlformats.org/officeDocument/2006/relationships/image"/><Relationship Id="rId7" Target="../media/image2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24.jpeg" Type="http://schemas.openxmlformats.org/officeDocument/2006/relationships/image"/><Relationship Id="rId7" Target="../media/image3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9.jpe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04257"/>
            <a:ext cx="18812952" cy="11254472"/>
          </a:xfrm>
          <a:custGeom>
            <a:avLst/>
            <a:gdLst/>
            <a:ahLst/>
            <a:cxnLst/>
            <a:rect r="r" b="b" t="t" l="l"/>
            <a:pathLst>
              <a:path h="11254472" w="18812952">
                <a:moveTo>
                  <a:pt x="0" y="0"/>
                </a:moveTo>
                <a:lnTo>
                  <a:pt x="18812952" y="0"/>
                </a:lnTo>
                <a:lnTo>
                  <a:pt x="18812952" y="11254472"/>
                </a:lnTo>
                <a:lnTo>
                  <a:pt x="0" y="112544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21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01096">
            <a:off x="-1501871" y="-5692583"/>
            <a:ext cx="9875133" cy="17920625"/>
          </a:xfrm>
          <a:custGeom>
            <a:avLst/>
            <a:gdLst/>
            <a:ahLst/>
            <a:cxnLst/>
            <a:rect r="r" b="b" t="t" l="l"/>
            <a:pathLst>
              <a:path h="17920625" w="9875133">
                <a:moveTo>
                  <a:pt x="0" y="0"/>
                </a:moveTo>
                <a:lnTo>
                  <a:pt x="9875133" y="0"/>
                </a:lnTo>
                <a:lnTo>
                  <a:pt x="9875133" y="17920625"/>
                </a:lnTo>
                <a:lnTo>
                  <a:pt x="0" y="179206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 l="-14644" t="0" r="-146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8148" y="4212755"/>
            <a:ext cx="4935096" cy="1321901"/>
          </a:xfrm>
          <a:custGeom>
            <a:avLst/>
            <a:gdLst/>
            <a:ahLst/>
            <a:cxnLst/>
            <a:rect r="r" b="b" t="t" l="l"/>
            <a:pathLst>
              <a:path h="1321901" w="4935096">
                <a:moveTo>
                  <a:pt x="0" y="0"/>
                </a:moveTo>
                <a:lnTo>
                  <a:pt x="4935096" y="0"/>
                </a:lnTo>
                <a:lnTo>
                  <a:pt x="4935096" y="1321900"/>
                </a:lnTo>
                <a:lnTo>
                  <a:pt x="0" y="1321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68148" y="5779702"/>
            <a:ext cx="4474323" cy="592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0"/>
              </a:lnSpc>
              <a:spcBef>
                <a:spcPct val="0"/>
              </a:spcBef>
            </a:pPr>
            <a:r>
              <a:rPr lang="en-US" sz="39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Your data, your rules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0" y="0"/>
                </a:moveTo>
                <a:lnTo>
                  <a:pt x="21100742" y="0"/>
                </a:lnTo>
                <a:lnTo>
                  <a:pt x="21100742" y="12396686"/>
                </a:lnTo>
                <a:lnTo>
                  <a:pt x="0" y="123966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7779" y="1868067"/>
            <a:ext cx="7645994" cy="1514856"/>
            <a:chOff x="0" y="0"/>
            <a:chExt cx="10194659" cy="20198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194659" cy="2019808"/>
            </a:xfrm>
            <a:custGeom>
              <a:avLst/>
              <a:gdLst/>
              <a:ahLst/>
              <a:cxnLst/>
              <a:rect r="r" b="b" t="t" l="l"/>
              <a:pathLst>
                <a:path h="2019808" w="10194659">
                  <a:moveTo>
                    <a:pt x="0" y="0"/>
                  </a:moveTo>
                  <a:lnTo>
                    <a:pt x="10194659" y="0"/>
                  </a:lnTo>
                  <a:lnTo>
                    <a:pt x="10194659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1A65F0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0194659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79"/>
                </a:lnSpc>
              </a:pP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Does your telematics data </a:t>
              </a:r>
              <a:r>
                <a:rPr lang="en-US" b="true" sz="3999">
                  <a:solidFill>
                    <a:srgbClr val="00B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actually</a:t>
              </a: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work for your needs?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51003" y="3580891"/>
            <a:ext cx="2328840" cy="507339"/>
            <a:chOff x="0" y="0"/>
            <a:chExt cx="3105120" cy="67645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05120" cy="676452"/>
            </a:xfrm>
            <a:custGeom>
              <a:avLst/>
              <a:gdLst/>
              <a:ahLst/>
              <a:cxnLst/>
              <a:rect r="r" b="b" t="t" l="l"/>
              <a:pathLst>
                <a:path h="676452" w="3105120">
                  <a:moveTo>
                    <a:pt x="0" y="0"/>
                  </a:moveTo>
                  <a:lnTo>
                    <a:pt x="3105120" y="0"/>
                  </a:lnTo>
                  <a:lnTo>
                    <a:pt x="3105120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3105120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3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You want: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51003" y="4326355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51003" y="497882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51003" y="599917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51003" y="7055597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51003" y="763837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606436" y="4193005"/>
            <a:ext cx="5228122" cy="534543"/>
            <a:chOff x="0" y="0"/>
            <a:chExt cx="6819285" cy="69722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819285" cy="697229"/>
            </a:xfrm>
            <a:custGeom>
              <a:avLst/>
              <a:gdLst/>
              <a:ahLst/>
              <a:cxnLst/>
              <a:rect r="r" b="b" t="t" l="l"/>
              <a:pathLst>
                <a:path h="697229" w="6819285">
                  <a:moveTo>
                    <a:pt x="0" y="0"/>
                  </a:moveTo>
                  <a:lnTo>
                    <a:pt x="6819285" y="0"/>
                  </a:lnTo>
                  <a:lnTo>
                    <a:pt x="6819285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8" id="18"/>
            <p:cNvSpPr txBox="true"/>
            <p:nvPr/>
          </p:nvSpPr>
          <p:spPr>
            <a:xfrm>
              <a:off x="0" y="9525"/>
              <a:ext cx="6819285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consi</a:t>
              </a: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stent data across your business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06436" y="4811561"/>
            <a:ext cx="6620772" cy="985676"/>
            <a:chOff x="0" y="0"/>
            <a:chExt cx="8635783" cy="128566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635784" cy="1285663"/>
            </a:xfrm>
            <a:custGeom>
              <a:avLst/>
              <a:gdLst/>
              <a:ahLst/>
              <a:cxnLst/>
              <a:rect r="r" b="b" t="t" l="l"/>
              <a:pathLst>
                <a:path h="1285663" w="8635784">
                  <a:moveTo>
                    <a:pt x="0" y="0"/>
                  </a:moveTo>
                  <a:lnTo>
                    <a:pt x="8635784" y="0"/>
                  </a:lnTo>
                  <a:lnTo>
                    <a:pt x="8635784" y="1285663"/>
                  </a:lnTo>
                  <a:lnTo>
                    <a:pt x="0" y="1285663"/>
                  </a:lnTo>
                  <a:close/>
                </a:path>
              </a:pathLst>
            </a:custGeom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8635783" cy="13237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metrics that match how</a:t>
              </a: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your business measures performance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06436" y="5881250"/>
            <a:ext cx="6409349" cy="985676"/>
            <a:chOff x="0" y="0"/>
            <a:chExt cx="8360015" cy="128566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360015" cy="1285663"/>
            </a:xfrm>
            <a:custGeom>
              <a:avLst/>
              <a:gdLst/>
              <a:ahLst/>
              <a:cxnLst/>
              <a:rect r="r" b="b" t="t" l="l"/>
              <a:pathLst>
                <a:path h="1285663" w="8360015">
                  <a:moveTo>
                    <a:pt x="0" y="0"/>
                  </a:moveTo>
                  <a:lnTo>
                    <a:pt x="8360015" y="0"/>
                  </a:lnTo>
                  <a:lnTo>
                    <a:pt x="8360015" y="1285663"/>
                  </a:lnTo>
                  <a:lnTo>
                    <a:pt x="0" y="1285663"/>
                  </a:lnTo>
                  <a:close/>
                </a:path>
              </a:pathLst>
            </a:custGeom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8360015" cy="13237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detect issues like fuel loss, idle time, or misuse automatically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606436" y="6950939"/>
            <a:ext cx="7340498" cy="503531"/>
            <a:chOff x="0" y="0"/>
            <a:chExt cx="9574556" cy="656779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574557" cy="656779"/>
            </a:xfrm>
            <a:custGeom>
              <a:avLst/>
              <a:gdLst/>
              <a:ahLst/>
              <a:cxnLst/>
              <a:rect r="r" b="b" t="t" l="l"/>
              <a:pathLst>
                <a:path h="656779" w="9574557">
                  <a:moveTo>
                    <a:pt x="0" y="0"/>
                  </a:moveTo>
                  <a:lnTo>
                    <a:pt x="9574557" y="0"/>
                  </a:lnTo>
                  <a:lnTo>
                    <a:pt x="9574557" y="656779"/>
                  </a:lnTo>
                  <a:lnTo>
                    <a:pt x="0" y="656779"/>
                  </a:lnTo>
                  <a:close/>
                </a:path>
              </a:pathLst>
            </a:custGeom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9574556" cy="69487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data to trigger actions, not just appear in dashboards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606436" y="7538483"/>
            <a:ext cx="6102705" cy="985676"/>
            <a:chOff x="0" y="0"/>
            <a:chExt cx="7960044" cy="128566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960044" cy="1285663"/>
            </a:xfrm>
            <a:custGeom>
              <a:avLst/>
              <a:gdLst/>
              <a:ahLst/>
              <a:cxnLst/>
              <a:rect r="r" b="b" t="t" l="l"/>
              <a:pathLst>
                <a:path h="1285663" w="7960044">
                  <a:moveTo>
                    <a:pt x="0" y="0"/>
                  </a:moveTo>
                  <a:lnTo>
                    <a:pt x="7960044" y="0"/>
                  </a:lnTo>
                  <a:lnTo>
                    <a:pt x="7960044" y="1285663"/>
                  </a:lnTo>
                  <a:lnTo>
                    <a:pt x="0" y="1285663"/>
                  </a:lnTo>
                  <a:close/>
                </a:path>
              </a:pathLst>
            </a:custGeom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7960044" cy="13237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it to be connected to your existing systems, not isolated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257B3">
                <a:alpha val="100000"/>
              </a:srgbClr>
            </a:gs>
            <a:gs pos="33333">
              <a:srgbClr val="0B6FC7">
                <a:alpha val="100000"/>
              </a:srgbClr>
            </a:gs>
            <a:gs pos="66667">
              <a:srgbClr val="0F5496">
                <a:alpha val="100000"/>
              </a:srgbClr>
            </a:gs>
            <a:gs pos="100000">
              <a:srgbClr val="052864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316731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3736377"/>
            <a:ext cx="7316381" cy="2722750"/>
            <a:chOff x="0" y="0"/>
            <a:chExt cx="9755175" cy="36303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755174" cy="3630334"/>
            </a:xfrm>
            <a:custGeom>
              <a:avLst/>
              <a:gdLst/>
              <a:ahLst/>
              <a:cxnLst/>
              <a:rect r="r" b="b" t="t" l="l"/>
              <a:pathLst>
                <a:path h="3630334" w="9755174">
                  <a:moveTo>
                    <a:pt x="0" y="0"/>
                  </a:moveTo>
                  <a:lnTo>
                    <a:pt x="9755174" y="0"/>
                  </a:lnTo>
                  <a:lnTo>
                    <a:pt x="9755174" y="3630334"/>
                  </a:lnTo>
                  <a:lnTo>
                    <a:pt x="0" y="3630334"/>
                  </a:lnTo>
                  <a:close/>
                </a:path>
              </a:pathLst>
            </a:custGeom>
            <a:solidFill>
              <a:srgbClr val="00B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33350"/>
              <a:ext cx="9755175" cy="37636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b="true" sz="69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Why do you need IoT Logic?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0" y="0"/>
                </a:moveTo>
                <a:lnTo>
                  <a:pt x="21100742" y="0"/>
                </a:lnTo>
                <a:lnTo>
                  <a:pt x="21100742" y="12396686"/>
                </a:lnTo>
                <a:lnTo>
                  <a:pt x="0" y="1239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1478" y="1865708"/>
            <a:ext cx="14448909" cy="932917"/>
            <a:chOff x="0" y="0"/>
            <a:chExt cx="19265212" cy="12438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265212" cy="1243889"/>
            </a:xfrm>
            <a:custGeom>
              <a:avLst/>
              <a:gdLst/>
              <a:ahLst/>
              <a:cxnLst/>
              <a:rect r="r" b="b" t="t" l="l"/>
              <a:pathLst>
                <a:path h="1243889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9265212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You already have the data. Now make it work your way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17080" y="4897492"/>
            <a:ext cx="7526920" cy="522922"/>
            <a:chOff x="0" y="0"/>
            <a:chExt cx="10035894" cy="6972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035894" cy="697229"/>
            </a:xfrm>
            <a:custGeom>
              <a:avLst/>
              <a:gdLst/>
              <a:ahLst/>
              <a:cxnLst/>
              <a:rect r="r" b="b" t="t" l="l"/>
              <a:pathLst>
                <a:path h="697229" w="10035894">
                  <a:moveTo>
                    <a:pt x="0" y="0"/>
                  </a:moveTo>
                  <a:lnTo>
                    <a:pt x="10035894" y="0"/>
                  </a:lnTo>
                  <a:lnTo>
                    <a:pt x="10035894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0035894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Act on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data in real time instead of relying on reports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17080" y="6204959"/>
            <a:ext cx="7062774" cy="522922"/>
            <a:chOff x="0" y="0"/>
            <a:chExt cx="9417031" cy="6972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417031" cy="697229"/>
            </a:xfrm>
            <a:custGeom>
              <a:avLst/>
              <a:gdLst/>
              <a:ahLst/>
              <a:cxnLst/>
              <a:rect r="r" b="b" t="t" l="l"/>
              <a:pathLst>
                <a:path h="697229" w="9417031">
                  <a:moveTo>
                    <a:pt x="0" y="0"/>
                  </a:moveTo>
                  <a:lnTo>
                    <a:pt x="9417031" y="0"/>
                  </a:lnTo>
                  <a:lnTo>
                    <a:pt x="9417031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9417031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Launch 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new automations in hours, not months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617080" y="6858693"/>
            <a:ext cx="7062774" cy="522922"/>
            <a:chOff x="0" y="0"/>
            <a:chExt cx="9417031" cy="6972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417031" cy="697229"/>
            </a:xfrm>
            <a:custGeom>
              <a:avLst/>
              <a:gdLst/>
              <a:ahLst/>
              <a:cxnLst/>
              <a:rect r="r" b="b" t="t" l="l"/>
              <a:pathLst>
                <a:path h="697229" w="9417031">
                  <a:moveTo>
                    <a:pt x="0" y="0"/>
                  </a:moveTo>
                  <a:lnTo>
                    <a:pt x="9417031" y="0"/>
                  </a:lnTo>
                  <a:lnTo>
                    <a:pt x="9417031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9417031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Mov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 from monitoring data to controlling outcomes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8716" y="7512426"/>
            <a:ext cx="6255584" cy="894397"/>
            <a:chOff x="0" y="0"/>
            <a:chExt cx="8340778" cy="119252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340778" cy="1192529"/>
            </a:xfrm>
            <a:custGeom>
              <a:avLst/>
              <a:gdLst/>
              <a:ahLst/>
              <a:cxnLst/>
              <a:rect r="r" b="b" t="t" l="l"/>
              <a:pathLst>
                <a:path h="1192529" w="8340778">
                  <a:moveTo>
                    <a:pt x="0" y="0"/>
                  </a:moveTo>
                  <a:lnTo>
                    <a:pt x="8340778" y="0"/>
                  </a:lnTo>
                  <a:lnTo>
                    <a:pt x="8340778" y="1192529"/>
                  </a:lnTo>
                  <a:lnTo>
                    <a:pt x="0" y="1192529"/>
                  </a:lnTo>
                  <a:close/>
                </a:path>
              </a:pathLst>
            </a:custGeom>
          </p:spPr>
        </p:sp>
        <p:sp>
          <p:nvSpPr>
            <p:cNvPr name="TextBox 18" id="18"/>
            <p:cNvSpPr txBox="true"/>
            <p:nvPr/>
          </p:nvSpPr>
          <p:spPr>
            <a:xfrm>
              <a:off x="0" y="9525"/>
              <a:ext cx="8340778" cy="1183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Get your data ready for analytics, automation, </a:t>
              </a:r>
            </a:p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and AI-driven use cases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17080" y="5551226"/>
            <a:ext cx="7982828" cy="522922"/>
            <a:chOff x="0" y="0"/>
            <a:chExt cx="10643770" cy="69722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643770" cy="697229"/>
            </a:xfrm>
            <a:custGeom>
              <a:avLst/>
              <a:gdLst/>
              <a:ahLst/>
              <a:cxnLst/>
              <a:rect r="r" b="b" t="t" l="l"/>
              <a:pathLst>
                <a:path h="697229" w="10643770">
                  <a:moveTo>
                    <a:pt x="0" y="0"/>
                  </a:moveTo>
                  <a:lnTo>
                    <a:pt x="10643770" y="0"/>
                  </a:lnTo>
                  <a:lnTo>
                    <a:pt x="10643770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21" id="21"/>
            <p:cNvSpPr txBox="true"/>
            <p:nvPr/>
          </p:nvSpPr>
          <p:spPr>
            <a:xfrm>
              <a:off x="0" y="9525"/>
              <a:ext cx="10643770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Reduce reliance on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engineering and custom integrations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51003" y="496640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58623" y="562607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58623" y="628932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58623" y="694831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58623" y="7607294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448800" y="5008112"/>
            <a:ext cx="11301259" cy="3701162"/>
          </a:xfrm>
          <a:custGeom>
            <a:avLst/>
            <a:gdLst/>
            <a:ahLst/>
            <a:cxnLst/>
            <a:rect r="r" b="b" t="t" l="l"/>
            <a:pathLst>
              <a:path h="3701162" w="11301259">
                <a:moveTo>
                  <a:pt x="0" y="0"/>
                </a:moveTo>
                <a:lnTo>
                  <a:pt x="11301259" y="0"/>
                </a:lnTo>
                <a:lnTo>
                  <a:pt x="11301259" y="3701162"/>
                </a:lnTo>
                <a:lnTo>
                  <a:pt x="0" y="37011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51003" y="3067493"/>
            <a:ext cx="10710610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1A509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 Logic</a:t>
            </a: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 is a data processing and automation to</a:t>
            </a: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ol inside Navixy that works with data from any connected devices and systems, standardizes it, </a:t>
            </a: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applies business logic, and triggers actions or integrations in real time.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0" y="0"/>
                </a:moveTo>
                <a:lnTo>
                  <a:pt x="21100742" y="0"/>
                </a:lnTo>
                <a:lnTo>
                  <a:pt x="21100742" y="12396686"/>
                </a:lnTo>
                <a:lnTo>
                  <a:pt x="0" y="12396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1859303"/>
            <a:ext cx="14448909" cy="932917"/>
            <a:chOff x="0" y="0"/>
            <a:chExt cx="19265212" cy="1243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1243889"/>
            </a:xfrm>
            <a:custGeom>
              <a:avLst/>
              <a:gdLst/>
              <a:ahLst/>
              <a:cxnLst/>
              <a:rect r="r" b="b" t="t" l="l"/>
              <a:pathLst>
                <a:path h="1243889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Examples of IoT Logic in real-world operations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8746" y="3047645"/>
            <a:ext cx="5047765" cy="2646816"/>
            <a:chOff x="0" y="0"/>
            <a:chExt cx="1290053" cy="6764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0053" cy="676486"/>
            </a:xfrm>
            <a:custGeom>
              <a:avLst/>
              <a:gdLst/>
              <a:ahLst/>
              <a:cxnLst/>
              <a:rect r="r" b="b" t="t" l="l"/>
              <a:pathLst>
                <a:path h="676486" w="1290053">
                  <a:moveTo>
                    <a:pt x="1290053" y="153373"/>
                  </a:moveTo>
                  <a:lnTo>
                    <a:pt x="1290053" y="523113"/>
                  </a:lnTo>
                  <a:cubicBezTo>
                    <a:pt x="1290053" y="607818"/>
                    <a:pt x="1221386" y="676486"/>
                    <a:pt x="1136680" y="676486"/>
                  </a:cubicBezTo>
                  <a:lnTo>
                    <a:pt x="153373" y="676486"/>
                  </a:lnTo>
                  <a:cubicBezTo>
                    <a:pt x="112696" y="676486"/>
                    <a:pt x="73685" y="660327"/>
                    <a:pt x="44922" y="631564"/>
                  </a:cubicBezTo>
                  <a:cubicBezTo>
                    <a:pt x="16159" y="602801"/>
                    <a:pt x="0" y="563790"/>
                    <a:pt x="0" y="523113"/>
                  </a:cubicBezTo>
                  <a:lnTo>
                    <a:pt x="0" y="153373"/>
                  </a:lnTo>
                  <a:cubicBezTo>
                    <a:pt x="0" y="68668"/>
                    <a:pt x="68668" y="0"/>
                    <a:pt x="153373" y="0"/>
                  </a:cubicBezTo>
                  <a:lnTo>
                    <a:pt x="1136680" y="0"/>
                  </a:lnTo>
                  <a:cubicBezTo>
                    <a:pt x="1221386" y="0"/>
                    <a:pt x="1290053" y="68668"/>
                    <a:pt x="1290053" y="15337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1290053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98017" y="3047645"/>
            <a:ext cx="5259461" cy="2646816"/>
            <a:chOff x="0" y="0"/>
            <a:chExt cx="1344156" cy="67648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56" cy="676486"/>
            </a:xfrm>
            <a:custGeom>
              <a:avLst/>
              <a:gdLst/>
              <a:ahLst/>
              <a:cxnLst/>
              <a:rect r="r" b="b" t="t" l="l"/>
              <a:pathLst>
                <a:path h="676486" w="1344156">
                  <a:moveTo>
                    <a:pt x="1344156" y="147200"/>
                  </a:moveTo>
                  <a:lnTo>
                    <a:pt x="1344156" y="529286"/>
                  </a:lnTo>
                  <a:cubicBezTo>
                    <a:pt x="1344156" y="610582"/>
                    <a:pt x="1278252" y="676486"/>
                    <a:pt x="1196956" y="676486"/>
                  </a:cubicBezTo>
                  <a:lnTo>
                    <a:pt x="147200" y="676486"/>
                  </a:lnTo>
                  <a:cubicBezTo>
                    <a:pt x="108160" y="676486"/>
                    <a:pt x="70719" y="660977"/>
                    <a:pt x="43114" y="633372"/>
                  </a:cubicBezTo>
                  <a:cubicBezTo>
                    <a:pt x="15509" y="605767"/>
                    <a:pt x="0" y="568326"/>
                    <a:pt x="0" y="529286"/>
                  </a:cubicBezTo>
                  <a:lnTo>
                    <a:pt x="0" y="147200"/>
                  </a:lnTo>
                  <a:cubicBezTo>
                    <a:pt x="0" y="65904"/>
                    <a:pt x="65904" y="0"/>
                    <a:pt x="147200" y="0"/>
                  </a:cubicBezTo>
                  <a:lnTo>
                    <a:pt x="1196956" y="0"/>
                  </a:lnTo>
                  <a:cubicBezTo>
                    <a:pt x="1278252" y="0"/>
                    <a:pt x="1344156" y="65904"/>
                    <a:pt x="1344156" y="147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344156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209935" y="3047645"/>
            <a:ext cx="5153613" cy="2646816"/>
            <a:chOff x="0" y="0"/>
            <a:chExt cx="1317105" cy="6764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17105" cy="676486"/>
            </a:xfrm>
            <a:custGeom>
              <a:avLst/>
              <a:gdLst/>
              <a:ahLst/>
              <a:cxnLst/>
              <a:rect r="r" b="b" t="t" l="l"/>
              <a:pathLst>
                <a:path h="676486" w="1317105">
                  <a:moveTo>
                    <a:pt x="1317105" y="150223"/>
                  </a:moveTo>
                  <a:lnTo>
                    <a:pt x="1317105" y="526263"/>
                  </a:lnTo>
                  <a:cubicBezTo>
                    <a:pt x="1317105" y="566104"/>
                    <a:pt x="1301278" y="604314"/>
                    <a:pt x="1273105" y="632486"/>
                  </a:cubicBezTo>
                  <a:cubicBezTo>
                    <a:pt x="1244933" y="660659"/>
                    <a:pt x="1206723" y="676486"/>
                    <a:pt x="1166881" y="676486"/>
                  </a:cubicBezTo>
                  <a:lnTo>
                    <a:pt x="150223" y="676486"/>
                  </a:lnTo>
                  <a:cubicBezTo>
                    <a:pt x="110382" y="676486"/>
                    <a:pt x="72172" y="660659"/>
                    <a:pt x="43999" y="632486"/>
                  </a:cubicBezTo>
                  <a:cubicBezTo>
                    <a:pt x="15827" y="604314"/>
                    <a:pt x="0" y="566104"/>
                    <a:pt x="0" y="526263"/>
                  </a:cubicBezTo>
                  <a:lnTo>
                    <a:pt x="0" y="150223"/>
                  </a:lnTo>
                  <a:cubicBezTo>
                    <a:pt x="0" y="110382"/>
                    <a:pt x="15827" y="72172"/>
                    <a:pt x="43999" y="43999"/>
                  </a:cubicBezTo>
                  <a:cubicBezTo>
                    <a:pt x="72172" y="15827"/>
                    <a:pt x="110382" y="0"/>
                    <a:pt x="150223" y="0"/>
                  </a:cubicBezTo>
                  <a:lnTo>
                    <a:pt x="1166881" y="0"/>
                  </a:lnTo>
                  <a:cubicBezTo>
                    <a:pt x="1249847" y="0"/>
                    <a:pt x="1317105" y="67257"/>
                    <a:pt x="1317105" y="15022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1317105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78746" y="6071825"/>
            <a:ext cx="5047765" cy="2646816"/>
            <a:chOff x="0" y="0"/>
            <a:chExt cx="1290053" cy="6764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90053" cy="676486"/>
            </a:xfrm>
            <a:custGeom>
              <a:avLst/>
              <a:gdLst/>
              <a:ahLst/>
              <a:cxnLst/>
              <a:rect r="r" b="b" t="t" l="l"/>
              <a:pathLst>
                <a:path h="676486" w="1290053">
                  <a:moveTo>
                    <a:pt x="1290053" y="153373"/>
                  </a:moveTo>
                  <a:lnTo>
                    <a:pt x="1290053" y="523113"/>
                  </a:lnTo>
                  <a:cubicBezTo>
                    <a:pt x="1290053" y="607818"/>
                    <a:pt x="1221386" y="676486"/>
                    <a:pt x="1136680" y="676486"/>
                  </a:cubicBezTo>
                  <a:lnTo>
                    <a:pt x="153373" y="676486"/>
                  </a:lnTo>
                  <a:cubicBezTo>
                    <a:pt x="112696" y="676486"/>
                    <a:pt x="73685" y="660327"/>
                    <a:pt x="44922" y="631564"/>
                  </a:cubicBezTo>
                  <a:cubicBezTo>
                    <a:pt x="16159" y="602801"/>
                    <a:pt x="0" y="563790"/>
                    <a:pt x="0" y="523113"/>
                  </a:cubicBezTo>
                  <a:lnTo>
                    <a:pt x="0" y="153373"/>
                  </a:lnTo>
                  <a:cubicBezTo>
                    <a:pt x="0" y="68668"/>
                    <a:pt x="68668" y="0"/>
                    <a:pt x="153373" y="0"/>
                  </a:cubicBezTo>
                  <a:lnTo>
                    <a:pt x="1136680" y="0"/>
                  </a:lnTo>
                  <a:cubicBezTo>
                    <a:pt x="1221386" y="0"/>
                    <a:pt x="1290053" y="68668"/>
                    <a:pt x="1290053" y="15337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290053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498017" y="6071825"/>
            <a:ext cx="5259461" cy="2646816"/>
            <a:chOff x="0" y="0"/>
            <a:chExt cx="1344156" cy="67648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4156" cy="676486"/>
            </a:xfrm>
            <a:custGeom>
              <a:avLst/>
              <a:gdLst/>
              <a:ahLst/>
              <a:cxnLst/>
              <a:rect r="r" b="b" t="t" l="l"/>
              <a:pathLst>
                <a:path h="676486" w="1344156">
                  <a:moveTo>
                    <a:pt x="1344156" y="147200"/>
                  </a:moveTo>
                  <a:lnTo>
                    <a:pt x="1344156" y="529286"/>
                  </a:lnTo>
                  <a:cubicBezTo>
                    <a:pt x="1344156" y="610582"/>
                    <a:pt x="1278252" y="676486"/>
                    <a:pt x="1196956" y="676486"/>
                  </a:cubicBezTo>
                  <a:lnTo>
                    <a:pt x="147200" y="676486"/>
                  </a:lnTo>
                  <a:cubicBezTo>
                    <a:pt x="108160" y="676486"/>
                    <a:pt x="70719" y="660977"/>
                    <a:pt x="43114" y="633372"/>
                  </a:cubicBezTo>
                  <a:cubicBezTo>
                    <a:pt x="15509" y="605767"/>
                    <a:pt x="0" y="568326"/>
                    <a:pt x="0" y="529286"/>
                  </a:cubicBezTo>
                  <a:lnTo>
                    <a:pt x="0" y="147200"/>
                  </a:lnTo>
                  <a:cubicBezTo>
                    <a:pt x="0" y="65904"/>
                    <a:pt x="65904" y="0"/>
                    <a:pt x="147200" y="0"/>
                  </a:cubicBezTo>
                  <a:lnTo>
                    <a:pt x="1196956" y="0"/>
                  </a:lnTo>
                  <a:cubicBezTo>
                    <a:pt x="1278252" y="0"/>
                    <a:pt x="1344156" y="65904"/>
                    <a:pt x="1344156" y="147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344156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262859" y="6071825"/>
            <a:ext cx="5153613" cy="2646816"/>
            <a:chOff x="0" y="0"/>
            <a:chExt cx="1317105" cy="67648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17105" cy="676486"/>
            </a:xfrm>
            <a:custGeom>
              <a:avLst/>
              <a:gdLst/>
              <a:ahLst/>
              <a:cxnLst/>
              <a:rect r="r" b="b" t="t" l="l"/>
              <a:pathLst>
                <a:path h="676486" w="1317105">
                  <a:moveTo>
                    <a:pt x="1317105" y="150223"/>
                  </a:moveTo>
                  <a:lnTo>
                    <a:pt x="1317105" y="526263"/>
                  </a:lnTo>
                  <a:cubicBezTo>
                    <a:pt x="1317105" y="566104"/>
                    <a:pt x="1301278" y="604314"/>
                    <a:pt x="1273105" y="632486"/>
                  </a:cubicBezTo>
                  <a:cubicBezTo>
                    <a:pt x="1244933" y="660659"/>
                    <a:pt x="1206723" y="676486"/>
                    <a:pt x="1166881" y="676486"/>
                  </a:cubicBezTo>
                  <a:lnTo>
                    <a:pt x="150223" y="676486"/>
                  </a:lnTo>
                  <a:cubicBezTo>
                    <a:pt x="110382" y="676486"/>
                    <a:pt x="72172" y="660659"/>
                    <a:pt x="43999" y="632486"/>
                  </a:cubicBezTo>
                  <a:cubicBezTo>
                    <a:pt x="15827" y="604314"/>
                    <a:pt x="0" y="566104"/>
                    <a:pt x="0" y="526263"/>
                  </a:cubicBezTo>
                  <a:lnTo>
                    <a:pt x="0" y="150223"/>
                  </a:lnTo>
                  <a:cubicBezTo>
                    <a:pt x="0" y="110382"/>
                    <a:pt x="15827" y="72172"/>
                    <a:pt x="43999" y="43999"/>
                  </a:cubicBezTo>
                  <a:cubicBezTo>
                    <a:pt x="72172" y="15827"/>
                    <a:pt x="110382" y="0"/>
                    <a:pt x="150223" y="0"/>
                  </a:cubicBezTo>
                  <a:lnTo>
                    <a:pt x="1166881" y="0"/>
                  </a:lnTo>
                  <a:cubicBezTo>
                    <a:pt x="1249847" y="0"/>
                    <a:pt x="1317105" y="67257"/>
                    <a:pt x="1317105" y="15022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1317105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520711" y="3318826"/>
            <a:ext cx="3963834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Device</a:t>
            </a:r>
            <a:r>
              <a:rPr lang="en-US" b="true" sz="27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performance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06245" y="3851788"/>
            <a:ext cx="399276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Detect low battery, c</a:t>
            </a: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onnectivity issues, or offline devices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and automatically trigger alerts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or corrective actions such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as device reboot.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498017" y="3318826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Mass device</a:t>
            </a:r>
            <a:r>
              <a:rPr lang="en-US" b="true" sz="27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control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794320" y="3851788"/>
            <a:ext cx="4666856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Automatically trigger </a:t>
            </a: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outputs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or commands across your entire fleet.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For example, stop an engine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if a trailer is disconnected while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the vehicle is moving.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09935" y="3318826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Vehicle</a:t>
            </a:r>
            <a:r>
              <a:rPr lang="en-US" b="true" sz="27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diagnostics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761019" y="3851788"/>
            <a:ext cx="4157294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Moni</a:t>
            </a: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tor vehicle health parameters usi</a:t>
            </a: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ng CAN bus data (motor, refrigerant, DTCs) in real time.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Detect failures early, reduce downtime, and extend asset lifespan.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06245" y="6390936"/>
            <a:ext cx="3992767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Cold c</a:t>
            </a:r>
            <a:r>
              <a:rPr lang="en-US" b="true" sz="27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hain protection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39835" y="6923898"/>
            <a:ext cx="43255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onitor trailer temperature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and automatically activate refrigeration systems when thresholds are exceeded, preventing cargo spoilage.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498017" y="6390936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Automated driver</a:t>
            </a:r>
            <a:r>
              <a:rPr lang="en-US" b="true" sz="27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alerts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081754" y="6923898"/>
            <a:ext cx="409198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Au</a:t>
            </a: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tomatically </a:t>
            </a: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notify drivers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when unsafe conditions occur.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For example, trigger an in-cab alert when tire pressure goes outside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the safe range.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209935" y="6390936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Compliance &amp;</a:t>
            </a:r>
            <a:r>
              <a:rPr lang="en-US" b="true" sz="27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reporting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438991" y="6923898"/>
            <a:ext cx="4801349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Send enriched data simultaneously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to multiple d</a:t>
            </a: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estinations such as ERP systems or government platforms.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For example, automate billing based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on real-time odometer data.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1B72">
                <a:alpha val="100000"/>
              </a:srgbClr>
            </a:gs>
            <a:gs pos="100000">
              <a:srgbClr val="0065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951003" y="3372884"/>
            <a:ext cx="6446136" cy="1514856"/>
            <a:chOff x="0" y="0"/>
            <a:chExt cx="8594848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594847" cy="2019808"/>
            </a:xfrm>
            <a:custGeom>
              <a:avLst/>
              <a:gdLst/>
              <a:ahLst/>
              <a:cxnLst/>
              <a:rect r="r" b="b" t="t" l="l"/>
              <a:pathLst>
                <a:path h="2019808" w="8594847">
                  <a:moveTo>
                    <a:pt x="0" y="0"/>
                  </a:moveTo>
                  <a:lnTo>
                    <a:pt x="8594847" y="0"/>
                  </a:lnTo>
                  <a:lnTo>
                    <a:pt x="8594847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8594848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79"/>
                </a:lnSpc>
              </a:pPr>
              <a:r>
                <a:rPr lang="en-US" b="true" sz="3999">
                  <a:gradFill>
                    <a:gsLst>
                      <a:gs pos="0">
                        <a:srgbClr val="D5E9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540000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How workflow automation is built in </a:t>
              </a:r>
              <a:r>
                <a:rPr lang="en-US" b="true" sz="3999">
                  <a:solidFill>
                    <a:srgbClr val="00B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IoT Logic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51003" y="4994511"/>
            <a:ext cx="6858659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IoT Logic uses a visual builder where workflows are created by connecting nodes into a flow. Each node represents a step in how your data is processed and acted on.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1B72">
                <a:alpha val="100000"/>
              </a:srgbClr>
            </a:gs>
            <a:gs pos="100000">
              <a:srgbClr val="0065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19251497" y="0"/>
                </a:moveTo>
                <a:lnTo>
                  <a:pt x="0" y="0"/>
                </a:lnTo>
                <a:lnTo>
                  <a:pt x="0" y="10828967"/>
                </a:lnTo>
                <a:lnTo>
                  <a:pt x="19251497" y="10828967"/>
                </a:lnTo>
                <a:lnTo>
                  <a:pt x="19251497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3267889">
            <a:off x="10013716" y="-878374"/>
            <a:ext cx="9875133" cy="17920625"/>
          </a:xfrm>
          <a:custGeom>
            <a:avLst/>
            <a:gdLst/>
            <a:ahLst/>
            <a:cxnLst/>
            <a:rect r="r" b="b" t="t" l="l"/>
            <a:pathLst>
              <a:path h="17920625" w="9875133">
                <a:moveTo>
                  <a:pt x="0" y="0"/>
                </a:moveTo>
                <a:lnTo>
                  <a:pt x="9875133" y="0"/>
                </a:lnTo>
                <a:lnTo>
                  <a:pt x="9875133" y="17920625"/>
                </a:lnTo>
                <a:lnTo>
                  <a:pt x="0" y="17920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999"/>
            </a:blip>
            <a:stretch>
              <a:fillRect l="-14644" t="0" r="-14644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51371" y="2832735"/>
            <a:ext cx="8392629" cy="4669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2640"/>
              </a:lnSpc>
              <a:buFont typeface="Arial"/>
              <a:buChar char="•"/>
            </a:pPr>
            <a:r>
              <a:rPr lang="en-US" b="true" sz="2400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Data Source</a:t>
            </a:r>
            <a:r>
              <a:rPr lang="en-US" sz="24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:</a:t>
            </a:r>
            <a:r>
              <a:rPr lang="en-US" sz="2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select the data to enter the flow</a:t>
            </a:r>
          </a:p>
          <a:p>
            <a:pPr algn="l">
              <a:lnSpc>
                <a:spcPts val="2640"/>
              </a:lnSpc>
            </a:pPr>
          </a:p>
          <a:p>
            <a:pPr algn="l" marL="518160" indent="-259080" lvl="1">
              <a:lnSpc>
                <a:spcPts val="2640"/>
              </a:lnSpc>
              <a:buFont typeface="Arial"/>
              <a:buChar char="•"/>
            </a:pPr>
            <a:r>
              <a:rPr lang="en-US" b="true" sz="24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Output Endpoint:</a:t>
            </a:r>
            <a:r>
              <a:rPr lang="en-US" sz="2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route processed data to Navixy             or external systems</a:t>
            </a:r>
          </a:p>
          <a:p>
            <a:pPr algn="l">
              <a:lnSpc>
                <a:spcPts val="2640"/>
              </a:lnSpc>
            </a:pPr>
          </a:p>
          <a:p>
            <a:pPr algn="l" marL="518160" indent="-259080" lvl="1">
              <a:lnSpc>
                <a:spcPts val="2640"/>
              </a:lnSpc>
              <a:buFont typeface="Arial"/>
              <a:buChar char="•"/>
            </a:pPr>
            <a:r>
              <a:rPr lang="en-US" b="true" sz="24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Initiate Attribute</a:t>
            </a:r>
            <a:r>
              <a:rPr lang="en-US" sz="2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transform and calculate data             using formulas</a:t>
            </a:r>
          </a:p>
          <a:p>
            <a:pPr algn="l">
              <a:lnSpc>
                <a:spcPts val="2640"/>
              </a:lnSpc>
            </a:pPr>
          </a:p>
          <a:p>
            <a:pPr algn="l" marL="518160" indent="-259080" lvl="1">
              <a:lnSpc>
                <a:spcPts val="2640"/>
              </a:lnSpc>
              <a:buFont typeface="Arial"/>
              <a:buChar char="•"/>
            </a:pPr>
            <a:r>
              <a:rPr lang="en-US" b="true" sz="24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IF/THEN Logic</a:t>
            </a:r>
            <a:r>
              <a:rPr lang="en-US" sz="2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define conditions and decision points</a:t>
            </a:r>
          </a:p>
          <a:p>
            <a:pPr algn="l">
              <a:lnSpc>
                <a:spcPts val="2640"/>
              </a:lnSpc>
            </a:pPr>
          </a:p>
          <a:p>
            <a:pPr algn="l" marL="518160" indent="-259080" lvl="1">
              <a:lnSpc>
                <a:spcPts val="2640"/>
              </a:lnSpc>
              <a:buFont typeface="Arial"/>
              <a:buChar char="•"/>
            </a:pPr>
            <a:r>
              <a:rPr lang="en-US" b="true" sz="24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Device Action</a:t>
            </a:r>
            <a:r>
              <a:rPr lang="en-US" sz="2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trigger commands and actions on devices</a:t>
            </a:r>
          </a:p>
          <a:p>
            <a:pPr algn="l">
              <a:lnSpc>
                <a:spcPts val="2640"/>
              </a:lnSpc>
            </a:pPr>
          </a:p>
          <a:p>
            <a:pPr algn="l" marL="518160" indent="-259080" lvl="1">
              <a:lnSpc>
                <a:spcPts val="2640"/>
              </a:lnSpc>
              <a:buFont typeface="Arial"/>
              <a:buChar char="•"/>
            </a:pPr>
            <a:r>
              <a:rPr lang="en-US" b="true" sz="24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Webhook</a:t>
            </a:r>
            <a:r>
              <a:rPr lang="en-US" sz="24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: send data to external systems via API</a:t>
            </a:r>
          </a:p>
          <a:p>
            <a:pPr algn="l">
              <a:lnSpc>
                <a:spcPts val="2640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00360" y="1268103"/>
            <a:ext cx="11308148" cy="8471662"/>
          </a:xfrm>
          <a:custGeom>
            <a:avLst/>
            <a:gdLst/>
            <a:ahLst/>
            <a:cxnLst/>
            <a:rect r="r" b="b" t="t" l="l"/>
            <a:pathLst>
              <a:path h="8471662" w="11308148">
                <a:moveTo>
                  <a:pt x="0" y="0"/>
                </a:moveTo>
                <a:lnTo>
                  <a:pt x="11308148" y="0"/>
                </a:lnTo>
                <a:lnTo>
                  <a:pt x="11308148" y="8471662"/>
                </a:lnTo>
                <a:lnTo>
                  <a:pt x="0" y="84716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19" t="0" r="-619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1028700"/>
            <a:ext cx="2095637" cy="449609"/>
          </a:xfrm>
          <a:custGeom>
            <a:avLst/>
            <a:gdLst/>
            <a:ahLst/>
            <a:cxnLst/>
            <a:rect r="r" b="b" t="t" l="l"/>
            <a:pathLst>
              <a:path h="449609" w="2095637">
                <a:moveTo>
                  <a:pt x="0" y="0"/>
                </a:moveTo>
                <a:lnTo>
                  <a:pt x="2095637" y="0"/>
                </a:lnTo>
                <a:lnTo>
                  <a:pt x="2095637" y="449609"/>
                </a:lnTo>
                <a:lnTo>
                  <a:pt x="0" y="4496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7104" y="3438355"/>
            <a:ext cx="5112008" cy="2309227"/>
            <a:chOff x="0" y="0"/>
            <a:chExt cx="1306483" cy="5901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6483" cy="590172"/>
            </a:xfrm>
            <a:custGeom>
              <a:avLst/>
              <a:gdLst/>
              <a:ahLst/>
              <a:cxnLst/>
              <a:rect r="r" b="b" t="t" l="l"/>
              <a:pathLst>
                <a:path h="590172" w="1306483">
                  <a:moveTo>
                    <a:pt x="151446" y="0"/>
                  </a:moveTo>
                  <a:lnTo>
                    <a:pt x="1155037" y="0"/>
                  </a:lnTo>
                  <a:cubicBezTo>
                    <a:pt x="1238678" y="0"/>
                    <a:pt x="1306483" y="67805"/>
                    <a:pt x="1306483" y="151446"/>
                  </a:cubicBezTo>
                  <a:lnTo>
                    <a:pt x="1306483" y="438727"/>
                  </a:lnTo>
                  <a:cubicBezTo>
                    <a:pt x="1306483" y="478892"/>
                    <a:pt x="1290527" y="517413"/>
                    <a:pt x="1262126" y="545815"/>
                  </a:cubicBezTo>
                  <a:cubicBezTo>
                    <a:pt x="1233724" y="574217"/>
                    <a:pt x="1195203" y="590172"/>
                    <a:pt x="1155037" y="590172"/>
                  </a:cubicBezTo>
                  <a:lnTo>
                    <a:pt x="151446" y="590172"/>
                  </a:lnTo>
                  <a:cubicBezTo>
                    <a:pt x="111280" y="590172"/>
                    <a:pt x="72759" y="574217"/>
                    <a:pt x="44357" y="545815"/>
                  </a:cubicBezTo>
                  <a:cubicBezTo>
                    <a:pt x="15956" y="517413"/>
                    <a:pt x="0" y="478892"/>
                    <a:pt x="0" y="438727"/>
                  </a:cubicBezTo>
                  <a:lnTo>
                    <a:pt x="0" y="151446"/>
                  </a:lnTo>
                  <a:cubicBezTo>
                    <a:pt x="0" y="111280"/>
                    <a:pt x="15956" y="72759"/>
                    <a:pt x="44357" y="44357"/>
                  </a:cubicBezTo>
                  <a:cubicBezTo>
                    <a:pt x="72759" y="15956"/>
                    <a:pt x="111280" y="0"/>
                    <a:pt x="15144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CBC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1306483" cy="6092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27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74353" y="3438355"/>
            <a:ext cx="5136748" cy="2309227"/>
            <a:chOff x="0" y="0"/>
            <a:chExt cx="1312806" cy="5901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12806" cy="590172"/>
            </a:xfrm>
            <a:custGeom>
              <a:avLst/>
              <a:gdLst/>
              <a:ahLst/>
              <a:cxnLst/>
              <a:rect r="r" b="b" t="t" l="l"/>
              <a:pathLst>
                <a:path h="590172" w="1312806">
                  <a:moveTo>
                    <a:pt x="150716" y="0"/>
                  </a:moveTo>
                  <a:lnTo>
                    <a:pt x="1162090" y="0"/>
                  </a:lnTo>
                  <a:cubicBezTo>
                    <a:pt x="1245328" y="0"/>
                    <a:pt x="1312806" y="67478"/>
                    <a:pt x="1312806" y="150716"/>
                  </a:cubicBezTo>
                  <a:lnTo>
                    <a:pt x="1312806" y="439456"/>
                  </a:lnTo>
                  <a:cubicBezTo>
                    <a:pt x="1312806" y="522694"/>
                    <a:pt x="1245328" y="590172"/>
                    <a:pt x="1162090" y="590172"/>
                  </a:cubicBezTo>
                  <a:lnTo>
                    <a:pt x="150716" y="590172"/>
                  </a:lnTo>
                  <a:cubicBezTo>
                    <a:pt x="67478" y="590172"/>
                    <a:pt x="0" y="522694"/>
                    <a:pt x="0" y="439456"/>
                  </a:cubicBezTo>
                  <a:lnTo>
                    <a:pt x="0" y="150716"/>
                  </a:lnTo>
                  <a:cubicBezTo>
                    <a:pt x="0" y="67478"/>
                    <a:pt x="67478" y="0"/>
                    <a:pt x="1507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36FFF">
                    <a:alpha val="84000"/>
                  </a:srgbClr>
                </a:gs>
                <a:gs pos="100000">
                  <a:srgbClr val="0048CD">
                    <a:alpha val="84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1312806" cy="6092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998815" y="3438355"/>
            <a:ext cx="5540792" cy="2309227"/>
            <a:chOff x="0" y="0"/>
            <a:chExt cx="1416068" cy="5901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6068" cy="590172"/>
            </a:xfrm>
            <a:custGeom>
              <a:avLst/>
              <a:gdLst/>
              <a:ahLst/>
              <a:cxnLst/>
              <a:rect r="r" b="b" t="t" l="l"/>
              <a:pathLst>
                <a:path h="590172" w="1416068">
                  <a:moveTo>
                    <a:pt x="139726" y="0"/>
                  </a:moveTo>
                  <a:lnTo>
                    <a:pt x="1276342" y="0"/>
                  </a:lnTo>
                  <a:cubicBezTo>
                    <a:pt x="1313400" y="0"/>
                    <a:pt x="1348940" y="14721"/>
                    <a:pt x="1375143" y="40925"/>
                  </a:cubicBezTo>
                  <a:cubicBezTo>
                    <a:pt x="1401347" y="67128"/>
                    <a:pt x="1416068" y="102668"/>
                    <a:pt x="1416068" y="139726"/>
                  </a:cubicBezTo>
                  <a:lnTo>
                    <a:pt x="1416068" y="450446"/>
                  </a:lnTo>
                  <a:cubicBezTo>
                    <a:pt x="1416068" y="487504"/>
                    <a:pt x="1401347" y="523044"/>
                    <a:pt x="1375143" y="549248"/>
                  </a:cubicBezTo>
                  <a:cubicBezTo>
                    <a:pt x="1348940" y="575451"/>
                    <a:pt x="1313400" y="590172"/>
                    <a:pt x="1276342" y="590172"/>
                  </a:cubicBezTo>
                  <a:lnTo>
                    <a:pt x="139726" y="590172"/>
                  </a:lnTo>
                  <a:cubicBezTo>
                    <a:pt x="102668" y="590172"/>
                    <a:pt x="67128" y="575451"/>
                    <a:pt x="40925" y="549248"/>
                  </a:cubicBezTo>
                  <a:cubicBezTo>
                    <a:pt x="14721" y="523044"/>
                    <a:pt x="0" y="487504"/>
                    <a:pt x="0" y="450446"/>
                  </a:cubicBezTo>
                  <a:lnTo>
                    <a:pt x="0" y="139726"/>
                  </a:lnTo>
                  <a:cubicBezTo>
                    <a:pt x="0" y="102668"/>
                    <a:pt x="14721" y="67128"/>
                    <a:pt x="40925" y="40925"/>
                  </a:cubicBezTo>
                  <a:cubicBezTo>
                    <a:pt x="67128" y="14721"/>
                    <a:pt x="102668" y="0"/>
                    <a:pt x="13972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CBC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416068" cy="6092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27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51003" y="1859303"/>
            <a:ext cx="14448909" cy="932917"/>
            <a:chOff x="0" y="0"/>
            <a:chExt cx="19265212" cy="124388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265212" cy="1243889"/>
            </a:xfrm>
            <a:custGeom>
              <a:avLst/>
              <a:gdLst/>
              <a:ahLst/>
              <a:cxnLst/>
              <a:rect r="r" b="b" t="t" l="l"/>
              <a:pathLst>
                <a:path h="1243889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9265212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Kick-start with predefined automation templates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369144" y="6266158"/>
            <a:ext cx="5371501" cy="2263843"/>
            <a:chOff x="0" y="0"/>
            <a:chExt cx="1372802" cy="57857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72802" cy="578573"/>
            </a:xfrm>
            <a:custGeom>
              <a:avLst/>
              <a:gdLst/>
              <a:ahLst/>
              <a:cxnLst/>
              <a:rect r="r" b="b" t="t" l="l"/>
              <a:pathLst>
                <a:path h="578573" w="1372802">
                  <a:moveTo>
                    <a:pt x="144130" y="0"/>
                  </a:moveTo>
                  <a:lnTo>
                    <a:pt x="1228673" y="0"/>
                  </a:lnTo>
                  <a:cubicBezTo>
                    <a:pt x="1266898" y="0"/>
                    <a:pt x="1303558" y="15185"/>
                    <a:pt x="1330588" y="42215"/>
                  </a:cubicBezTo>
                  <a:cubicBezTo>
                    <a:pt x="1357617" y="69244"/>
                    <a:pt x="1372802" y="105904"/>
                    <a:pt x="1372802" y="144130"/>
                  </a:cubicBezTo>
                  <a:lnTo>
                    <a:pt x="1372802" y="434444"/>
                  </a:lnTo>
                  <a:cubicBezTo>
                    <a:pt x="1372802" y="514044"/>
                    <a:pt x="1308273" y="578573"/>
                    <a:pt x="1228673" y="578573"/>
                  </a:cubicBezTo>
                  <a:lnTo>
                    <a:pt x="144130" y="578573"/>
                  </a:lnTo>
                  <a:cubicBezTo>
                    <a:pt x="64529" y="578573"/>
                    <a:pt x="0" y="514044"/>
                    <a:pt x="0" y="434444"/>
                  </a:cubicBezTo>
                  <a:lnTo>
                    <a:pt x="0" y="144130"/>
                  </a:lnTo>
                  <a:cubicBezTo>
                    <a:pt x="0" y="64529"/>
                    <a:pt x="64529" y="0"/>
                    <a:pt x="1441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36FFF">
                    <a:alpha val="84000"/>
                  </a:srgbClr>
                </a:gs>
                <a:gs pos="100000">
                  <a:srgbClr val="0048CD">
                    <a:alpha val="84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372802" cy="5976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903378" y="3753667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Device</a:t>
            </a:r>
            <a:r>
              <a:rPr lang="en-US" b="true" sz="27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healthcheck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05149" y="4262202"/>
            <a:ext cx="3855917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onitor device health signals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and reboot when values fall outside set thresholds.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49084" y="3782242"/>
            <a:ext cx="4387285" cy="788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b="true" sz="27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Metric ↔ Imperial converter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63440" y="4636852"/>
            <a:ext cx="3358573" cy="84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00"/>
              </a:lnSpc>
              <a:spcBef>
                <a:spcPct val="0"/>
              </a:spcBef>
            </a:pPr>
            <a:r>
              <a:rPr lang="en-US" sz="20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Convert telemetry units and add converted values to each data packet.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39481" y="3753667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Actions</a:t>
            </a:r>
            <a:r>
              <a:rPr lang="en-US" b="true" sz="27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in external systems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14349" y="4262202"/>
            <a:ext cx="4109724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Trigger a webhook based on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a sample speed co</a:t>
            </a: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ndition to perform external actions, adaptable to any parameter and system.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425164" y="6556628"/>
            <a:ext cx="5259461" cy="397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9"/>
              </a:lnSpc>
              <a:spcBef>
                <a:spcPct val="0"/>
              </a:spcBef>
            </a:pPr>
            <a:r>
              <a:rPr lang="en-US" b="true" sz="27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Idling detection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144000" y="6266158"/>
            <a:ext cx="5315514" cy="2263843"/>
            <a:chOff x="0" y="0"/>
            <a:chExt cx="1358493" cy="57857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58493" cy="578573"/>
            </a:xfrm>
            <a:custGeom>
              <a:avLst/>
              <a:gdLst/>
              <a:ahLst/>
              <a:cxnLst/>
              <a:rect r="r" b="b" t="t" l="l"/>
              <a:pathLst>
                <a:path h="578573" w="1358493">
                  <a:moveTo>
                    <a:pt x="145648" y="0"/>
                  </a:moveTo>
                  <a:lnTo>
                    <a:pt x="1212846" y="0"/>
                  </a:lnTo>
                  <a:cubicBezTo>
                    <a:pt x="1251474" y="0"/>
                    <a:pt x="1288520" y="15345"/>
                    <a:pt x="1315834" y="42659"/>
                  </a:cubicBezTo>
                  <a:cubicBezTo>
                    <a:pt x="1343148" y="69973"/>
                    <a:pt x="1358493" y="107019"/>
                    <a:pt x="1358493" y="145648"/>
                  </a:cubicBezTo>
                  <a:lnTo>
                    <a:pt x="1358493" y="432926"/>
                  </a:lnTo>
                  <a:cubicBezTo>
                    <a:pt x="1358493" y="471554"/>
                    <a:pt x="1343148" y="508600"/>
                    <a:pt x="1315834" y="535914"/>
                  </a:cubicBezTo>
                  <a:cubicBezTo>
                    <a:pt x="1288520" y="563228"/>
                    <a:pt x="1251474" y="578573"/>
                    <a:pt x="1212846" y="578573"/>
                  </a:cubicBezTo>
                  <a:lnTo>
                    <a:pt x="145648" y="578573"/>
                  </a:lnTo>
                  <a:cubicBezTo>
                    <a:pt x="107019" y="578573"/>
                    <a:pt x="69973" y="563228"/>
                    <a:pt x="42659" y="535914"/>
                  </a:cubicBezTo>
                  <a:cubicBezTo>
                    <a:pt x="15345" y="508600"/>
                    <a:pt x="0" y="471554"/>
                    <a:pt x="0" y="432926"/>
                  </a:cubicBezTo>
                  <a:lnTo>
                    <a:pt x="0" y="145648"/>
                  </a:lnTo>
                  <a:cubicBezTo>
                    <a:pt x="0" y="107019"/>
                    <a:pt x="15345" y="69973"/>
                    <a:pt x="42659" y="42659"/>
                  </a:cubicBezTo>
                  <a:cubicBezTo>
                    <a:pt x="69973" y="15345"/>
                    <a:pt x="107019" y="0"/>
                    <a:pt x="14564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CBC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358493" cy="5976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275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3946559" y="7027153"/>
            <a:ext cx="4216672" cy="1120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00"/>
              </a:lnSpc>
              <a:spcBef>
                <a:spcPct val="0"/>
              </a:spcBef>
            </a:pPr>
            <a:r>
              <a:rPr lang="en-US" sz="20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Detect prolonged idling using ignition and speed, and flag it in the data </a:t>
            </a:r>
          </a:p>
          <a:p>
            <a:pPr algn="ctr" marL="0" indent="0" lvl="0">
              <a:lnSpc>
                <a:spcPts val="2200"/>
              </a:lnSpc>
              <a:spcBef>
                <a:spcPct val="0"/>
              </a:spcBef>
            </a:pPr>
            <a:r>
              <a:rPr lang="en-US" sz="20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for alerts or reporting, adaptable to any duration-based condition.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72027" y="6528053"/>
            <a:ext cx="5259461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7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Driver access cont</a:t>
            </a:r>
            <a:r>
              <a:rPr lang="en-US" b="true" sz="27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rol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747045" y="7008103"/>
            <a:ext cx="4109424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Check hardware key authorization on </a:t>
            </a: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ignition and block the engine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with a notification if the key 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is unauthorized.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1B72">
                <a:alpha val="100000"/>
              </a:srgbClr>
            </a:gs>
            <a:gs pos="100000">
              <a:srgbClr val="0065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951003" y="3325259"/>
            <a:ext cx="6681000" cy="932917"/>
            <a:chOff x="0" y="0"/>
            <a:chExt cx="8908000" cy="1243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08000" cy="1243889"/>
            </a:xfrm>
            <a:custGeom>
              <a:avLst/>
              <a:gdLst/>
              <a:ahLst/>
              <a:cxnLst/>
              <a:rect r="r" b="b" t="t" l="l"/>
              <a:pathLst>
                <a:path h="1243889" w="8908000">
                  <a:moveTo>
                    <a:pt x="0" y="0"/>
                  </a:moveTo>
                  <a:lnTo>
                    <a:pt x="8908000" y="0"/>
                  </a:lnTo>
                  <a:lnTo>
                    <a:pt x="8908000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8908000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51003" y="3698940"/>
            <a:ext cx="7316381" cy="2722750"/>
            <a:chOff x="0" y="0"/>
            <a:chExt cx="9755175" cy="363033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5174" cy="3630334"/>
            </a:xfrm>
            <a:custGeom>
              <a:avLst/>
              <a:gdLst/>
              <a:ahLst/>
              <a:cxnLst/>
              <a:rect r="r" b="b" t="t" l="l"/>
              <a:pathLst>
                <a:path h="3630334" w="9755174">
                  <a:moveTo>
                    <a:pt x="0" y="0"/>
                  </a:moveTo>
                  <a:lnTo>
                    <a:pt x="9755174" y="0"/>
                  </a:lnTo>
                  <a:lnTo>
                    <a:pt x="9755174" y="3630334"/>
                  </a:lnTo>
                  <a:lnTo>
                    <a:pt x="0" y="3630334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33350"/>
              <a:ext cx="9755175" cy="37636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9" b="true">
                  <a:gradFill>
                    <a:gsLst>
                      <a:gs pos="0">
                        <a:srgbClr val="D5E9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540000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Nodes </a:t>
              </a:r>
            </a:p>
            <a:p>
              <a:pPr algn="l">
                <a:lnSpc>
                  <a:spcPts val="9799"/>
                </a:lnSpc>
              </a:pPr>
              <a:r>
                <a:rPr lang="en-US" b="true" sz="6999">
                  <a:gradFill>
                    <a:gsLst>
                      <a:gs pos="0">
                        <a:srgbClr val="D5E9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540000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in IoT Logic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51003" y="1856634"/>
            <a:ext cx="14448909" cy="1514856"/>
            <a:chOff x="0" y="0"/>
            <a:chExt cx="19265212" cy="20198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265212" cy="2019808"/>
            </a:xfrm>
            <a:custGeom>
              <a:avLst/>
              <a:gdLst/>
              <a:ahLst/>
              <a:cxnLst/>
              <a:rect r="r" b="b" t="t" l="l"/>
              <a:pathLst>
                <a:path h="2019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265212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Data Source node: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Bring in data from any connected device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36130" y="5096135"/>
            <a:ext cx="9002209" cy="522922"/>
            <a:chOff x="0" y="0"/>
            <a:chExt cx="12002946" cy="6972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Select 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devices, groups, or multiple assets as input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36130" y="5724003"/>
            <a:ext cx="10157654" cy="522922"/>
            <a:chOff x="0" y="0"/>
            <a:chExt cx="13543539" cy="6972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43539" cy="697229"/>
            </a:xfrm>
            <a:custGeom>
              <a:avLst/>
              <a:gdLst/>
              <a:ahLst/>
              <a:cxnLst/>
              <a:rect r="r" b="b" t="t" l="l"/>
              <a:pathLst>
                <a:path h="697229" w="13543539">
                  <a:moveTo>
                    <a:pt x="0" y="0"/>
                  </a:moveTo>
                  <a:lnTo>
                    <a:pt x="13543539" y="0"/>
                  </a:lnTo>
                  <a:lnTo>
                    <a:pt x="13543539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13543539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Receive full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incoming data streams from selected devices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36130" y="6380275"/>
            <a:ext cx="7711364" cy="507339"/>
            <a:chOff x="0" y="0"/>
            <a:chExt cx="10281818" cy="6764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281819" cy="676452"/>
            </a:xfrm>
            <a:custGeom>
              <a:avLst/>
              <a:gdLst/>
              <a:ahLst/>
              <a:cxnLst/>
              <a:rect r="r" b="b" t="t" l="l"/>
              <a:pathLst>
                <a:path h="676452" w="10281819">
                  <a:moveTo>
                    <a:pt x="0" y="0"/>
                  </a:moveTo>
                  <a:lnTo>
                    <a:pt x="10281819" y="0"/>
                  </a:lnTo>
                  <a:lnTo>
                    <a:pt x="10281819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6" id="16"/>
            <p:cNvSpPr txBox="true"/>
            <p:nvPr/>
          </p:nvSpPr>
          <p:spPr>
            <a:xfrm>
              <a:off x="0" y="9525"/>
              <a:ext cx="10281818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Process real-tim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 telematics data as it arrives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1003" y="5162810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1003" y="581527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51003" y="645685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1345465" y="2115802"/>
            <a:ext cx="5990729" cy="10735451"/>
            <a:chOff x="0" y="0"/>
            <a:chExt cx="806630" cy="144548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10"/>
              <a:stretch>
                <a:fillRect l="-78902" t="0" r="-79667" b="43769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1345465" y="2115802"/>
            <a:ext cx="5990729" cy="11003892"/>
          </a:xfrm>
          <a:custGeom>
            <a:avLst/>
            <a:gdLst/>
            <a:ahLst/>
            <a:cxnLst/>
            <a:rect r="r" b="b" t="t" l="l"/>
            <a:pathLst>
              <a:path h="11003892" w="5990729">
                <a:moveTo>
                  <a:pt x="0" y="0"/>
                </a:moveTo>
                <a:lnTo>
                  <a:pt x="5990729" y="0"/>
                </a:lnTo>
                <a:lnTo>
                  <a:pt x="5990729" y="11003891"/>
                </a:lnTo>
                <a:lnTo>
                  <a:pt x="0" y="110038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53" t="0" r="-53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951003" y="3711147"/>
            <a:ext cx="8670718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Define which devices, data streams, and parameters enter your workflow across fleets and regions.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73514" y="1856634"/>
            <a:ext cx="14448909" cy="1514856"/>
            <a:chOff x="0" y="0"/>
            <a:chExt cx="19265212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2019808"/>
            </a:xfrm>
            <a:custGeom>
              <a:avLst/>
              <a:gdLst/>
              <a:ahLst/>
              <a:cxnLst/>
              <a:rect r="r" b="b" t="t" l="l"/>
              <a:pathLst>
                <a:path h="2019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Initiate Attribute node: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Transform raw data into usable metrics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558641" y="5102433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Convert un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its and normalize incoming data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558641" y="5750018"/>
            <a:ext cx="7047052" cy="869289"/>
            <a:chOff x="0" y="0"/>
            <a:chExt cx="9396069" cy="11590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396069" cy="1159052"/>
            </a:xfrm>
            <a:custGeom>
              <a:avLst/>
              <a:gdLst/>
              <a:ahLst/>
              <a:cxnLst/>
              <a:rect r="r" b="b" t="t" l="l"/>
              <a:pathLst>
                <a:path h="1159052" w="9396069">
                  <a:moveTo>
                    <a:pt x="0" y="0"/>
                  </a:moveTo>
                  <a:lnTo>
                    <a:pt x="9396069" y="0"/>
                  </a:lnTo>
                  <a:lnTo>
                    <a:pt x="9396069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9396069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Combine mult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iple parameters into new attributes and create custom sensors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558641" y="6743971"/>
            <a:ext cx="6140427" cy="869289"/>
            <a:chOff x="0" y="0"/>
            <a:chExt cx="8187236" cy="11590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87236" cy="1159052"/>
            </a:xfrm>
            <a:custGeom>
              <a:avLst/>
              <a:gdLst/>
              <a:ahLst/>
              <a:cxnLst/>
              <a:rect r="r" b="b" t="t" l="l"/>
              <a:pathLst>
                <a:path h="1159052" w="8187236">
                  <a:moveTo>
                    <a:pt x="0" y="0"/>
                  </a:moveTo>
                  <a:lnTo>
                    <a:pt x="8187236" y="0"/>
                  </a:lnTo>
                  <a:lnTo>
                    <a:pt x="8187236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8187236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Use formulas (JEXL) for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custom calculations and data enrichment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873514" y="3720672"/>
            <a:ext cx="1003929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Create new attributes by transforming, calculating, </a:t>
            </a:r>
          </a:p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and enriching incoming data based on your business logic.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73514" y="5181600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873514" y="583406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873514" y="681490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958623" y="2115802"/>
            <a:ext cx="5948086" cy="10659033"/>
            <a:chOff x="0" y="0"/>
            <a:chExt cx="806630" cy="144548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32540" y="0"/>
                  </a:moveTo>
                  <a:lnTo>
                    <a:pt x="774090" y="0"/>
                  </a:lnTo>
                  <a:cubicBezTo>
                    <a:pt x="782720" y="0"/>
                    <a:pt x="790997" y="3428"/>
                    <a:pt x="797099" y="9531"/>
                  </a:cubicBezTo>
                  <a:cubicBezTo>
                    <a:pt x="803201" y="15633"/>
                    <a:pt x="806630" y="23910"/>
                    <a:pt x="806630" y="32540"/>
                  </a:cubicBezTo>
                  <a:lnTo>
                    <a:pt x="806630" y="1412949"/>
                  </a:lnTo>
                  <a:cubicBezTo>
                    <a:pt x="806630" y="1421579"/>
                    <a:pt x="803201" y="1429856"/>
                    <a:pt x="797099" y="1435958"/>
                  </a:cubicBezTo>
                  <a:cubicBezTo>
                    <a:pt x="790997" y="1442061"/>
                    <a:pt x="782720" y="1445489"/>
                    <a:pt x="774090" y="1445489"/>
                  </a:cubicBezTo>
                  <a:lnTo>
                    <a:pt x="32540" y="1445489"/>
                  </a:lnTo>
                  <a:cubicBezTo>
                    <a:pt x="23910" y="1445489"/>
                    <a:pt x="15633" y="1442061"/>
                    <a:pt x="9531" y="1435958"/>
                  </a:cubicBezTo>
                  <a:cubicBezTo>
                    <a:pt x="3428" y="1429856"/>
                    <a:pt x="0" y="1421579"/>
                    <a:pt x="0" y="1412949"/>
                  </a:cubicBezTo>
                  <a:lnTo>
                    <a:pt x="0" y="32540"/>
                  </a:lnTo>
                  <a:cubicBezTo>
                    <a:pt x="0" y="23910"/>
                    <a:pt x="3428" y="15633"/>
                    <a:pt x="9531" y="9531"/>
                  </a:cubicBezTo>
                  <a:cubicBezTo>
                    <a:pt x="15633" y="3428"/>
                    <a:pt x="23910" y="0"/>
                    <a:pt x="32540" y="0"/>
                  </a:cubicBezTo>
                  <a:close/>
                </a:path>
              </a:pathLst>
            </a:custGeom>
            <a:blipFill>
              <a:blip r:embed="rId6"/>
              <a:stretch>
                <a:fillRect l="-78902" t="0" r="-79667" b="43769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958623" y="2115802"/>
            <a:ext cx="5921118" cy="10877482"/>
          </a:xfrm>
          <a:custGeom>
            <a:avLst/>
            <a:gdLst/>
            <a:ahLst/>
            <a:cxnLst/>
            <a:rect r="r" b="b" t="t" l="l"/>
            <a:pathLst>
              <a:path h="10877482" w="5921118">
                <a:moveTo>
                  <a:pt x="0" y="0"/>
                </a:moveTo>
                <a:lnTo>
                  <a:pt x="5921118" y="0"/>
                </a:lnTo>
                <a:lnTo>
                  <a:pt x="5921118" y="10877482"/>
                </a:lnTo>
                <a:lnTo>
                  <a:pt x="0" y="108774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5" t="-213" r="-1108" b="-1182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1856634"/>
            <a:ext cx="14448909" cy="1514856"/>
            <a:chOff x="0" y="0"/>
            <a:chExt cx="19265212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2019808"/>
            </a:xfrm>
            <a:custGeom>
              <a:avLst/>
              <a:gdLst/>
              <a:ahLst/>
              <a:cxnLst/>
              <a:rect r="r" b="b" t="t" l="l"/>
              <a:pathLst>
                <a:path h="2019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IF/THEN Logic node: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Control how data is interpreted and used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06436" y="5103563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Set 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thresholds, geozones, and complex conditional logic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06436" y="5731430"/>
            <a:ext cx="10157654" cy="522922"/>
            <a:chOff x="0" y="0"/>
            <a:chExt cx="13543539" cy="6972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3539" cy="697229"/>
            </a:xfrm>
            <a:custGeom>
              <a:avLst/>
              <a:gdLst/>
              <a:ahLst/>
              <a:cxnLst/>
              <a:rect r="r" b="b" t="t" l="l"/>
              <a:pathLst>
                <a:path h="697229" w="13543539">
                  <a:moveTo>
                    <a:pt x="0" y="0"/>
                  </a:moveTo>
                  <a:lnTo>
                    <a:pt x="13543539" y="0"/>
                  </a:lnTo>
                  <a:lnTo>
                    <a:pt x="13543539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13543539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Combine mult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iple parameters into decision rules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06436" y="6397183"/>
            <a:ext cx="10426713" cy="507339"/>
            <a:chOff x="0" y="0"/>
            <a:chExt cx="13902284" cy="6764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02285" cy="676452"/>
            </a:xfrm>
            <a:custGeom>
              <a:avLst/>
              <a:gdLst/>
              <a:ahLst/>
              <a:cxnLst/>
              <a:rect r="r" b="b" t="t" l="l"/>
              <a:pathLst>
                <a:path h="676452" w="13902285">
                  <a:moveTo>
                    <a:pt x="0" y="0"/>
                  </a:moveTo>
                  <a:lnTo>
                    <a:pt x="13902285" y="0"/>
                  </a:lnTo>
                  <a:lnTo>
                    <a:pt x="13902285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3902284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Route data through differen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 paths based on conditions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51003" y="3711147"/>
            <a:ext cx="809982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Define conditions and decision rules that determine how your workflows respond to incoming data.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51003" y="5162810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1003" y="581527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1003" y="645685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345465" y="2115802"/>
            <a:ext cx="5990729" cy="10735451"/>
            <a:chOff x="0" y="0"/>
            <a:chExt cx="806630" cy="144548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8"/>
              <a:stretch>
                <a:fillRect l="-78902" t="0" r="-79667" b="43769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1355163" y="2115802"/>
            <a:ext cx="5971332" cy="11165578"/>
          </a:xfrm>
          <a:custGeom>
            <a:avLst/>
            <a:gdLst/>
            <a:ahLst/>
            <a:cxnLst/>
            <a:rect r="r" b="b" t="t" l="l"/>
            <a:pathLst>
              <a:path h="11165578" w="5971332">
                <a:moveTo>
                  <a:pt x="0" y="0"/>
                </a:moveTo>
                <a:lnTo>
                  <a:pt x="5971332" y="0"/>
                </a:lnTo>
                <a:lnTo>
                  <a:pt x="5971332" y="11165577"/>
                </a:lnTo>
                <a:lnTo>
                  <a:pt x="0" y="111655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303" t="-1882" r="-4087" b="-675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66686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63989" y="1856634"/>
            <a:ext cx="14448909" cy="1514856"/>
            <a:chOff x="0" y="0"/>
            <a:chExt cx="19265212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2019808"/>
            </a:xfrm>
            <a:custGeom>
              <a:avLst/>
              <a:gdLst/>
              <a:ahLst/>
              <a:cxnLst/>
              <a:rect r="r" b="b" t="t" l="l"/>
              <a:pathLst>
                <a:path h="2019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Device Action node: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Act on events automatically in real time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549116" y="5094367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Trigger ac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tions instantly based on real-time events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549116" y="5745387"/>
            <a:ext cx="10157654" cy="869289"/>
            <a:chOff x="0" y="0"/>
            <a:chExt cx="13543539" cy="11590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3539" cy="1159052"/>
            </a:xfrm>
            <a:custGeom>
              <a:avLst/>
              <a:gdLst/>
              <a:ahLst/>
              <a:cxnLst/>
              <a:rect r="r" b="b" t="t" l="l"/>
              <a:pathLst>
                <a:path h="1159052" w="13543539">
                  <a:moveTo>
                    <a:pt x="0" y="0"/>
                  </a:moveTo>
                  <a:lnTo>
                    <a:pt x="13543539" y="0"/>
                  </a:lnTo>
                  <a:lnTo>
                    <a:pt x="13543539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13543539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Execute machine-to-machine (M2M) commands across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devices </a:t>
              </a:r>
            </a:p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based on incoming data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549116" y="6719280"/>
            <a:ext cx="10426713" cy="507339"/>
            <a:chOff x="0" y="0"/>
            <a:chExt cx="13902284" cy="6764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02285" cy="676452"/>
            </a:xfrm>
            <a:custGeom>
              <a:avLst/>
              <a:gdLst/>
              <a:ahLst/>
              <a:cxnLst/>
              <a:rect r="r" b="b" t="t" l="l"/>
              <a:pathLst>
                <a:path h="676452" w="13902285">
                  <a:moveTo>
                    <a:pt x="0" y="0"/>
                  </a:moveTo>
                  <a:lnTo>
                    <a:pt x="13902285" y="0"/>
                  </a:lnTo>
                  <a:lnTo>
                    <a:pt x="13902285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3902284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Execute multiple actions within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a single workflow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863989" y="3720672"/>
            <a:ext cx="9660236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Send commands to devices automatically based on defined conditions, enabling real-time control without manual intervention.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73514" y="5178736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873514" y="583406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873514" y="680538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958623" y="2115802"/>
            <a:ext cx="5948086" cy="10659033"/>
            <a:chOff x="0" y="0"/>
            <a:chExt cx="806630" cy="144548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32540" y="0"/>
                  </a:moveTo>
                  <a:lnTo>
                    <a:pt x="774090" y="0"/>
                  </a:lnTo>
                  <a:cubicBezTo>
                    <a:pt x="782720" y="0"/>
                    <a:pt x="790997" y="3428"/>
                    <a:pt x="797099" y="9531"/>
                  </a:cubicBezTo>
                  <a:cubicBezTo>
                    <a:pt x="803201" y="15633"/>
                    <a:pt x="806630" y="23910"/>
                    <a:pt x="806630" y="32540"/>
                  </a:cubicBezTo>
                  <a:lnTo>
                    <a:pt x="806630" y="1412949"/>
                  </a:lnTo>
                  <a:cubicBezTo>
                    <a:pt x="806630" y="1421579"/>
                    <a:pt x="803201" y="1429856"/>
                    <a:pt x="797099" y="1435958"/>
                  </a:cubicBezTo>
                  <a:cubicBezTo>
                    <a:pt x="790997" y="1442061"/>
                    <a:pt x="782720" y="1445489"/>
                    <a:pt x="774090" y="1445489"/>
                  </a:cubicBezTo>
                  <a:lnTo>
                    <a:pt x="32540" y="1445489"/>
                  </a:lnTo>
                  <a:cubicBezTo>
                    <a:pt x="23910" y="1445489"/>
                    <a:pt x="15633" y="1442061"/>
                    <a:pt x="9531" y="1435958"/>
                  </a:cubicBezTo>
                  <a:cubicBezTo>
                    <a:pt x="3428" y="1429856"/>
                    <a:pt x="0" y="1421579"/>
                    <a:pt x="0" y="1412949"/>
                  </a:cubicBezTo>
                  <a:lnTo>
                    <a:pt x="0" y="32540"/>
                  </a:lnTo>
                  <a:cubicBezTo>
                    <a:pt x="0" y="23910"/>
                    <a:pt x="3428" y="15633"/>
                    <a:pt x="9531" y="9531"/>
                  </a:cubicBezTo>
                  <a:cubicBezTo>
                    <a:pt x="15633" y="3428"/>
                    <a:pt x="23910" y="0"/>
                    <a:pt x="32540" y="0"/>
                  </a:cubicBezTo>
                  <a:close/>
                </a:path>
              </a:pathLst>
            </a:custGeom>
            <a:blipFill>
              <a:blip r:embed="rId6"/>
              <a:stretch>
                <a:fillRect l="-78902" t="0" r="-79667" b="43769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958623" y="2115802"/>
            <a:ext cx="5921118" cy="10864437"/>
          </a:xfrm>
          <a:custGeom>
            <a:avLst/>
            <a:gdLst/>
            <a:ahLst/>
            <a:cxnLst/>
            <a:rect r="r" b="b" t="t" l="l"/>
            <a:pathLst>
              <a:path h="10864437" w="5921118">
                <a:moveTo>
                  <a:pt x="0" y="0"/>
                </a:moveTo>
                <a:lnTo>
                  <a:pt x="5921118" y="0"/>
                </a:lnTo>
                <a:lnTo>
                  <a:pt x="5921118" y="10864437"/>
                </a:lnTo>
                <a:lnTo>
                  <a:pt x="0" y="108644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1856634"/>
            <a:ext cx="14448909" cy="1514856"/>
            <a:chOff x="0" y="0"/>
            <a:chExt cx="19265212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2019808"/>
            </a:xfrm>
            <a:custGeom>
              <a:avLst/>
              <a:gdLst/>
              <a:ahLst/>
              <a:cxnLst/>
              <a:rect r="r" b="b" t="t" l="l"/>
              <a:pathLst>
                <a:path h="2019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Webhook node: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Send data to external systems in real time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26605" y="5092273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2002946" cy="6972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nd and receive data via HTTP requests (webhooks/APIs)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26605" y="5734384"/>
            <a:ext cx="7684161" cy="894397"/>
            <a:chOff x="0" y="0"/>
            <a:chExt cx="10245548" cy="11925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245547" cy="1192529"/>
            </a:xfrm>
            <a:custGeom>
              <a:avLst/>
              <a:gdLst/>
              <a:ahLst/>
              <a:cxnLst/>
              <a:rect r="r" b="b" t="t" l="l"/>
              <a:pathLst>
                <a:path h="1192529" w="10245547">
                  <a:moveTo>
                    <a:pt x="0" y="0"/>
                  </a:moveTo>
                  <a:lnTo>
                    <a:pt x="10245547" y="0"/>
                  </a:lnTo>
                  <a:lnTo>
                    <a:pt x="10245547" y="1192529"/>
                  </a:lnTo>
                  <a:lnTo>
                    <a:pt x="0" y="1192529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0245548" cy="11925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Customize payloads and headers based on you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 logic and requirements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26605" y="6731156"/>
            <a:ext cx="10426713" cy="522922"/>
            <a:chOff x="0" y="0"/>
            <a:chExt cx="13902284" cy="6972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02285" cy="697229"/>
            </a:xfrm>
            <a:custGeom>
              <a:avLst/>
              <a:gdLst/>
              <a:ahLst/>
              <a:cxnLst/>
              <a:rect r="r" b="b" t="t" l="l"/>
              <a:pathLst>
                <a:path h="697229" w="13902285">
                  <a:moveTo>
                    <a:pt x="0" y="0"/>
                  </a:moveTo>
                  <a:lnTo>
                    <a:pt x="13902285" y="0"/>
                  </a:lnTo>
                  <a:lnTo>
                    <a:pt x="13902285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3902284" cy="6972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Integrate with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ERP, CRM, or custom platforms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51003" y="3711147"/>
            <a:ext cx="9782586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Push processed data to external systems and APIs as part of your workflow, enabling seamless integration with your business tools.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58623" y="516711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8623" y="5817875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679585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345465" y="2115802"/>
            <a:ext cx="5990729" cy="10735451"/>
            <a:chOff x="0" y="0"/>
            <a:chExt cx="806630" cy="144548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1324" r="0" b="-1324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73514" y="1856634"/>
            <a:ext cx="8526851" cy="1514856"/>
            <a:chOff x="0" y="0"/>
            <a:chExt cx="11369135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69135" cy="2019808"/>
            </a:xfrm>
            <a:custGeom>
              <a:avLst/>
              <a:gdLst/>
              <a:ahLst/>
              <a:cxnLst/>
              <a:rect r="r" b="b" t="t" l="l"/>
              <a:pathLst>
                <a:path h="2019808" w="11369135">
                  <a:moveTo>
                    <a:pt x="0" y="0"/>
                  </a:moveTo>
                  <a:lnTo>
                    <a:pt x="11369135" y="0"/>
                  </a:lnTo>
                  <a:lnTo>
                    <a:pt x="11369135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1369135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Output Endpoint node: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Deliver data wherever it’s needed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644366" y="5733622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nd data to multiple destinations simultaneously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644366" y="6317427"/>
            <a:ext cx="6672313" cy="869289"/>
            <a:chOff x="0" y="0"/>
            <a:chExt cx="8896417" cy="11590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896417" cy="1159052"/>
            </a:xfrm>
            <a:custGeom>
              <a:avLst/>
              <a:gdLst/>
              <a:ahLst/>
              <a:cxnLst/>
              <a:rect r="r" b="b" t="t" l="l"/>
              <a:pathLst>
                <a:path h="1159052" w="8896417">
                  <a:moveTo>
                    <a:pt x="0" y="0"/>
                  </a:moveTo>
                  <a:lnTo>
                    <a:pt x="8896417" y="0"/>
                  </a:lnTo>
                  <a:lnTo>
                    <a:pt x="8896417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8896417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Deliver data in a standardized fo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rmat regardless of device type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644366" y="7257123"/>
            <a:ext cx="7552372" cy="507339"/>
            <a:chOff x="0" y="0"/>
            <a:chExt cx="10069829" cy="6764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69829" cy="676452"/>
            </a:xfrm>
            <a:custGeom>
              <a:avLst/>
              <a:gdLst/>
              <a:ahLst/>
              <a:cxnLst/>
              <a:rect r="r" b="b" t="t" l="l"/>
              <a:pathLst>
                <a:path h="676452" w="10069829">
                  <a:moveTo>
                    <a:pt x="0" y="0"/>
                  </a:moveTo>
                  <a:lnTo>
                    <a:pt x="10069829" y="0"/>
                  </a:lnTo>
                  <a:lnTo>
                    <a:pt x="10069829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0069829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Stream data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to external systems via various protocols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7873514" y="579602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873514" y="637883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873514" y="7324176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934587" y="2115802"/>
            <a:ext cx="5990729" cy="10735451"/>
            <a:chOff x="0" y="0"/>
            <a:chExt cx="806630" cy="144548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6"/>
              <a:stretch>
                <a:fillRect l="-78902" t="0" r="-79667" b="43769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813637" y="2115802"/>
            <a:ext cx="6093072" cy="10904827"/>
          </a:xfrm>
          <a:custGeom>
            <a:avLst/>
            <a:gdLst/>
            <a:ahLst/>
            <a:cxnLst/>
            <a:rect r="r" b="b" t="t" l="l"/>
            <a:pathLst>
              <a:path h="10904827" w="6093072">
                <a:moveTo>
                  <a:pt x="0" y="0"/>
                </a:moveTo>
                <a:lnTo>
                  <a:pt x="6093071" y="0"/>
                </a:lnTo>
                <a:lnTo>
                  <a:pt x="6093071" y="10904826"/>
                </a:lnTo>
                <a:lnTo>
                  <a:pt x="0" y="109048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0" r="0" b="-5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873514" y="3711147"/>
            <a:ext cx="8488480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Define where processed data is delivered, whether back into Navixy or to external platforms, ensuring consistent and scalable data distribution.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1478" y="1868828"/>
            <a:ext cx="5888848" cy="932917"/>
            <a:chOff x="0" y="0"/>
            <a:chExt cx="7851797" cy="12438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851797" cy="1243889"/>
            </a:xfrm>
            <a:custGeom>
              <a:avLst/>
              <a:gdLst/>
              <a:ahLst/>
              <a:cxnLst/>
              <a:rect r="r" b="b" t="t" l="l"/>
              <a:pathLst>
                <a:path h="1243889" w="7851797">
                  <a:moveTo>
                    <a:pt x="0" y="0"/>
                  </a:moveTo>
                  <a:lnTo>
                    <a:pt x="7851797" y="0"/>
                  </a:lnTo>
                  <a:lnTo>
                    <a:pt x="7851797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7851797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Built for real-world use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957958" y="5995869"/>
            <a:ext cx="5174403" cy="1992059"/>
            <a:chOff x="0" y="0"/>
            <a:chExt cx="1322429" cy="50911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22429" cy="509113"/>
            </a:xfrm>
            <a:custGeom>
              <a:avLst/>
              <a:gdLst/>
              <a:ahLst/>
              <a:cxnLst/>
              <a:rect r="r" b="b" t="t" l="l"/>
              <a:pathLst>
                <a:path h="509113" w="1322429">
                  <a:moveTo>
                    <a:pt x="149620" y="0"/>
                  </a:moveTo>
                  <a:lnTo>
                    <a:pt x="1172810" y="0"/>
                  </a:lnTo>
                  <a:cubicBezTo>
                    <a:pt x="1255442" y="0"/>
                    <a:pt x="1322429" y="66987"/>
                    <a:pt x="1322429" y="149620"/>
                  </a:cubicBezTo>
                  <a:lnTo>
                    <a:pt x="1322429" y="359494"/>
                  </a:lnTo>
                  <a:cubicBezTo>
                    <a:pt x="1322429" y="442127"/>
                    <a:pt x="1255442" y="509113"/>
                    <a:pt x="1172810" y="509113"/>
                  </a:cubicBezTo>
                  <a:lnTo>
                    <a:pt x="149620" y="509113"/>
                  </a:lnTo>
                  <a:cubicBezTo>
                    <a:pt x="66987" y="509113"/>
                    <a:pt x="0" y="442127"/>
                    <a:pt x="0" y="359494"/>
                  </a:cubicBezTo>
                  <a:lnTo>
                    <a:pt x="0" y="149620"/>
                  </a:lnTo>
                  <a:cubicBezTo>
                    <a:pt x="0" y="66987"/>
                    <a:pt x="66987" y="0"/>
                    <a:pt x="1496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322429" cy="52816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58623" y="5995869"/>
            <a:ext cx="5091640" cy="1992059"/>
            <a:chOff x="0" y="0"/>
            <a:chExt cx="1301278" cy="5091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01278" cy="509113"/>
            </a:xfrm>
            <a:custGeom>
              <a:avLst/>
              <a:gdLst/>
              <a:ahLst/>
              <a:cxnLst/>
              <a:rect r="r" b="b" t="t" l="l"/>
              <a:pathLst>
                <a:path h="509113" w="1301278">
                  <a:moveTo>
                    <a:pt x="152052" y="0"/>
                  </a:moveTo>
                  <a:lnTo>
                    <a:pt x="1149226" y="0"/>
                  </a:lnTo>
                  <a:cubicBezTo>
                    <a:pt x="1233202" y="0"/>
                    <a:pt x="1301278" y="68076"/>
                    <a:pt x="1301278" y="152052"/>
                  </a:cubicBezTo>
                  <a:lnTo>
                    <a:pt x="1301278" y="357062"/>
                  </a:lnTo>
                  <a:cubicBezTo>
                    <a:pt x="1301278" y="441038"/>
                    <a:pt x="1233202" y="509113"/>
                    <a:pt x="1149226" y="509113"/>
                  </a:cubicBezTo>
                  <a:lnTo>
                    <a:pt x="152052" y="509113"/>
                  </a:lnTo>
                  <a:cubicBezTo>
                    <a:pt x="68076" y="509113"/>
                    <a:pt x="0" y="441038"/>
                    <a:pt x="0" y="357062"/>
                  </a:cubicBezTo>
                  <a:lnTo>
                    <a:pt x="0" y="152052"/>
                  </a:lnTo>
                  <a:cubicBezTo>
                    <a:pt x="0" y="68076"/>
                    <a:pt x="68076" y="0"/>
                    <a:pt x="15205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301278" cy="52816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521385" y="6451514"/>
            <a:ext cx="3966116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b="true" sz="25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Works wit</a:t>
            </a:r>
            <a:r>
              <a:rPr lang="en-US" b="true" sz="25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h any device through flexible </a:t>
            </a:r>
          </a:p>
          <a:p>
            <a:pPr algn="ctr">
              <a:lnSpc>
                <a:spcPts val="2859"/>
              </a:lnSpc>
            </a:pPr>
            <a:r>
              <a:rPr lang="en-US" b="true" sz="25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protocol support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290111" y="5995869"/>
            <a:ext cx="5371501" cy="1992059"/>
            <a:chOff x="0" y="0"/>
            <a:chExt cx="1372802" cy="5091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2802" cy="509113"/>
            </a:xfrm>
            <a:custGeom>
              <a:avLst/>
              <a:gdLst/>
              <a:ahLst/>
              <a:cxnLst/>
              <a:rect r="r" b="b" t="t" l="l"/>
              <a:pathLst>
                <a:path h="509113" w="1372802">
                  <a:moveTo>
                    <a:pt x="144130" y="0"/>
                  </a:moveTo>
                  <a:lnTo>
                    <a:pt x="1228673" y="0"/>
                  </a:lnTo>
                  <a:cubicBezTo>
                    <a:pt x="1266898" y="0"/>
                    <a:pt x="1303558" y="15185"/>
                    <a:pt x="1330588" y="42215"/>
                  </a:cubicBezTo>
                  <a:cubicBezTo>
                    <a:pt x="1357617" y="69244"/>
                    <a:pt x="1372802" y="105904"/>
                    <a:pt x="1372802" y="144130"/>
                  </a:cubicBezTo>
                  <a:lnTo>
                    <a:pt x="1372802" y="364984"/>
                  </a:lnTo>
                  <a:cubicBezTo>
                    <a:pt x="1372802" y="444584"/>
                    <a:pt x="1308273" y="509113"/>
                    <a:pt x="1228673" y="509113"/>
                  </a:cubicBezTo>
                  <a:lnTo>
                    <a:pt x="144130" y="509113"/>
                  </a:lnTo>
                  <a:cubicBezTo>
                    <a:pt x="64529" y="509113"/>
                    <a:pt x="0" y="444584"/>
                    <a:pt x="0" y="364984"/>
                  </a:cubicBezTo>
                  <a:lnTo>
                    <a:pt x="0" y="144130"/>
                  </a:lnTo>
                  <a:cubicBezTo>
                    <a:pt x="0" y="64529"/>
                    <a:pt x="64529" y="0"/>
                    <a:pt x="1441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372802" cy="52816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6839851" y="6451514"/>
            <a:ext cx="4272022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5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Comprehensive documentation to support setup and scaling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567843" y="6270539"/>
            <a:ext cx="3954631" cy="1461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5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AI-ready infrastructure </a:t>
            </a:r>
          </a:p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5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to support seamless data exchange with AI and analytics systems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58623" y="3439920"/>
            <a:ext cx="5091640" cy="2052572"/>
            <a:chOff x="0" y="0"/>
            <a:chExt cx="1301278" cy="52457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01278" cy="524579"/>
            </a:xfrm>
            <a:custGeom>
              <a:avLst/>
              <a:gdLst/>
              <a:ahLst/>
              <a:cxnLst/>
              <a:rect r="r" b="b" t="t" l="l"/>
              <a:pathLst>
                <a:path h="524579" w="1301278">
                  <a:moveTo>
                    <a:pt x="152052" y="0"/>
                  </a:moveTo>
                  <a:lnTo>
                    <a:pt x="1149226" y="0"/>
                  </a:lnTo>
                  <a:cubicBezTo>
                    <a:pt x="1233202" y="0"/>
                    <a:pt x="1301278" y="68076"/>
                    <a:pt x="1301278" y="152052"/>
                  </a:cubicBezTo>
                  <a:lnTo>
                    <a:pt x="1301278" y="372527"/>
                  </a:lnTo>
                  <a:cubicBezTo>
                    <a:pt x="1301278" y="456503"/>
                    <a:pt x="1233202" y="524579"/>
                    <a:pt x="1149226" y="524579"/>
                  </a:cubicBezTo>
                  <a:lnTo>
                    <a:pt x="152052" y="524579"/>
                  </a:lnTo>
                  <a:cubicBezTo>
                    <a:pt x="68076" y="524579"/>
                    <a:pt x="0" y="456503"/>
                    <a:pt x="0" y="372527"/>
                  </a:cubicBezTo>
                  <a:lnTo>
                    <a:pt x="0" y="152052"/>
                  </a:lnTo>
                  <a:cubicBezTo>
                    <a:pt x="0" y="68076"/>
                    <a:pt x="68076" y="0"/>
                    <a:pt x="15205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1301278" cy="54362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496016" y="3925821"/>
            <a:ext cx="4016853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b="true" sz="2599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Reusable flows you can export,</a:t>
            </a:r>
            <a:r>
              <a:rPr lang="en-US" b="true" sz="2599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share, and adapt across deployments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1957958" y="3439920"/>
            <a:ext cx="5174403" cy="2052572"/>
            <a:chOff x="0" y="0"/>
            <a:chExt cx="1322429" cy="52457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22429" cy="524579"/>
            </a:xfrm>
            <a:custGeom>
              <a:avLst/>
              <a:gdLst/>
              <a:ahLst/>
              <a:cxnLst/>
              <a:rect r="r" b="b" t="t" l="l"/>
              <a:pathLst>
                <a:path h="524579" w="1322429">
                  <a:moveTo>
                    <a:pt x="149620" y="0"/>
                  </a:moveTo>
                  <a:lnTo>
                    <a:pt x="1172810" y="0"/>
                  </a:lnTo>
                  <a:cubicBezTo>
                    <a:pt x="1255442" y="0"/>
                    <a:pt x="1322429" y="66987"/>
                    <a:pt x="1322429" y="149620"/>
                  </a:cubicBezTo>
                  <a:lnTo>
                    <a:pt x="1322429" y="374959"/>
                  </a:lnTo>
                  <a:cubicBezTo>
                    <a:pt x="1322429" y="457592"/>
                    <a:pt x="1255442" y="524579"/>
                    <a:pt x="1172810" y="524579"/>
                  </a:cubicBezTo>
                  <a:lnTo>
                    <a:pt x="149620" y="524579"/>
                  </a:lnTo>
                  <a:cubicBezTo>
                    <a:pt x="66987" y="524579"/>
                    <a:pt x="0" y="457592"/>
                    <a:pt x="0" y="374959"/>
                  </a:cubicBezTo>
                  <a:lnTo>
                    <a:pt x="0" y="149620"/>
                  </a:lnTo>
                  <a:cubicBezTo>
                    <a:pt x="0" y="66987"/>
                    <a:pt x="66987" y="0"/>
                    <a:pt x="1496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1322429" cy="54362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290111" y="3439920"/>
            <a:ext cx="5371501" cy="2052572"/>
            <a:chOff x="0" y="0"/>
            <a:chExt cx="1372802" cy="52457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372802" cy="524579"/>
            </a:xfrm>
            <a:custGeom>
              <a:avLst/>
              <a:gdLst/>
              <a:ahLst/>
              <a:cxnLst/>
              <a:rect r="r" b="b" t="t" l="l"/>
              <a:pathLst>
                <a:path h="524579" w="1372802">
                  <a:moveTo>
                    <a:pt x="144130" y="0"/>
                  </a:moveTo>
                  <a:lnTo>
                    <a:pt x="1228673" y="0"/>
                  </a:lnTo>
                  <a:cubicBezTo>
                    <a:pt x="1266898" y="0"/>
                    <a:pt x="1303558" y="15185"/>
                    <a:pt x="1330588" y="42215"/>
                  </a:cubicBezTo>
                  <a:cubicBezTo>
                    <a:pt x="1357617" y="69244"/>
                    <a:pt x="1372802" y="105904"/>
                    <a:pt x="1372802" y="144130"/>
                  </a:cubicBezTo>
                  <a:lnTo>
                    <a:pt x="1372802" y="380449"/>
                  </a:lnTo>
                  <a:cubicBezTo>
                    <a:pt x="1372802" y="460050"/>
                    <a:pt x="1308273" y="524579"/>
                    <a:pt x="1228673" y="524579"/>
                  </a:cubicBezTo>
                  <a:lnTo>
                    <a:pt x="144130" y="524579"/>
                  </a:lnTo>
                  <a:cubicBezTo>
                    <a:pt x="64529" y="524579"/>
                    <a:pt x="0" y="460050"/>
                    <a:pt x="0" y="380449"/>
                  </a:cubicBezTo>
                  <a:lnTo>
                    <a:pt x="0" y="144130"/>
                  </a:lnTo>
                  <a:cubicBezTo>
                    <a:pt x="0" y="64529"/>
                    <a:pt x="64529" y="0"/>
                    <a:pt x="1441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1372802" cy="54362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6980913" y="3925821"/>
            <a:ext cx="3989897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5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Formula editor with </a:t>
            </a:r>
          </a:p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5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auto-complete for faster and easier configuration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508461" y="3925821"/>
            <a:ext cx="4073395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859"/>
              </a:lnSpc>
              <a:spcBef>
                <a:spcPct val="0"/>
              </a:spcBef>
            </a:pPr>
            <a:r>
              <a:rPr lang="en-US" b="true" sz="25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Built-in validation highlights errors and ensures flows run reliably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951003" y="2581858"/>
            <a:ext cx="8577176" cy="1396480"/>
            <a:chOff x="0" y="0"/>
            <a:chExt cx="11436235" cy="18619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436235" cy="1861973"/>
            </a:xfrm>
            <a:custGeom>
              <a:avLst/>
              <a:gdLst/>
              <a:ahLst/>
              <a:cxnLst/>
              <a:rect r="r" b="b" t="t" l="l"/>
              <a:pathLst>
                <a:path h="1861973" w="11436235">
                  <a:moveTo>
                    <a:pt x="0" y="0"/>
                  </a:moveTo>
                  <a:lnTo>
                    <a:pt x="11436235" y="0"/>
                  </a:lnTo>
                  <a:lnTo>
                    <a:pt x="11436235" y="1861973"/>
                  </a:lnTo>
                  <a:lnTo>
                    <a:pt x="0" y="186197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1436235" cy="19095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Start building your own flows!</a:t>
              </a:r>
            </a:p>
            <a:p>
              <a:pPr algn="l">
                <a:lnSpc>
                  <a:spcPts val="4488"/>
                </a:lnSpc>
              </a:pPr>
              <a:r>
                <a:rPr lang="en-US" sz="34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Our team is ready to help you get started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14275" y="4892160"/>
            <a:ext cx="3069000" cy="951547"/>
            <a:chOff x="0" y="0"/>
            <a:chExt cx="4092000" cy="12687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92000" cy="1268730"/>
            </a:xfrm>
            <a:custGeom>
              <a:avLst/>
              <a:gdLst/>
              <a:ahLst/>
              <a:cxnLst/>
              <a:rect r="r" b="b" t="t" l="l"/>
              <a:pathLst>
                <a:path h="1268730" w="4092000">
                  <a:moveTo>
                    <a:pt x="0" y="0"/>
                  </a:moveTo>
                  <a:lnTo>
                    <a:pt x="4092000" y="0"/>
                  </a:lnTo>
                  <a:lnTo>
                    <a:pt x="4092000" y="1268730"/>
                  </a:lnTo>
                  <a:lnTo>
                    <a:pt x="0" y="1268730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092000" cy="13163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49"/>
                </a:lnSpc>
              </a:pPr>
              <a:r>
                <a:rPr lang="en-US" b="true" sz="24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Sales: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sales@navixy.com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03771" y="4927480"/>
            <a:ext cx="723742" cy="723742"/>
            <a:chOff x="0" y="0"/>
            <a:chExt cx="964989" cy="9649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64946" cy="964946"/>
            </a:xfrm>
            <a:custGeom>
              <a:avLst/>
              <a:gdLst/>
              <a:ahLst/>
              <a:cxnLst/>
              <a:rect r="r" b="b" t="t" l="l"/>
              <a:pathLst>
                <a:path h="964946" w="964946">
                  <a:moveTo>
                    <a:pt x="0" y="0"/>
                  </a:moveTo>
                  <a:lnTo>
                    <a:pt x="964946" y="0"/>
                  </a:lnTo>
                  <a:lnTo>
                    <a:pt x="964946" y="964946"/>
                  </a:lnTo>
                  <a:lnTo>
                    <a:pt x="0" y="96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-4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085817" y="4892136"/>
            <a:ext cx="3069000" cy="951547"/>
            <a:chOff x="0" y="0"/>
            <a:chExt cx="4092000" cy="12687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92000" cy="1268730"/>
            </a:xfrm>
            <a:custGeom>
              <a:avLst/>
              <a:gdLst/>
              <a:ahLst/>
              <a:cxnLst/>
              <a:rect r="r" b="b" t="t" l="l"/>
              <a:pathLst>
                <a:path h="1268730" w="4092000">
                  <a:moveTo>
                    <a:pt x="0" y="0"/>
                  </a:moveTo>
                  <a:lnTo>
                    <a:pt x="4092000" y="0"/>
                  </a:lnTo>
                  <a:lnTo>
                    <a:pt x="4092000" y="1268730"/>
                  </a:lnTo>
                  <a:lnTo>
                    <a:pt x="0" y="1268730"/>
                  </a:lnTo>
                  <a:close/>
                </a:path>
              </a:pathLst>
            </a:custGeom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4092000" cy="13163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49"/>
                </a:lnSpc>
              </a:pPr>
              <a:r>
                <a:rPr lang="en-US" b="true" sz="24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Support: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support@navixy.com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766650" y="6441842"/>
            <a:ext cx="5640600" cy="1834800"/>
            <a:chOff x="0" y="0"/>
            <a:chExt cx="7520800" cy="244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520800" cy="2446400"/>
            </a:xfrm>
            <a:custGeom>
              <a:avLst/>
              <a:gdLst/>
              <a:ahLst/>
              <a:cxnLst/>
              <a:rect r="r" b="b" t="t" l="l"/>
              <a:pathLst>
                <a:path h="2446400" w="7520800">
                  <a:moveTo>
                    <a:pt x="0" y="0"/>
                  </a:moveTo>
                  <a:lnTo>
                    <a:pt x="7520800" y="0"/>
                  </a:lnTo>
                  <a:lnTo>
                    <a:pt x="7520800" y="2446400"/>
                  </a:lnTo>
                  <a:lnTo>
                    <a:pt x="0" y="2446400"/>
                  </a:lnTo>
                  <a:close/>
                </a:path>
              </a:pathLst>
            </a:custGeom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7520800" cy="24940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US/International: +1 213 786 12 80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Latin America: +52 55 85 26 18 30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Europe: +44 204 577 23 50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88322" y="6509892"/>
            <a:ext cx="459394" cy="722034"/>
            <a:chOff x="0" y="0"/>
            <a:chExt cx="612525" cy="9627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12521" cy="962660"/>
            </a:xfrm>
            <a:custGeom>
              <a:avLst/>
              <a:gdLst/>
              <a:ahLst/>
              <a:cxnLst/>
              <a:rect r="r" b="b" t="t" l="l"/>
              <a:pathLst>
                <a:path h="962660" w="612521">
                  <a:moveTo>
                    <a:pt x="0" y="0"/>
                  </a:moveTo>
                  <a:lnTo>
                    <a:pt x="612521" y="0"/>
                  </a:lnTo>
                  <a:lnTo>
                    <a:pt x="612521" y="962660"/>
                  </a:lnTo>
                  <a:lnTo>
                    <a:pt x="0" y="962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3" t="0" r="-44" b="-5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DAHZaXw9Xrc</dc:identifier>
  <dcterms:modified xsi:type="dcterms:W3CDTF">2011-08-01T06:04:30Z</dcterms:modified>
  <cp:revision>1</cp:revision>
  <dc:title>IoT  Logic presentation</dc:title>
</cp:coreProperties>
</file>