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18288000"/>
  <p:notesSz cx="6858000" cy="9144000"/>
  <p:embeddedFontLst>
    <p:embeddedFont>
      <p:font typeface="Proxima Nova" charset="1" panose="02000506030000020004"/>
      <p:regular r:id="rId8"/>
    </p:embeddedFont>
    <p:embeddedFont>
      <p:font typeface="Proxima Nova Bold" charset="1" panose="0200050603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mailto:iotquery@navixy.com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mailto:iotquery@navixy.com" TargetMode="External" Type="http://schemas.openxmlformats.org/officeDocument/2006/relationships/hyperlink"/><Relationship Id="rId13" Target="../media/image6.png" Type="http://schemas.openxmlformats.org/officeDocument/2006/relationships/image"/><Relationship Id="rId14" Target="../media/image7.svg" Type="http://schemas.openxmlformats.org/officeDocument/2006/relationships/image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55141"/>
            <a:ext cx="10287000" cy="2976549"/>
          </a:xfrm>
          <a:custGeom>
            <a:avLst/>
            <a:gdLst/>
            <a:ahLst/>
            <a:cxnLst/>
            <a:rect r="r" b="b" t="t" l="l"/>
            <a:pathLst>
              <a:path h="2976549" w="10287000">
                <a:moveTo>
                  <a:pt x="0" y="0"/>
                </a:moveTo>
                <a:lnTo>
                  <a:pt x="10287000" y="0"/>
                </a:lnTo>
                <a:lnTo>
                  <a:pt x="10287000" y="2976549"/>
                </a:lnTo>
                <a:lnTo>
                  <a:pt x="0" y="2976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933" t="-41252" r="-18311" b="-1915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0" y="16777076"/>
            <a:ext cx="10287000" cy="3147999"/>
          </a:xfrm>
          <a:custGeom>
            <a:avLst/>
            <a:gdLst/>
            <a:ahLst/>
            <a:cxnLst/>
            <a:rect r="r" b="b" t="t" l="l"/>
            <a:pathLst>
              <a:path h="3147999" w="10287000">
                <a:moveTo>
                  <a:pt x="0" y="0"/>
                </a:moveTo>
                <a:lnTo>
                  <a:pt x="10287000" y="0"/>
                </a:lnTo>
                <a:lnTo>
                  <a:pt x="10287000" y="3147999"/>
                </a:lnTo>
                <a:lnTo>
                  <a:pt x="0" y="314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19" t="-39005" r="-23025" b="-175627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218897" y="3843500"/>
            <a:ext cx="4601322" cy="1390711"/>
            <a:chOff x="0" y="0"/>
            <a:chExt cx="1211871" cy="36627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1871" cy="366278"/>
            </a:xfrm>
            <a:custGeom>
              <a:avLst/>
              <a:gdLst/>
              <a:ahLst/>
              <a:cxnLst/>
              <a:rect r="r" b="b" t="t" l="l"/>
              <a:pathLst>
                <a:path h="366278" w="1211871">
                  <a:moveTo>
                    <a:pt x="20191" y="0"/>
                  </a:moveTo>
                  <a:lnTo>
                    <a:pt x="1191680" y="0"/>
                  </a:lnTo>
                  <a:cubicBezTo>
                    <a:pt x="1197035" y="0"/>
                    <a:pt x="1202171" y="2127"/>
                    <a:pt x="1205957" y="5914"/>
                  </a:cubicBezTo>
                  <a:cubicBezTo>
                    <a:pt x="1209744" y="9700"/>
                    <a:pt x="1211871" y="14836"/>
                    <a:pt x="1211871" y="20191"/>
                  </a:cubicBezTo>
                  <a:lnTo>
                    <a:pt x="1211871" y="346087"/>
                  </a:lnTo>
                  <a:cubicBezTo>
                    <a:pt x="1211871" y="351442"/>
                    <a:pt x="1209744" y="356578"/>
                    <a:pt x="1205957" y="360364"/>
                  </a:cubicBezTo>
                  <a:cubicBezTo>
                    <a:pt x="1202171" y="364151"/>
                    <a:pt x="1197035" y="366278"/>
                    <a:pt x="1191680" y="366278"/>
                  </a:cubicBezTo>
                  <a:lnTo>
                    <a:pt x="20191" y="366278"/>
                  </a:lnTo>
                  <a:cubicBezTo>
                    <a:pt x="14836" y="366278"/>
                    <a:pt x="9700" y="364151"/>
                    <a:pt x="5914" y="360364"/>
                  </a:cubicBezTo>
                  <a:cubicBezTo>
                    <a:pt x="2127" y="356578"/>
                    <a:pt x="0" y="351442"/>
                    <a:pt x="0" y="346087"/>
                  </a:cubicBezTo>
                  <a:lnTo>
                    <a:pt x="0" y="20191"/>
                  </a:lnTo>
                  <a:cubicBezTo>
                    <a:pt x="0" y="14836"/>
                    <a:pt x="2127" y="9700"/>
                    <a:pt x="5914" y="5914"/>
                  </a:cubicBezTo>
                  <a:cubicBezTo>
                    <a:pt x="9700" y="2127"/>
                    <a:pt x="14836" y="0"/>
                    <a:pt x="20191" y="0"/>
                  </a:cubicBezTo>
                  <a:close/>
                </a:path>
              </a:pathLst>
            </a:custGeom>
            <a:solidFill>
              <a:srgbClr val="F1F6FF"/>
            </a:soli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211871" cy="4043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244766" y="5408517"/>
            <a:ext cx="4601322" cy="1390651"/>
            <a:chOff x="0" y="0"/>
            <a:chExt cx="1211871" cy="3662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1871" cy="366262"/>
            </a:xfrm>
            <a:custGeom>
              <a:avLst/>
              <a:gdLst/>
              <a:ahLst/>
              <a:cxnLst/>
              <a:rect r="r" b="b" t="t" l="l"/>
              <a:pathLst>
                <a:path h="366262" w="1211871">
                  <a:moveTo>
                    <a:pt x="20191" y="0"/>
                  </a:moveTo>
                  <a:lnTo>
                    <a:pt x="1191680" y="0"/>
                  </a:lnTo>
                  <a:cubicBezTo>
                    <a:pt x="1197035" y="0"/>
                    <a:pt x="1202171" y="2127"/>
                    <a:pt x="1205957" y="5914"/>
                  </a:cubicBezTo>
                  <a:cubicBezTo>
                    <a:pt x="1209744" y="9700"/>
                    <a:pt x="1211871" y="14836"/>
                    <a:pt x="1211871" y="20191"/>
                  </a:cubicBezTo>
                  <a:lnTo>
                    <a:pt x="1211871" y="346071"/>
                  </a:lnTo>
                  <a:cubicBezTo>
                    <a:pt x="1211871" y="351426"/>
                    <a:pt x="1209744" y="356562"/>
                    <a:pt x="1205957" y="360348"/>
                  </a:cubicBezTo>
                  <a:cubicBezTo>
                    <a:pt x="1202171" y="364135"/>
                    <a:pt x="1197035" y="366262"/>
                    <a:pt x="1191680" y="366262"/>
                  </a:cubicBezTo>
                  <a:lnTo>
                    <a:pt x="20191" y="366262"/>
                  </a:lnTo>
                  <a:cubicBezTo>
                    <a:pt x="14836" y="366262"/>
                    <a:pt x="9700" y="364135"/>
                    <a:pt x="5914" y="360348"/>
                  </a:cubicBezTo>
                  <a:cubicBezTo>
                    <a:pt x="2127" y="356562"/>
                    <a:pt x="0" y="351426"/>
                    <a:pt x="0" y="346071"/>
                  </a:cubicBezTo>
                  <a:lnTo>
                    <a:pt x="0" y="20191"/>
                  </a:lnTo>
                  <a:cubicBezTo>
                    <a:pt x="0" y="14836"/>
                    <a:pt x="2127" y="9700"/>
                    <a:pt x="5914" y="5914"/>
                  </a:cubicBezTo>
                  <a:cubicBezTo>
                    <a:pt x="9700" y="2127"/>
                    <a:pt x="14836" y="0"/>
                    <a:pt x="20191" y="0"/>
                  </a:cubicBezTo>
                  <a:close/>
                </a:path>
              </a:pathLst>
            </a:custGeom>
            <a:solidFill>
              <a:srgbClr val="F1F6FF"/>
            </a:soli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211871" cy="4043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40911" y="3843500"/>
            <a:ext cx="4601322" cy="1390651"/>
            <a:chOff x="0" y="0"/>
            <a:chExt cx="1211871" cy="36626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11871" cy="366262"/>
            </a:xfrm>
            <a:custGeom>
              <a:avLst/>
              <a:gdLst/>
              <a:ahLst/>
              <a:cxnLst/>
              <a:rect r="r" b="b" t="t" l="l"/>
              <a:pathLst>
                <a:path h="366262" w="1211871">
                  <a:moveTo>
                    <a:pt x="20191" y="0"/>
                  </a:moveTo>
                  <a:lnTo>
                    <a:pt x="1191680" y="0"/>
                  </a:lnTo>
                  <a:cubicBezTo>
                    <a:pt x="1197035" y="0"/>
                    <a:pt x="1202171" y="2127"/>
                    <a:pt x="1205957" y="5914"/>
                  </a:cubicBezTo>
                  <a:cubicBezTo>
                    <a:pt x="1209744" y="9700"/>
                    <a:pt x="1211871" y="14836"/>
                    <a:pt x="1211871" y="20191"/>
                  </a:cubicBezTo>
                  <a:lnTo>
                    <a:pt x="1211871" y="346071"/>
                  </a:lnTo>
                  <a:cubicBezTo>
                    <a:pt x="1211871" y="351426"/>
                    <a:pt x="1209744" y="356562"/>
                    <a:pt x="1205957" y="360348"/>
                  </a:cubicBezTo>
                  <a:cubicBezTo>
                    <a:pt x="1202171" y="364135"/>
                    <a:pt x="1197035" y="366262"/>
                    <a:pt x="1191680" y="366262"/>
                  </a:cubicBezTo>
                  <a:lnTo>
                    <a:pt x="20191" y="366262"/>
                  </a:lnTo>
                  <a:cubicBezTo>
                    <a:pt x="14836" y="366262"/>
                    <a:pt x="9700" y="364135"/>
                    <a:pt x="5914" y="360348"/>
                  </a:cubicBezTo>
                  <a:cubicBezTo>
                    <a:pt x="2127" y="356562"/>
                    <a:pt x="0" y="351426"/>
                    <a:pt x="0" y="346071"/>
                  </a:cubicBezTo>
                  <a:lnTo>
                    <a:pt x="0" y="20191"/>
                  </a:lnTo>
                  <a:cubicBezTo>
                    <a:pt x="0" y="14836"/>
                    <a:pt x="2127" y="9700"/>
                    <a:pt x="5914" y="5914"/>
                  </a:cubicBezTo>
                  <a:cubicBezTo>
                    <a:pt x="9700" y="2127"/>
                    <a:pt x="14836" y="0"/>
                    <a:pt x="20191" y="0"/>
                  </a:cubicBezTo>
                  <a:close/>
                </a:path>
              </a:pathLst>
            </a:custGeom>
            <a:solidFill>
              <a:srgbClr val="F1F6FF"/>
            </a:soli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211871" cy="4043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440911" y="5408517"/>
            <a:ext cx="4601322" cy="1390651"/>
            <a:chOff x="0" y="0"/>
            <a:chExt cx="1211871" cy="36626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11871" cy="366262"/>
            </a:xfrm>
            <a:custGeom>
              <a:avLst/>
              <a:gdLst/>
              <a:ahLst/>
              <a:cxnLst/>
              <a:rect r="r" b="b" t="t" l="l"/>
              <a:pathLst>
                <a:path h="366262" w="1211871">
                  <a:moveTo>
                    <a:pt x="20191" y="0"/>
                  </a:moveTo>
                  <a:lnTo>
                    <a:pt x="1191680" y="0"/>
                  </a:lnTo>
                  <a:cubicBezTo>
                    <a:pt x="1197035" y="0"/>
                    <a:pt x="1202171" y="2127"/>
                    <a:pt x="1205957" y="5914"/>
                  </a:cubicBezTo>
                  <a:cubicBezTo>
                    <a:pt x="1209744" y="9700"/>
                    <a:pt x="1211871" y="14836"/>
                    <a:pt x="1211871" y="20191"/>
                  </a:cubicBezTo>
                  <a:lnTo>
                    <a:pt x="1211871" y="346071"/>
                  </a:lnTo>
                  <a:cubicBezTo>
                    <a:pt x="1211871" y="351426"/>
                    <a:pt x="1209744" y="356562"/>
                    <a:pt x="1205957" y="360348"/>
                  </a:cubicBezTo>
                  <a:cubicBezTo>
                    <a:pt x="1202171" y="364135"/>
                    <a:pt x="1197035" y="366262"/>
                    <a:pt x="1191680" y="366262"/>
                  </a:cubicBezTo>
                  <a:lnTo>
                    <a:pt x="20191" y="366262"/>
                  </a:lnTo>
                  <a:cubicBezTo>
                    <a:pt x="14836" y="366262"/>
                    <a:pt x="9700" y="364135"/>
                    <a:pt x="5914" y="360348"/>
                  </a:cubicBezTo>
                  <a:cubicBezTo>
                    <a:pt x="2127" y="356562"/>
                    <a:pt x="0" y="351426"/>
                    <a:pt x="0" y="346071"/>
                  </a:cubicBezTo>
                  <a:lnTo>
                    <a:pt x="0" y="20191"/>
                  </a:lnTo>
                  <a:cubicBezTo>
                    <a:pt x="0" y="14836"/>
                    <a:pt x="2127" y="9700"/>
                    <a:pt x="5914" y="5914"/>
                  </a:cubicBezTo>
                  <a:cubicBezTo>
                    <a:pt x="9700" y="2127"/>
                    <a:pt x="14836" y="0"/>
                    <a:pt x="20191" y="0"/>
                  </a:cubicBezTo>
                  <a:close/>
                </a:path>
              </a:pathLst>
            </a:custGeom>
            <a:solidFill>
              <a:srgbClr val="F1F6FF"/>
            </a:soli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211871" cy="4043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45475" y="9758243"/>
            <a:ext cx="1060531" cy="355322"/>
            <a:chOff x="0" y="0"/>
            <a:chExt cx="279317" cy="935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79317" cy="93583"/>
            </a:xfrm>
            <a:custGeom>
              <a:avLst/>
              <a:gdLst/>
              <a:ahLst/>
              <a:cxnLst/>
              <a:rect r="r" b="b" t="t" l="l"/>
              <a:pathLst>
                <a:path h="93583" w="279317">
                  <a:moveTo>
                    <a:pt x="46791" y="0"/>
                  </a:moveTo>
                  <a:lnTo>
                    <a:pt x="232526" y="0"/>
                  </a:lnTo>
                  <a:cubicBezTo>
                    <a:pt x="258368" y="0"/>
                    <a:pt x="279317" y="20949"/>
                    <a:pt x="279317" y="46791"/>
                  </a:cubicBezTo>
                  <a:lnTo>
                    <a:pt x="279317" y="46791"/>
                  </a:lnTo>
                  <a:cubicBezTo>
                    <a:pt x="279317" y="72633"/>
                    <a:pt x="258368" y="93583"/>
                    <a:pt x="232526" y="93583"/>
                  </a:cubicBezTo>
                  <a:lnTo>
                    <a:pt x="46791" y="93583"/>
                  </a:lnTo>
                  <a:cubicBezTo>
                    <a:pt x="20949" y="93583"/>
                    <a:pt x="0" y="72633"/>
                    <a:pt x="0" y="46791"/>
                  </a:cubicBezTo>
                  <a:lnTo>
                    <a:pt x="0" y="46791"/>
                  </a:lnTo>
                  <a:cubicBezTo>
                    <a:pt x="0" y="20949"/>
                    <a:pt x="20949" y="0"/>
                    <a:pt x="46791" y="0"/>
                  </a:cubicBezTo>
                  <a:close/>
                </a:path>
              </a:pathLst>
            </a:custGeom>
            <a:solidFill>
              <a:srgbClr val="808B9B"/>
            </a:solidFill>
            <a:ln cap="rnd">
              <a:noFill/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279317" cy="1126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Próxi</a:t>
              </a:r>
              <a:r>
                <a:rPr lang="en-US" sz="9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mamente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45475" y="10719251"/>
            <a:ext cx="1060531" cy="355322"/>
            <a:chOff x="0" y="0"/>
            <a:chExt cx="279317" cy="9358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79317" cy="93583"/>
            </a:xfrm>
            <a:custGeom>
              <a:avLst/>
              <a:gdLst/>
              <a:ahLst/>
              <a:cxnLst/>
              <a:rect r="r" b="b" t="t" l="l"/>
              <a:pathLst>
                <a:path h="93583" w="279317">
                  <a:moveTo>
                    <a:pt x="46791" y="0"/>
                  </a:moveTo>
                  <a:lnTo>
                    <a:pt x="232526" y="0"/>
                  </a:lnTo>
                  <a:cubicBezTo>
                    <a:pt x="258368" y="0"/>
                    <a:pt x="279317" y="20949"/>
                    <a:pt x="279317" y="46791"/>
                  </a:cubicBezTo>
                  <a:lnTo>
                    <a:pt x="279317" y="46791"/>
                  </a:lnTo>
                  <a:cubicBezTo>
                    <a:pt x="279317" y="72633"/>
                    <a:pt x="258368" y="93583"/>
                    <a:pt x="232526" y="93583"/>
                  </a:cubicBezTo>
                  <a:lnTo>
                    <a:pt x="46791" y="93583"/>
                  </a:lnTo>
                  <a:cubicBezTo>
                    <a:pt x="20949" y="93583"/>
                    <a:pt x="0" y="72633"/>
                    <a:pt x="0" y="46791"/>
                  </a:cubicBezTo>
                  <a:lnTo>
                    <a:pt x="0" y="46791"/>
                  </a:lnTo>
                  <a:cubicBezTo>
                    <a:pt x="0" y="20949"/>
                    <a:pt x="20949" y="0"/>
                    <a:pt x="46791" y="0"/>
                  </a:cubicBezTo>
                  <a:close/>
                </a:path>
              </a:pathLst>
            </a:custGeom>
            <a:solidFill>
              <a:srgbClr val="05253F"/>
            </a:solidFill>
            <a:ln cap="rnd">
              <a:noFill/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279317" cy="1126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60"/>
                </a:lnSpc>
              </a:pPr>
              <a:r>
                <a:rPr lang="en-US" sz="9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Disponible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8567385" y="424899"/>
            <a:ext cx="1285104" cy="475749"/>
          </a:xfrm>
          <a:custGeom>
            <a:avLst/>
            <a:gdLst/>
            <a:ahLst/>
            <a:cxnLst/>
            <a:rect r="r" b="b" t="t" l="l"/>
            <a:pathLst>
              <a:path h="475749" w="1285104">
                <a:moveTo>
                  <a:pt x="0" y="0"/>
                </a:moveTo>
                <a:lnTo>
                  <a:pt x="1285104" y="0"/>
                </a:lnTo>
                <a:lnTo>
                  <a:pt x="1285104" y="475750"/>
                </a:lnTo>
                <a:lnTo>
                  <a:pt x="0" y="475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-3175709" y="16672250"/>
            <a:ext cx="5392545" cy="5433295"/>
          </a:xfrm>
          <a:custGeom>
            <a:avLst/>
            <a:gdLst/>
            <a:ahLst/>
            <a:cxnLst/>
            <a:rect r="r" b="b" t="t" l="l"/>
            <a:pathLst>
              <a:path h="5433295" w="5392545">
                <a:moveTo>
                  <a:pt x="0" y="0"/>
                </a:moveTo>
                <a:lnTo>
                  <a:pt x="5392545" y="0"/>
                </a:lnTo>
                <a:lnTo>
                  <a:pt x="5392545" y="5433295"/>
                </a:lnTo>
                <a:lnTo>
                  <a:pt x="0" y="5433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453846" y="7084918"/>
            <a:ext cx="9398643" cy="4959938"/>
            <a:chOff x="0" y="0"/>
            <a:chExt cx="12531524" cy="6613251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12505744" cy="6613251"/>
              <a:chOff x="0" y="0"/>
              <a:chExt cx="2470270" cy="1306321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2470271" cy="1306321"/>
              </a:xfrm>
              <a:custGeom>
                <a:avLst/>
                <a:gdLst/>
                <a:ahLst/>
                <a:cxnLst/>
                <a:rect r="r" b="b" t="t" l="l"/>
                <a:pathLst>
                  <a:path h="1306321" w="2470271">
                    <a:moveTo>
                      <a:pt x="7429" y="0"/>
                    </a:moveTo>
                    <a:lnTo>
                      <a:pt x="2462842" y="0"/>
                    </a:lnTo>
                    <a:cubicBezTo>
                      <a:pt x="2464812" y="0"/>
                      <a:pt x="2466702" y="783"/>
                      <a:pt x="2468095" y="2176"/>
                    </a:cubicBezTo>
                    <a:cubicBezTo>
                      <a:pt x="2469488" y="3569"/>
                      <a:pt x="2470271" y="5459"/>
                      <a:pt x="2470271" y="7429"/>
                    </a:cubicBezTo>
                    <a:lnTo>
                      <a:pt x="2470271" y="1298892"/>
                    </a:lnTo>
                    <a:cubicBezTo>
                      <a:pt x="2470271" y="1300863"/>
                      <a:pt x="2469488" y="1302752"/>
                      <a:pt x="2468095" y="1304145"/>
                    </a:cubicBezTo>
                    <a:cubicBezTo>
                      <a:pt x="2466702" y="1305538"/>
                      <a:pt x="2464812" y="1306321"/>
                      <a:pt x="2462842" y="1306321"/>
                    </a:cubicBezTo>
                    <a:lnTo>
                      <a:pt x="7429" y="1306321"/>
                    </a:lnTo>
                    <a:cubicBezTo>
                      <a:pt x="3326" y="1306321"/>
                      <a:pt x="0" y="1302995"/>
                      <a:pt x="0" y="1298892"/>
                    </a:cubicBezTo>
                    <a:lnTo>
                      <a:pt x="0" y="7429"/>
                    </a:lnTo>
                    <a:cubicBezTo>
                      <a:pt x="0" y="5459"/>
                      <a:pt x="783" y="3569"/>
                      <a:pt x="2176" y="2176"/>
                    </a:cubicBezTo>
                    <a:cubicBezTo>
                      <a:pt x="3569" y="783"/>
                      <a:pt x="5459" y="0"/>
                      <a:pt x="7429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2470270" cy="134442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827691" y="1560878"/>
              <a:ext cx="3045923" cy="4455473"/>
            </a:xfrm>
            <a:custGeom>
              <a:avLst/>
              <a:gdLst/>
              <a:ahLst/>
              <a:cxnLst/>
              <a:rect r="r" b="b" t="t" l="l"/>
              <a:pathLst>
                <a:path h="4455473" w="3045923">
                  <a:moveTo>
                    <a:pt x="0" y="0"/>
                  </a:moveTo>
                  <a:lnTo>
                    <a:pt x="3045924" y="0"/>
                  </a:lnTo>
                  <a:lnTo>
                    <a:pt x="3045924" y="4455473"/>
                  </a:lnTo>
                  <a:lnTo>
                    <a:pt x="0" y="4455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>
              <a:off x="3686607" y="1707810"/>
              <a:ext cx="1009777" cy="818411"/>
            </a:xfrm>
            <a:custGeom>
              <a:avLst/>
              <a:gdLst/>
              <a:ahLst/>
              <a:cxnLst/>
              <a:rect r="r" b="b" t="t" l="l"/>
              <a:pathLst>
                <a:path h="818411" w="1009777">
                  <a:moveTo>
                    <a:pt x="0" y="818411"/>
                  </a:moveTo>
                  <a:lnTo>
                    <a:pt x="0" y="409205"/>
                  </a:lnTo>
                  <a:cubicBezTo>
                    <a:pt x="0" y="183207"/>
                    <a:pt x="183208" y="0"/>
                    <a:pt x="409205" y="0"/>
                  </a:cubicBezTo>
                  <a:lnTo>
                    <a:pt x="1009777" y="0"/>
                  </a:lnTo>
                </a:path>
              </a:pathLst>
            </a:custGeom>
            <a:ln cap="flat" w="25400">
              <a:solidFill>
                <a:srgbClr val="D1D9E8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30" id="30"/>
            <p:cNvSpPr/>
            <p:nvPr/>
          </p:nvSpPr>
          <p:spPr>
            <a:xfrm>
              <a:off x="3686607" y="5022487"/>
              <a:ext cx="1009777" cy="156116"/>
            </a:xfrm>
            <a:custGeom>
              <a:avLst/>
              <a:gdLst/>
              <a:ahLst/>
              <a:cxnLst/>
              <a:rect r="r" b="b" t="t" l="l"/>
              <a:pathLst>
                <a:path h="156116" w="1009777">
                  <a:moveTo>
                    <a:pt x="0" y="156116"/>
                  </a:moveTo>
                  <a:lnTo>
                    <a:pt x="0" y="78058"/>
                  </a:lnTo>
                  <a:cubicBezTo>
                    <a:pt x="0" y="34948"/>
                    <a:pt x="34948" y="0"/>
                    <a:pt x="78058" y="0"/>
                  </a:cubicBezTo>
                  <a:lnTo>
                    <a:pt x="1009777" y="0"/>
                  </a:lnTo>
                </a:path>
              </a:pathLst>
            </a:custGeom>
            <a:ln cap="flat" w="25400">
              <a:solidFill>
                <a:srgbClr val="D1D9E8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Freeform 31" id="31"/>
            <p:cNvSpPr/>
            <p:nvPr/>
          </p:nvSpPr>
          <p:spPr>
            <a:xfrm>
              <a:off x="3686607" y="3547259"/>
              <a:ext cx="997077" cy="400260"/>
            </a:xfrm>
            <a:custGeom>
              <a:avLst/>
              <a:gdLst/>
              <a:ahLst/>
              <a:cxnLst/>
              <a:rect r="r" b="b" t="t" l="l"/>
              <a:pathLst>
                <a:path h="400260" w="997077">
                  <a:moveTo>
                    <a:pt x="0" y="400260"/>
                  </a:moveTo>
                  <a:lnTo>
                    <a:pt x="0" y="200130"/>
                  </a:lnTo>
                  <a:cubicBezTo>
                    <a:pt x="0" y="147052"/>
                    <a:pt x="21085" y="96148"/>
                    <a:pt x="58616" y="58617"/>
                  </a:cubicBezTo>
                  <a:cubicBezTo>
                    <a:pt x="96148" y="21085"/>
                    <a:pt x="147052" y="0"/>
                    <a:pt x="200130" y="0"/>
                  </a:cubicBezTo>
                  <a:lnTo>
                    <a:pt x="997077" y="0"/>
                  </a:lnTo>
                </a:path>
              </a:pathLst>
            </a:custGeom>
            <a:ln cap="flat" w="25400">
              <a:solidFill>
                <a:srgbClr val="D1D9E8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32" id="32"/>
            <p:cNvGrpSpPr/>
            <p:nvPr/>
          </p:nvGrpSpPr>
          <p:grpSpPr>
            <a:xfrm rot="0">
              <a:off x="169968" y="1960268"/>
              <a:ext cx="1745919" cy="473762"/>
              <a:chOff x="0" y="0"/>
              <a:chExt cx="344873" cy="93583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344873" cy="93583"/>
              </a:xfrm>
              <a:custGeom>
                <a:avLst/>
                <a:gdLst/>
                <a:ahLst/>
                <a:cxnLst/>
                <a:rect r="r" b="b" t="t" l="l"/>
                <a:pathLst>
                  <a:path h="93583" w="344873">
                    <a:moveTo>
                      <a:pt x="46791" y="0"/>
                    </a:moveTo>
                    <a:lnTo>
                      <a:pt x="298082" y="0"/>
                    </a:lnTo>
                    <a:cubicBezTo>
                      <a:pt x="323924" y="0"/>
                      <a:pt x="344873" y="20949"/>
                      <a:pt x="344873" y="46791"/>
                    </a:cubicBezTo>
                    <a:lnTo>
                      <a:pt x="344873" y="46791"/>
                    </a:lnTo>
                    <a:cubicBezTo>
                      <a:pt x="344873" y="72633"/>
                      <a:pt x="323924" y="93583"/>
                      <a:pt x="298082" y="93583"/>
                    </a:cubicBezTo>
                    <a:lnTo>
                      <a:pt x="46791" y="93583"/>
                    </a:lnTo>
                    <a:cubicBezTo>
                      <a:pt x="20949" y="93583"/>
                      <a:pt x="0" y="72633"/>
                      <a:pt x="0" y="46791"/>
                    </a:cubicBezTo>
                    <a:lnTo>
                      <a:pt x="0" y="46791"/>
                    </a:lnTo>
                    <a:cubicBezTo>
                      <a:pt x="0" y="20949"/>
                      <a:pt x="20949" y="0"/>
                      <a:pt x="46791" y="0"/>
                    </a:cubicBezTo>
                    <a:close/>
                  </a:path>
                </a:pathLst>
              </a:custGeom>
              <a:solidFill>
                <a:srgbClr val="808B9B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19050"/>
                <a:ext cx="344873" cy="11263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0"/>
                  </a:lnSpc>
                </a:pPr>
                <a:r>
                  <a:rPr lang="en-US" sz="900">
                    <a:solidFill>
                      <a:srgbClr val="FFFFFF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Próx</a:t>
                </a:r>
                <a:r>
                  <a:rPr lang="en-US" sz="900">
                    <a:solidFill>
                      <a:srgbClr val="FFFFFF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imamente en 2026</a:t>
                </a:r>
              </a:p>
            </p:txBody>
          </p:sp>
        </p:grpSp>
        <p:sp>
          <p:nvSpPr>
            <p:cNvPr name="TextBox 35" id="35"/>
            <p:cNvSpPr txBox="true"/>
            <p:nvPr/>
          </p:nvSpPr>
          <p:spPr>
            <a:xfrm rot="0">
              <a:off x="4919504" y="3330342"/>
              <a:ext cx="7353116" cy="4497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b="true" sz="2000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Conjunt</a:t>
              </a:r>
              <a:r>
                <a:rPr lang="en-US" b="true" sz="2000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os de datos procesados y estructurados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4919504" y="3893277"/>
              <a:ext cx="7612020" cy="355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Ideales para modelado avanzado y experimentación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4917691" y="1489014"/>
              <a:ext cx="5482002" cy="4402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99"/>
                </a:lnSpc>
                <a:spcBef>
                  <a:spcPct val="0"/>
                </a:spcBef>
              </a:pPr>
              <a:r>
                <a:rPr lang="en-US" b="true" sz="19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Análi</a:t>
              </a:r>
              <a:r>
                <a:rPr lang="en-US" b="true" sz="19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sis listos para negocio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4917691" y="1983061"/>
              <a:ext cx="7251073" cy="711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Ideal</a:t>
              </a: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es para crear tableros ejecutivos, reportes operacionales y herramientas de toma de decisiones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61900" y="425812"/>
              <a:ext cx="11512888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 b="true">
                  <a:solidFill>
                    <a:srgbClr val="2573E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Estructura de </a:t>
              </a:r>
              <a:r>
                <a:rPr lang="en-US" b="true" sz="3000">
                  <a:solidFill>
                    <a:srgbClr val="2573E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Navixy IoT Query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4917691" y="5305151"/>
              <a:ext cx="7329389" cy="711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59"/>
                </a:lnSpc>
              </a:pPr>
              <a:r>
                <a:rPr lang="en-US" sz="1799">
                  <a:solidFill>
                    <a:srgbClr val="545454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Perfectos para solución de problemas, detección de anomalías e integraciones personalizadas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4917691" y="4798152"/>
              <a:ext cx="3407007" cy="4497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</a:t>
              </a:r>
              <a:r>
                <a:rPr lang="en-US" b="true" sz="2000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atos sin procesar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-1820904">
              <a:off x="2675933" y="3095994"/>
              <a:ext cx="1029097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>
                      <a:alpha val="22745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Oro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-1832480">
              <a:off x="2899556" y="4027734"/>
              <a:ext cx="778173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>
                      <a:alpha val="22745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Plata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-1832480">
              <a:off x="2540237" y="5099937"/>
              <a:ext cx="1274979" cy="3522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39"/>
                </a:lnSpc>
                <a:spcBef>
                  <a:spcPct val="0"/>
                </a:spcBef>
              </a:pPr>
              <a:r>
                <a:rPr lang="en-US" sz="1599">
                  <a:solidFill>
                    <a:srgbClr val="000000">
                      <a:alpha val="22745"/>
                    </a:srgbClr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Bronce</a:t>
              </a:r>
            </a:p>
          </p:txBody>
        </p:sp>
      </p:grpSp>
      <p:sp>
        <p:nvSpPr>
          <p:cNvPr name="Freeform 45" id="45"/>
          <p:cNvSpPr/>
          <p:nvPr/>
        </p:nvSpPr>
        <p:spPr>
          <a:xfrm flipH="false" flipV="false" rot="0">
            <a:off x="716054" y="1117647"/>
            <a:ext cx="3839660" cy="851706"/>
          </a:xfrm>
          <a:custGeom>
            <a:avLst/>
            <a:gdLst/>
            <a:ahLst/>
            <a:cxnLst/>
            <a:rect r="r" b="b" t="t" l="l"/>
            <a:pathLst>
              <a:path h="851706" w="3839660">
                <a:moveTo>
                  <a:pt x="0" y="0"/>
                </a:moveTo>
                <a:lnTo>
                  <a:pt x="3839661" y="0"/>
                </a:lnTo>
                <a:lnTo>
                  <a:pt x="3839661" y="851707"/>
                </a:lnTo>
                <a:lnTo>
                  <a:pt x="0" y="8517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5450678" y="4014719"/>
            <a:ext cx="4259665" cy="1127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</a:t>
            </a: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ibilidad de datos multicapa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Acc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ede a datos a través de la arquitectura Medallion para tener el nivel correcto de contexto.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440379" y="5545745"/>
            <a:ext cx="4278574" cy="1160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ero gastos generales de infraestructura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Elimina 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el TCO y la complejidad, removiendo retos de arquitectura.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16054" y="4005194"/>
            <a:ext cx="4038105" cy="1127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Acceso d</a:t>
            </a: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irecto SQL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Cons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ulta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 tus datos directamente usando SQL – sin restricciones de API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o retrasos.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16054" y="5570086"/>
            <a:ext cx="4224913" cy="1127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Integración perfecta de BI y ML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ntegra perfectamente con tus herramientas de BI o aplicaciones para modelado de datos.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261529" y="1195924"/>
            <a:ext cx="3694998" cy="77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9"/>
              </a:lnSpc>
            </a:pPr>
            <a:r>
              <a:rPr lang="en-US" sz="1799">
                <a:solidFill>
                  <a:srgbClr val="2573E8"/>
                </a:solidFill>
                <a:latin typeface="Proxima Nova"/>
                <a:ea typeface="Proxima Nova"/>
                <a:cs typeface="Proxima Nova"/>
                <a:sym typeface="Proxima Nova"/>
              </a:rPr>
              <a:t>Acceso d</a:t>
            </a:r>
            <a:r>
              <a:rPr lang="en-US" sz="1799">
                <a:solidFill>
                  <a:srgbClr val="2573E8"/>
                </a:solidFill>
                <a:latin typeface="Proxima Nova"/>
                <a:ea typeface="Proxima Nova"/>
                <a:cs typeface="Proxima Nova"/>
                <a:sym typeface="Proxima Nova"/>
              </a:rPr>
              <a:t>irecto, rápido y seguro a datos de telemetría y de negocio para flotas empresariales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610617" y="17110451"/>
            <a:ext cx="7065765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¡H</a:t>
            </a:r>
            <a:r>
              <a:rPr lang="en-US" b="true" sz="23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abilita Navixy IoT Query hoy para liderar mañana!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677795" y="17556855"/>
            <a:ext cx="2434977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 u="sng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9" tooltip="mailto:iotquery@navixy.com"/>
              </a:rPr>
              <a:t>Iotquery@navixy.com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20184" y="12387756"/>
            <a:ext cx="682034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Cambia de Datos a</a:t>
            </a: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Contexto al instante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302225" y="12435381"/>
            <a:ext cx="626418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5029299" y="12435381"/>
            <a:ext cx="894606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5029299" y="14264181"/>
            <a:ext cx="909861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302225" y="14180678"/>
            <a:ext cx="914400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  <a:spcBef>
                <a:spcPct val="0"/>
              </a:spcBef>
            </a:pPr>
            <a:r>
              <a:rPr lang="en-US" sz="12000" b="true">
                <a:solidFill>
                  <a:srgbClr val="2573E8">
                    <a:alpha val="4706"/>
                  </a:srgbClr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54163" y="13190078"/>
            <a:ext cx="4386804" cy="1473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Cons</a:t>
            </a:r>
            <a:r>
              <a:rPr lang="en-US" sz="19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ulta telemetría para la solución</a:t>
            </a:r>
          </a:p>
          <a:p>
            <a:pPr algn="l">
              <a:lnSpc>
                <a:spcPts val="2399"/>
              </a:lnSpc>
            </a:pPr>
            <a:r>
              <a:rPr lang="en-US" sz="19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problemas y análisis de causa raíz </a:t>
            </a:r>
          </a:p>
          <a:p>
            <a:pPr algn="l">
              <a:lnSpc>
                <a:spcPts val="480"/>
              </a:lnSpc>
            </a:pP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Ejecuta SQL sin procesar a través de GPS, RPM, temperatura, códigos de falla y otros para encontrar patrones y anomalías.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54163" y="14911003"/>
            <a:ext cx="4386804" cy="1744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 b="true">
                <a:solidFill>
                  <a:srgbClr val="05253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Constr</a:t>
            </a:r>
            <a:r>
              <a:rPr lang="en-US" sz="1999" b="true">
                <a:solidFill>
                  <a:srgbClr val="05253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uye estrategia con datos operativa e históricos</a:t>
            </a:r>
          </a:p>
          <a:p>
            <a:pPr algn="l">
              <a:lnSpc>
                <a:spcPts val="480"/>
              </a:lnSpc>
            </a:pP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Crea dashboards con visibilidad en vivo 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del status de tus flotas, lectura de sensores, entregas y asignaciones en tus herramientas de BI preferidas.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5534443" y="13180553"/>
            <a:ext cx="4184510" cy="1474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 análisis complejos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pronósticos</a:t>
            </a:r>
          </a:p>
          <a:p>
            <a:pPr algn="l">
              <a:lnSpc>
                <a:spcPts val="400"/>
              </a:lnSpc>
            </a:pP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Diseña calificaciones de comportamiento, perfiles de riesgo y pronósticos usando queries de SQL tu stack de ML.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5534443" y="14901478"/>
            <a:ext cx="4184510" cy="1423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</a:t>
            </a: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nteligencia geoespacial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optimización de rutas</a:t>
            </a:r>
          </a:p>
          <a:p>
            <a:pPr algn="l">
              <a:lnSpc>
                <a:spcPts val="215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Usa agrupación, mapas de calor y uniones espaciales para optimizar rutas, cobertura y ubicaciones de depósitos.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716054" y="3148175"/>
            <a:ext cx="349733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</a:t>
            </a: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eneficios clave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2206"/>
            <a:ext cx="10866397" cy="2976549"/>
          </a:xfrm>
          <a:custGeom>
            <a:avLst/>
            <a:gdLst/>
            <a:ahLst/>
            <a:cxnLst/>
            <a:rect r="r" b="b" t="t" l="l"/>
            <a:pathLst>
              <a:path h="2976549" w="10866397">
                <a:moveTo>
                  <a:pt x="0" y="0"/>
                </a:moveTo>
                <a:lnTo>
                  <a:pt x="10866397" y="0"/>
                </a:lnTo>
                <a:lnTo>
                  <a:pt x="10866397" y="2976549"/>
                </a:lnTo>
                <a:lnTo>
                  <a:pt x="0" y="2976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624" t="-41252" r="-6929" b="-19150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550924" y="656448"/>
            <a:ext cx="3895328" cy="1704020"/>
            <a:chOff x="0" y="0"/>
            <a:chExt cx="1025930" cy="4487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25930" cy="448795"/>
            </a:xfrm>
            <a:custGeom>
              <a:avLst/>
              <a:gdLst/>
              <a:ahLst/>
              <a:cxnLst/>
              <a:rect r="r" b="b" t="t" l="l"/>
              <a:pathLst>
                <a:path h="448795" w="1025930">
                  <a:moveTo>
                    <a:pt x="47700" y="0"/>
                  </a:moveTo>
                  <a:lnTo>
                    <a:pt x="978230" y="0"/>
                  </a:lnTo>
                  <a:cubicBezTo>
                    <a:pt x="990881" y="0"/>
                    <a:pt x="1003014" y="5025"/>
                    <a:pt x="1011959" y="13971"/>
                  </a:cubicBezTo>
                  <a:cubicBezTo>
                    <a:pt x="1020905" y="22916"/>
                    <a:pt x="1025930" y="35049"/>
                    <a:pt x="1025930" y="47700"/>
                  </a:cubicBezTo>
                  <a:lnTo>
                    <a:pt x="1025930" y="401096"/>
                  </a:lnTo>
                  <a:cubicBezTo>
                    <a:pt x="1025930" y="413746"/>
                    <a:pt x="1020905" y="425879"/>
                    <a:pt x="1011959" y="434824"/>
                  </a:cubicBezTo>
                  <a:cubicBezTo>
                    <a:pt x="1003014" y="443770"/>
                    <a:pt x="990881" y="448795"/>
                    <a:pt x="978230" y="448795"/>
                  </a:cubicBezTo>
                  <a:lnTo>
                    <a:pt x="47700" y="448795"/>
                  </a:lnTo>
                  <a:cubicBezTo>
                    <a:pt x="21356" y="448795"/>
                    <a:pt x="0" y="427439"/>
                    <a:pt x="0" y="401096"/>
                  </a:cubicBezTo>
                  <a:lnTo>
                    <a:pt x="0" y="47700"/>
                  </a:lnTo>
                  <a:cubicBezTo>
                    <a:pt x="0" y="21356"/>
                    <a:pt x="21356" y="0"/>
                    <a:pt x="47700" y="0"/>
                  </a:cubicBezTo>
                  <a:close/>
                </a:path>
              </a:pathLst>
            </a:custGeom>
            <a:solidFill>
              <a:srgbClr val="2573E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025930" cy="4868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40911" y="9668343"/>
            <a:ext cx="9392243" cy="6732030"/>
            <a:chOff x="0" y="0"/>
            <a:chExt cx="2473677" cy="177304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73677" cy="1773045"/>
            </a:xfrm>
            <a:custGeom>
              <a:avLst/>
              <a:gdLst/>
              <a:ahLst/>
              <a:cxnLst/>
              <a:rect r="r" b="b" t="t" l="l"/>
              <a:pathLst>
                <a:path h="1773045" w="2473677">
                  <a:moveTo>
                    <a:pt x="9891" y="0"/>
                  </a:moveTo>
                  <a:lnTo>
                    <a:pt x="2463786" y="0"/>
                  </a:lnTo>
                  <a:cubicBezTo>
                    <a:pt x="2466409" y="0"/>
                    <a:pt x="2468925" y="1042"/>
                    <a:pt x="2470780" y="2897"/>
                  </a:cubicBezTo>
                  <a:cubicBezTo>
                    <a:pt x="2472635" y="4752"/>
                    <a:pt x="2473677" y="7268"/>
                    <a:pt x="2473677" y="9891"/>
                  </a:cubicBezTo>
                  <a:lnTo>
                    <a:pt x="2473677" y="1763154"/>
                  </a:lnTo>
                  <a:cubicBezTo>
                    <a:pt x="2473677" y="1768616"/>
                    <a:pt x="2469249" y="1773045"/>
                    <a:pt x="2463786" y="1773045"/>
                  </a:cubicBezTo>
                  <a:lnTo>
                    <a:pt x="9891" y="1773045"/>
                  </a:lnTo>
                  <a:cubicBezTo>
                    <a:pt x="7268" y="1773045"/>
                    <a:pt x="4752" y="1772003"/>
                    <a:pt x="2897" y="1770148"/>
                  </a:cubicBezTo>
                  <a:cubicBezTo>
                    <a:pt x="1042" y="1768293"/>
                    <a:pt x="0" y="1765777"/>
                    <a:pt x="0" y="1763154"/>
                  </a:cubicBezTo>
                  <a:lnTo>
                    <a:pt x="0" y="9891"/>
                  </a:lnTo>
                  <a:cubicBezTo>
                    <a:pt x="0" y="7268"/>
                    <a:pt x="1042" y="4752"/>
                    <a:pt x="2897" y="2897"/>
                  </a:cubicBezTo>
                  <a:cubicBezTo>
                    <a:pt x="4752" y="1042"/>
                    <a:pt x="7268" y="0"/>
                    <a:pt x="9891" y="0"/>
                  </a:cubicBezTo>
                  <a:close/>
                </a:path>
              </a:pathLst>
            </a:custGeom>
            <a:solidFill>
              <a:srgbClr val="F1F6FF"/>
            </a:soli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473677" cy="18111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10800000">
            <a:off x="0" y="16777076"/>
            <a:ext cx="10287000" cy="3147999"/>
          </a:xfrm>
          <a:custGeom>
            <a:avLst/>
            <a:gdLst/>
            <a:ahLst/>
            <a:cxnLst/>
            <a:rect r="r" b="b" t="t" l="l"/>
            <a:pathLst>
              <a:path h="3147999" w="10287000">
                <a:moveTo>
                  <a:pt x="0" y="0"/>
                </a:moveTo>
                <a:lnTo>
                  <a:pt x="10287000" y="0"/>
                </a:lnTo>
                <a:lnTo>
                  <a:pt x="10287000" y="3147999"/>
                </a:lnTo>
                <a:lnTo>
                  <a:pt x="0" y="314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219" t="-39005" r="-23025" b="-175627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400000">
            <a:off x="-1216455" y="9038786"/>
            <a:ext cx="1915222" cy="2575088"/>
          </a:xfrm>
          <a:custGeom>
            <a:avLst/>
            <a:gdLst/>
            <a:ahLst/>
            <a:cxnLst/>
            <a:rect r="r" b="b" t="t" l="l"/>
            <a:pathLst>
              <a:path h="2575088" w="1915222">
                <a:moveTo>
                  <a:pt x="0" y="0"/>
                </a:moveTo>
                <a:lnTo>
                  <a:pt x="1915222" y="0"/>
                </a:lnTo>
                <a:lnTo>
                  <a:pt x="1915222" y="2575089"/>
                </a:lnTo>
                <a:lnTo>
                  <a:pt x="0" y="2575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92032" y="4417601"/>
            <a:ext cx="587789" cy="590535"/>
          </a:xfrm>
          <a:custGeom>
            <a:avLst/>
            <a:gdLst/>
            <a:ahLst/>
            <a:cxnLst/>
            <a:rect r="r" b="b" t="t" l="l"/>
            <a:pathLst>
              <a:path h="590535" w="587789">
                <a:moveTo>
                  <a:pt x="0" y="0"/>
                </a:moveTo>
                <a:lnTo>
                  <a:pt x="587789" y="0"/>
                </a:lnTo>
                <a:lnTo>
                  <a:pt x="587789" y="590535"/>
                </a:lnTo>
                <a:lnTo>
                  <a:pt x="0" y="5905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92032" y="5779661"/>
            <a:ext cx="587789" cy="587789"/>
          </a:xfrm>
          <a:custGeom>
            <a:avLst/>
            <a:gdLst/>
            <a:ahLst/>
            <a:cxnLst/>
            <a:rect r="r" b="b" t="t" l="l"/>
            <a:pathLst>
              <a:path h="587789" w="587789">
                <a:moveTo>
                  <a:pt x="0" y="0"/>
                </a:moveTo>
                <a:lnTo>
                  <a:pt x="587789" y="0"/>
                </a:lnTo>
                <a:lnTo>
                  <a:pt x="587789" y="587788"/>
                </a:lnTo>
                <a:lnTo>
                  <a:pt x="0" y="5877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96222" y="7118917"/>
            <a:ext cx="680208" cy="547242"/>
          </a:xfrm>
          <a:custGeom>
            <a:avLst/>
            <a:gdLst/>
            <a:ahLst/>
            <a:cxnLst/>
            <a:rect r="r" b="b" t="t" l="l"/>
            <a:pathLst>
              <a:path h="547242" w="680208">
                <a:moveTo>
                  <a:pt x="0" y="0"/>
                </a:moveTo>
                <a:lnTo>
                  <a:pt x="680208" y="0"/>
                </a:lnTo>
                <a:lnTo>
                  <a:pt x="680208" y="547241"/>
                </a:lnTo>
                <a:lnTo>
                  <a:pt x="0" y="5472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43953" y="8398576"/>
            <a:ext cx="584747" cy="589144"/>
          </a:xfrm>
          <a:custGeom>
            <a:avLst/>
            <a:gdLst/>
            <a:ahLst/>
            <a:cxnLst/>
            <a:rect r="r" b="b" t="t" l="l"/>
            <a:pathLst>
              <a:path h="589144" w="584747">
                <a:moveTo>
                  <a:pt x="0" y="0"/>
                </a:moveTo>
                <a:lnTo>
                  <a:pt x="584747" y="0"/>
                </a:lnTo>
                <a:lnTo>
                  <a:pt x="584747" y="589144"/>
                </a:lnTo>
                <a:lnTo>
                  <a:pt x="0" y="58914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697582" y="10126503"/>
            <a:ext cx="8891837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</a:t>
            </a:r>
            <a:r>
              <a:rPr lang="en-US" b="true" sz="3000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frece</a:t>
            </a:r>
            <a:r>
              <a:rPr lang="en-US" b="true" sz="3000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 tus clientes con IoT Query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083615" y="975009"/>
            <a:ext cx="2759163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Creado para flotas empresariales con más de 500 activos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32019" y="4279036"/>
            <a:ext cx="8904210" cy="2266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Ent</a:t>
            </a:r>
            <a:r>
              <a:rPr lang="en-US" b="true" sz="1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rega análisis más rápido</a:t>
            </a:r>
          </a:p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Co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necta datos del cliente a herramientas de BI en minutos. </a:t>
            </a:r>
          </a:p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Proporciona tableros el mismo día.</a:t>
            </a:r>
          </a:p>
          <a:p>
            <a:pPr algn="l">
              <a:lnSpc>
                <a:spcPts val="2519"/>
              </a:lnSpc>
            </a:pPr>
          </a:p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</a:t>
            </a:r>
            <a:r>
              <a:rPr lang="en-US" b="true" sz="19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servicios potenciados por IA</a:t>
            </a:r>
          </a:p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 Mantenimiento p</a:t>
            </a: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redictivo, detección de anomalías y análisis prescriptivo </a:t>
            </a:r>
          </a:p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– soluciones de alto valor para fortalecer tu portafolio.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75271" y="1785793"/>
            <a:ext cx="4385210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19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Análisis de telemetría sin API </a:t>
            </a:r>
          </a:p>
          <a:p>
            <a:pPr algn="l">
              <a:lnSpc>
                <a:spcPts val="2299"/>
              </a:lnSpc>
            </a:pPr>
            <a:r>
              <a:rPr lang="en-US" sz="1999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– consulta todos tus datos vía SQL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78800" y="3387654"/>
            <a:ext cx="8019788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Por qué</a:t>
            </a:r>
            <a:r>
              <a:rPr lang="en-US" sz="3000" b="true">
                <a:solidFill>
                  <a:srgbClr val="2573E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IoT Query es tu ventaja competitiva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92471" y="11624646"/>
            <a:ext cx="4038105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Reducción de costos de operaciones de flota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Ineficiencias detectadas con tableros en tiempo casi real.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332204" y="11624646"/>
            <a:ext cx="4038105" cy="113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eo-análisis más inteligente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Op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timiza enrutamiento, geocercas y despacho usando agrupación y mapas de calor.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2471" y="13152139"/>
            <a:ext cx="4038105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Una fuente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confiable</a:t>
            </a:r>
          </a:p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verdad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Unifica datos de telemetría, activos y sensores – todo en un conjunto de datos.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317899" y="13152139"/>
            <a:ext cx="4420760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Análisis predictivo </a:t>
            </a:r>
          </a:p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modelos de ML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Construy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 puntuaciones de comportamiento, pronósticos y perfiles 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de riesgo para mejorar la seguridad.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97582" y="14946333"/>
            <a:ext cx="4038105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Repo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rtes más rápidos</a:t>
            </a:r>
          </a:p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personalizados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Tableros en vivo y reportes listos para auditoría entregan ROI en días.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332204" y="14917758"/>
            <a:ext cx="4038105" cy="1200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Acceso directo </a:t>
            </a:r>
          </a:p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</a:t>
            </a:r>
            <a:r>
              <a:rPr lang="en-US" sz="21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fácil a datos</a:t>
            </a:r>
          </a:p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Consulta GPS, RPM, temperatura, fallas y registros vía SQL – sin límites de API.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534681" y="10726577"/>
            <a:ext cx="6851600" cy="323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Acceso, consolidación, integraciones y personalización completa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07743" y="17095698"/>
            <a:ext cx="6505477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b="true" sz="2300" u="sng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2" tooltip="mailto:iotquery@navixy.com"/>
              </a:rPr>
              <a:t>Contacta a nuestro equipo de Ventas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32019" y="6937843"/>
            <a:ext cx="8506641" cy="2275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</a:t>
            </a:r>
            <a:r>
              <a:rPr lang="en-US" sz="2000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sonaliza</a:t>
            </a:r>
            <a:r>
              <a:rPr lang="en-US" b="true" sz="20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sin límites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El acceso directo SQL permite lógica personalizada, KPIs únicos,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reportes e integraciones adaptados a necesidades empresariales complejas.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Mejora la</a:t>
            </a:r>
            <a:r>
              <a:rPr lang="en-US" b="true" sz="2000" u="non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s</a:t>
            </a:r>
            <a:r>
              <a:rPr lang="en-US" b="true" sz="20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eguridad y cumpl</a:t>
            </a:r>
            <a:r>
              <a:rPr lang="en-US" b="true" sz="2000" u="non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imiento</a:t>
            </a:r>
          </a:p>
          <a:p>
            <a:pPr algn="l">
              <a:lnSpc>
                <a:spcPts val="2520"/>
              </a:lnSpc>
            </a:pPr>
            <a:r>
              <a:rPr lang="en-US" sz="1800" u="none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El aisl</a:t>
            </a:r>
            <a:r>
              <a:rPr lang="en-US" sz="1800">
                <a:solidFill>
                  <a:srgbClr val="545454"/>
                </a:solidFill>
                <a:latin typeface="Proxima Nova"/>
                <a:ea typeface="Proxima Nova"/>
                <a:cs typeface="Proxima Nova"/>
                <a:sym typeface="Proxima Nova"/>
              </a:rPr>
              <a:t>amiento de base de datos, cifrado SSL y auditoría de consultas construye confianza con clientes corporativos.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521544" y="17446853"/>
            <a:ext cx="7243911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39"/>
              </a:lnSpc>
              <a:spcBef>
                <a:spcPct val="0"/>
              </a:spcBef>
            </a:pPr>
            <a:r>
              <a:rPr lang="en-US" b="true" sz="20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</a:t>
            </a:r>
            <a:r>
              <a:rPr lang="en-US" b="true" sz="2099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ra explorar todas las oportunidades con Navixy IoT Query.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575271" y="715677"/>
            <a:ext cx="3882610" cy="861234"/>
          </a:xfrm>
          <a:custGeom>
            <a:avLst/>
            <a:gdLst/>
            <a:ahLst/>
            <a:cxnLst/>
            <a:rect r="r" b="b" t="t" l="l"/>
            <a:pathLst>
              <a:path h="861234" w="3882610">
                <a:moveTo>
                  <a:pt x="0" y="0"/>
                </a:moveTo>
                <a:lnTo>
                  <a:pt x="3882610" y="0"/>
                </a:lnTo>
                <a:lnTo>
                  <a:pt x="3882610" y="861233"/>
                </a:lnTo>
                <a:lnTo>
                  <a:pt x="0" y="8612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DAHZaW1jEa0</dc:identifier>
  <dcterms:modified xsi:type="dcterms:W3CDTF">2011-08-01T06:04:30Z</dcterms:modified>
  <cp:revision>1</cp:revision>
  <dc:title>ES_IoT_Query_ One pager </dc:title>
</cp:coreProperties>
</file>