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287000" cy="18288000"/>
  <p:notesSz cx="6858000" cy="9144000"/>
  <p:embeddedFontLst>
    <p:embeddedFont>
      <p:font typeface="Proxima Nova Bold" charset="1" panose="02000506030000020004"/>
      <p:regular r:id="rId8"/>
    </p:embeddedFont>
    <p:embeddedFont>
      <p:font typeface="Proxima Nova" charset="1" panose="020005060300000200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mailto:iotquery@navixy.com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mailto:iotquery@navixy.com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mailto:iotquery@navixy.com" TargetMode="External" Type="http://schemas.openxmlformats.org/officeDocument/2006/relationships/hyperlink"/><Relationship Id="rId13" Target="mailto:iotquery@navixy.com" TargetMode="External" Type="http://schemas.openxmlformats.org/officeDocument/2006/relationships/hyperlink"/><Relationship Id="rId14" Target="../media/image6.png" Type="http://schemas.openxmlformats.org/officeDocument/2006/relationships/image"/><Relationship Id="rId15" Target="../media/image7.svg" Type="http://schemas.openxmlformats.org/officeDocument/2006/relationships/image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55141"/>
            <a:ext cx="10287000" cy="2976549"/>
          </a:xfrm>
          <a:custGeom>
            <a:avLst/>
            <a:gdLst/>
            <a:ahLst/>
            <a:cxnLst/>
            <a:rect r="r" b="b" t="t" l="l"/>
            <a:pathLst>
              <a:path h="2976549" w="10287000">
                <a:moveTo>
                  <a:pt x="0" y="0"/>
                </a:moveTo>
                <a:lnTo>
                  <a:pt x="10287000" y="0"/>
                </a:lnTo>
                <a:lnTo>
                  <a:pt x="10287000" y="2976549"/>
                </a:lnTo>
                <a:lnTo>
                  <a:pt x="0" y="2976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933" t="-41252" r="-18311" b="-1915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0" y="16777076"/>
            <a:ext cx="10287000" cy="3147999"/>
          </a:xfrm>
          <a:custGeom>
            <a:avLst/>
            <a:gdLst/>
            <a:ahLst/>
            <a:cxnLst/>
            <a:rect r="r" b="b" t="t" l="l"/>
            <a:pathLst>
              <a:path h="3147999" w="10287000">
                <a:moveTo>
                  <a:pt x="0" y="0"/>
                </a:moveTo>
                <a:lnTo>
                  <a:pt x="10287000" y="0"/>
                </a:lnTo>
                <a:lnTo>
                  <a:pt x="10287000" y="3147999"/>
                </a:lnTo>
                <a:lnTo>
                  <a:pt x="0" y="3147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19" t="-39005" r="-23025" b="-175627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40911" y="3843500"/>
            <a:ext cx="9405177" cy="2955668"/>
            <a:chOff x="0" y="0"/>
            <a:chExt cx="12540236" cy="3940891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6370648" y="0"/>
              <a:ext cx="6135096" cy="1854281"/>
              <a:chOff x="0" y="0"/>
              <a:chExt cx="1211871" cy="366278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211871" cy="366278"/>
              </a:xfrm>
              <a:custGeom>
                <a:avLst/>
                <a:gdLst/>
                <a:ahLst/>
                <a:cxnLst/>
                <a:rect r="r" b="b" t="t" l="l"/>
                <a:pathLst>
                  <a:path h="366278" w="1211871">
                    <a:moveTo>
                      <a:pt x="20191" y="0"/>
                    </a:moveTo>
                    <a:lnTo>
                      <a:pt x="1191680" y="0"/>
                    </a:lnTo>
                    <a:cubicBezTo>
                      <a:pt x="1197035" y="0"/>
                      <a:pt x="1202171" y="2127"/>
                      <a:pt x="1205957" y="5914"/>
                    </a:cubicBezTo>
                    <a:cubicBezTo>
                      <a:pt x="1209744" y="9700"/>
                      <a:pt x="1211871" y="14836"/>
                      <a:pt x="1211871" y="20191"/>
                    </a:cubicBezTo>
                    <a:lnTo>
                      <a:pt x="1211871" y="346087"/>
                    </a:lnTo>
                    <a:cubicBezTo>
                      <a:pt x="1211871" y="351442"/>
                      <a:pt x="1209744" y="356578"/>
                      <a:pt x="1205957" y="360364"/>
                    </a:cubicBezTo>
                    <a:cubicBezTo>
                      <a:pt x="1202171" y="364151"/>
                      <a:pt x="1197035" y="366278"/>
                      <a:pt x="1191680" y="366278"/>
                    </a:cubicBezTo>
                    <a:lnTo>
                      <a:pt x="20191" y="366278"/>
                    </a:lnTo>
                    <a:cubicBezTo>
                      <a:pt x="14836" y="366278"/>
                      <a:pt x="9700" y="364151"/>
                      <a:pt x="5914" y="360364"/>
                    </a:cubicBezTo>
                    <a:cubicBezTo>
                      <a:pt x="2127" y="356578"/>
                      <a:pt x="0" y="351442"/>
                      <a:pt x="0" y="346087"/>
                    </a:cubicBezTo>
                    <a:lnTo>
                      <a:pt x="0" y="20191"/>
                    </a:lnTo>
                    <a:cubicBezTo>
                      <a:pt x="0" y="14836"/>
                      <a:pt x="2127" y="9700"/>
                      <a:pt x="5914" y="5914"/>
                    </a:cubicBezTo>
                    <a:cubicBezTo>
                      <a:pt x="9700" y="2127"/>
                      <a:pt x="14836" y="0"/>
                      <a:pt x="20191" y="0"/>
                    </a:cubicBezTo>
                    <a:close/>
                  </a:path>
                </a:pathLst>
              </a:custGeom>
              <a:solidFill>
                <a:srgbClr val="F1F6FF"/>
              </a:solidFill>
              <a:ln w="9525" cap="sq">
                <a:solidFill>
                  <a:srgbClr val="D1D9E8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1211871" cy="40437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6679689" y="351403"/>
              <a:ext cx="5679553" cy="11383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Mult</a:t>
              </a:r>
              <a:r>
                <a:rPr lang="en-US" sz="2000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i-layer data accessibility</a:t>
              </a:r>
            </a:p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Acc</a:t>
              </a: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ess data across medallion architecture </a:t>
              </a:r>
            </a:p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to have right level of context.</a:t>
              </a:r>
            </a:p>
          </p:txBody>
        </p:sp>
        <p:grpSp>
          <p:nvGrpSpPr>
            <p:cNvPr name="Group 9" id="9"/>
            <p:cNvGrpSpPr/>
            <p:nvPr/>
          </p:nvGrpSpPr>
          <p:grpSpPr>
            <a:xfrm rot="0">
              <a:off x="6405140" y="2086689"/>
              <a:ext cx="6135096" cy="1854201"/>
              <a:chOff x="0" y="0"/>
              <a:chExt cx="1211871" cy="366262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211871" cy="366262"/>
              </a:xfrm>
              <a:custGeom>
                <a:avLst/>
                <a:gdLst/>
                <a:ahLst/>
                <a:cxnLst/>
                <a:rect r="r" b="b" t="t" l="l"/>
                <a:pathLst>
                  <a:path h="366262" w="1211871">
                    <a:moveTo>
                      <a:pt x="20191" y="0"/>
                    </a:moveTo>
                    <a:lnTo>
                      <a:pt x="1191680" y="0"/>
                    </a:lnTo>
                    <a:cubicBezTo>
                      <a:pt x="1197035" y="0"/>
                      <a:pt x="1202171" y="2127"/>
                      <a:pt x="1205957" y="5914"/>
                    </a:cubicBezTo>
                    <a:cubicBezTo>
                      <a:pt x="1209744" y="9700"/>
                      <a:pt x="1211871" y="14836"/>
                      <a:pt x="1211871" y="20191"/>
                    </a:cubicBezTo>
                    <a:lnTo>
                      <a:pt x="1211871" y="346071"/>
                    </a:lnTo>
                    <a:cubicBezTo>
                      <a:pt x="1211871" y="351426"/>
                      <a:pt x="1209744" y="356562"/>
                      <a:pt x="1205957" y="360348"/>
                    </a:cubicBezTo>
                    <a:cubicBezTo>
                      <a:pt x="1202171" y="364135"/>
                      <a:pt x="1197035" y="366262"/>
                      <a:pt x="1191680" y="366262"/>
                    </a:cubicBezTo>
                    <a:lnTo>
                      <a:pt x="20191" y="366262"/>
                    </a:lnTo>
                    <a:cubicBezTo>
                      <a:pt x="14836" y="366262"/>
                      <a:pt x="9700" y="364135"/>
                      <a:pt x="5914" y="360348"/>
                    </a:cubicBezTo>
                    <a:cubicBezTo>
                      <a:pt x="2127" y="356562"/>
                      <a:pt x="0" y="351426"/>
                      <a:pt x="0" y="346071"/>
                    </a:cubicBezTo>
                    <a:lnTo>
                      <a:pt x="0" y="20191"/>
                    </a:lnTo>
                    <a:cubicBezTo>
                      <a:pt x="0" y="14836"/>
                      <a:pt x="2127" y="9700"/>
                      <a:pt x="5914" y="5914"/>
                    </a:cubicBezTo>
                    <a:cubicBezTo>
                      <a:pt x="9700" y="2127"/>
                      <a:pt x="14836" y="0"/>
                      <a:pt x="20191" y="0"/>
                    </a:cubicBezTo>
                    <a:close/>
                  </a:path>
                </a:pathLst>
              </a:custGeom>
              <a:solidFill>
                <a:srgbClr val="F1F6FF"/>
              </a:solidFill>
              <a:ln w="9525" cap="sq">
                <a:solidFill>
                  <a:srgbClr val="D1D9E8"/>
                </a:solidFill>
                <a:prstDash val="solid"/>
                <a:miter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211871" cy="40436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0" y="0"/>
              <a:ext cx="6135096" cy="1854201"/>
              <a:chOff x="0" y="0"/>
              <a:chExt cx="1211871" cy="366262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211871" cy="366262"/>
              </a:xfrm>
              <a:custGeom>
                <a:avLst/>
                <a:gdLst/>
                <a:ahLst/>
                <a:cxnLst/>
                <a:rect r="r" b="b" t="t" l="l"/>
                <a:pathLst>
                  <a:path h="366262" w="1211871">
                    <a:moveTo>
                      <a:pt x="20191" y="0"/>
                    </a:moveTo>
                    <a:lnTo>
                      <a:pt x="1191680" y="0"/>
                    </a:lnTo>
                    <a:cubicBezTo>
                      <a:pt x="1197035" y="0"/>
                      <a:pt x="1202171" y="2127"/>
                      <a:pt x="1205957" y="5914"/>
                    </a:cubicBezTo>
                    <a:cubicBezTo>
                      <a:pt x="1209744" y="9700"/>
                      <a:pt x="1211871" y="14836"/>
                      <a:pt x="1211871" y="20191"/>
                    </a:cubicBezTo>
                    <a:lnTo>
                      <a:pt x="1211871" y="346071"/>
                    </a:lnTo>
                    <a:cubicBezTo>
                      <a:pt x="1211871" y="351426"/>
                      <a:pt x="1209744" y="356562"/>
                      <a:pt x="1205957" y="360348"/>
                    </a:cubicBezTo>
                    <a:cubicBezTo>
                      <a:pt x="1202171" y="364135"/>
                      <a:pt x="1197035" y="366262"/>
                      <a:pt x="1191680" y="366262"/>
                    </a:cubicBezTo>
                    <a:lnTo>
                      <a:pt x="20191" y="366262"/>
                    </a:lnTo>
                    <a:cubicBezTo>
                      <a:pt x="14836" y="366262"/>
                      <a:pt x="9700" y="364135"/>
                      <a:pt x="5914" y="360348"/>
                    </a:cubicBezTo>
                    <a:cubicBezTo>
                      <a:pt x="2127" y="356562"/>
                      <a:pt x="0" y="351426"/>
                      <a:pt x="0" y="346071"/>
                    </a:cubicBezTo>
                    <a:lnTo>
                      <a:pt x="0" y="20191"/>
                    </a:lnTo>
                    <a:cubicBezTo>
                      <a:pt x="0" y="14836"/>
                      <a:pt x="2127" y="9700"/>
                      <a:pt x="5914" y="5914"/>
                    </a:cubicBezTo>
                    <a:cubicBezTo>
                      <a:pt x="9700" y="2127"/>
                      <a:pt x="14836" y="0"/>
                      <a:pt x="20191" y="0"/>
                    </a:cubicBezTo>
                    <a:close/>
                  </a:path>
                </a:pathLst>
              </a:custGeom>
              <a:solidFill>
                <a:srgbClr val="F1F6FF"/>
              </a:solidFill>
              <a:ln w="9525" cap="sq">
                <a:solidFill>
                  <a:srgbClr val="D1D9E8"/>
                </a:solidFill>
                <a:prstDash val="solid"/>
                <a:miter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211871" cy="40436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2086689"/>
              <a:ext cx="6135096" cy="1854201"/>
              <a:chOff x="0" y="0"/>
              <a:chExt cx="1211871" cy="366262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211871" cy="366262"/>
              </a:xfrm>
              <a:custGeom>
                <a:avLst/>
                <a:gdLst/>
                <a:ahLst/>
                <a:cxnLst/>
                <a:rect r="r" b="b" t="t" l="l"/>
                <a:pathLst>
                  <a:path h="366262" w="1211871">
                    <a:moveTo>
                      <a:pt x="20191" y="0"/>
                    </a:moveTo>
                    <a:lnTo>
                      <a:pt x="1191680" y="0"/>
                    </a:lnTo>
                    <a:cubicBezTo>
                      <a:pt x="1197035" y="0"/>
                      <a:pt x="1202171" y="2127"/>
                      <a:pt x="1205957" y="5914"/>
                    </a:cubicBezTo>
                    <a:cubicBezTo>
                      <a:pt x="1209744" y="9700"/>
                      <a:pt x="1211871" y="14836"/>
                      <a:pt x="1211871" y="20191"/>
                    </a:cubicBezTo>
                    <a:lnTo>
                      <a:pt x="1211871" y="346071"/>
                    </a:lnTo>
                    <a:cubicBezTo>
                      <a:pt x="1211871" y="351426"/>
                      <a:pt x="1209744" y="356562"/>
                      <a:pt x="1205957" y="360348"/>
                    </a:cubicBezTo>
                    <a:cubicBezTo>
                      <a:pt x="1202171" y="364135"/>
                      <a:pt x="1197035" y="366262"/>
                      <a:pt x="1191680" y="366262"/>
                    </a:cubicBezTo>
                    <a:lnTo>
                      <a:pt x="20191" y="366262"/>
                    </a:lnTo>
                    <a:cubicBezTo>
                      <a:pt x="14836" y="366262"/>
                      <a:pt x="9700" y="364135"/>
                      <a:pt x="5914" y="360348"/>
                    </a:cubicBezTo>
                    <a:cubicBezTo>
                      <a:pt x="2127" y="356562"/>
                      <a:pt x="0" y="351426"/>
                      <a:pt x="0" y="346071"/>
                    </a:cubicBezTo>
                    <a:lnTo>
                      <a:pt x="0" y="20191"/>
                    </a:lnTo>
                    <a:cubicBezTo>
                      <a:pt x="0" y="14836"/>
                      <a:pt x="2127" y="9700"/>
                      <a:pt x="5914" y="5914"/>
                    </a:cubicBezTo>
                    <a:cubicBezTo>
                      <a:pt x="9700" y="2127"/>
                      <a:pt x="14836" y="0"/>
                      <a:pt x="20191" y="0"/>
                    </a:cubicBezTo>
                    <a:close/>
                  </a:path>
                </a:pathLst>
              </a:custGeom>
              <a:solidFill>
                <a:srgbClr val="F1F6FF"/>
              </a:solidFill>
              <a:ln w="9525" cap="sq">
                <a:solidFill>
                  <a:srgbClr val="D1D9E8"/>
                </a:solidFill>
                <a:prstDash val="solid"/>
                <a:miter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1211871" cy="40436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18" id="18"/>
            <p:cNvSpPr txBox="true"/>
            <p:nvPr/>
          </p:nvSpPr>
          <p:spPr>
            <a:xfrm rot="0">
              <a:off x="6665956" y="2439834"/>
              <a:ext cx="5418769" cy="11383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Z</a:t>
              </a:r>
              <a:r>
                <a:rPr lang="en-US" sz="2000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ero infrastructure overhead</a:t>
              </a:r>
            </a:p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Eliminat</a:t>
              </a: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 TCO and complexity, removing infrastrucutre burdens.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366857" y="348583"/>
              <a:ext cx="5384140" cy="11383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</a:t>
              </a:r>
              <a:r>
                <a:rPr lang="en-US" sz="2000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irect SQL access</a:t>
              </a:r>
            </a:p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Qu</a:t>
              </a: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ery your data directly using SQL </a:t>
              </a:r>
            </a:p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– no API constraints or delays.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366857" y="2439834"/>
              <a:ext cx="5191551" cy="11383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BI and ML seamless integration</a:t>
              </a:r>
            </a:p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Seamlessly integrate with your BI tools </a:t>
              </a:r>
            </a:p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or applications for data modeling.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8567385" y="424899"/>
            <a:ext cx="1285104" cy="475749"/>
          </a:xfrm>
          <a:custGeom>
            <a:avLst/>
            <a:gdLst/>
            <a:ahLst/>
            <a:cxnLst/>
            <a:rect r="r" b="b" t="t" l="l"/>
            <a:pathLst>
              <a:path h="475749" w="1285104">
                <a:moveTo>
                  <a:pt x="0" y="0"/>
                </a:moveTo>
                <a:lnTo>
                  <a:pt x="1285104" y="0"/>
                </a:lnTo>
                <a:lnTo>
                  <a:pt x="1285104" y="475750"/>
                </a:lnTo>
                <a:lnTo>
                  <a:pt x="0" y="4757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-3175709" y="16672250"/>
            <a:ext cx="5392545" cy="5433295"/>
          </a:xfrm>
          <a:custGeom>
            <a:avLst/>
            <a:gdLst/>
            <a:ahLst/>
            <a:cxnLst/>
            <a:rect r="r" b="b" t="t" l="l"/>
            <a:pathLst>
              <a:path h="5433295" w="5392545">
                <a:moveTo>
                  <a:pt x="0" y="0"/>
                </a:moveTo>
                <a:lnTo>
                  <a:pt x="5392545" y="0"/>
                </a:lnTo>
                <a:lnTo>
                  <a:pt x="5392545" y="5433295"/>
                </a:lnTo>
                <a:lnTo>
                  <a:pt x="0" y="5433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453846" y="7084918"/>
            <a:ext cx="9379308" cy="4959938"/>
            <a:chOff x="0" y="0"/>
            <a:chExt cx="12505744" cy="6613251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0"/>
              <a:ext cx="12505744" cy="6613251"/>
              <a:chOff x="0" y="0"/>
              <a:chExt cx="2470270" cy="1306321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470271" cy="1306321"/>
              </a:xfrm>
              <a:custGeom>
                <a:avLst/>
                <a:gdLst/>
                <a:ahLst/>
                <a:cxnLst/>
                <a:rect r="r" b="b" t="t" l="l"/>
                <a:pathLst>
                  <a:path h="1306321" w="2470271">
                    <a:moveTo>
                      <a:pt x="7429" y="0"/>
                    </a:moveTo>
                    <a:lnTo>
                      <a:pt x="2462842" y="0"/>
                    </a:lnTo>
                    <a:cubicBezTo>
                      <a:pt x="2464812" y="0"/>
                      <a:pt x="2466702" y="783"/>
                      <a:pt x="2468095" y="2176"/>
                    </a:cubicBezTo>
                    <a:cubicBezTo>
                      <a:pt x="2469488" y="3569"/>
                      <a:pt x="2470271" y="5459"/>
                      <a:pt x="2470271" y="7429"/>
                    </a:cubicBezTo>
                    <a:lnTo>
                      <a:pt x="2470271" y="1298892"/>
                    </a:lnTo>
                    <a:cubicBezTo>
                      <a:pt x="2470271" y="1300863"/>
                      <a:pt x="2469488" y="1302752"/>
                      <a:pt x="2468095" y="1304145"/>
                    </a:cubicBezTo>
                    <a:cubicBezTo>
                      <a:pt x="2466702" y="1305538"/>
                      <a:pt x="2464812" y="1306321"/>
                      <a:pt x="2462842" y="1306321"/>
                    </a:cubicBezTo>
                    <a:lnTo>
                      <a:pt x="7429" y="1306321"/>
                    </a:lnTo>
                    <a:cubicBezTo>
                      <a:pt x="3326" y="1306321"/>
                      <a:pt x="0" y="1302995"/>
                      <a:pt x="0" y="1298892"/>
                    </a:cubicBezTo>
                    <a:lnTo>
                      <a:pt x="0" y="7429"/>
                    </a:lnTo>
                    <a:cubicBezTo>
                      <a:pt x="0" y="5459"/>
                      <a:pt x="783" y="3569"/>
                      <a:pt x="2176" y="2176"/>
                    </a:cubicBezTo>
                    <a:cubicBezTo>
                      <a:pt x="3569" y="783"/>
                      <a:pt x="5459" y="0"/>
                      <a:pt x="7429" y="0"/>
                    </a:cubicBezTo>
                    <a:close/>
                  </a:path>
                </a:pathLst>
              </a:custGeom>
              <a:solidFill>
                <a:srgbClr val="F1F6FF"/>
              </a:solidFill>
              <a:ln w="9525" cap="sq">
                <a:solidFill>
                  <a:srgbClr val="D1D9E8"/>
                </a:solidFill>
                <a:prstDash val="solid"/>
                <a:miter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2470270" cy="13444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27" id="27"/>
            <p:cNvSpPr/>
            <p:nvPr/>
          </p:nvSpPr>
          <p:spPr>
            <a:xfrm flipH="false" flipV="false" rot="0">
              <a:off x="827691" y="1560878"/>
              <a:ext cx="3045923" cy="4455473"/>
            </a:xfrm>
            <a:custGeom>
              <a:avLst/>
              <a:gdLst/>
              <a:ahLst/>
              <a:cxnLst/>
              <a:rect r="r" b="b" t="t" l="l"/>
              <a:pathLst>
                <a:path h="4455473" w="3045923">
                  <a:moveTo>
                    <a:pt x="0" y="0"/>
                  </a:moveTo>
                  <a:lnTo>
                    <a:pt x="3045924" y="0"/>
                  </a:lnTo>
                  <a:lnTo>
                    <a:pt x="3045924" y="4455473"/>
                  </a:lnTo>
                  <a:lnTo>
                    <a:pt x="0" y="4455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>
              <a:off x="3686607" y="1707810"/>
              <a:ext cx="1009777" cy="818411"/>
            </a:xfrm>
            <a:custGeom>
              <a:avLst/>
              <a:gdLst/>
              <a:ahLst/>
              <a:cxnLst/>
              <a:rect r="r" b="b" t="t" l="l"/>
              <a:pathLst>
                <a:path h="818411" w="1009777">
                  <a:moveTo>
                    <a:pt x="0" y="818411"/>
                  </a:moveTo>
                  <a:lnTo>
                    <a:pt x="0" y="409205"/>
                  </a:lnTo>
                  <a:cubicBezTo>
                    <a:pt x="0" y="183207"/>
                    <a:pt x="183208" y="0"/>
                    <a:pt x="409205" y="0"/>
                  </a:cubicBezTo>
                  <a:lnTo>
                    <a:pt x="1009777" y="0"/>
                  </a:lnTo>
                </a:path>
              </a:pathLst>
            </a:custGeom>
            <a:ln cap="flat" w="25400">
              <a:solidFill>
                <a:srgbClr val="D1D9E8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29" id="29"/>
            <p:cNvSpPr/>
            <p:nvPr/>
          </p:nvSpPr>
          <p:spPr>
            <a:xfrm>
              <a:off x="3686607" y="5022487"/>
              <a:ext cx="1009777" cy="156116"/>
            </a:xfrm>
            <a:custGeom>
              <a:avLst/>
              <a:gdLst/>
              <a:ahLst/>
              <a:cxnLst/>
              <a:rect r="r" b="b" t="t" l="l"/>
              <a:pathLst>
                <a:path h="156116" w="1009777">
                  <a:moveTo>
                    <a:pt x="0" y="156116"/>
                  </a:moveTo>
                  <a:lnTo>
                    <a:pt x="0" y="78058"/>
                  </a:lnTo>
                  <a:cubicBezTo>
                    <a:pt x="0" y="34948"/>
                    <a:pt x="34948" y="0"/>
                    <a:pt x="78058" y="0"/>
                  </a:cubicBezTo>
                  <a:lnTo>
                    <a:pt x="1009777" y="0"/>
                  </a:lnTo>
                </a:path>
              </a:pathLst>
            </a:custGeom>
            <a:ln cap="flat" w="25400">
              <a:solidFill>
                <a:srgbClr val="D1D9E8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30" id="30"/>
            <p:cNvSpPr/>
            <p:nvPr/>
          </p:nvSpPr>
          <p:spPr>
            <a:xfrm>
              <a:off x="3686607" y="3547259"/>
              <a:ext cx="997077" cy="400260"/>
            </a:xfrm>
            <a:custGeom>
              <a:avLst/>
              <a:gdLst/>
              <a:ahLst/>
              <a:cxnLst/>
              <a:rect r="r" b="b" t="t" l="l"/>
              <a:pathLst>
                <a:path h="400260" w="997077">
                  <a:moveTo>
                    <a:pt x="0" y="400260"/>
                  </a:moveTo>
                  <a:lnTo>
                    <a:pt x="0" y="200130"/>
                  </a:lnTo>
                  <a:cubicBezTo>
                    <a:pt x="0" y="147052"/>
                    <a:pt x="21085" y="96148"/>
                    <a:pt x="58616" y="58617"/>
                  </a:cubicBezTo>
                  <a:cubicBezTo>
                    <a:pt x="96148" y="21085"/>
                    <a:pt x="147052" y="0"/>
                    <a:pt x="200130" y="0"/>
                  </a:cubicBezTo>
                  <a:lnTo>
                    <a:pt x="997077" y="0"/>
                  </a:lnTo>
                </a:path>
              </a:pathLst>
            </a:custGeom>
            <a:ln cap="flat" w="25400">
              <a:solidFill>
                <a:srgbClr val="D1D9E8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31" id="31"/>
            <p:cNvGrpSpPr/>
            <p:nvPr/>
          </p:nvGrpSpPr>
          <p:grpSpPr>
            <a:xfrm rot="0">
              <a:off x="169968" y="1922041"/>
              <a:ext cx="1414042" cy="473762"/>
              <a:chOff x="0" y="0"/>
              <a:chExt cx="279317" cy="93583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279317" cy="93583"/>
              </a:xfrm>
              <a:custGeom>
                <a:avLst/>
                <a:gdLst/>
                <a:ahLst/>
                <a:cxnLst/>
                <a:rect r="r" b="b" t="t" l="l"/>
                <a:pathLst>
                  <a:path h="93583" w="279317">
                    <a:moveTo>
                      <a:pt x="46791" y="0"/>
                    </a:moveTo>
                    <a:lnTo>
                      <a:pt x="232526" y="0"/>
                    </a:lnTo>
                    <a:cubicBezTo>
                      <a:pt x="258368" y="0"/>
                      <a:pt x="279317" y="20949"/>
                      <a:pt x="279317" y="46791"/>
                    </a:cubicBezTo>
                    <a:lnTo>
                      <a:pt x="279317" y="46791"/>
                    </a:lnTo>
                    <a:cubicBezTo>
                      <a:pt x="279317" y="72633"/>
                      <a:pt x="258368" y="93583"/>
                      <a:pt x="232526" y="93583"/>
                    </a:cubicBezTo>
                    <a:lnTo>
                      <a:pt x="46791" y="93583"/>
                    </a:lnTo>
                    <a:cubicBezTo>
                      <a:pt x="20949" y="93583"/>
                      <a:pt x="0" y="72633"/>
                      <a:pt x="0" y="46791"/>
                    </a:cubicBezTo>
                    <a:lnTo>
                      <a:pt x="0" y="46791"/>
                    </a:lnTo>
                    <a:cubicBezTo>
                      <a:pt x="0" y="20949"/>
                      <a:pt x="20949" y="0"/>
                      <a:pt x="46791" y="0"/>
                    </a:cubicBezTo>
                    <a:close/>
                  </a:path>
                </a:pathLst>
              </a:custGeom>
              <a:solidFill>
                <a:srgbClr val="808B9B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-19050"/>
                <a:ext cx="279317" cy="11263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0"/>
                  </a:lnSpc>
                </a:pPr>
                <a:r>
                  <a:rPr lang="en-US" b="true" sz="900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Coming in 2026</a:t>
                </a:r>
              </a:p>
            </p:txBody>
          </p:sp>
        </p:grpSp>
        <p:grpSp>
          <p:nvGrpSpPr>
            <p:cNvPr name="Group 34" id="34"/>
            <p:cNvGrpSpPr/>
            <p:nvPr/>
          </p:nvGrpSpPr>
          <p:grpSpPr>
            <a:xfrm rot="0">
              <a:off x="122173" y="3564433"/>
              <a:ext cx="1414042" cy="473762"/>
              <a:chOff x="0" y="0"/>
              <a:chExt cx="279317" cy="93583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279317" cy="93583"/>
              </a:xfrm>
              <a:custGeom>
                <a:avLst/>
                <a:gdLst/>
                <a:ahLst/>
                <a:cxnLst/>
                <a:rect r="r" b="b" t="t" l="l"/>
                <a:pathLst>
                  <a:path h="93583" w="279317">
                    <a:moveTo>
                      <a:pt x="46791" y="0"/>
                    </a:moveTo>
                    <a:lnTo>
                      <a:pt x="232526" y="0"/>
                    </a:lnTo>
                    <a:cubicBezTo>
                      <a:pt x="258368" y="0"/>
                      <a:pt x="279317" y="20949"/>
                      <a:pt x="279317" y="46791"/>
                    </a:cubicBezTo>
                    <a:lnTo>
                      <a:pt x="279317" y="46791"/>
                    </a:lnTo>
                    <a:cubicBezTo>
                      <a:pt x="279317" y="72633"/>
                      <a:pt x="258368" y="93583"/>
                      <a:pt x="232526" y="93583"/>
                    </a:cubicBezTo>
                    <a:lnTo>
                      <a:pt x="46791" y="93583"/>
                    </a:lnTo>
                    <a:cubicBezTo>
                      <a:pt x="20949" y="93583"/>
                      <a:pt x="0" y="72633"/>
                      <a:pt x="0" y="46791"/>
                    </a:cubicBezTo>
                    <a:lnTo>
                      <a:pt x="0" y="46791"/>
                    </a:lnTo>
                    <a:cubicBezTo>
                      <a:pt x="0" y="20949"/>
                      <a:pt x="20949" y="0"/>
                      <a:pt x="46791" y="0"/>
                    </a:cubicBezTo>
                    <a:close/>
                  </a:path>
                </a:pathLst>
              </a:custGeom>
              <a:solidFill>
                <a:srgbClr val="808B9B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-19050"/>
                <a:ext cx="279317" cy="11263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0"/>
                  </a:lnSpc>
                </a:pPr>
                <a:r>
                  <a:rPr lang="en-US" b="true" sz="900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Coming soon</a:t>
                </a: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122173" y="4845777"/>
              <a:ext cx="1414042" cy="473762"/>
              <a:chOff x="0" y="0"/>
              <a:chExt cx="279317" cy="93583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279317" cy="93583"/>
              </a:xfrm>
              <a:custGeom>
                <a:avLst/>
                <a:gdLst/>
                <a:ahLst/>
                <a:cxnLst/>
                <a:rect r="r" b="b" t="t" l="l"/>
                <a:pathLst>
                  <a:path h="93583" w="279317">
                    <a:moveTo>
                      <a:pt x="46791" y="0"/>
                    </a:moveTo>
                    <a:lnTo>
                      <a:pt x="232526" y="0"/>
                    </a:lnTo>
                    <a:cubicBezTo>
                      <a:pt x="258368" y="0"/>
                      <a:pt x="279317" y="20949"/>
                      <a:pt x="279317" y="46791"/>
                    </a:cubicBezTo>
                    <a:lnTo>
                      <a:pt x="279317" y="46791"/>
                    </a:lnTo>
                    <a:cubicBezTo>
                      <a:pt x="279317" y="72633"/>
                      <a:pt x="258368" y="93583"/>
                      <a:pt x="232526" y="93583"/>
                    </a:cubicBezTo>
                    <a:lnTo>
                      <a:pt x="46791" y="93583"/>
                    </a:lnTo>
                    <a:cubicBezTo>
                      <a:pt x="20949" y="93583"/>
                      <a:pt x="0" y="72633"/>
                      <a:pt x="0" y="46791"/>
                    </a:cubicBezTo>
                    <a:lnTo>
                      <a:pt x="0" y="46791"/>
                    </a:lnTo>
                    <a:cubicBezTo>
                      <a:pt x="0" y="20949"/>
                      <a:pt x="20949" y="0"/>
                      <a:pt x="46791" y="0"/>
                    </a:cubicBezTo>
                    <a:close/>
                  </a:path>
                </a:pathLst>
              </a:custGeom>
              <a:solidFill>
                <a:srgbClr val="05253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19050"/>
                <a:ext cx="279317" cy="11263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0"/>
                  </a:lnSpc>
                </a:pPr>
                <a:r>
                  <a:rPr lang="en-US" b="true" sz="900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Available</a:t>
                </a:r>
              </a:p>
            </p:txBody>
          </p:sp>
        </p:grpSp>
        <p:sp>
          <p:nvSpPr>
            <p:cNvPr name="TextBox 40" id="40"/>
            <p:cNvSpPr txBox="true"/>
            <p:nvPr/>
          </p:nvSpPr>
          <p:spPr>
            <a:xfrm rot="0">
              <a:off x="4919504" y="3330342"/>
              <a:ext cx="5371092" cy="4497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b="true" sz="2000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Processed and structured datasets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4919504" y="3830934"/>
              <a:ext cx="7414335" cy="355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Ideal for advanced modeling and experimentation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4917691" y="1489014"/>
              <a:ext cx="5482002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99"/>
                </a:lnSpc>
                <a:spcBef>
                  <a:spcPct val="0"/>
                </a:spcBef>
              </a:pPr>
              <a:r>
                <a:rPr lang="en-US" b="true" sz="19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Bu</a:t>
              </a:r>
              <a:r>
                <a:rPr lang="en-US" b="true" sz="19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siness-ready analytics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4917691" y="1983061"/>
              <a:ext cx="7251073" cy="711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</a:t>
              </a: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est for creating executive dashboards, operational reports, and decision-making tools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161900" y="425812"/>
              <a:ext cx="11512888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b="true" sz="3000">
                  <a:solidFill>
                    <a:srgbClr val="2573E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Navixy IoT Query structure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4917691" y="5298699"/>
              <a:ext cx="7329389" cy="711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Perfect for troubleshooting, anomaly detection, </a:t>
              </a:r>
            </a:p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and custom integrations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4917691" y="4798152"/>
              <a:ext cx="2026053" cy="4497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Raw </a:t>
              </a:r>
              <a:r>
                <a:rPr lang="en-US" b="true" sz="2000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data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-1820904">
              <a:off x="2675933" y="3095994"/>
              <a:ext cx="1029097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>
                      <a:alpha val="22745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Gold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-1832480">
              <a:off x="2899556" y="4027734"/>
              <a:ext cx="778173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>
                      <a:alpha val="22745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Silver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-1832480">
              <a:off x="2410582" y="5167381"/>
              <a:ext cx="1274979" cy="3522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599">
                  <a:solidFill>
                    <a:srgbClr val="000000">
                      <a:alpha val="22745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Bronze</a:t>
              </a:r>
            </a:p>
          </p:txBody>
        </p:sp>
      </p:grpSp>
      <p:sp>
        <p:nvSpPr>
          <p:cNvPr name="Freeform 50" id="50"/>
          <p:cNvSpPr/>
          <p:nvPr/>
        </p:nvSpPr>
        <p:spPr>
          <a:xfrm flipH="false" flipV="false" rot="0">
            <a:off x="453846" y="1034721"/>
            <a:ext cx="3882610" cy="861234"/>
          </a:xfrm>
          <a:custGeom>
            <a:avLst/>
            <a:gdLst/>
            <a:ahLst/>
            <a:cxnLst/>
            <a:rect r="r" b="b" t="t" l="l"/>
            <a:pathLst>
              <a:path h="861234" w="3882610">
                <a:moveTo>
                  <a:pt x="0" y="0"/>
                </a:moveTo>
                <a:lnTo>
                  <a:pt x="3882610" y="0"/>
                </a:lnTo>
                <a:lnTo>
                  <a:pt x="3882610" y="861234"/>
                </a:lnTo>
                <a:lnTo>
                  <a:pt x="0" y="8612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1" id="51"/>
          <p:cNvSpPr txBox="true"/>
          <p:nvPr/>
        </p:nvSpPr>
        <p:spPr>
          <a:xfrm rot="0">
            <a:off x="5261529" y="1195924"/>
            <a:ext cx="3694998" cy="77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9"/>
              </a:lnSpc>
            </a:pPr>
            <a:r>
              <a:rPr lang="en-US" sz="1799">
                <a:solidFill>
                  <a:srgbClr val="2573E8"/>
                </a:solidFill>
                <a:latin typeface="Proxima Nova"/>
                <a:ea typeface="Proxima Nova"/>
                <a:cs typeface="Proxima Nova"/>
                <a:sym typeface="Proxima Nova"/>
              </a:rPr>
              <a:t>Direct, fast, and secure access </a:t>
            </a:r>
          </a:p>
          <a:p>
            <a:pPr algn="l">
              <a:lnSpc>
                <a:spcPts val="2069"/>
              </a:lnSpc>
            </a:pPr>
            <a:r>
              <a:rPr lang="en-US" sz="1799">
                <a:solidFill>
                  <a:srgbClr val="2573E8"/>
                </a:solidFill>
                <a:latin typeface="Proxima Nova"/>
                <a:ea typeface="Proxima Nova"/>
                <a:cs typeface="Proxima Nova"/>
                <a:sym typeface="Proxima Nova"/>
              </a:rPr>
              <a:t>to telematics and business data </a:t>
            </a:r>
          </a:p>
          <a:p>
            <a:pPr algn="l">
              <a:lnSpc>
                <a:spcPts val="2069"/>
              </a:lnSpc>
            </a:pPr>
            <a:r>
              <a:rPr lang="en-US" sz="1799">
                <a:solidFill>
                  <a:srgbClr val="2573E8"/>
                </a:solidFill>
                <a:latin typeface="Proxima Nova"/>
                <a:ea typeface="Proxima Nova"/>
                <a:cs typeface="Proxima Nova"/>
                <a:sym typeface="Proxima Nova"/>
              </a:rPr>
              <a:t>for enterprise fleets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890762" y="17110451"/>
            <a:ext cx="6505477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3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nable Navixy IoT Query today to lead tomorrow!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3677795" y="17556855"/>
            <a:ext cx="2429619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 u="sng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9" tooltip="mailto:iotquery@navixy.com"/>
              </a:rPr>
              <a:t>iotquery</a:t>
            </a:r>
            <a:r>
              <a:rPr lang="en-US" b="true" sz="2000" u="sng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0" tooltip="mailto:iotquery@navixy.com"/>
              </a:rPr>
              <a:t>@navixy.com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520184" y="12387756"/>
            <a:ext cx="617718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Shift from Data to</a:t>
            </a: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Context instantly 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302225" y="12435381"/>
            <a:ext cx="626418" cy="206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  <a:spcBef>
                <a:spcPct val="0"/>
              </a:spcBef>
            </a:pPr>
            <a:r>
              <a:rPr lang="en-US" sz="12000" b="true">
                <a:solidFill>
                  <a:srgbClr val="2573E8">
                    <a:alpha val="4706"/>
                  </a:srgb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5029299" y="12435381"/>
            <a:ext cx="894606" cy="206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  <a:spcBef>
                <a:spcPct val="0"/>
              </a:spcBef>
            </a:pPr>
            <a:r>
              <a:rPr lang="en-US" sz="12000" b="true">
                <a:solidFill>
                  <a:srgbClr val="2573E8">
                    <a:alpha val="4706"/>
                  </a:srgb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5029299" y="14264181"/>
            <a:ext cx="909861" cy="206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  <a:spcBef>
                <a:spcPct val="0"/>
              </a:spcBef>
            </a:pPr>
            <a:r>
              <a:rPr lang="en-US" sz="12000" b="true">
                <a:solidFill>
                  <a:srgbClr val="2573E8">
                    <a:alpha val="4706"/>
                  </a:srgb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302225" y="14180678"/>
            <a:ext cx="914400" cy="206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  <a:spcBef>
                <a:spcPct val="0"/>
              </a:spcBef>
            </a:pPr>
            <a:r>
              <a:rPr lang="en-US" sz="12000" b="true">
                <a:solidFill>
                  <a:srgbClr val="2573E8">
                    <a:alpha val="4706"/>
                  </a:srgb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554163" y="13190078"/>
            <a:ext cx="4386804" cy="1473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19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Query telemetry for troubleshooting </a:t>
            </a:r>
          </a:p>
          <a:p>
            <a:pPr algn="l">
              <a:lnSpc>
                <a:spcPts val="2399"/>
              </a:lnSpc>
            </a:pPr>
            <a:r>
              <a:rPr lang="en-US" sz="19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&amp; root cause analysis</a:t>
            </a:r>
          </a:p>
          <a:p>
            <a:pPr algn="l">
              <a:lnSpc>
                <a:spcPts val="480"/>
              </a:lnSpc>
            </a:pP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R</a:t>
            </a: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un raw SQL across GPS, RPM, temperature, fault codes, and other to find patterns and anomalies.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554163" y="14911003"/>
            <a:ext cx="4386804" cy="1473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1999" b="true">
                <a:solidFill>
                  <a:srgbClr val="05253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Build operational </a:t>
            </a:r>
          </a:p>
          <a:p>
            <a:pPr algn="l">
              <a:lnSpc>
                <a:spcPts val="2399"/>
              </a:lnSpc>
            </a:pPr>
            <a:r>
              <a:rPr lang="en-US" sz="1999" b="true">
                <a:solidFill>
                  <a:srgbClr val="05253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&amp; historical strategy awareness</a:t>
            </a:r>
          </a:p>
          <a:p>
            <a:pPr algn="l">
              <a:lnSpc>
                <a:spcPts val="480"/>
              </a:lnSpc>
            </a:pP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Build live visibility for fleet statuses, sensor readings, dispatching and allocations in your preferred BI tools.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5534443" y="13180553"/>
            <a:ext cx="4123868" cy="1474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Create complex analytics </a:t>
            </a: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&amp; forecasting</a:t>
            </a:r>
          </a:p>
          <a:p>
            <a:pPr algn="l">
              <a:lnSpc>
                <a:spcPts val="400"/>
              </a:lnSpc>
            </a:pP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Design behavior scores, risk profiles, 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and forecasts using SQL features 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and your ML stack.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5534443" y="14901478"/>
            <a:ext cx="4184510" cy="1482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Geospatial intelligence </a:t>
            </a: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&amp; route optimization</a:t>
            </a:r>
          </a:p>
          <a:p>
            <a:pPr algn="l">
              <a:lnSpc>
                <a:spcPts val="480"/>
              </a:lnSpc>
            </a:pP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Use clustering, heatmaps, and spatial joins to optimize routes, coverage, 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and depot locations.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78800" y="3181830"/>
            <a:ext cx="256242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Key benefits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92206"/>
            <a:ext cx="10866397" cy="2976549"/>
          </a:xfrm>
          <a:custGeom>
            <a:avLst/>
            <a:gdLst/>
            <a:ahLst/>
            <a:cxnLst/>
            <a:rect r="r" b="b" t="t" l="l"/>
            <a:pathLst>
              <a:path h="2976549" w="10866397">
                <a:moveTo>
                  <a:pt x="0" y="0"/>
                </a:moveTo>
                <a:lnTo>
                  <a:pt x="10866397" y="0"/>
                </a:lnTo>
                <a:lnTo>
                  <a:pt x="10866397" y="2976549"/>
                </a:lnTo>
                <a:lnTo>
                  <a:pt x="0" y="2976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624" t="-41252" r="-6929" b="-19150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550924" y="656448"/>
            <a:ext cx="3895328" cy="1704020"/>
            <a:chOff x="0" y="0"/>
            <a:chExt cx="1025930" cy="4487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25930" cy="448795"/>
            </a:xfrm>
            <a:custGeom>
              <a:avLst/>
              <a:gdLst/>
              <a:ahLst/>
              <a:cxnLst/>
              <a:rect r="r" b="b" t="t" l="l"/>
              <a:pathLst>
                <a:path h="448795" w="1025930">
                  <a:moveTo>
                    <a:pt x="47700" y="0"/>
                  </a:moveTo>
                  <a:lnTo>
                    <a:pt x="978230" y="0"/>
                  </a:lnTo>
                  <a:cubicBezTo>
                    <a:pt x="990881" y="0"/>
                    <a:pt x="1003014" y="5025"/>
                    <a:pt x="1011959" y="13971"/>
                  </a:cubicBezTo>
                  <a:cubicBezTo>
                    <a:pt x="1020905" y="22916"/>
                    <a:pt x="1025930" y="35049"/>
                    <a:pt x="1025930" y="47700"/>
                  </a:cubicBezTo>
                  <a:lnTo>
                    <a:pt x="1025930" y="401096"/>
                  </a:lnTo>
                  <a:cubicBezTo>
                    <a:pt x="1025930" y="413746"/>
                    <a:pt x="1020905" y="425879"/>
                    <a:pt x="1011959" y="434824"/>
                  </a:cubicBezTo>
                  <a:cubicBezTo>
                    <a:pt x="1003014" y="443770"/>
                    <a:pt x="990881" y="448795"/>
                    <a:pt x="978230" y="448795"/>
                  </a:cubicBezTo>
                  <a:lnTo>
                    <a:pt x="47700" y="448795"/>
                  </a:lnTo>
                  <a:cubicBezTo>
                    <a:pt x="21356" y="448795"/>
                    <a:pt x="0" y="427439"/>
                    <a:pt x="0" y="401096"/>
                  </a:cubicBezTo>
                  <a:lnTo>
                    <a:pt x="0" y="47700"/>
                  </a:lnTo>
                  <a:cubicBezTo>
                    <a:pt x="0" y="21356"/>
                    <a:pt x="21356" y="0"/>
                    <a:pt x="47700" y="0"/>
                  </a:cubicBezTo>
                  <a:close/>
                </a:path>
              </a:pathLst>
            </a:custGeom>
            <a:solidFill>
              <a:srgbClr val="2573E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025930" cy="486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40911" y="9668343"/>
            <a:ext cx="9392243" cy="6732030"/>
            <a:chOff x="0" y="0"/>
            <a:chExt cx="2473677" cy="177304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73677" cy="1773045"/>
            </a:xfrm>
            <a:custGeom>
              <a:avLst/>
              <a:gdLst/>
              <a:ahLst/>
              <a:cxnLst/>
              <a:rect r="r" b="b" t="t" l="l"/>
              <a:pathLst>
                <a:path h="1773045" w="2473677">
                  <a:moveTo>
                    <a:pt x="9891" y="0"/>
                  </a:moveTo>
                  <a:lnTo>
                    <a:pt x="2463786" y="0"/>
                  </a:lnTo>
                  <a:cubicBezTo>
                    <a:pt x="2466409" y="0"/>
                    <a:pt x="2468925" y="1042"/>
                    <a:pt x="2470780" y="2897"/>
                  </a:cubicBezTo>
                  <a:cubicBezTo>
                    <a:pt x="2472635" y="4752"/>
                    <a:pt x="2473677" y="7268"/>
                    <a:pt x="2473677" y="9891"/>
                  </a:cubicBezTo>
                  <a:lnTo>
                    <a:pt x="2473677" y="1763154"/>
                  </a:lnTo>
                  <a:cubicBezTo>
                    <a:pt x="2473677" y="1768616"/>
                    <a:pt x="2469249" y="1773045"/>
                    <a:pt x="2463786" y="1773045"/>
                  </a:cubicBezTo>
                  <a:lnTo>
                    <a:pt x="9891" y="1773045"/>
                  </a:lnTo>
                  <a:cubicBezTo>
                    <a:pt x="7268" y="1773045"/>
                    <a:pt x="4752" y="1772003"/>
                    <a:pt x="2897" y="1770148"/>
                  </a:cubicBezTo>
                  <a:cubicBezTo>
                    <a:pt x="1042" y="1768293"/>
                    <a:pt x="0" y="1765777"/>
                    <a:pt x="0" y="1763154"/>
                  </a:cubicBezTo>
                  <a:lnTo>
                    <a:pt x="0" y="9891"/>
                  </a:lnTo>
                  <a:cubicBezTo>
                    <a:pt x="0" y="7268"/>
                    <a:pt x="1042" y="4752"/>
                    <a:pt x="2897" y="2897"/>
                  </a:cubicBezTo>
                  <a:cubicBezTo>
                    <a:pt x="4752" y="1042"/>
                    <a:pt x="7268" y="0"/>
                    <a:pt x="9891" y="0"/>
                  </a:cubicBezTo>
                  <a:close/>
                </a:path>
              </a:pathLst>
            </a:custGeom>
            <a:solidFill>
              <a:srgbClr val="F1F6FF"/>
            </a:solidFill>
            <a:ln w="9525" cap="sq">
              <a:solidFill>
                <a:srgbClr val="D1D9E8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473677" cy="18111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10800000">
            <a:off x="0" y="16777076"/>
            <a:ext cx="10287000" cy="3147999"/>
          </a:xfrm>
          <a:custGeom>
            <a:avLst/>
            <a:gdLst/>
            <a:ahLst/>
            <a:cxnLst/>
            <a:rect r="r" b="b" t="t" l="l"/>
            <a:pathLst>
              <a:path h="3147999" w="10287000">
                <a:moveTo>
                  <a:pt x="0" y="0"/>
                </a:moveTo>
                <a:lnTo>
                  <a:pt x="10287000" y="0"/>
                </a:lnTo>
                <a:lnTo>
                  <a:pt x="10287000" y="3147999"/>
                </a:lnTo>
                <a:lnTo>
                  <a:pt x="0" y="3147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19" t="-39005" r="-23025" b="-175627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400000">
            <a:off x="-1216455" y="9038786"/>
            <a:ext cx="1915222" cy="2575088"/>
          </a:xfrm>
          <a:custGeom>
            <a:avLst/>
            <a:gdLst/>
            <a:ahLst/>
            <a:cxnLst/>
            <a:rect r="r" b="b" t="t" l="l"/>
            <a:pathLst>
              <a:path h="2575088" w="1915222">
                <a:moveTo>
                  <a:pt x="0" y="0"/>
                </a:moveTo>
                <a:lnTo>
                  <a:pt x="1915222" y="0"/>
                </a:lnTo>
                <a:lnTo>
                  <a:pt x="1915222" y="2575089"/>
                </a:lnTo>
                <a:lnTo>
                  <a:pt x="0" y="25750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40911" y="4336186"/>
            <a:ext cx="587789" cy="590535"/>
          </a:xfrm>
          <a:custGeom>
            <a:avLst/>
            <a:gdLst/>
            <a:ahLst/>
            <a:cxnLst/>
            <a:rect r="r" b="b" t="t" l="l"/>
            <a:pathLst>
              <a:path h="590535" w="587789">
                <a:moveTo>
                  <a:pt x="0" y="0"/>
                </a:moveTo>
                <a:lnTo>
                  <a:pt x="587789" y="0"/>
                </a:lnTo>
                <a:lnTo>
                  <a:pt x="587789" y="590535"/>
                </a:lnTo>
                <a:lnTo>
                  <a:pt x="0" y="5905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40911" y="5417711"/>
            <a:ext cx="587789" cy="587789"/>
          </a:xfrm>
          <a:custGeom>
            <a:avLst/>
            <a:gdLst/>
            <a:ahLst/>
            <a:cxnLst/>
            <a:rect r="r" b="b" t="t" l="l"/>
            <a:pathLst>
              <a:path h="587789" w="587789">
                <a:moveTo>
                  <a:pt x="0" y="0"/>
                </a:moveTo>
                <a:lnTo>
                  <a:pt x="587789" y="0"/>
                </a:lnTo>
                <a:lnTo>
                  <a:pt x="587789" y="587788"/>
                </a:lnTo>
                <a:lnTo>
                  <a:pt x="0" y="5877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40911" y="6794059"/>
            <a:ext cx="680208" cy="547242"/>
          </a:xfrm>
          <a:custGeom>
            <a:avLst/>
            <a:gdLst/>
            <a:ahLst/>
            <a:cxnLst/>
            <a:rect r="r" b="b" t="t" l="l"/>
            <a:pathLst>
              <a:path h="547242" w="680208">
                <a:moveTo>
                  <a:pt x="0" y="0"/>
                </a:moveTo>
                <a:lnTo>
                  <a:pt x="680208" y="0"/>
                </a:lnTo>
                <a:lnTo>
                  <a:pt x="680208" y="547242"/>
                </a:lnTo>
                <a:lnTo>
                  <a:pt x="0" y="5472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43953" y="8050913"/>
            <a:ext cx="584747" cy="589144"/>
          </a:xfrm>
          <a:custGeom>
            <a:avLst/>
            <a:gdLst/>
            <a:ahLst/>
            <a:cxnLst/>
            <a:rect r="r" b="b" t="t" l="l"/>
            <a:pathLst>
              <a:path h="589144" w="584747">
                <a:moveTo>
                  <a:pt x="0" y="0"/>
                </a:moveTo>
                <a:lnTo>
                  <a:pt x="584747" y="0"/>
                </a:lnTo>
                <a:lnTo>
                  <a:pt x="584747" y="589144"/>
                </a:lnTo>
                <a:lnTo>
                  <a:pt x="0" y="5891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92471" y="10126503"/>
            <a:ext cx="853602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What you can offer</a:t>
            </a:r>
            <a:r>
              <a:rPr lang="en-US" b="true" sz="3000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clients with IoT Query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83615" y="975009"/>
            <a:ext cx="2759163" cy="1076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Created for enterprise fleets with 500+ assets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32019" y="4279036"/>
            <a:ext cx="8538348" cy="1951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b="true" sz="1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Deliver analytics faster</a:t>
            </a:r>
          </a:p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Connect client data to BI tools in minutes. Provide dashboards the same day.</a:t>
            </a:r>
          </a:p>
          <a:p>
            <a:pPr algn="l">
              <a:lnSpc>
                <a:spcPts val="2519"/>
              </a:lnSpc>
            </a:pPr>
          </a:p>
          <a:p>
            <a:pPr algn="l">
              <a:lnSpc>
                <a:spcPts val="2799"/>
              </a:lnSpc>
            </a:pPr>
            <a:r>
              <a:rPr lang="en-US" b="true" sz="1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Creat</a:t>
            </a:r>
            <a:r>
              <a:rPr lang="en-US" b="true" sz="1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 AI-powered services</a:t>
            </a:r>
          </a:p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Predictive maintenance, anomaly detection, and prescriptive analytics </a:t>
            </a:r>
          </a:p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— high-value solutions to strengthen your portfolio.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75271" y="1785793"/>
            <a:ext cx="4385210" cy="57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19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API-less telematics analytics</a:t>
            </a:r>
          </a:p>
          <a:p>
            <a:pPr algn="l">
              <a:lnSpc>
                <a:spcPts val="2299"/>
              </a:lnSpc>
            </a:pPr>
            <a:r>
              <a:rPr lang="en-US" sz="19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— query all your data via SQL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78800" y="3387654"/>
            <a:ext cx="801978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Wh</a:t>
            </a: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IoT Query is your competitive advantage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2471" y="11624646"/>
            <a:ext cx="4038105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Fleet</a:t>
            </a: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operations cost reduction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Detected inefficiencies with near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real-time dashboards.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332204" y="11624646"/>
            <a:ext cx="4038105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Smarte</a:t>
            </a: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 geo-analytics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Op</a:t>
            </a: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timize routing, geofencing and dispatch using clustering &amp; heatmaps.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92471" y="13069908"/>
            <a:ext cx="4038105" cy="866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One</a:t>
            </a: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reliable source of truth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Unify data from t</a:t>
            </a: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elematics, assets, 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and sensors — all in one dataset.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332204" y="13069908"/>
            <a:ext cx="4252104" cy="866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</a:t>
            </a: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redictive analytics &amp; ML models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Bui</a:t>
            </a: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ld behavior scores, forecasts, and risk profiles to boost safety.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92471" y="14588831"/>
            <a:ext cx="4038105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Faste</a:t>
            </a: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r, tailored reporting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Liv</a:t>
            </a: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e dashboards and audit-ready reports deliver ROI in days.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332204" y="14588831"/>
            <a:ext cx="4038105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Direct</a:t>
            </a: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and ease data access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Qu</a:t>
            </a: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ery GPS, RPM, temperature, faults, and logs via SQL — no API limits.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929038" y="10726577"/>
            <a:ext cx="6062886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Access, consolidation, integrations, and full customization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07743" y="17095698"/>
            <a:ext cx="6505477" cy="789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b="true" sz="2300" u="sng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2" tooltip="mailto:iotquery@navixy.com"/>
              </a:rPr>
              <a:t>Contact our Sales team</a:t>
            </a:r>
            <a:r>
              <a:rPr lang="en-US" b="true" sz="2300" u="sng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3" tooltip="mailto:iotquery@navixy.com"/>
              </a:rPr>
              <a:t> to explore all opportunities with Navixy IoT Query.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32019" y="6620360"/>
            <a:ext cx="8506641" cy="2275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Cu</a:t>
            </a:r>
            <a:r>
              <a:rPr lang="en-US" sz="2000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stomiz</a:t>
            </a:r>
            <a:r>
              <a:rPr lang="en-US" b="true" sz="20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 without limits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Direct SQL access enables custom logic, unique KPIs, reports, and integrations tailored to complex enterprise needs.</a:t>
            </a: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Boo</a:t>
            </a:r>
            <a:r>
              <a:rPr lang="en-US" b="true" sz="20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</a:t>
            </a:r>
            <a:r>
              <a:rPr lang="en-US" b="true" sz="2000" u="non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 s</a:t>
            </a:r>
            <a:r>
              <a:rPr lang="en-US" b="true" sz="20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ecurity &amp; compl</a:t>
            </a:r>
            <a:r>
              <a:rPr lang="en-US" b="true" sz="2000" u="non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iance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Database isolation, SSL encryption, and query auditing build trust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with corporate clients.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585926" y="656448"/>
            <a:ext cx="3502508" cy="776920"/>
          </a:xfrm>
          <a:custGeom>
            <a:avLst/>
            <a:gdLst/>
            <a:ahLst/>
            <a:cxnLst/>
            <a:rect r="r" b="b" t="t" l="l"/>
            <a:pathLst>
              <a:path h="776920" w="3502508">
                <a:moveTo>
                  <a:pt x="0" y="0"/>
                </a:moveTo>
                <a:lnTo>
                  <a:pt x="3502509" y="0"/>
                </a:lnTo>
                <a:lnTo>
                  <a:pt x="3502509" y="776920"/>
                </a:lnTo>
                <a:lnTo>
                  <a:pt x="0" y="77692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DAHZabKKNEM</dc:identifier>
  <dcterms:modified xsi:type="dcterms:W3CDTF">2011-08-01T06:04:30Z</dcterms:modified>
  <cp:revision>1</cp:revision>
  <dc:title>IoT Query One pager </dc:title>
</cp:coreProperties>
</file>