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audio/m4a" Extension="m4a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8288000" cy="10287000"/>
  <p:notesSz cx="6858000" cy="9144000"/>
  <p:embeddedFontLst>
    <p:embeddedFont>
      <p:font typeface="Proxima Nova" charset="1" panose="02000506030000020004"/>
      <p:regular r:id="rId20"/>
    </p:embeddedFont>
    <p:embeddedFont>
      <p:font typeface="Proxima Nova Bold" charset="1" panose="0200050603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notesMasters/notesMaster1.xml" Type="http://schemas.openxmlformats.org/officeDocument/2006/relationships/notesMaster"/><Relationship Id="rId18" Target="theme/theme2.xml" Type="http://schemas.openxmlformats.org/officeDocument/2006/relationships/theme"/><Relationship Id="rId19" Target="notesSlides/notesSlide1.xml" Type="http://schemas.openxmlformats.org/officeDocument/2006/relationships/notes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 would rather say</a:t>
            </a:r>
          </a:p>
          <a:p>
            <a:r>
              <a:rPr lang="en-US"/>
              <a:t>Accede a tus datos sin APIs para transformar tu operación telemática 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jpeg" Type="http://schemas.openxmlformats.org/officeDocument/2006/relationships/image"/><Relationship Id="rId4" Target="../media/image2.png" Type="http://schemas.openxmlformats.org/officeDocument/2006/relationships/image"/><Relationship Id="rId5" Target="../media/image3.svg" Type="http://schemas.openxmlformats.org/officeDocument/2006/relationships/image"/><Relationship Id="rId6" Target="../media/image44.svg" Type="http://schemas.openxmlformats.org/officeDocument/2006/relationships/image"/><Relationship Id="rId7" Target="../media/aAG5Js8y3O4.m4a" Type="http://schemas.microsoft.com/office/2007/relationships/media"/><Relationship Id="rId8" Target="../media/aAG5Js8y3O4.m4a" Type="http://schemas.openxmlformats.org/officeDocument/2006/relationships/audio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2.png" Type="http://schemas.openxmlformats.org/officeDocument/2006/relationships/image"/><Relationship Id="rId6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png" Type="http://schemas.openxmlformats.org/officeDocument/2006/relationships/image"/><Relationship Id="rId11" Target="../media/image16.sv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14" Target="../media/image19.png" Type="http://schemas.openxmlformats.org/officeDocument/2006/relationships/image"/><Relationship Id="rId15" Target="../media/image20.svg" Type="http://schemas.openxmlformats.org/officeDocument/2006/relationships/image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Relationship Id="rId9" Target="../media/image14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2" Target="../media/image7.jpeg" Type="http://schemas.openxmlformats.org/officeDocument/2006/relationships/image"/><Relationship Id="rId3" Target="../media/image21.png" Type="http://schemas.openxmlformats.org/officeDocument/2006/relationships/image"/><Relationship Id="rId4" Target="../media/image22.png" Type="http://schemas.openxmlformats.org/officeDocument/2006/relationships/image"/><Relationship Id="rId5" Target="../media/image23.png" Type="http://schemas.openxmlformats.org/officeDocument/2006/relationships/image"/><Relationship Id="rId6" Target="../media/image24.png" Type="http://schemas.openxmlformats.org/officeDocument/2006/relationships/image"/><Relationship Id="rId7" Target="../media/image25.png" Type="http://schemas.openxmlformats.org/officeDocument/2006/relationships/image"/><Relationship Id="rId8" Target="../media/image15.png" Type="http://schemas.openxmlformats.org/officeDocument/2006/relationships/image"/><Relationship Id="rId9" Target="../media/image16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4.png" Type="http://schemas.openxmlformats.org/officeDocument/2006/relationships/image"/><Relationship Id="rId4" Target="../media/image26.pn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9.png" Type="http://schemas.openxmlformats.org/officeDocument/2006/relationships/image"/><Relationship Id="rId6" Target="../media/image2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7.png" Type="http://schemas.openxmlformats.org/officeDocument/2006/relationships/image"/><Relationship Id="rId3" Target="../media/image28.svg" Type="http://schemas.openxmlformats.org/officeDocument/2006/relationships/image"/><Relationship Id="rId4" Target="../media/image7.jpeg" Type="http://schemas.openxmlformats.org/officeDocument/2006/relationships/image"/><Relationship Id="rId5" Target="../media/image29.png" Type="http://schemas.openxmlformats.org/officeDocument/2006/relationships/image"/><Relationship Id="rId6" Target="../media/image30.jpeg" Type="http://schemas.openxmlformats.org/officeDocument/2006/relationships/image"/><Relationship Id="rId7" Target="../media/image31.jpeg" Type="http://schemas.openxmlformats.org/officeDocument/2006/relationships/image"/><Relationship Id="rId8" Target="../media/image19.png" Type="http://schemas.openxmlformats.org/officeDocument/2006/relationships/image"/><Relationship Id="rId9" Target="../media/image20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9.png" Type="http://schemas.openxmlformats.org/officeDocument/2006/relationships/image"/><Relationship Id="rId4" Target="../media/image20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9.svg" Type="http://schemas.openxmlformats.org/officeDocument/2006/relationships/image"/><Relationship Id="rId11" Target="../media/image40.png" Type="http://schemas.openxmlformats.org/officeDocument/2006/relationships/image"/><Relationship Id="rId12" Target="../media/image41.svg" Type="http://schemas.openxmlformats.org/officeDocument/2006/relationships/image"/><Relationship Id="rId13" Target="../media/image42.png" Type="http://schemas.openxmlformats.org/officeDocument/2006/relationships/image"/><Relationship Id="rId14" Target="../media/image43.svg" Type="http://schemas.openxmlformats.org/officeDocument/2006/relationships/image"/><Relationship Id="rId15" Target="../media/image14.pn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2" Target="../media/image7.jpeg" Type="http://schemas.openxmlformats.org/officeDocument/2006/relationships/image"/><Relationship Id="rId3" Target="../media/image32.png" Type="http://schemas.openxmlformats.org/officeDocument/2006/relationships/image"/><Relationship Id="rId4" Target="../media/image33.svg" Type="http://schemas.openxmlformats.org/officeDocument/2006/relationships/image"/><Relationship Id="rId5" Target="../media/image34.png" Type="http://schemas.openxmlformats.org/officeDocument/2006/relationships/image"/><Relationship Id="rId6" Target="../media/image35.svg" Type="http://schemas.openxmlformats.org/officeDocument/2006/relationships/image"/><Relationship Id="rId7" Target="../media/image36.png" Type="http://schemas.openxmlformats.org/officeDocument/2006/relationships/image"/><Relationship Id="rId8" Target="../media/image37.sv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14.png" Type="http://schemas.openxmlformats.org/officeDocument/2006/relationships/image"/><Relationship Id="rId4" Target="../media/image19.png" Type="http://schemas.openxmlformats.org/officeDocument/2006/relationships/image"/><Relationship Id="rId5" Target="../media/image2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1" t="-222" r="0" b="-686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222579" y="3797485"/>
            <a:ext cx="7842842" cy="1739685"/>
          </a:xfrm>
          <a:custGeom>
            <a:avLst/>
            <a:gdLst/>
            <a:ahLst/>
            <a:cxnLst/>
            <a:rect r="r" b="b" t="t" l="l"/>
            <a:pathLst>
              <a:path h="1739685" w="7842842">
                <a:moveTo>
                  <a:pt x="0" y="0"/>
                </a:moveTo>
                <a:lnTo>
                  <a:pt x="7842842" y="0"/>
                </a:lnTo>
                <a:lnTo>
                  <a:pt x="7842842" y="1739685"/>
                </a:lnTo>
                <a:lnTo>
                  <a:pt x="0" y="17396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867607" y="5763379"/>
            <a:ext cx="8667086" cy="1156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90"/>
              </a:lnSpc>
            </a:pPr>
            <a:r>
              <a:rPr lang="en-US" sz="35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Accede a tus datos s</a:t>
            </a:r>
            <a:r>
              <a:rPr lang="en-US" sz="35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in APIs para transformar tu operación telemática</a:t>
            </a:r>
          </a:p>
        </p:txBody>
      </p:sp>
      <p:pic>
        <p:nvPicPr>
          <p:cNvPr name="Picture 5" id="5">
            <a:hlinkClick action="ppaction://media"/>
          </p:cNvPr>
          <p:cNvPicPr>
            <a:picLocks noChangeAspect="true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trim st="1713.8680" end="0.014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29650" y="4629150"/>
            <a:ext cx="10287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dur="indefinite" restart="never" nodeType="tmRoot">
          <p:childTnLst>
            <p:cmd cmd="playFrom(0.0)">
              <p:cBhvr>
                <p:cTn/>
                <p:tgtEl>
                  <p:spTgt spid="5"/>
                </p:tgtEl>
              </p:cBhvr>
            </p:cmd>
            <p:audio>
              <p:cMediaNode vol="100000" showWhenStopped="false">
                <p:cTn/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A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80291" y="0"/>
            <a:ext cx="8147189" cy="10287000"/>
          </a:xfrm>
          <a:custGeom>
            <a:avLst/>
            <a:gdLst/>
            <a:ahLst/>
            <a:cxnLst/>
            <a:rect r="r" b="b" t="t" l="l"/>
            <a:pathLst>
              <a:path h="10287000" w="8147189">
                <a:moveTo>
                  <a:pt x="0" y="0"/>
                </a:moveTo>
                <a:lnTo>
                  <a:pt x="8147189" y="0"/>
                </a:lnTo>
                <a:lnTo>
                  <a:pt x="8147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1088" t="0" r="-33381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10745708">
            <a:off x="825560" y="8124895"/>
            <a:ext cx="8930009" cy="8763093"/>
          </a:xfrm>
          <a:custGeom>
            <a:avLst/>
            <a:gdLst/>
            <a:ahLst/>
            <a:cxnLst/>
            <a:rect r="r" b="b" t="t" l="l"/>
            <a:pathLst>
              <a:path h="8763093" w="8930009">
                <a:moveTo>
                  <a:pt x="0" y="0"/>
                </a:moveTo>
                <a:lnTo>
                  <a:pt x="8930009" y="0"/>
                </a:lnTo>
                <a:lnTo>
                  <a:pt x="8930009" y="8763093"/>
                </a:lnTo>
                <a:lnTo>
                  <a:pt x="0" y="8763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217896" y="7683827"/>
            <a:ext cx="9828949" cy="9645230"/>
          </a:xfrm>
          <a:custGeom>
            <a:avLst/>
            <a:gdLst/>
            <a:ahLst/>
            <a:cxnLst/>
            <a:rect r="r" b="b" t="t" l="l"/>
            <a:pathLst>
              <a:path h="9645230" w="9828949">
                <a:moveTo>
                  <a:pt x="0" y="0"/>
                </a:moveTo>
                <a:lnTo>
                  <a:pt x="9828948" y="0"/>
                </a:lnTo>
                <a:lnTo>
                  <a:pt x="9828948" y="9645230"/>
                </a:lnTo>
                <a:lnTo>
                  <a:pt x="0" y="96452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2448539" y="5361471"/>
            <a:ext cx="47625" cy="1384365"/>
            <a:chOff x="0" y="0"/>
            <a:chExt cx="12543" cy="3646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543" cy="364606"/>
            </a:xfrm>
            <a:custGeom>
              <a:avLst/>
              <a:gdLst/>
              <a:ahLst/>
              <a:cxnLst/>
              <a:rect r="r" b="b" t="t" l="l"/>
              <a:pathLst>
                <a:path h="364606" w="12543">
                  <a:moveTo>
                    <a:pt x="0" y="0"/>
                  </a:moveTo>
                  <a:lnTo>
                    <a:pt x="12543" y="0"/>
                  </a:lnTo>
                  <a:lnTo>
                    <a:pt x="12543" y="364606"/>
                  </a:lnTo>
                  <a:lnTo>
                    <a:pt x="0" y="364606"/>
                  </a:ln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543" cy="4027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799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2225807" y="1326487"/>
            <a:ext cx="6205018" cy="1376386"/>
          </a:xfrm>
          <a:custGeom>
            <a:avLst/>
            <a:gdLst/>
            <a:ahLst/>
            <a:cxnLst/>
            <a:rect r="r" b="b" t="t" l="l"/>
            <a:pathLst>
              <a:path h="1376386" w="6205018">
                <a:moveTo>
                  <a:pt x="0" y="0"/>
                </a:moveTo>
                <a:lnTo>
                  <a:pt x="6205018" y="0"/>
                </a:lnTo>
                <a:lnTo>
                  <a:pt x="6205018" y="1376386"/>
                </a:lnTo>
                <a:lnTo>
                  <a:pt x="0" y="137638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90333" y="3236273"/>
            <a:ext cx="7556787" cy="1558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39"/>
              </a:lnSpc>
            </a:pPr>
            <a:r>
              <a:rPr lang="en-US" sz="47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acceso SQL </a:t>
            </a:r>
            <a:r>
              <a:rPr lang="en-US" sz="47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directo a</a:t>
            </a:r>
            <a:r>
              <a:rPr lang="en-US" sz="47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 datos de flota y geolocalización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814492" y="5273906"/>
            <a:ext cx="7009713" cy="1471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IoT Query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asegura un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a integra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ón fluida c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on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 herramientas de BI, modelos de ML y lógica personalizada para flotas empresariales</a:t>
            </a:r>
            <a:r>
              <a:rPr lang="en-US" sz="2799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6458018" y="-3043883"/>
            <a:ext cx="30764575" cy="15805300"/>
          </a:xfrm>
          <a:custGeom>
            <a:avLst/>
            <a:gdLst/>
            <a:ahLst/>
            <a:cxnLst/>
            <a:rect r="r" b="b" t="t" l="l"/>
            <a:pathLst>
              <a:path h="15805300" w="30764575">
                <a:moveTo>
                  <a:pt x="0" y="0"/>
                </a:moveTo>
                <a:lnTo>
                  <a:pt x="30764574" y="0"/>
                </a:lnTo>
                <a:lnTo>
                  <a:pt x="30764574" y="15805300"/>
                </a:lnTo>
                <a:lnTo>
                  <a:pt x="0" y="1580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1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913154" y="2899431"/>
            <a:ext cx="18999451" cy="7456772"/>
            <a:chOff x="0" y="0"/>
            <a:chExt cx="25332601" cy="994236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332601" cy="9942363"/>
            </a:xfrm>
            <a:custGeom>
              <a:avLst/>
              <a:gdLst/>
              <a:ahLst/>
              <a:cxnLst/>
              <a:rect r="r" b="b" t="t" l="l"/>
              <a:pathLst>
                <a:path h="9942363" w="25332601">
                  <a:moveTo>
                    <a:pt x="0" y="0"/>
                  </a:moveTo>
                  <a:lnTo>
                    <a:pt x="25332601" y="0"/>
                  </a:lnTo>
                  <a:lnTo>
                    <a:pt x="25332601" y="9942363"/>
                  </a:lnTo>
                  <a:lnTo>
                    <a:pt x="0" y="99423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26" t="0" r="-926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824164" y="715070"/>
              <a:ext cx="19729003" cy="8138296"/>
            </a:xfrm>
            <a:custGeom>
              <a:avLst/>
              <a:gdLst/>
              <a:ahLst/>
              <a:cxnLst/>
              <a:rect r="r" b="b" t="t" l="l"/>
              <a:pathLst>
                <a:path h="8138296" w="19729003">
                  <a:moveTo>
                    <a:pt x="0" y="0"/>
                  </a:moveTo>
                  <a:lnTo>
                    <a:pt x="19729003" y="0"/>
                  </a:lnTo>
                  <a:lnTo>
                    <a:pt x="19729003" y="8138296"/>
                  </a:lnTo>
                  <a:lnTo>
                    <a:pt x="0" y="81382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926" t="0" r="-926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103672" y="7835586"/>
            <a:ext cx="3339449" cy="1696678"/>
            <a:chOff x="0" y="0"/>
            <a:chExt cx="4452599" cy="226223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297037"/>
              <a:ext cx="4452599" cy="965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</a:t>
              </a: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isualiza </a:t>
              </a:r>
            </a:p>
            <a:p>
              <a:pPr algn="l">
                <a:lnSpc>
                  <a:spcPts val="2850"/>
                </a:lnSpc>
              </a:pP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la información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990566" cy="995195"/>
            </a:xfrm>
            <a:custGeom>
              <a:avLst/>
              <a:gdLst/>
              <a:ahLst/>
              <a:cxnLst/>
              <a:rect r="r" b="b" t="t" l="l"/>
              <a:pathLst>
                <a:path h="995195" w="990566">
                  <a:moveTo>
                    <a:pt x="0" y="0"/>
                  </a:moveTo>
                  <a:lnTo>
                    <a:pt x="990566" y="0"/>
                  </a:lnTo>
                  <a:lnTo>
                    <a:pt x="990566" y="995195"/>
                  </a:lnTo>
                  <a:lnTo>
                    <a:pt x="0" y="9951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103672" y="3528094"/>
            <a:ext cx="2869558" cy="1615406"/>
            <a:chOff x="0" y="0"/>
            <a:chExt cx="3826077" cy="2153874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102310" cy="886832"/>
            </a:xfrm>
            <a:custGeom>
              <a:avLst/>
              <a:gdLst/>
              <a:ahLst/>
              <a:cxnLst/>
              <a:rect r="r" b="b" t="t" l="l"/>
              <a:pathLst>
                <a:path h="886832" w="1102310">
                  <a:moveTo>
                    <a:pt x="0" y="0"/>
                  </a:moveTo>
                  <a:lnTo>
                    <a:pt x="1102310" y="0"/>
                  </a:lnTo>
                  <a:lnTo>
                    <a:pt x="1102310" y="886832"/>
                  </a:lnTo>
                  <a:lnTo>
                    <a:pt x="0" y="8868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0" y="1188674"/>
              <a:ext cx="3826077" cy="965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Explora tus datos </a:t>
              </a:r>
            </a:p>
            <a:p>
              <a:pPr algn="l">
                <a:lnSpc>
                  <a:spcPts val="2850"/>
                </a:lnSpc>
              </a:pP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 SQL directo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true" rot="-5400000">
            <a:off x="-4071031" y="2526912"/>
            <a:ext cx="5275478" cy="6020517"/>
          </a:xfrm>
          <a:custGeom>
            <a:avLst/>
            <a:gdLst/>
            <a:ahLst/>
            <a:cxnLst/>
            <a:rect r="r" b="b" t="t" l="l"/>
            <a:pathLst>
              <a:path h="6020517" w="5275478">
                <a:moveTo>
                  <a:pt x="0" y="6020516"/>
                </a:moveTo>
                <a:lnTo>
                  <a:pt x="5275478" y="6020516"/>
                </a:lnTo>
                <a:lnTo>
                  <a:pt x="5275478" y="0"/>
                </a:lnTo>
                <a:lnTo>
                  <a:pt x="0" y="0"/>
                </a:lnTo>
                <a:lnTo>
                  <a:pt x="0" y="6020516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4865318" y="-1615781"/>
            <a:ext cx="3881816" cy="3086100"/>
            <a:chOff x="0" y="0"/>
            <a:chExt cx="5175755" cy="4114800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7" id="17"/>
            <p:cNvSpPr/>
            <p:nvPr/>
          </p:nvSpPr>
          <p:spPr>
            <a:xfrm flipH="false" flipV="false" rot="0">
              <a:off x="831620" y="2838753"/>
              <a:ext cx="2549906" cy="616614"/>
            </a:xfrm>
            <a:custGeom>
              <a:avLst/>
              <a:gdLst/>
              <a:ahLst/>
              <a:cxnLst/>
              <a:rect r="r" b="b" t="t" l="l"/>
              <a:pathLst>
                <a:path h="616614" w="2549906">
                  <a:moveTo>
                    <a:pt x="0" y="0"/>
                  </a:moveTo>
                  <a:lnTo>
                    <a:pt x="2549906" y="0"/>
                  </a:lnTo>
                  <a:lnTo>
                    <a:pt x="2549906" y="616613"/>
                  </a:lnTo>
                  <a:lnTo>
                    <a:pt x="0" y="616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2103672" y="5724525"/>
            <a:ext cx="2809850" cy="1530036"/>
            <a:chOff x="0" y="0"/>
            <a:chExt cx="3746467" cy="2040048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19680" y="0"/>
              <a:ext cx="1082630" cy="767314"/>
            </a:xfrm>
            <a:custGeom>
              <a:avLst/>
              <a:gdLst/>
              <a:ahLst/>
              <a:cxnLst/>
              <a:rect r="r" b="b" t="t" l="l"/>
              <a:pathLst>
                <a:path h="767314" w="1082630">
                  <a:moveTo>
                    <a:pt x="0" y="0"/>
                  </a:moveTo>
                  <a:lnTo>
                    <a:pt x="1082630" y="0"/>
                  </a:lnTo>
                  <a:lnTo>
                    <a:pt x="1082630" y="767314"/>
                  </a:lnTo>
                  <a:lnTo>
                    <a:pt x="0" y="767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0" y="1074848"/>
              <a:ext cx="3746467" cy="9652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Cons</a:t>
              </a: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ulta resultados </a:t>
              </a:r>
            </a:p>
            <a:p>
              <a:pPr algn="l">
                <a:lnSpc>
                  <a:spcPts val="2850"/>
                </a:lnSpc>
              </a:pPr>
              <a:r>
                <a:rPr lang="en-US" sz="2375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 graficos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103672" y="1330026"/>
            <a:ext cx="12503431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5"/>
              </a:lnSpc>
            </a:pP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De</a:t>
            </a: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 SQL a un resultado visual personalizado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6" id="26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1591266" y="-2879466"/>
            <a:ext cx="30012494" cy="15418919"/>
          </a:xfrm>
          <a:custGeom>
            <a:avLst/>
            <a:gdLst/>
            <a:ahLst/>
            <a:cxnLst/>
            <a:rect r="r" b="b" t="t" l="l"/>
            <a:pathLst>
              <a:path h="15418919" w="30012494">
                <a:moveTo>
                  <a:pt x="0" y="0"/>
                </a:moveTo>
                <a:lnTo>
                  <a:pt x="30012494" y="0"/>
                </a:lnTo>
                <a:lnTo>
                  <a:pt x="30012494" y="15418919"/>
                </a:lnTo>
                <a:lnTo>
                  <a:pt x="0" y="154189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61453" y="4237563"/>
            <a:ext cx="9936883" cy="1127701"/>
            <a:chOff x="0" y="0"/>
            <a:chExt cx="13249177" cy="150360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2946273" y="0"/>
              <a:ext cx="2528351" cy="1422198"/>
            </a:xfrm>
            <a:custGeom>
              <a:avLst/>
              <a:gdLst/>
              <a:ahLst/>
              <a:cxnLst/>
              <a:rect r="r" b="b" t="t" l="l"/>
              <a:pathLst>
                <a:path h="1422198" w="2528351">
                  <a:moveTo>
                    <a:pt x="0" y="0"/>
                  </a:moveTo>
                  <a:lnTo>
                    <a:pt x="2528352" y="0"/>
                  </a:lnTo>
                  <a:lnTo>
                    <a:pt x="2528352" y="1422198"/>
                  </a:lnTo>
                  <a:lnTo>
                    <a:pt x="0" y="14221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0" y="68565"/>
              <a:ext cx="2870073" cy="1435037"/>
            </a:xfrm>
            <a:custGeom>
              <a:avLst/>
              <a:gdLst/>
              <a:ahLst/>
              <a:cxnLst/>
              <a:rect r="r" b="b" t="t" l="l"/>
              <a:pathLst>
                <a:path h="1435037" w="2870073">
                  <a:moveTo>
                    <a:pt x="0" y="0"/>
                  </a:moveTo>
                  <a:lnTo>
                    <a:pt x="2870073" y="0"/>
                  </a:lnTo>
                  <a:lnTo>
                    <a:pt x="2870073" y="1435037"/>
                  </a:lnTo>
                  <a:lnTo>
                    <a:pt x="0" y="14350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9446791" y="218264"/>
              <a:ext cx="1109447" cy="1132605"/>
            </a:xfrm>
            <a:custGeom>
              <a:avLst/>
              <a:gdLst/>
              <a:ahLst/>
              <a:cxnLst/>
              <a:rect r="r" b="b" t="t" l="l"/>
              <a:pathLst>
                <a:path h="1132605" w="1109447">
                  <a:moveTo>
                    <a:pt x="0" y="0"/>
                  </a:moveTo>
                  <a:lnTo>
                    <a:pt x="1109447" y="0"/>
                  </a:lnTo>
                  <a:lnTo>
                    <a:pt x="1109447" y="1132605"/>
                  </a:lnTo>
                  <a:lnTo>
                    <a:pt x="0" y="11326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19" t="0" r="0" b="-7910"/>
              </a:stretch>
            </a:blip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6172096" y="181374"/>
              <a:ext cx="2140545" cy="1118607"/>
            </a:xfrm>
            <a:custGeom>
              <a:avLst/>
              <a:gdLst/>
              <a:ahLst/>
              <a:cxnLst/>
              <a:rect r="r" b="b" t="t" l="l"/>
              <a:pathLst>
                <a:path h="1118607" w="2140545">
                  <a:moveTo>
                    <a:pt x="0" y="0"/>
                  </a:moveTo>
                  <a:lnTo>
                    <a:pt x="2140545" y="0"/>
                  </a:lnTo>
                  <a:lnTo>
                    <a:pt x="2140545" y="1118607"/>
                  </a:lnTo>
                  <a:lnTo>
                    <a:pt x="0" y="1118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11887513" y="0"/>
              <a:ext cx="1361664" cy="1393578"/>
            </a:xfrm>
            <a:custGeom>
              <a:avLst/>
              <a:gdLst/>
              <a:ahLst/>
              <a:cxnLst/>
              <a:rect r="r" b="b" t="t" l="l"/>
              <a:pathLst>
                <a:path h="1393578" w="1361664">
                  <a:moveTo>
                    <a:pt x="0" y="0"/>
                  </a:moveTo>
                  <a:lnTo>
                    <a:pt x="1361664" y="0"/>
                  </a:lnTo>
                  <a:lnTo>
                    <a:pt x="1361664" y="1393578"/>
                  </a:lnTo>
                  <a:lnTo>
                    <a:pt x="0" y="13935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2143178" y="3930650"/>
            <a:ext cx="3945215" cy="1777997"/>
            <a:chOff x="0" y="0"/>
            <a:chExt cx="5260287" cy="2370663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222699" y="1456227"/>
              <a:ext cx="5037588" cy="91443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755"/>
                </a:lnSpc>
              </a:pPr>
              <a:r>
                <a:rPr lang="en-US" sz="2295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para c</a:t>
              </a:r>
              <a:r>
                <a:rPr lang="en-US" sz="2295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omenzar tu analítica con tus herramientas de BI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-133350"/>
              <a:ext cx="5260287" cy="154728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9799"/>
                </a:lnSpc>
              </a:pPr>
              <a:r>
                <a:rPr lang="en-US" sz="6999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15 m</a:t>
              </a:r>
              <a:r>
                <a:rPr lang="en-US" b="true" sz="6999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ins</a:t>
              </a: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143178" y="1995170"/>
            <a:ext cx="16068496" cy="8115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35"/>
              </a:lnSpc>
            </a:pP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Co</a:t>
            </a: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néctalo con las herramientas qu</a:t>
            </a:r>
            <a:r>
              <a:rPr lang="en-US" sz="5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 ya usas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2285855" y="6490813"/>
            <a:ext cx="6759230" cy="2007543"/>
            <a:chOff x="0" y="0"/>
            <a:chExt cx="9012306" cy="2676724"/>
          </a:xfrm>
        </p:grpSpPr>
        <p:grpSp>
          <p:nvGrpSpPr>
            <p:cNvPr name="Group 14" id="14"/>
            <p:cNvGrpSpPr/>
            <p:nvPr/>
          </p:nvGrpSpPr>
          <p:grpSpPr>
            <a:xfrm rot="0">
              <a:off x="0" y="0"/>
              <a:ext cx="9012306" cy="2676724"/>
              <a:chOff x="0" y="0"/>
              <a:chExt cx="1780209" cy="528736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1780209" cy="528736"/>
              </a:xfrm>
              <a:custGeom>
                <a:avLst/>
                <a:gdLst/>
                <a:ahLst/>
                <a:cxnLst/>
                <a:rect r="r" b="b" t="t" l="l"/>
                <a:pathLst>
                  <a:path h="528736" w="1780209">
                    <a:moveTo>
                      <a:pt x="13745" y="0"/>
                    </a:moveTo>
                    <a:lnTo>
                      <a:pt x="1766464" y="0"/>
                    </a:lnTo>
                    <a:cubicBezTo>
                      <a:pt x="1774055" y="0"/>
                      <a:pt x="1780209" y="6154"/>
                      <a:pt x="1780209" y="13745"/>
                    </a:cubicBezTo>
                    <a:lnTo>
                      <a:pt x="1780209" y="514991"/>
                    </a:lnTo>
                    <a:cubicBezTo>
                      <a:pt x="1780209" y="522582"/>
                      <a:pt x="1774055" y="528736"/>
                      <a:pt x="1766464" y="528736"/>
                    </a:cubicBezTo>
                    <a:lnTo>
                      <a:pt x="13745" y="528736"/>
                    </a:lnTo>
                    <a:cubicBezTo>
                      <a:pt x="6154" y="528736"/>
                      <a:pt x="0" y="522582"/>
                      <a:pt x="0" y="514991"/>
                    </a:cubicBezTo>
                    <a:lnTo>
                      <a:pt x="0" y="13745"/>
                    </a:lnTo>
                    <a:cubicBezTo>
                      <a:pt x="0" y="6154"/>
                      <a:pt x="6154" y="0"/>
                      <a:pt x="13745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0D0D0"/>
                </a:solidFill>
                <a:prstDash val="solid"/>
                <a:miter/>
              </a:ln>
            </p:spPr>
          </p:sp>
          <p:sp>
            <p:nvSpPr>
              <p:cNvPr name="TextBox 16" id="16"/>
              <p:cNvSpPr txBox="true"/>
              <p:nvPr/>
            </p:nvSpPr>
            <p:spPr>
              <a:xfrm>
                <a:off x="0" y="-38100"/>
                <a:ext cx="1780209" cy="566836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17" id="17"/>
            <p:cNvSpPr txBox="true"/>
            <p:nvPr/>
          </p:nvSpPr>
          <p:spPr>
            <a:xfrm rot="0">
              <a:off x="925323" y="472203"/>
              <a:ext cx="7161660" cy="165061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¡Sin</a:t>
              </a: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middleware necesario!</a:t>
              </a:r>
            </a:p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Conéctate</a:t>
              </a: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de forma fluida con cualquier herramienta de BI compatible con SQL.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9624113" y="6472398"/>
            <a:ext cx="6736122" cy="2025931"/>
            <a:chOff x="0" y="0"/>
            <a:chExt cx="8981496" cy="2701241"/>
          </a:xfrm>
        </p:grpSpPr>
        <p:grpSp>
          <p:nvGrpSpPr>
            <p:cNvPr name="Group 19" id="19"/>
            <p:cNvGrpSpPr/>
            <p:nvPr/>
          </p:nvGrpSpPr>
          <p:grpSpPr>
            <a:xfrm rot="0">
              <a:off x="0" y="0"/>
              <a:ext cx="8981496" cy="2701241"/>
              <a:chOff x="0" y="0"/>
              <a:chExt cx="1774123" cy="533578"/>
            </a:xfrm>
          </p:grpSpPr>
          <p:sp>
            <p:nvSpPr>
              <p:cNvPr name="Freeform 20" id="20"/>
              <p:cNvSpPr/>
              <p:nvPr/>
            </p:nvSpPr>
            <p:spPr>
              <a:xfrm flipH="false" flipV="false" rot="0">
                <a:off x="0" y="0"/>
                <a:ext cx="1774123" cy="533578"/>
              </a:xfrm>
              <a:custGeom>
                <a:avLst/>
                <a:gdLst/>
                <a:ahLst/>
                <a:cxnLst/>
                <a:rect r="r" b="b" t="t" l="l"/>
                <a:pathLst>
                  <a:path h="533578" w="1774123">
                    <a:moveTo>
                      <a:pt x="13792" y="0"/>
                    </a:moveTo>
                    <a:lnTo>
                      <a:pt x="1760331" y="0"/>
                    </a:lnTo>
                    <a:cubicBezTo>
                      <a:pt x="1763989" y="0"/>
                      <a:pt x="1767497" y="1453"/>
                      <a:pt x="1770083" y="4040"/>
                    </a:cubicBezTo>
                    <a:cubicBezTo>
                      <a:pt x="1772670" y="6626"/>
                      <a:pt x="1774123" y="10134"/>
                      <a:pt x="1774123" y="13792"/>
                    </a:cubicBezTo>
                    <a:lnTo>
                      <a:pt x="1774123" y="519787"/>
                    </a:lnTo>
                    <a:cubicBezTo>
                      <a:pt x="1774123" y="527404"/>
                      <a:pt x="1767948" y="533578"/>
                      <a:pt x="1760331" y="533578"/>
                    </a:cubicBezTo>
                    <a:lnTo>
                      <a:pt x="13792" y="533578"/>
                    </a:lnTo>
                    <a:cubicBezTo>
                      <a:pt x="10134" y="533578"/>
                      <a:pt x="6626" y="532125"/>
                      <a:pt x="4040" y="529539"/>
                    </a:cubicBezTo>
                    <a:cubicBezTo>
                      <a:pt x="1453" y="526953"/>
                      <a:pt x="0" y="523445"/>
                      <a:pt x="0" y="519787"/>
                    </a:cubicBezTo>
                    <a:lnTo>
                      <a:pt x="0" y="13792"/>
                    </a:lnTo>
                    <a:cubicBezTo>
                      <a:pt x="0" y="10134"/>
                      <a:pt x="1453" y="6626"/>
                      <a:pt x="4040" y="4040"/>
                    </a:cubicBezTo>
                    <a:cubicBezTo>
                      <a:pt x="6626" y="1453"/>
                      <a:pt x="10134" y="0"/>
                      <a:pt x="13792" y="0"/>
                    </a:cubicBezTo>
                    <a:close/>
                  </a:path>
                </a:pathLst>
              </a:custGeom>
              <a:solidFill>
                <a:srgbClr val="F1F6FF"/>
              </a:solidFill>
              <a:ln w="9525" cap="sq">
                <a:solidFill>
                  <a:srgbClr val="D0D0D0"/>
                </a:solidFill>
                <a:prstDash val="solid"/>
                <a:miter/>
              </a:ln>
            </p:spPr>
          </p:sp>
          <p:sp>
            <p:nvSpPr>
              <p:cNvPr name="TextBox 21" id="21"/>
              <p:cNvSpPr txBox="true"/>
              <p:nvPr/>
            </p:nvSpPr>
            <p:spPr>
              <a:xfrm>
                <a:off x="0" y="-38100"/>
                <a:ext cx="1774123" cy="57167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TextBox 22" id="22"/>
            <p:cNvSpPr txBox="true"/>
            <p:nvPr/>
          </p:nvSpPr>
          <p:spPr>
            <a:xfrm rot="0">
              <a:off x="609516" y="496757"/>
              <a:ext cx="7559478" cy="165057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639"/>
                </a:lnSpc>
                <a:spcBef>
                  <a:spcPct val="0"/>
                </a:spcBef>
              </a:pP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IoT Query</a:t>
              </a:r>
              <a:r>
                <a:rPr lang="en-US" b="true" sz="25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se integra de forma nativa</a:t>
              </a:r>
            </a:p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para</a:t>
              </a:r>
              <a:r>
                <a:rPr lang="en-US" sz="22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que puedas comenzar a analizar desde el primer día.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865318" y="-1615781"/>
            <a:ext cx="3881816" cy="3086100"/>
            <a:chOff x="0" y="0"/>
            <a:chExt cx="5175755" cy="4114800"/>
          </a:xfrm>
        </p:grpSpPr>
        <p:grpSp>
          <p:nvGrpSpPr>
            <p:cNvPr name="Group 24" id="24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5" id="25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6" id="26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7" id="27"/>
            <p:cNvSpPr/>
            <p:nvPr/>
          </p:nvSpPr>
          <p:spPr>
            <a:xfrm flipH="false" flipV="false" rot="0">
              <a:off x="831620" y="2838753"/>
              <a:ext cx="2549906" cy="616614"/>
            </a:xfrm>
            <a:custGeom>
              <a:avLst/>
              <a:gdLst/>
              <a:ahLst/>
              <a:cxnLst/>
              <a:rect r="r" b="b" t="t" l="l"/>
              <a:pathLst>
                <a:path h="616614" w="2549906">
                  <a:moveTo>
                    <a:pt x="0" y="0"/>
                  </a:moveTo>
                  <a:lnTo>
                    <a:pt x="2549906" y="0"/>
                  </a:lnTo>
                  <a:lnTo>
                    <a:pt x="2549906" y="616613"/>
                  </a:lnTo>
                  <a:lnTo>
                    <a:pt x="0" y="6166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8" id="28"/>
          <p:cNvSpPr/>
          <p:nvPr/>
        </p:nvSpPr>
        <p:spPr>
          <a:xfrm flipH="false" flipV="true" rot="-5400000">
            <a:off x="-4071031" y="2526912"/>
            <a:ext cx="5275478" cy="6020517"/>
          </a:xfrm>
          <a:custGeom>
            <a:avLst/>
            <a:gdLst/>
            <a:ahLst/>
            <a:cxnLst/>
            <a:rect r="r" b="b" t="t" l="l"/>
            <a:pathLst>
              <a:path h="6020517" w="5275478">
                <a:moveTo>
                  <a:pt x="0" y="6020516"/>
                </a:moveTo>
                <a:lnTo>
                  <a:pt x="5275478" y="6020516"/>
                </a:lnTo>
                <a:lnTo>
                  <a:pt x="5275478" y="0"/>
                </a:lnTo>
                <a:lnTo>
                  <a:pt x="0" y="0"/>
                </a:lnTo>
                <a:lnTo>
                  <a:pt x="0" y="6020516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grpSp>
        <p:nvGrpSpPr>
          <p:cNvPr name="Group 29" id="29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30" id="30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33" id="33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4493279" y="-1034619"/>
            <a:ext cx="24633592" cy="12594844"/>
          </a:xfrm>
          <a:custGeom>
            <a:avLst/>
            <a:gdLst/>
            <a:ahLst/>
            <a:cxnLst/>
            <a:rect r="r" b="b" t="t" l="l"/>
            <a:pathLst>
              <a:path h="12594844" w="24633592">
                <a:moveTo>
                  <a:pt x="0" y="0"/>
                </a:moveTo>
                <a:lnTo>
                  <a:pt x="24633592" y="0"/>
                </a:lnTo>
                <a:lnTo>
                  <a:pt x="24633592" y="12594844"/>
                </a:lnTo>
                <a:lnTo>
                  <a:pt x="0" y="125948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8000"/>
            </a:blip>
            <a:stretch>
              <a:fillRect l="0" t="-240" r="0" b="-24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true" rot="0">
            <a:off x="12701228" y="7923529"/>
            <a:ext cx="5586772" cy="6375774"/>
          </a:xfrm>
          <a:custGeom>
            <a:avLst/>
            <a:gdLst/>
            <a:ahLst/>
            <a:cxnLst/>
            <a:rect r="r" b="b" t="t" l="l"/>
            <a:pathLst>
              <a:path h="6375774" w="5586772">
                <a:moveTo>
                  <a:pt x="0" y="6375774"/>
                </a:moveTo>
                <a:lnTo>
                  <a:pt x="5586772" y="6375774"/>
                </a:lnTo>
                <a:lnTo>
                  <a:pt x="5586772" y="0"/>
                </a:lnTo>
                <a:lnTo>
                  <a:pt x="0" y="0"/>
                </a:lnTo>
                <a:lnTo>
                  <a:pt x="0" y="6375774"/>
                </a:lnTo>
                <a:close/>
              </a:path>
            </a:pathLst>
          </a:custGeom>
          <a:blipFill>
            <a:blip r:embed="rId3">
              <a:alphaModFix amt="99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982785" y="3702806"/>
            <a:ext cx="6643107" cy="1312544"/>
            <a:chOff x="0" y="0"/>
            <a:chExt cx="8857476" cy="1750058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22016"/>
              <a:ext cx="63500" cy="1728042"/>
              <a:chOff x="0" y="0"/>
              <a:chExt cx="12543" cy="341342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12543" cy="341342"/>
              </a:xfrm>
              <a:custGeom>
                <a:avLst/>
                <a:gdLst/>
                <a:ahLst/>
                <a:cxnLst/>
                <a:rect r="r" b="b" t="t" l="l"/>
                <a:pathLst>
                  <a:path h="341342" w="12543">
                    <a:moveTo>
                      <a:pt x="0" y="0"/>
                    </a:moveTo>
                    <a:lnTo>
                      <a:pt x="12543" y="0"/>
                    </a:lnTo>
                    <a:lnTo>
                      <a:pt x="12543" y="341342"/>
                    </a:lnTo>
                    <a:lnTo>
                      <a:pt x="0" y="341342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0"/>
                <a:ext cx="12543" cy="34134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  <p:sp>
          <p:nvSpPr>
            <p:cNvPr name="TextBox 8" id="8"/>
            <p:cNvSpPr txBox="true"/>
            <p:nvPr/>
          </p:nvSpPr>
          <p:spPr>
            <a:xfrm rot="0">
              <a:off x="486965" y="-57150"/>
              <a:ext cx="8370511" cy="179789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 b="tru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IoT Query</a:t>
              </a:r>
              <a:r>
                <a:rPr lang="en-US" sz="25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5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entrega datos listos para análisis al instante, reduciendo la carga de trabajo en ingeniería de datos.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963735" y="5556220"/>
            <a:ext cx="5663733" cy="2946278"/>
            <a:chOff x="0" y="0"/>
            <a:chExt cx="7551644" cy="3928371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63500" cy="2952939"/>
              <a:chOff x="0" y="0"/>
              <a:chExt cx="12543" cy="583297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2543" cy="583297"/>
              </a:xfrm>
              <a:custGeom>
                <a:avLst/>
                <a:gdLst/>
                <a:ahLst/>
                <a:cxnLst/>
                <a:rect r="r" b="b" t="t" l="l"/>
                <a:pathLst>
                  <a:path h="583297" w="12543">
                    <a:moveTo>
                      <a:pt x="0" y="0"/>
                    </a:moveTo>
                    <a:lnTo>
                      <a:pt x="12543" y="0"/>
                    </a:lnTo>
                    <a:lnTo>
                      <a:pt x="12543" y="583297"/>
                    </a:lnTo>
                    <a:lnTo>
                      <a:pt x="0" y="583297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0"/>
                <a:ext cx="12543" cy="58329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  <p:sp>
          <p:nvSpPr>
            <p:cNvPr name="TextBox 13" id="13"/>
            <p:cNvSpPr txBox="true"/>
            <p:nvPr/>
          </p:nvSpPr>
          <p:spPr>
            <a:xfrm rot="0">
              <a:off x="550465" y="-57150"/>
              <a:ext cx="7001178" cy="39855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39"/>
                </a:lnSpc>
              </a:pPr>
              <a:r>
                <a:rPr lang="en-US" sz="2599" b="tru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Datos listos para consultar desde el primer día</a:t>
              </a:r>
            </a:p>
            <a:p>
              <a:pPr algn="just" marL="518158" indent="-259079" lvl="1">
                <a:lnSpc>
                  <a:spcPts val="3359"/>
                </a:lnSpc>
                <a:buFont typeface="Arial"/>
                <a:buChar char="•"/>
              </a:pP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Sin scripts de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ingestión</a:t>
              </a:r>
            </a:p>
            <a:p>
              <a:pPr algn="just" marL="518158" indent="-259079" lvl="1">
                <a:lnSpc>
                  <a:spcPts val="3359"/>
                </a:lnSpc>
                <a:buFont typeface="Arial"/>
                <a:buChar char="•"/>
              </a:pP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Sin proces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os ETL</a:t>
              </a:r>
            </a:p>
            <a:p>
              <a:pPr algn="just" marL="518158" indent="-259079" lvl="1">
                <a:lnSpc>
                  <a:spcPts val="3359"/>
                </a:lnSpc>
                <a:buFont typeface="Arial"/>
                <a:buChar char="•"/>
              </a:pP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Sin co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stos de mantenimiento</a:t>
              </a:r>
            </a:p>
            <a:p>
              <a:pPr algn="just">
                <a:lnSpc>
                  <a:spcPts val="3359"/>
                </a:lnSpc>
              </a:pPr>
            </a:p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2285855" y="1332054"/>
            <a:ext cx="12146507" cy="2476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Constr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uye de forma más inteligente</a:t>
            </a:r>
          </a:p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y sencilla</a:t>
            </a:r>
          </a:p>
          <a:p>
            <a:pPr algn="l">
              <a:lnSpc>
                <a:spcPts val="6599"/>
              </a:lnSpc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348469" y="5015666"/>
            <a:ext cx="7450943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en c</a:t>
            </a:r>
            <a:r>
              <a:rPr lang="en-US" sz="35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ostos de preparación de datos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285855" y="3320164"/>
            <a:ext cx="7016360" cy="2009621"/>
            <a:chOff x="0" y="0"/>
            <a:chExt cx="9355147" cy="267949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4723546" y="952617"/>
              <a:ext cx="4631602" cy="13430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just">
                <a:lnSpc>
                  <a:spcPts val="8400"/>
                </a:lnSpc>
              </a:pPr>
              <a:r>
                <a:rPr lang="en-US" b="true" sz="6000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de ahorro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0" y="-247650"/>
              <a:ext cx="4723546" cy="29271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8488"/>
                </a:lnSpc>
              </a:pPr>
              <a:r>
                <a:rPr lang="en-US" sz="13206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70%</a:t>
              </a: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-625960">
            <a:off x="-237384" y="4834292"/>
            <a:ext cx="12062838" cy="8036866"/>
          </a:xfrm>
          <a:custGeom>
            <a:avLst/>
            <a:gdLst/>
            <a:ahLst/>
            <a:cxnLst/>
            <a:rect r="r" b="b" t="t" l="l"/>
            <a:pathLst>
              <a:path h="8036866" w="12062838">
                <a:moveTo>
                  <a:pt x="0" y="0"/>
                </a:moveTo>
                <a:lnTo>
                  <a:pt x="12062839" y="0"/>
                </a:lnTo>
                <a:lnTo>
                  <a:pt x="12062839" y="8036866"/>
                </a:lnTo>
                <a:lnTo>
                  <a:pt x="0" y="80368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4" id="24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0" y="-1856126"/>
            <a:ext cx="19618658" cy="16046737"/>
          </a:xfrm>
          <a:custGeom>
            <a:avLst/>
            <a:gdLst/>
            <a:ahLst/>
            <a:cxnLst/>
            <a:rect r="r" b="b" t="t" l="l"/>
            <a:pathLst>
              <a:path h="16046737" w="19618658">
                <a:moveTo>
                  <a:pt x="0" y="16046737"/>
                </a:moveTo>
                <a:lnTo>
                  <a:pt x="19618658" y="16046737"/>
                </a:lnTo>
                <a:lnTo>
                  <a:pt x="19618658" y="0"/>
                </a:lnTo>
                <a:lnTo>
                  <a:pt x="0" y="0"/>
                </a:lnTo>
                <a:lnTo>
                  <a:pt x="0" y="16046737"/>
                </a:lnTo>
                <a:close/>
              </a:path>
            </a:pathLst>
          </a:custGeom>
          <a:blipFill>
            <a:blip r:embed="rId2">
              <a:alphaModFix amt="79000"/>
            </a:blip>
            <a:stretch>
              <a:fillRect l="-36690" t="0" r="-22517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24040" y="0"/>
            <a:ext cx="9323980" cy="10296525"/>
            <a:chOff x="0" y="0"/>
            <a:chExt cx="2455699" cy="271184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455699" cy="2711842"/>
            </a:xfrm>
            <a:custGeom>
              <a:avLst/>
              <a:gdLst/>
              <a:ahLst/>
              <a:cxnLst/>
              <a:rect r="r" b="b" t="t" l="l"/>
              <a:pathLst>
                <a:path h="2711842" w="2455699">
                  <a:moveTo>
                    <a:pt x="42346" y="0"/>
                  </a:moveTo>
                  <a:lnTo>
                    <a:pt x="2413352" y="0"/>
                  </a:lnTo>
                  <a:cubicBezTo>
                    <a:pt x="2424583" y="0"/>
                    <a:pt x="2435354" y="4461"/>
                    <a:pt x="2443296" y="12403"/>
                  </a:cubicBezTo>
                  <a:cubicBezTo>
                    <a:pt x="2451237" y="20345"/>
                    <a:pt x="2455699" y="31116"/>
                    <a:pt x="2455699" y="42346"/>
                  </a:cubicBezTo>
                  <a:lnTo>
                    <a:pt x="2455699" y="2669496"/>
                  </a:lnTo>
                  <a:cubicBezTo>
                    <a:pt x="2455699" y="2680726"/>
                    <a:pt x="2451237" y="2691498"/>
                    <a:pt x="2443296" y="2699439"/>
                  </a:cubicBezTo>
                  <a:cubicBezTo>
                    <a:pt x="2435354" y="2707380"/>
                    <a:pt x="2424583" y="2711842"/>
                    <a:pt x="2413352" y="2711842"/>
                  </a:cubicBezTo>
                  <a:lnTo>
                    <a:pt x="42346" y="2711842"/>
                  </a:lnTo>
                  <a:cubicBezTo>
                    <a:pt x="31116" y="2711842"/>
                    <a:pt x="20345" y="2707380"/>
                    <a:pt x="12403" y="2699439"/>
                  </a:cubicBezTo>
                  <a:cubicBezTo>
                    <a:pt x="4461" y="2691498"/>
                    <a:pt x="0" y="2680726"/>
                    <a:pt x="0" y="2669496"/>
                  </a:cubicBezTo>
                  <a:lnTo>
                    <a:pt x="0" y="42346"/>
                  </a:lnTo>
                  <a:cubicBezTo>
                    <a:pt x="0" y="31116"/>
                    <a:pt x="4461" y="20345"/>
                    <a:pt x="12403" y="12403"/>
                  </a:cubicBezTo>
                  <a:cubicBezTo>
                    <a:pt x="20345" y="4461"/>
                    <a:pt x="31116" y="0"/>
                    <a:pt x="42346" y="0"/>
                  </a:cubicBezTo>
                  <a:close/>
                </a:path>
              </a:pathLst>
            </a:custGeom>
            <a:solidFill>
              <a:srgbClr val="1A65F0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455699" cy="276899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3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2114108" y="1277188"/>
            <a:ext cx="9202523" cy="17875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4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Elimina los cuellos </a:t>
            </a:r>
          </a:p>
          <a:p>
            <a:pPr algn="l">
              <a:lnSpc>
                <a:spcPts val="714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de botella d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 las APIs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458068" y="3329940"/>
            <a:ext cx="7221481" cy="4471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79"/>
              </a:lnSpc>
            </a:pPr>
            <a:r>
              <a:rPr lang="en-US" sz="31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 </a:t>
            </a:r>
            <a:r>
              <a:rPr lang="en-US" sz="3199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adiós a los límites de solicitudes, las llamadas interminables y los retrasos.</a:t>
            </a:r>
          </a:p>
          <a:p>
            <a:pPr algn="l">
              <a:lnSpc>
                <a:spcPts val="4479"/>
              </a:lnSpc>
            </a:pPr>
            <a:r>
              <a:rPr lang="en-US" sz="31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Con acceso SQL directo, las consultas obtienen los datos al instante, permitiendo análisis en tiempo real en lugar de depender de actualizaciones nocturnas por lotes.</a:t>
            </a:r>
          </a:p>
          <a:p>
            <a:pPr algn="l">
              <a:lnSpc>
                <a:spcPts val="4479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4583762" y="4708495"/>
            <a:ext cx="4480373" cy="1838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para</a:t>
            </a:r>
            <a:r>
              <a:rPr lang="en-US" sz="4000">
                <a:solidFill>
                  <a:srgbClr val="000000"/>
                </a:solidFill>
                <a:latin typeface="Proxima Nova"/>
                <a:ea typeface="Proxima Nova"/>
                <a:cs typeface="Proxima Nova"/>
                <a:sym typeface="Proxima Nova"/>
              </a:rPr>
              <a:t> recuperar datos directamente en SQL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114108" y="5221435"/>
            <a:ext cx="2141540" cy="141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5499"/>
              </a:lnSpc>
            </a:pPr>
            <a:r>
              <a:rPr lang="en-US" b="true" sz="5499">
                <a:gradFill>
                  <a:gsLst>
                    <a:gs pos="0">
                      <a:srgbClr val="304AFF">
                        <a:alpha val="100000"/>
                      </a:srgbClr>
                    </a:gs>
                    <a:gs pos="100000">
                      <a:srgbClr val="0FC9FA">
                        <a:alpha val="100000"/>
                      </a:srgbClr>
                    </a:gs>
                  </a:gsLst>
                  <a:lin ang="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más rápido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424169" y="3305877"/>
            <a:ext cx="1936254" cy="21988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7928"/>
              </a:lnSpc>
            </a:pPr>
            <a:r>
              <a:rPr lang="en-US" sz="12806" b="true">
                <a:gradFill>
                  <a:gsLst>
                    <a:gs pos="0">
                      <a:srgbClr val="304AFF">
                        <a:alpha val="100000"/>
                      </a:srgbClr>
                    </a:gs>
                    <a:gs pos="100000">
                      <a:srgbClr val="0FC9FA">
                        <a:alpha val="100000"/>
                      </a:srgbClr>
                    </a:gs>
                  </a:gsLst>
                  <a:lin ang="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x5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10745708">
            <a:off x="2514755" y="7821220"/>
            <a:ext cx="8930009" cy="8763093"/>
          </a:xfrm>
          <a:custGeom>
            <a:avLst/>
            <a:gdLst/>
            <a:ahLst/>
            <a:cxnLst/>
            <a:rect r="r" b="b" t="t" l="l"/>
            <a:pathLst>
              <a:path h="8763093" w="8930009">
                <a:moveTo>
                  <a:pt x="0" y="0"/>
                </a:moveTo>
                <a:lnTo>
                  <a:pt x="8930009" y="0"/>
                </a:lnTo>
                <a:lnTo>
                  <a:pt x="8930009" y="8763093"/>
                </a:lnTo>
                <a:lnTo>
                  <a:pt x="0" y="87630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16" id="16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61692" y="8910918"/>
            <a:ext cx="709536" cy="709536"/>
          </a:xfrm>
          <a:custGeom>
            <a:avLst/>
            <a:gdLst/>
            <a:ahLst/>
            <a:cxnLst/>
            <a:rect r="r" b="b" t="t" l="l"/>
            <a:pathLst>
              <a:path h="709536" w="709536">
                <a:moveTo>
                  <a:pt x="0" y="0"/>
                </a:moveTo>
                <a:lnTo>
                  <a:pt x="709537" y="0"/>
                </a:lnTo>
                <a:lnTo>
                  <a:pt x="709537" y="709536"/>
                </a:lnTo>
                <a:lnTo>
                  <a:pt x="0" y="7095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1059077" y="-526165"/>
            <a:ext cx="21572805" cy="11083029"/>
          </a:xfrm>
          <a:custGeom>
            <a:avLst/>
            <a:gdLst/>
            <a:ahLst/>
            <a:cxnLst/>
            <a:rect r="r" b="b" t="t" l="l"/>
            <a:pathLst>
              <a:path h="11083029" w="21572805">
                <a:moveTo>
                  <a:pt x="0" y="0"/>
                </a:moveTo>
                <a:lnTo>
                  <a:pt x="21572805" y="0"/>
                </a:lnTo>
                <a:lnTo>
                  <a:pt x="21572805" y="11083029"/>
                </a:lnTo>
                <a:lnTo>
                  <a:pt x="0" y="110830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2999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-4288609" y="5054858"/>
            <a:ext cx="13695073" cy="7460261"/>
            <a:chOff x="0" y="0"/>
            <a:chExt cx="18260098" cy="994701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8260098" cy="9947014"/>
            </a:xfrm>
            <a:custGeom>
              <a:avLst/>
              <a:gdLst/>
              <a:ahLst/>
              <a:cxnLst/>
              <a:rect r="r" b="b" t="t" l="l"/>
              <a:pathLst>
                <a:path h="9947014" w="18260098">
                  <a:moveTo>
                    <a:pt x="0" y="0"/>
                  </a:moveTo>
                  <a:lnTo>
                    <a:pt x="18260098" y="0"/>
                  </a:lnTo>
                  <a:lnTo>
                    <a:pt x="18260098" y="9947014"/>
                  </a:lnTo>
                  <a:lnTo>
                    <a:pt x="0" y="9947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974" r="0" b="-1974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627848" y="751623"/>
              <a:ext cx="15004402" cy="8173505"/>
            </a:xfrm>
            <a:custGeom>
              <a:avLst/>
              <a:gdLst/>
              <a:ahLst/>
              <a:cxnLst/>
              <a:rect r="r" b="b" t="t" l="l"/>
              <a:pathLst>
                <a:path h="8173505" w="15004402">
                  <a:moveTo>
                    <a:pt x="0" y="0"/>
                  </a:moveTo>
                  <a:lnTo>
                    <a:pt x="15004402" y="0"/>
                  </a:lnTo>
                  <a:lnTo>
                    <a:pt x="15004402" y="8173505"/>
                  </a:lnTo>
                  <a:lnTo>
                    <a:pt x="0" y="8173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-1352" r="0" b="-2595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4048067" y="7103647"/>
            <a:ext cx="12163457" cy="6887558"/>
            <a:chOff x="0" y="0"/>
            <a:chExt cx="16217943" cy="91834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217943" cy="9183410"/>
            </a:xfrm>
            <a:custGeom>
              <a:avLst/>
              <a:gdLst/>
              <a:ahLst/>
              <a:cxnLst/>
              <a:rect r="r" b="b" t="t" l="l"/>
              <a:pathLst>
                <a:path h="9183410" w="16217943">
                  <a:moveTo>
                    <a:pt x="0" y="0"/>
                  </a:moveTo>
                  <a:lnTo>
                    <a:pt x="16217943" y="0"/>
                  </a:lnTo>
                  <a:lnTo>
                    <a:pt x="16217943" y="9183410"/>
                  </a:lnTo>
                  <a:lnTo>
                    <a:pt x="0" y="91834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1448069" y="928042"/>
              <a:ext cx="13614243" cy="7709065"/>
            </a:xfrm>
            <a:custGeom>
              <a:avLst/>
              <a:gdLst/>
              <a:ahLst/>
              <a:cxnLst/>
              <a:rect r="r" b="b" t="t" l="l"/>
              <a:pathLst>
                <a:path h="7709065" w="13614243">
                  <a:moveTo>
                    <a:pt x="0" y="0"/>
                  </a:moveTo>
                  <a:lnTo>
                    <a:pt x="13614242" y="0"/>
                  </a:lnTo>
                  <a:lnTo>
                    <a:pt x="13614242" y="7709065"/>
                  </a:lnTo>
                  <a:lnTo>
                    <a:pt x="0" y="77090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2103672" y="1322828"/>
            <a:ext cx="624145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Int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egra y expa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nde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2103672" y="2638893"/>
            <a:ext cx="5444103" cy="1744110"/>
            <a:chOff x="0" y="0"/>
            <a:chExt cx="7258804" cy="2325480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13095" y="-171450"/>
              <a:ext cx="7245709" cy="200714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2743"/>
                </a:lnSpc>
              </a:pPr>
              <a:r>
                <a:rPr lang="en-US" sz="9102" b="true">
                  <a:gradFill>
                    <a:gsLst>
                      <a:gs pos="0">
                        <a:srgbClr val="304AFF">
                          <a:alpha val="100000"/>
                        </a:srgbClr>
                      </a:gs>
                      <a:gs pos="100000">
                        <a:srgbClr val="0FC9FA">
                          <a:alpha val="100000"/>
                        </a:srgbClr>
                      </a:gs>
                    </a:gsLst>
                    <a:lin ang="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30% más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665080"/>
              <a:ext cx="7258804" cy="6604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59"/>
                </a:lnSpc>
              </a:pPr>
              <a:r>
                <a:rPr lang="en-US" sz="32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interacción</a:t>
              </a:r>
              <a:r>
                <a:rPr lang="en-US" sz="3299">
                  <a:solidFill>
                    <a:srgbClr val="00000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con tus clientes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638840" y="3005687"/>
            <a:ext cx="6572684" cy="1671861"/>
            <a:chOff x="0" y="0"/>
            <a:chExt cx="8763579" cy="2229148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589750" y="-38100"/>
              <a:ext cx="8173829" cy="21920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Permite que tus usuarios </a:t>
              </a:r>
              <a:r>
                <a:rPr lang="en-US" sz="2399" b="true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exploren los datos de forma interactiva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mientras tus ingenieros se mantienen enfocados en el desarrollo 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 las aplicaciones.</a:t>
              </a:r>
            </a:p>
          </p:txBody>
        </p:sp>
        <p:grpSp>
          <p:nvGrpSpPr>
            <p:cNvPr name="Group 16" id="16"/>
            <p:cNvGrpSpPr/>
            <p:nvPr/>
          </p:nvGrpSpPr>
          <p:grpSpPr>
            <a:xfrm rot="0">
              <a:off x="0" y="83649"/>
              <a:ext cx="84325" cy="2145499"/>
              <a:chOff x="0" y="0"/>
              <a:chExt cx="16657" cy="423802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6657" cy="423802"/>
              </a:xfrm>
              <a:custGeom>
                <a:avLst/>
                <a:gdLst/>
                <a:ahLst/>
                <a:cxnLst/>
                <a:rect r="r" b="b" t="t" l="l"/>
                <a:pathLst>
                  <a:path h="423802" w="16657">
                    <a:moveTo>
                      <a:pt x="0" y="0"/>
                    </a:moveTo>
                    <a:lnTo>
                      <a:pt x="16657" y="0"/>
                    </a:lnTo>
                    <a:lnTo>
                      <a:pt x="16657" y="423802"/>
                    </a:lnTo>
                    <a:lnTo>
                      <a:pt x="0" y="423802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0"/>
                <a:ext cx="16657" cy="42380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</p:grpSp>
      <p:grpSp>
        <p:nvGrpSpPr>
          <p:cNvPr name="Group 19" id="19"/>
          <p:cNvGrpSpPr/>
          <p:nvPr/>
        </p:nvGrpSpPr>
        <p:grpSpPr>
          <a:xfrm rot="0">
            <a:off x="9638840" y="5478682"/>
            <a:ext cx="6572684" cy="777213"/>
            <a:chOff x="0" y="0"/>
            <a:chExt cx="8763579" cy="1036284"/>
          </a:xfrm>
        </p:grpSpPr>
        <p:sp>
          <p:nvSpPr>
            <p:cNvPr name="TextBox 20" id="20"/>
            <p:cNvSpPr txBox="true"/>
            <p:nvPr/>
          </p:nvSpPr>
          <p:spPr>
            <a:xfrm rot="0">
              <a:off x="461650" y="-38100"/>
              <a:ext cx="8301929" cy="107438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35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Int</a:t>
              </a:r>
              <a:r>
                <a:rPr lang="en-US" b="true" sz="2399">
                  <a:solidFill>
                    <a:srgbClr val="00000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egra dashboards</a:t>
              </a:r>
              <a:r>
                <a:rPr lang="en-US" b="true" sz="2399">
                  <a:solidFill>
                    <a:srgbClr val="464646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sz="23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y analítica directamente en tu producto o en tus portales internos.</a:t>
              </a:r>
            </a:p>
          </p:txBody>
        </p:sp>
        <p:grpSp>
          <p:nvGrpSpPr>
            <p:cNvPr name="Group 21" id="21"/>
            <p:cNvGrpSpPr/>
            <p:nvPr/>
          </p:nvGrpSpPr>
          <p:grpSpPr>
            <a:xfrm rot="0">
              <a:off x="0" y="90853"/>
              <a:ext cx="79979" cy="854615"/>
              <a:chOff x="0" y="0"/>
              <a:chExt cx="15798" cy="168813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15798" cy="168813"/>
              </a:xfrm>
              <a:custGeom>
                <a:avLst/>
                <a:gdLst/>
                <a:ahLst/>
                <a:cxnLst/>
                <a:rect r="r" b="b" t="t" l="l"/>
                <a:pathLst>
                  <a:path h="168813" w="15798">
                    <a:moveTo>
                      <a:pt x="0" y="0"/>
                    </a:moveTo>
                    <a:lnTo>
                      <a:pt x="15798" y="0"/>
                    </a:lnTo>
                    <a:lnTo>
                      <a:pt x="15798" y="168813"/>
                    </a:lnTo>
                    <a:lnTo>
                      <a:pt x="0" y="168813"/>
                    </a:ln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0"/>
                <a:ext cx="15798" cy="1688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50"/>
                  </a:lnSpc>
                </a:pPr>
              </a:p>
            </p:txBody>
          </p:sp>
        </p:grpSp>
      </p:grpSp>
      <p:grpSp>
        <p:nvGrpSpPr>
          <p:cNvPr name="Group 24" id="24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5" id="25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6" id="26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7" id="27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0">
            <a:off x="-9659787" y="-1951914"/>
            <a:ext cx="28151608" cy="14462889"/>
          </a:xfrm>
          <a:custGeom>
            <a:avLst/>
            <a:gdLst/>
            <a:ahLst/>
            <a:cxnLst/>
            <a:rect r="r" b="b" t="t" l="l"/>
            <a:pathLst>
              <a:path h="14462889" w="28151608">
                <a:moveTo>
                  <a:pt x="0" y="14462889"/>
                </a:moveTo>
                <a:lnTo>
                  <a:pt x="28151608" y="14462889"/>
                </a:lnTo>
                <a:lnTo>
                  <a:pt x="28151608" y="0"/>
                </a:lnTo>
                <a:lnTo>
                  <a:pt x="0" y="0"/>
                </a:lnTo>
                <a:lnTo>
                  <a:pt x="0" y="14462889"/>
                </a:lnTo>
                <a:close/>
              </a:path>
            </a:pathLst>
          </a:custGeom>
          <a:blipFill>
            <a:blip r:embed="rId2">
              <a:alphaModFix amt="59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12973687" y="4615303"/>
            <a:ext cx="9862666" cy="1328453"/>
            <a:chOff x="0" y="0"/>
            <a:chExt cx="2063111" cy="2778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3356667" y="7929847"/>
            <a:ext cx="9862666" cy="1328453"/>
            <a:chOff x="0" y="0"/>
            <a:chExt cx="2063111" cy="27789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806226" y="6272575"/>
            <a:ext cx="9862666" cy="1328453"/>
            <a:chOff x="0" y="0"/>
            <a:chExt cx="2063111" cy="27789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5188990" y="7929847"/>
            <a:ext cx="7784696" cy="1328453"/>
            <a:chOff x="0" y="0"/>
            <a:chExt cx="1628433" cy="27789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628433" cy="277891"/>
            </a:xfrm>
            <a:custGeom>
              <a:avLst/>
              <a:gdLst/>
              <a:ahLst/>
              <a:cxnLst/>
              <a:rect r="r" b="b" t="t" l="l"/>
              <a:pathLst>
                <a:path h="277891" w="1628433">
                  <a:moveTo>
                    <a:pt x="50720" y="0"/>
                  </a:moveTo>
                  <a:lnTo>
                    <a:pt x="1577713" y="0"/>
                  </a:lnTo>
                  <a:cubicBezTo>
                    <a:pt x="1605725" y="0"/>
                    <a:pt x="1628433" y="22708"/>
                    <a:pt x="1628433" y="50720"/>
                  </a:cubicBezTo>
                  <a:lnTo>
                    <a:pt x="1628433" y="227171"/>
                  </a:lnTo>
                  <a:cubicBezTo>
                    <a:pt x="1628433" y="255183"/>
                    <a:pt x="1605725" y="277891"/>
                    <a:pt x="1577713" y="277891"/>
                  </a:cubicBezTo>
                  <a:lnTo>
                    <a:pt x="50720" y="277891"/>
                  </a:lnTo>
                  <a:cubicBezTo>
                    <a:pt x="22708" y="277891"/>
                    <a:pt x="0" y="255183"/>
                    <a:pt x="0" y="227171"/>
                  </a:cubicBezTo>
                  <a:lnTo>
                    <a:pt x="0" y="50720"/>
                  </a:lnTo>
                  <a:cubicBezTo>
                    <a:pt x="0" y="22708"/>
                    <a:pt x="22708" y="0"/>
                    <a:pt x="507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628433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ACCESO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-4611648" y="4615303"/>
            <a:ext cx="9862666" cy="1328453"/>
            <a:chOff x="0" y="0"/>
            <a:chExt cx="2063111" cy="27789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-8525004" y="6272575"/>
            <a:ext cx="9862666" cy="1328453"/>
            <a:chOff x="0" y="0"/>
            <a:chExt cx="2063111" cy="27789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-4931333" y="7929847"/>
            <a:ext cx="9862666" cy="1328453"/>
            <a:chOff x="0" y="0"/>
            <a:chExt cx="2063111" cy="27789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063111" cy="277891"/>
            </a:xfrm>
            <a:custGeom>
              <a:avLst/>
              <a:gdLst/>
              <a:ahLst/>
              <a:cxnLst/>
              <a:rect r="r" b="b" t="t" l="l"/>
              <a:pathLst>
                <a:path h="277891" w="2063111">
                  <a:moveTo>
                    <a:pt x="40034" y="0"/>
                  </a:moveTo>
                  <a:lnTo>
                    <a:pt x="2023077" y="0"/>
                  </a:lnTo>
                  <a:cubicBezTo>
                    <a:pt x="2045187" y="0"/>
                    <a:pt x="2063111" y="17924"/>
                    <a:pt x="2063111" y="40034"/>
                  </a:cubicBezTo>
                  <a:lnTo>
                    <a:pt x="2063111" y="237858"/>
                  </a:lnTo>
                  <a:cubicBezTo>
                    <a:pt x="2063111" y="259967"/>
                    <a:pt x="2045187" y="277891"/>
                    <a:pt x="2023077" y="277891"/>
                  </a:cubicBezTo>
                  <a:lnTo>
                    <a:pt x="40034" y="277891"/>
                  </a:lnTo>
                  <a:cubicBezTo>
                    <a:pt x="17924" y="277891"/>
                    <a:pt x="0" y="259967"/>
                    <a:pt x="0" y="237858"/>
                  </a:cubicBezTo>
                  <a:lnTo>
                    <a:pt x="0" y="40034"/>
                  </a:lnTo>
                  <a:cubicBezTo>
                    <a:pt x="0" y="17924"/>
                    <a:pt x="17924" y="0"/>
                    <a:pt x="40034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2063111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6670188" y="6272575"/>
            <a:ext cx="4199032" cy="1328453"/>
            <a:chOff x="0" y="0"/>
            <a:chExt cx="878370" cy="27789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78370" cy="277891"/>
            </a:xfrm>
            <a:custGeom>
              <a:avLst/>
              <a:gdLst/>
              <a:ahLst/>
              <a:cxnLst/>
              <a:rect r="r" b="b" t="t" l="l"/>
              <a:pathLst>
                <a:path h="277891" w="878370">
                  <a:moveTo>
                    <a:pt x="94031" y="0"/>
                  </a:moveTo>
                  <a:lnTo>
                    <a:pt x="784339" y="0"/>
                  </a:lnTo>
                  <a:cubicBezTo>
                    <a:pt x="809278" y="0"/>
                    <a:pt x="833195" y="9907"/>
                    <a:pt x="850829" y="27541"/>
                  </a:cubicBezTo>
                  <a:cubicBezTo>
                    <a:pt x="868463" y="45175"/>
                    <a:pt x="878370" y="69092"/>
                    <a:pt x="878370" y="94031"/>
                  </a:cubicBezTo>
                  <a:lnTo>
                    <a:pt x="878370" y="183860"/>
                  </a:lnTo>
                  <a:cubicBezTo>
                    <a:pt x="878370" y="208799"/>
                    <a:pt x="868463" y="232716"/>
                    <a:pt x="850829" y="250350"/>
                  </a:cubicBezTo>
                  <a:cubicBezTo>
                    <a:pt x="833195" y="267984"/>
                    <a:pt x="809278" y="277891"/>
                    <a:pt x="784339" y="277891"/>
                  </a:cubicBezTo>
                  <a:lnTo>
                    <a:pt x="94031" y="277891"/>
                  </a:lnTo>
                  <a:cubicBezTo>
                    <a:pt x="69092" y="277891"/>
                    <a:pt x="45175" y="267984"/>
                    <a:pt x="27541" y="250350"/>
                  </a:cubicBezTo>
                  <a:cubicBezTo>
                    <a:pt x="9907" y="232716"/>
                    <a:pt x="0" y="208799"/>
                    <a:pt x="0" y="183860"/>
                  </a:cubicBezTo>
                  <a:lnTo>
                    <a:pt x="0" y="94031"/>
                  </a:lnTo>
                  <a:cubicBezTo>
                    <a:pt x="0" y="69092"/>
                    <a:pt x="9907" y="45175"/>
                    <a:pt x="27541" y="27541"/>
                  </a:cubicBezTo>
                  <a:cubicBezTo>
                    <a:pt x="45175" y="9907"/>
                    <a:pt x="69092" y="0"/>
                    <a:pt x="94031" y="0"/>
                  </a:cubicBezTo>
                  <a:close/>
                </a:path>
              </a:pathLst>
            </a:custGeom>
            <a:solidFill>
              <a:srgbClr val="99E2FF">
                <a:alpha val="83922"/>
              </a:srgbClr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878370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541860" y="6272575"/>
            <a:ext cx="4762329" cy="1328453"/>
            <a:chOff x="0" y="0"/>
            <a:chExt cx="996203" cy="277891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996203" cy="277891"/>
            </a:xfrm>
            <a:custGeom>
              <a:avLst/>
              <a:gdLst/>
              <a:ahLst/>
              <a:cxnLst/>
              <a:rect r="r" b="b" t="t" l="l"/>
              <a:pathLst>
                <a:path h="277891" w="996203">
                  <a:moveTo>
                    <a:pt x="82909" y="0"/>
                  </a:moveTo>
                  <a:lnTo>
                    <a:pt x="913294" y="0"/>
                  </a:lnTo>
                  <a:cubicBezTo>
                    <a:pt x="935283" y="0"/>
                    <a:pt x="956371" y="8735"/>
                    <a:pt x="971919" y="24283"/>
                  </a:cubicBezTo>
                  <a:cubicBezTo>
                    <a:pt x="987468" y="39832"/>
                    <a:pt x="996203" y="60920"/>
                    <a:pt x="996203" y="82909"/>
                  </a:cubicBezTo>
                  <a:lnTo>
                    <a:pt x="996203" y="194983"/>
                  </a:lnTo>
                  <a:cubicBezTo>
                    <a:pt x="996203" y="216971"/>
                    <a:pt x="987468" y="238059"/>
                    <a:pt x="971919" y="253608"/>
                  </a:cubicBezTo>
                  <a:cubicBezTo>
                    <a:pt x="956371" y="269156"/>
                    <a:pt x="935283" y="277891"/>
                    <a:pt x="913294" y="277891"/>
                  </a:cubicBezTo>
                  <a:lnTo>
                    <a:pt x="82909" y="277891"/>
                  </a:lnTo>
                  <a:cubicBezTo>
                    <a:pt x="60920" y="277891"/>
                    <a:pt x="39832" y="269156"/>
                    <a:pt x="24283" y="253608"/>
                  </a:cubicBezTo>
                  <a:cubicBezTo>
                    <a:pt x="8735" y="238059"/>
                    <a:pt x="0" y="216971"/>
                    <a:pt x="0" y="194983"/>
                  </a:cubicBezTo>
                  <a:lnTo>
                    <a:pt x="0" y="82909"/>
                  </a:lnTo>
                  <a:cubicBezTo>
                    <a:pt x="0" y="60920"/>
                    <a:pt x="8735" y="39832"/>
                    <a:pt x="24283" y="24283"/>
                  </a:cubicBezTo>
                  <a:cubicBezTo>
                    <a:pt x="39832" y="8735"/>
                    <a:pt x="60920" y="0"/>
                    <a:pt x="82909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996203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CONSOLIDACIÓN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235218" y="6272575"/>
            <a:ext cx="5257691" cy="1328453"/>
            <a:chOff x="0" y="0"/>
            <a:chExt cx="1099824" cy="27789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099824" cy="277891"/>
            </a:xfrm>
            <a:custGeom>
              <a:avLst/>
              <a:gdLst/>
              <a:ahLst/>
              <a:cxnLst/>
              <a:rect r="r" b="b" t="t" l="l"/>
              <a:pathLst>
                <a:path h="277891" w="1099824">
                  <a:moveTo>
                    <a:pt x="75097" y="0"/>
                  </a:moveTo>
                  <a:lnTo>
                    <a:pt x="1024727" y="0"/>
                  </a:lnTo>
                  <a:cubicBezTo>
                    <a:pt x="1044644" y="0"/>
                    <a:pt x="1063745" y="7912"/>
                    <a:pt x="1077829" y="21995"/>
                  </a:cubicBezTo>
                  <a:cubicBezTo>
                    <a:pt x="1091912" y="36079"/>
                    <a:pt x="1099824" y="55180"/>
                    <a:pt x="1099824" y="75097"/>
                  </a:cubicBezTo>
                  <a:lnTo>
                    <a:pt x="1099824" y="202794"/>
                  </a:lnTo>
                  <a:cubicBezTo>
                    <a:pt x="1099824" y="244269"/>
                    <a:pt x="1066202" y="277891"/>
                    <a:pt x="1024727" y="277891"/>
                  </a:cubicBezTo>
                  <a:lnTo>
                    <a:pt x="75097" y="277891"/>
                  </a:lnTo>
                  <a:cubicBezTo>
                    <a:pt x="33622" y="277891"/>
                    <a:pt x="0" y="244269"/>
                    <a:pt x="0" y="202794"/>
                  </a:cubicBezTo>
                  <a:lnTo>
                    <a:pt x="0" y="75097"/>
                  </a:lnTo>
                  <a:cubicBezTo>
                    <a:pt x="0" y="55180"/>
                    <a:pt x="7912" y="36079"/>
                    <a:pt x="21995" y="21995"/>
                  </a:cubicBezTo>
                  <a:cubicBezTo>
                    <a:pt x="36079" y="7912"/>
                    <a:pt x="55180" y="0"/>
                    <a:pt x="75097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1099824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INTEGRACIONES 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5490322" y="4615303"/>
            <a:ext cx="7109526" cy="1328453"/>
            <a:chOff x="0" y="0"/>
            <a:chExt cx="1487198" cy="277891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487198" cy="277891"/>
            </a:xfrm>
            <a:custGeom>
              <a:avLst/>
              <a:gdLst/>
              <a:ahLst/>
              <a:cxnLst/>
              <a:rect r="r" b="b" t="t" l="l"/>
              <a:pathLst>
                <a:path h="277891" w="1487198">
                  <a:moveTo>
                    <a:pt x="55536" y="0"/>
                  </a:moveTo>
                  <a:lnTo>
                    <a:pt x="1431662" y="0"/>
                  </a:lnTo>
                  <a:cubicBezTo>
                    <a:pt x="1446391" y="0"/>
                    <a:pt x="1460517" y="5851"/>
                    <a:pt x="1470932" y="16266"/>
                  </a:cubicBezTo>
                  <a:cubicBezTo>
                    <a:pt x="1481347" y="26681"/>
                    <a:pt x="1487198" y="40807"/>
                    <a:pt x="1487198" y="55536"/>
                  </a:cubicBezTo>
                  <a:lnTo>
                    <a:pt x="1487198" y="222355"/>
                  </a:lnTo>
                  <a:cubicBezTo>
                    <a:pt x="1487198" y="253027"/>
                    <a:pt x="1462334" y="277891"/>
                    <a:pt x="1431662" y="277891"/>
                  </a:cubicBezTo>
                  <a:lnTo>
                    <a:pt x="55536" y="277891"/>
                  </a:lnTo>
                  <a:cubicBezTo>
                    <a:pt x="24865" y="277891"/>
                    <a:pt x="0" y="253027"/>
                    <a:pt x="0" y="222355"/>
                  </a:cubicBezTo>
                  <a:lnTo>
                    <a:pt x="0" y="55536"/>
                  </a:lnTo>
                  <a:cubicBezTo>
                    <a:pt x="0" y="24865"/>
                    <a:pt x="24865" y="0"/>
                    <a:pt x="5553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304AFF">
                    <a:alpha val="100000"/>
                  </a:srgbClr>
                </a:gs>
                <a:gs pos="100000">
                  <a:srgbClr val="0FC9FA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57150"/>
              <a:ext cx="1487198" cy="3350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199"/>
                </a:lnSpc>
              </a:pPr>
              <a:r>
                <a:rPr lang="en-US" b="true" sz="29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PERSONALIZACIÓN TOTAL</a:t>
              </a:r>
            </a:p>
          </p:txBody>
        </p:sp>
      </p:grpSp>
      <p:sp>
        <p:nvSpPr>
          <p:cNvPr name="TextBox 36" id="36"/>
          <p:cNvSpPr txBox="true"/>
          <p:nvPr/>
        </p:nvSpPr>
        <p:spPr>
          <a:xfrm rot="0">
            <a:off x="3422682" y="2211709"/>
            <a:ext cx="11442637" cy="1939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05"/>
              </a:lnSpc>
            </a:pPr>
            <a:r>
              <a:rPr lang="en-US" sz="6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¿Por qué</a:t>
            </a:r>
            <a:r>
              <a:rPr lang="en-US" sz="6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 IoT Query es clave para las flotas empr</a:t>
            </a:r>
            <a:r>
              <a:rPr lang="en-US" sz="6500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esariales?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41" id="41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507840" y="-3790893"/>
            <a:ext cx="31579858" cy="15805300"/>
          </a:xfrm>
          <a:custGeom>
            <a:avLst/>
            <a:gdLst/>
            <a:ahLst/>
            <a:cxnLst/>
            <a:rect r="r" b="b" t="t" l="l"/>
            <a:pathLst>
              <a:path h="15805300" w="31579858">
                <a:moveTo>
                  <a:pt x="0" y="0"/>
                </a:moveTo>
                <a:lnTo>
                  <a:pt x="31579858" y="0"/>
                </a:lnTo>
                <a:lnTo>
                  <a:pt x="31579858" y="15805300"/>
                </a:lnTo>
                <a:lnTo>
                  <a:pt x="0" y="158053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325" r="0" b="-1325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90333" y="3466885"/>
            <a:ext cx="6800332" cy="1548477"/>
            <a:chOff x="0" y="0"/>
            <a:chExt cx="9067109" cy="2064637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9067109" cy="2064637"/>
              <a:chOff x="0" y="0"/>
              <a:chExt cx="1791034" cy="407829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791034" cy="407829"/>
              </a:xfrm>
              <a:custGeom>
                <a:avLst/>
                <a:gdLst/>
                <a:ahLst/>
                <a:cxnLst/>
                <a:rect r="r" b="b" t="t" l="l"/>
                <a:pathLst>
                  <a:path h="407829" w="1791034">
                    <a:moveTo>
                      <a:pt x="13662" y="0"/>
                    </a:moveTo>
                    <a:lnTo>
                      <a:pt x="1777372" y="0"/>
                    </a:lnTo>
                    <a:cubicBezTo>
                      <a:pt x="1784917" y="0"/>
                      <a:pt x="1791034" y="6116"/>
                      <a:pt x="1791034" y="13662"/>
                    </a:cubicBezTo>
                    <a:lnTo>
                      <a:pt x="1791034" y="394168"/>
                    </a:lnTo>
                    <a:cubicBezTo>
                      <a:pt x="1791034" y="397791"/>
                      <a:pt x="1789595" y="401266"/>
                      <a:pt x="1787033" y="403828"/>
                    </a:cubicBezTo>
                    <a:cubicBezTo>
                      <a:pt x="1784471" y="406390"/>
                      <a:pt x="1780996" y="407829"/>
                      <a:pt x="1777372" y="407829"/>
                    </a:cubicBezTo>
                    <a:lnTo>
                      <a:pt x="13662" y="407829"/>
                    </a:lnTo>
                    <a:cubicBezTo>
                      <a:pt x="10038" y="407829"/>
                      <a:pt x="6563" y="406390"/>
                      <a:pt x="4001" y="403828"/>
                    </a:cubicBezTo>
                    <a:cubicBezTo>
                      <a:pt x="1439" y="401266"/>
                      <a:pt x="0" y="397791"/>
                      <a:pt x="0" y="394168"/>
                    </a:cubicBezTo>
                    <a:lnTo>
                      <a:pt x="0" y="13662"/>
                    </a:lnTo>
                    <a:cubicBezTo>
                      <a:pt x="0" y="10038"/>
                      <a:pt x="1439" y="6563"/>
                      <a:pt x="4001" y="4001"/>
                    </a:cubicBezTo>
                    <a:cubicBezTo>
                      <a:pt x="6563" y="1439"/>
                      <a:pt x="10038" y="0"/>
                      <a:pt x="13662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791034" cy="44592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587126" y="506200"/>
              <a:ext cx="1063635" cy="1063635"/>
            </a:xfrm>
            <a:custGeom>
              <a:avLst/>
              <a:gdLst/>
              <a:ahLst/>
              <a:cxnLst/>
              <a:rect r="r" b="b" t="t" l="l"/>
              <a:pathLst>
                <a:path h="1063635" w="1063635">
                  <a:moveTo>
                    <a:pt x="0" y="0"/>
                  </a:moveTo>
                  <a:lnTo>
                    <a:pt x="1063634" y="0"/>
                  </a:lnTo>
                  <a:lnTo>
                    <a:pt x="1063634" y="1063635"/>
                  </a:lnTo>
                  <a:lnTo>
                    <a:pt x="0" y="10636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2263940" y="345834"/>
              <a:ext cx="5774820" cy="14192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Acceso c</a:t>
              </a: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ompleto a los datos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</a:t>
              </a: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rabaja con tus datos telemáticos, de negocio y metadatos.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390333" y="5314555"/>
            <a:ext cx="6800332" cy="1635614"/>
            <a:chOff x="0" y="0"/>
            <a:chExt cx="9067109" cy="2180819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9067109" cy="2180819"/>
              <a:chOff x="0" y="0"/>
              <a:chExt cx="1791034" cy="430779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791034" cy="430779"/>
              </a:xfrm>
              <a:custGeom>
                <a:avLst/>
                <a:gdLst/>
                <a:ahLst/>
                <a:cxnLst/>
                <a:rect r="r" b="b" t="t" l="l"/>
                <a:pathLst>
                  <a:path h="430779" w="1791034">
                    <a:moveTo>
                      <a:pt x="13662" y="0"/>
                    </a:moveTo>
                    <a:lnTo>
                      <a:pt x="1777372" y="0"/>
                    </a:lnTo>
                    <a:cubicBezTo>
                      <a:pt x="1784917" y="0"/>
                      <a:pt x="1791034" y="6116"/>
                      <a:pt x="1791034" y="13662"/>
                    </a:cubicBezTo>
                    <a:lnTo>
                      <a:pt x="1791034" y="417118"/>
                    </a:lnTo>
                    <a:cubicBezTo>
                      <a:pt x="1791034" y="420741"/>
                      <a:pt x="1789595" y="424216"/>
                      <a:pt x="1787033" y="426778"/>
                    </a:cubicBezTo>
                    <a:cubicBezTo>
                      <a:pt x="1784471" y="429340"/>
                      <a:pt x="1780996" y="430779"/>
                      <a:pt x="1777372" y="430779"/>
                    </a:cubicBezTo>
                    <a:lnTo>
                      <a:pt x="13662" y="430779"/>
                    </a:lnTo>
                    <a:cubicBezTo>
                      <a:pt x="10038" y="430779"/>
                      <a:pt x="6563" y="429340"/>
                      <a:pt x="4001" y="426778"/>
                    </a:cubicBezTo>
                    <a:cubicBezTo>
                      <a:pt x="1439" y="424216"/>
                      <a:pt x="0" y="420741"/>
                      <a:pt x="0" y="417118"/>
                    </a:cubicBezTo>
                    <a:lnTo>
                      <a:pt x="0" y="13662"/>
                    </a:lnTo>
                    <a:cubicBezTo>
                      <a:pt x="0" y="10038"/>
                      <a:pt x="1439" y="6563"/>
                      <a:pt x="4001" y="4001"/>
                    </a:cubicBezTo>
                    <a:cubicBezTo>
                      <a:pt x="6563" y="1439"/>
                      <a:pt x="10038" y="0"/>
                      <a:pt x="13662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791034" cy="4688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659642" y="551887"/>
              <a:ext cx="1058732" cy="1026227"/>
            </a:xfrm>
            <a:custGeom>
              <a:avLst/>
              <a:gdLst/>
              <a:ahLst/>
              <a:cxnLst/>
              <a:rect r="r" b="b" t="t" l="l"/>
              <a:pathLst>
                <a:path h="1026227" w="1058732">
                  <a:moveTo>
                    <a:pt x="0" y="0"/>
                  </a:moveTo>
                  <a:lnTo>
                    <a:pt x="1058733" y="0"/>
                  </a:lnTo>
                  <a:lnTo>
                    <a:pt x="1058733" y="1026227"/>
                  </a:lnTo>
                  <a:lnTo>
                    <a:pt x="0" y="1026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 rot="0">
              <a:off x="2263940" y="350625"/>
              <a:ext cx="6157883" cy="14192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Streaming casi en tiempo real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Monitorea datos en vivo para obtener insights de inmediato.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390333" y="7180941"/>
            <a:ext cx="6800332" cy="1635614"/>
            <a:chOff x="0" y="0"/>
            <a:chExt cx="9067109" cy="2180819"/>
          </a:xfrm>
        </p:grpSpPr>
        <p:grpSp>
          <p:nvGrpSpPr>
            <p:cNvPr name="Group 16" id="16"/>
            <p:cNvGrpSpPr/>
            <p:nvPr/>
          </p:nvGrpSpPr>
          <p:grpSpPr>
            <a:xfrm rot="0">
              <a:off x="0" y="0"/>
              <a:ext cx="9067109" cy="2180819"/>
              <a:chOff x="0" y="0"/>
              <a:chExt cx="1791034" cy="430779"/>
            </a:xfrm>
          </p:grpSpPr>
          <p:sp>
            <p:nvSpPr>
              <p:cNvPr name="Freeform 17" id="17"/>
              <p:cNvSpPr/>
              <p:nvPr/>
            </p:nvSpPr>
            <p:spPr>
              <a:xfrm flipH="false" flipV="false" rot="0">
                <a:off x="0" y="0"/>
                <a:ext cx="1791034" cy="430779"/>
              </a:xfrm>
              <a:custGeom>
                <a:avLst/>
                <a:gdLst/>
                <a:ahLst/>
                <a:cxnLst/>
                <a:rect r="r" b="b" t="t" l="l"/>
                <a:pathLst>
                  <a:path h="430779" w="1791034">
                    <a:moveTo>
                      <a:pt x="13662" y="0"/>
                    </a:moveTo>
                    <a:lnTo>
                      <a:pt x="1777372" y="0"/>
                    </a:lnTo>
                    <a:cubicBezTo>
                      <a:pt x="1784917" y="0"/>
                      <a:pt x="1791034" y="6116"/>
                      <a:pt x="1791034" y="13662"/>
                    </a:cubicBezTo>
                    <a:lnTo>
                      <a:pt x="1791034" y="417118"/>
                    </a:lnTo>
                    <a:cubicBezTo>
                      <a:pt x="1791034" y="420741"/>
                      <a:pt x="1789595" y="424216"/>
                      <a:pt x="1787033" y="426778"/>
                    </a:cubicBezTo>
                    <a:cubicBezTo>
                      <a:pt x="1784471" y="429340"/>
                      <a:pt x="1780996" y="430779"/>
                      <a:pt x="1777372" y="430779"/>
                    </a:cubicBezTo>
                    <a:lnTo>
                      <a:pt x="13662" y="430779"/>
                    </a:lnTo>
                    <a:cubicBezTo>
                      <a:pt x="10038" y="430779"/>
                      <a:pt x="6563" y="429340"/>
                      <a:pt x="4001" y="426778"/>
                    </a:cubicBezTo>
                    <a:cubicBezTo>
                      <a:pt x="1439" y="424216"/>
                      <a:pt x="0" y="420741"/>
                      <a:pt x="0" y="417118"/>
                    </a:cubicBezTo>
                    <a:lnTo>
                      <a:pt x="0" y="13662"/>
                    </a:lnTo>
                    <a:cubicBezTo>
                      <a:pt x="0" y="10038"/>
                      <a:pt x="1439" y="6563"/>
                      <a:pt x="4001" y="4001"/>
                    </a:cubicBezTo>
                    <a:cubicBezTo>
                      <a:pt x="6563" y="1439"/>
                      <a:pt x="10038" y="0"/>
                      <a:pt x="13662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18" id="18"/>
              <p:cNvSpPr txBox="true"/>
              <p:nvPr/>
            </p:nvSpPr>
            <p:spPr>
              <a:xfrm>
                <a:off x="0" y="-38100"/>
                <a:ext cx="1791034" cy="4688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19" id="19"/>
            <p:cNvSpPr/>
            <p:nvPr/>
          </p:nvSpPr>
          <p:spPr>
            <a:xfrm flipH="false" flipV="false" rot="0">
              <a:off x="645250" y="610239"/>
              <a:ext cx="1005511" cy="889658"/>
            </a:xfrm>
            <a:custGeom>
              <a:avLst/>
              <a:gdLst/>
              <a:ahLst/>
              <a:cxnLst/>
              <a:rect r="r" b="b" t="t" l="l"/>
              <a:pathLst>
                <a:path h="889658" w="1005511">
                  <a:moveTo>
                    <a:pt x="0" y="0"/>
                  </a:moveTo>
                  <a:lnTo>
                    <a:pt x="1005510" y="0"/>
                  </a:lnTo>
                  <a:lnTo>
                    <a:pt x="1005510" y="889659"/>
                  </a:lnTo>
                  <a:lnTo>
                    <a:pt x="0" y="8896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 rot="0">
              <a:off x="2263940" y="317761"/>
              <a:ext cx="6426910" cy="14192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Modelo de datos est</a:t>
              </a: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ructurado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Apro</a:t>
              </a: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vecha una arquitectura multinivel bien organizada.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9724065" y="5314555"/>
            <a:ext cx="7117102" cy="1635614"/>
            <a:chOff x="0" y="0"/>
            <a:chExt cx="9489469" cy="2180819"/>
          </a:xfrm>
        </p:grpSpPr>
        <p:grpSp>
          <p:nvGrpSpPr>
            <p:cNvPr name="Group 22" id="22"/>
            <p:cNvGrpSpPr/>
            <p:nvPr/>
          </p:nvGrpSpPr>
          <p:grpSpPr>
            <a:xfrm rot="0">
              <a:off x="0" y="0"/>
              <a:ext cx="9489469" cy="2180819"/>
              <a:chOff x="0" y="0"/>
              <a:chExt cx="1874463" cy="430779"/>
            </a:xfrm>
          </p:grpSpPr>
          <p:sp>
            <p:nvSpPr>
              <p:cNvPr name="Freeform 23" id="23"/>
              <p:cNvSpPr/>
              <p:nvPr/>
            </p:nvSpPr>
            <p:spPr>
              <a:xfrm flipH="false" flipV="false" rot="0">
                <a:off x="0" y="0"/>
                <a:ext cx="1874463" cy="430779"/>
              </a:xfrm>
              <a:custGeom>
                <a:avLst/>
                <a:gdLst/>
                <a:ahLst/>
                <a:cxnLst/>
                <a:rect r="r" b="b" t="t" l="l"/>
                <a:pathLst>
                  <a:path h="430779" w="1874463">
                    <a:moveTo>
                      <a:pt x="13053" y="0"/>
                    </a:moveTo>
                    <a:lnTo>
                      <a:pt x="1861410" y="0"/>
                    </a:lnTo>
                    <a:cubicBezTo>
                      <a:pt x="1864872" y="0"/>
                      <a:pt x="1868192" y="1375"/>
                      <a:pt x="1870640" y="3823"/>
                    </a:cubicBezTo>
                    <a:cubicBezTo>
                      <a:pt x="1873088" y="6271"/>
                      <a:pt x="1874463" y="9591"/>
                      <a:pt x="1874463" y="13053"/>
                    </a:cubicBezTo>
                    <a:lnTo>
                      <a:pt x="1874463" y="417726"/>
                    </a:lnTo>
                    <a:cubicBezTo>
                      <a:pt x="1874463" y="421188"/>
                      <a:pt x="1873088" y="424508"/>
                      <a:pt x="1870640" y="426956"/>
                    </a:cubicBezTo>
                    <a:cubicBezTo>
                      <a:pt x="1868192" y="429404"/>
                      <a:pt x="1864872" y="430779"/>
                      <a:pt x="1861410" y="430779"/>
                    </a:cubicBezTo>
                    <a:lnTo>
                      <a:pt x="13053" y="430779"/>
                    </a:lnTo>
                    <a:cubicBezTo>
                      <a:pt x="9591" y="430779"/>
                      <a:pt x="6271" y="429404"/>
                      <a:pt x="3823" y="426956"/>
                    </a:cubicBezTo>
                    <a:cubicBezTo>
                      <a:pt x="1375" y="424508"/>
                      <a:pt x="0" y="421188"/>
                      <a:pt x="0" y="417726"/>
                    </a:cubicBezTo>
                    <a:lnTo>
                      <a:pt x="0" y="13053"/>
                    </a:lnTo>
                    <a:cubicBezTo>
                      <a:pt x="0" y="9591"/>
                      <a:pt x="1375" y="6271"/>
                      <a:pt x="3823" y="3823"/>
                    </a:cubicBezTo>
                    <a:cubicBezTo>
                      <a:pt x="6271" y="1375"/>
                      <a:pt x="9591" y="0"/>
                      <a:pt x="13053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24" id="24"/>
              <p:cNvSpPr txBox="true"/>
              <p:nvPr/>
            </p:nvSpPr>
            <p:spPr>
              <a:xfrm>
                <a:off x="0" y="-38100"/>
                <a:ext cx="1874463" cy="46887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25" id="25"/>
            <p:cNvSpPr/>
            <p:nvPr/>
          </p:nvSpPr>
          <p:spPr>
            <a:xfrm flipH="false" flipV="false" rot="0">
              <a:off x="638587" y="525552"/>
              <a:ext cx="1096056" cy="1104297"/>
            </a:xfrm>
            <a:custGeom>
              <a:avLst/>
              <a:gdLst/>
              <a:ahLst/>
              <a:cxnLst/>
              <a:rect r="r" b="b" t="t" l="l"/>
              <a:pathLst>
                <a:path h="1104297" w="1096056">
                  <a:moveTo>
                    <a:pt x="0" y="0"/>
                  </a:moveTo>
                  <a:lnTo>
                    <a:pt x="1096056" y="0"/>
                  </a:lnTo>
                  <a:lnTo>
                    <a:pt x="1096056" y="1104297"/>
                  </a:lnTo>
                  <a:lnTo>
                    <a:pt x="0" y="11042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2097136" y="350625"/>
              <a:ext cx="6990829" cy="14192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Aislami</a:t>
              </a: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ento por cliente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Accede a tu propio entorno de datos seguro.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724065" y="3466885"/>
            <a:ext cx="7117102" cy="1548477"/>
            <a:chOff x="0" y="0"/>
            <a:chExt cx="9489469" cy="2064637"/>
          </a:xfrm>
        </p:grpSpPr>
        <p:grpSp>
          <p:nvGrpSpPr>
            <p:cNvPr name="Group 28" id="28"/>
            <p:cNvGrpSpPr/>
            <p:nvPr/>
          </p:nvGrpSpPr>
          <p:grpSpPr>
            <a:xfrm rot="0">
              <a:off x="0" y="0"/>
              <a:ext cx="9489469" cy="2064637"/>
              <a:chOff x="0" y="0"/>
              <a:chExt cx="1874463" cy="407829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1874463" cy="407829"/>
              </a:xfrm>
              <a:custGeom>
                <a:avLst/>
                <a:gdLst/>
                <a:ahLst/>
                <a:cxnLst/>
                <a:rect r="r" b="b" t="t" l="l"/>
                <a:pathLst>
                  <a:path h="407829" w="1874463">
                    <a:moveTo>
                      <a:pt x="13053" y="0"/>
                    </a:moveTo>
                    <a:lnTo>
                      <a:pt x="1861410" y="0"/>
                    </a:lnTo>
                    <a:cubicBezTo>
                      <a:pt x="1864872" y="0"/>
                      <a:pt x="1868192" y="1375"/>
                      <a:pt x="1870640" y="3823"/>
                    </a:cubicBezTo>
                    <a:cubicBezTo>
                      <a:pt x="1873088" y="6271"/>
                      <a:pt x="1874463" y="9591"/>
                      <a:pt x="1874463" y="13053"/>
                    </a:cubicBezTo>
                    <a:lnTo>
                      <a:pt x="1874463" y="394776"/>
                    </a:lnTo>
                    <a:cubicBezTo>
                      <a:pt x="1874463" y="398238"/>
                      <a:pt x="1873088" y="401558"/>
                      <a:pt x="1870640" y="404006"/>
                    </a:cubicBezTo>
                    <a:cubicBezTo>
                      <a:pt x="1868192" y="406454"/>
                      <a:pt x="1864872" y="407829"/>
                      <a:pt x="1861410" y="407829"/>
                    </a:cubicBezTo>
                    <a:lnTo>
                      <a:pt x="13053" y="407829"/>
                    </a:lnTo>
                    <a:cubicBezTo>
                      <a:pt x="5844" y="407829"/>
                      <a:pt x="0" y="401985"/>
                      <a:pt x="0" y="394776"/>
                    </a:cubicBezTo>
                    <a:lnTo>
                      <a:pt x="0" y="13053"/>
                    </a:lnTo>
                    <a:cubicBezTo>
                      <a:pt x="0" y="9591"/>
                      <a:pt x="1375" y="6271"/>
                      <a:pt x="3823" y="3823"/>
                    </a:cubicBezTo>
                    <a:cubicBezTo>
                      <a:pt x="6271" y="1375"/>
                      <a:pt x="9591" y="0"/>
                      <a:pt x="13053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38100"/>
                <a:ext cx="1874463" cy="44592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31" id="31"/>
            <p:cNvSpPr/>
            <p:nvPr/>
          </p:nvSpPr>
          <p:spPr>
            <a:xfrm flipH="false" flipV="false" rot="0">
              <a:off x="746604" y="658271"/>
              <a:ext cx="826652" cy="826652"/>
            </a:xfrm>
            <a:custGeom>
              <a:avLst/>
              <a:gdLst/>
              <a:ahLst/>
              <a:cxnLst/>
              <a:rect r="r" b="b" t="t" l="l"/>
              <a:pathLst>
                <a:path h="826652" w="826652">
                  <a:moveTo>
                    <a:pt x="0" y="0"/>
                  </a:moveTo>
                  <a:lnTo>
                    <a:pt x="826652" y="0"/>
                  </a:lnTo>
                  <a:lnTo>
                    <a:pt x="826652" y="826652"/>
                  </a:lnTo>
                  <a:lnTo>
                    <a:pt x="0" y="8266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 rot="0">
              <a:off x="2097136" y="345834"/>
              <a:ext cx="6408276" cy="141924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Almacenamiento longitudinal</a:t>
              </a:r>
            </a:p>
            <a:p>
              <a:pPr algn="l">
                <a:lnSpc>
                  <a:spcPts val="2640"/>
                </a:lnSpc>
              </a:pPr>
              <a:r>
                <a:rPr lang="en-US" sz="2200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Accede a datos históricos para análisis y entrenamiento de modelos.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9724065" y="7180941"/>
            <a:ext cx="7117102" cy="1635601"/>
            <a:chOff x="0" y="0"/>
            <a:chExt cx="9489469" cy="2180801"/>
          </a:xfrm>
        </p:grpSpPr>
        <p:grpSp>
          <p:nvGrpSpPr>
            <p:cNvPr name="Group 34" id="34"/>
            <p:cNvGrpSpPr/>
            <p:nvPr/>
          </p:nvGrpSpPr>
          <p:grpSpPr>
            <a:xfrm rot="0">
              <a:off x="0" y="0"/>
              <a:ext cx="9489469" cy="2180801"/>
              <a:chOff x="0" y="0"/>
              <a:chExt cx="1874463" cy="430775"/>
            </a:xfrm>
          </p:grpSpPr>
          <p:sp>
            <p:nvSpPr>
              <p:cNvPr name="Freeform 35" id="35"/>
              <p:cNvSpPr/>
              <p:nvPr/>
            </p:nvSpPr>
            <p:spPr>
              <a:xfrm flipH="false" flipV="false" rot="0">
                <a:off x="0" y="0"/>
                <a:ext cx="1874463" cy="430775"/>
              </a:xfrm>
              <a:custGeom>
                <a:avLst/>
                <a:gdLst/>
                <a:ahLst/>
                <a:cxnLst/>
                <a:rect r="r" b="b" t="t" l="l"/>
                <a:pathLst>
                  <a:path h="430775" w="1874463">
                    <a:moveTo>
                      <a:pt x="13053" y="0"/>
                    </a:moveTo>
                    <a:lnTo>
                      <a:pt x="1861410" y="0"/>
                    </a:lnTo>
                    <a:cubicBezTo>
                      <a:pt x="1864872" y="0"/>
                      <a:pt x="1868192" y="1375"/>
                      <a:pt x="1870640" y="3823"/>
                    </a:cubicBezTo>
                    <a:cubicBezTo>
                      <a:pt x="1873088" y="6271"/>
                      <a:pt x="1874463" y="9591"/>
                      <a:pt x="1874463" y="13053"/>
                    </a:cubicBezTo>
                    <a:lnTo>
                      <a:pt x="1874463" y="417722"/>
                    </a:lnTo>
                    <a:cubicBezTo>
                      <a:pt x="1874463" y="421184"/>
                      <a:pt x="1873088" y="424504"/>
                      <a:pt x="1870640" y="426952"/>
                    </a:cubicBezTo>
                    <a:cubicBezTo>
                      <a:pt x="1868192" y="429400"/>
                      <a:pt x="1864872" y="430775"/>
                      <a:pt x="1861410" y="430775"/>
                    </a:cubicBezTo>
                    <a:lnTo>
                      <a:pt x="13053" y="430775"/>
                    </a:lnTo>
                    <a:cubicBezTo>
                      <a:pt x="5844" y="430775"/>
                      <a:pt x="0" y="424931"/>
                      <a:pt x="0" y="417722"/>
                    </a:cubicBezTo>
                    <a:lnTo>
                      <a:pt x="0" y="13053"/>
                    </a:lnTo>
                    <a:cubicBezTo>
                      <a:pt x="0" y="9591"/>
                      <a:pt x="1375" y="6271"/>
                      <a:pt x="3823" y="3823"/>
                    </a:cubicBezTo>
                    <a:cubicBezTo>
                      <a:pt x="6271" y="1375"/>
                      <a:pt x="9591" y="0"/>
                      <a:pt x="13053" y="0"/>
                    </a:cubicBezTo>
                    <a:close/>
                  </a:path>
                </a:pathLst>
              </a:custGeom>
              <a:solidFill>
                <a:srgbClr val="F1F6FF">
                  <a:alpha val="69804"/>
                </a:srgbClr>
              </a:solidFill>
              <a:ln w="9525" cap="sq">
                <a:solidFill>
                  <a:srgbClr val="D1D9E8">
                    <a:alpha val="69804"/>
                  </a:srgbClr>
                </a:solidFill>
                <a:prstDash val="solid"/>
                <a:miter/>
              </a:ln>
            </p:spPr>
          </p:sp>
          <p:sp>
            <p:nvSpPr>
              <p:cNvPr name="TextBox 36" id="36"/>
              <p:cNvSpPr txBox="true"/>
              <p:nvPr/>
            </p:nvSpPr>
            <p:spPr>
              <a:xfrm>
                <a:off x="0" y="-38100"/>
                <a:ext cx="1874463" cy="4688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sp>
          <p:nvSpPr>
            <p:cNvPr name="Freeform 37" id="37"/>
            <p:cNvSpPr/>
            <p:nvPr/>
          </p:nvSpPr>
          <p:spPr>
            <a:xfrm flipH="false" flipV="false" rot="0">
              <a:off x="695804" y="581286"/>
              <a:ext cx="956222" cy="956222"/>
            </a:xfrm>
            <a:custGeom>
              <a:avLst/>
              <a:gdLst/>
              <a:ahLst/>
              <a:cxnLst/>
              <a:rect r="r" b="b" t="t" l="l"/>
              <a:pathLst>
                <a:path h="956222" w="956222">
                  <a:moveTo>
                    <a:pt x="0" y="0"/>
                  </a:moveTo>
                  <a:lnTo>
                    <a:pt x="956222" y="0"/>
                  </a:lnTo>
                  <a:lnTo>
                    <a:pt x="956222" y="956222"/>
                  </a:lnTo>
                  <a:lnTo>
                    <a:pt x="0" y="9562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  <a:ln cap="sq">
              <a:noFill/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 rot="0">
              <a:off x="2097136" y="317761"/>
              <a:ext cx="7171164" cy="14192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119"/>
                </a:lnSpc>
              </a:pPr>
              <a:r>
                <a:rPr lang="en-US" sz="2599" b="true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Cruces entre entidades</a:t>
              </a:r>
            </a:p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464646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Combina datos telemáticos y de negocio para una analítica verdaderamente integral.</a:t>
              </a:r>
            </a:p>
          </p:txBody>
        </p:sp>
      </p:grpSp>
      <p:sp>
        <p:nvSpPr>
          <p:cNvPr name="Freeform 39" id="39"/>
          <p:cNvSpPr/>
          <p:nvPr/>
        </p:nvSpPr>
        <p:spPr>
          <a:xfrm flipH="false" flipV="true" rot="-5400000">
            <a:off x="-3989544" y="467207"/>
            <a:ext cx="5275478" cy="6020517"/>
          </a:xfrm>
          <a:custGeom>
            <a:avLst/>
            <a:gdLst/>
            <a:ahLst/>
            <a:cxnLst/>
            <a:rect r="r" b="b" t="t" l="l"/>
            <a:pathLst>
              <a:path h="6020517" w="5275478">
                <a:moveTo>
                  <a:pt x="0" y="6020517"/>
                </a:moveTo>
                <a:lnTo>
                  <a:pt x="5275477" y="6020517"/>
                </a:lnTo>
                <a:lnTo>
                  <a:pt x="5275477" y="0"/>
                </a:lnTo>
                <a:lnTo>
                  <a:pt x="0" y="0"/>
                </a:lnTo>
                <a:lnTo>
                  <a:pt x="0" y="6020517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TextBox 40" id="40"/>
          <p:cNvSpPr txBox="true"/>
          <p:nvPr/>
        </p:nvSpPr>
        <p:spPr>
          <a:xfrm rot="0">
            <a:off x="2390333" y="996379"/>
            <a:ext cx="9591117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¿Por qué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 IoT Query es clave para las flotas empresariales?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42" id="42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45" id="45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extLs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7052344" y="-3168385"/>
            <a:ext cx="29759036" cy="15288705"/>
          </a:xfrm>
          <a:custGeom>
            <a:avLst/>
            <a:gdLst/>
            <a:ahLst/>
            <a:cxnLst/>
            <a:rect r="r" b="b" t="t" l="l"/>
            <a:pathLst>
              <a:path h="15288705" w="29759036">
                <a:moveTo>
                  <a:pt x="0" y="0"/>
                </a:moveTo>
                <a:lnTo>
                  <a:pt x="29759036" y="0"/>
                </a:lnTo>
                <a:lnTo>
                  <a:pt x="29759036" y="15288705"/>
                </a:lnTo>
                <a:lnTo>
                  <a:pt x="0" y="152887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90333" y="2623756"/>
            <a:ext cx="6286747" cy="6634544"/>
            <a:chOff x="0" y="0"/>
            <a:chExt cx="8382329" cy="8846058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0"/>
              <a:ext cx="8382329" cy="8846058"/>
              <a:chOff x="0" y="0"/>
              <a:chExt cx="1655769" cy="1747370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1655769" cy="1747370"/>
              </a:xfrm>
              <a:custGeom>
                <a:avLst/>
                <a:gdLst/>
                <a:ahLst/>
                <a:cxnLst/>
                <a:rect r="r" b="b" t="t" l="l"/>
                <a:pathLst>
                  <a:path h="1747370" w="1655769">
                    <a:moveTo>
                      <a:pt x="14778" y="0"/>
                    </a:moveTo>
                    <a:lnTo>
                      <a:pt x="1640991" y="0"/>
                    </a:lnTo>
                    <a:cubicBezTo>
                      <a:pt x="1644910" y="0"/>
                      <a:pt x="1648669" y="1557"/>
                      <a:pt x="1651440" y="4328"/>
                    </a:cubicBezTo>
                    <a:cubicBezTo>
                      <a:pt x="1654212" y="7100"/>
                      <a:pt x="1655769" y="10858"/>
                      <a:pt x="1655769" y="14778"/>
                    </a:cubicBezTo>
                    <a:lnTo>
                      <a:pt x="1655769" y="1732592"/>
                    </a:lnTo>
                    <a:cubicBezTo>
                      <a:pt x="1655769" y="1736511"/>
                      <a:pt x="1654212" y="1740270"/>
                      <a:pt x="1651440" y="1743041"/>
                    </a:cubicBezTo>
                    <a:cubicBezTo>
                      <a:pt x="1648669" y="1745813"/>
                      <a:pt x="1644910" y="1747370"/>
                      <a:pt x="1640991" y="1747370"/>
                    </a:cubicBezTo>
                    <a:lnTo>
                      <a:pt x="14778" y="1747370"/>
                    </a:lnTo>
                    <a:cubicBezTo>
                      <a:pt x="10858" y="1747370"/>
                      <a:pt x="7100" y="1745813"/>
                      <a:pt x="4328" y="1743041"/>
                    </a:cubicBezTo>
                    <a:cubicBezTo>
                      <a:pt x="1557" y="1740270"/>
                      <a:pt x="0" y="1736511"/>
                      <a:pt x="0" y="1732592"/>
                    </a:cubicBezTo>
                    <a:lnTo>
                      <a:pt x="0" y="14778"/>
                    </a:lnTo>
                    <a:cubicBezTo>
                      <a:pt x="0" y="10858"/>
                      <a:pt x="1557" y="7100"/>
                      <a:pt x="4328" y="4328"/>
                    </a:cubicBezTo>
                    <a:cubicBezTo>
                      <a:pt x="7100" y="1557"/>
                      <a:pt x="10858" y="0"/>
                      <a:pt x="14778" y="0"/>
                    </a:cubicBezTo>
                    <a:close/>
                  </a:path>
                </a:pathLst>
              </a:custGeom>
              <a:solidFill>
                <a:srgbClr val="F1F6FF">
                  <a:alpha val="93725"/>
                </a:srgbClr>
              </a:solidFill>
              <a:ln w="9525" cap="sq">
                <a:solidFill>
                  <a:srgbClr val="D1D9E8">
                    <a:alpha val="93725"/>
                  </a:srgbClr>
                </a:solidFill>
                <a:prstDash val="solid"/>
                <a:miter/>
              </a:ln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1655769" cy="178547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799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0">
              <a:off x="299143" y="48862"/>
              <a:ext cx="7815693" cy="8483821"/>
              <a:chOff x="0" y="0"/>
              <a:chExt cx="1543841" cy="167581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1543841" cy="1675816"/>
              </a:xfrm>
              <a:custGeom>
                <a:avLst/>
                <a:gdLst/>
                <a:ahLst/>
                <a:cxnLst/>
                <a:rect r="r" b="b" t="t" l="l"/>
                <a:pathLst>
                  <a:path h="1675816" w="1543841">
                    <a:moveTo>
                      <a:pt x="29056" y="0"/>
                    </a:moveTo>
                    <a:lnTo>
                      <a:pt x="1514784" y="0"/>
                    </a:lnTo>
                    <a:cubicBezTo>
                      <a:pt x="1522490" y="0"/>
                      <a:pt x="1529881" y="3061"/>
                      <a:pt x="1535330" y="8510"/>
                    </a:cubicBezTo>
                    <a:cubicBezTo>
                      <a:pt x="1540779" y="13960"/>
                      <a:pt x="1543841" y="21350"/>
                      <a:pt x="1543841" y="29056"/>
                    </a:cubicBezTo>
                    <a:lnTo>
                      <a:pt x="1543841" y="1646760"/>
                    </a:lnTo>
                    <a:cubicBezTo>
                      <a:pt x="1543841" y="1654466"/>
                      <a:pt x="1540779" y="1661857"/>
                      <a:pt x="1535330" y="1667306"/>
                    </a:cubicBezTo>
                    <a:cubicBezTo>
                      <a:pt x="1529881" y="1672755"/>
                      <a:pt x="1522490" y="1675816"/>
                      <a:pt x="1514784" y="1675816"/>
                    </a:cubicBezTo>
                    <a:lnTo>
                      <a:pt x="29056" y="1675816"/>
                    </a:lnTo>
                    <a:cubicBezTo>
                      <a:pt x="13009" y="1675816"/>
                      <a:pt x="0" y="1662807"/>
                      <a:pt x="0" y="1646760"/>
                    </a:cubicBezTo>
                    <a:lnTo>
                      <a:pt x="0" y="29056"/>
                    </a:lnTo>
                    <a:cubicBezTo>
                      <a:pt x="0" y="21350"/>
                      <a:pt x="3061" y="13960"/>
                      <a:pt x="8510" y="8510"/>
                    </a:cubicBezTo>
                    <a:cubicBezTo>
                      <a:pt x="13960" y="3061"/>
                      <a:pt x="21350" y="0"/>
                      <a:pt x="29056" y="0"/>
                    </a:cubicBezTo>
                    <a:close/>
                  </a:path>
                </a:pathLst>
              </a:custGeom>
              <a:ln cap="rnd">
                <a:noFill/>
                <a:prstDash val="solid"/>
                <a:round/>
              </a:ln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1543841" cy="1713916"/>
              </a:xfrm>
              <a:prstGeom prst="rect">
                <a:avLst/>
              </a:prstGeom>
            </p:spPr>
            <p:txBody>
              <a:bodyPr anchor="t" rtlCol="false" tIns="254000" lIns="254000" bIns="254000" rIns="254000"/>
              <a:lstStyle/>
              <a:p>
                <a:pPr algn="ctr">
                  <a:lnSpc>
                    <a:spcPts val="2240"/>
                  </a:lnSpc>
                </a:pPr>
              </a:p>
              <a:p>
                <a:pPr algn="ctr">
                  <a:lnSpc>
                    <a:spcPts val="4619"/>
                  </a:lnSpc>
                </a:pPr>
                <a:r>
                  <a:rPr lang="en-US" sz="3299" b="true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Shared / Freemium</a:t>
                </a:r>
              </a:p>
              <a:p>
                <a:pPr algn="ctr">
                  <a:lnSpc>
                    <a:spcPts val="2940"/>
                  </a:lnSpc>
                </a:pPr>
                <a:r>
                  <a:rPr lang="en-US" sz="2100">
                    <a:solidFill>
                      <a:srgbClr val="4D4D4D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Pa</a:t>
                </a:r>
                <a:r>
                  <a:rPr lang="en-US" sz="2100">
                    <a:solidFill>
                      <a:srgbClr val="4D4D4D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ra evaluación y prototipos</a:t>
                </a:r>
              </a:p>
              <a:p>
                <a:pPr algn="ctr">
                  <a:lnSpc>
                    <a:spcPts val="3079"/>
                  </a:lnSpc>
                </a:pPr>
              </a:p>
              <a:p>
                <a:pPr algn="l" marL="474979" indent="-237490" lvl="1">
                  <a:lnSpc>
                    <a:spcPts val="3079"/>
                  </a:lnSpc>
                  <a:buFont typeface="Arial"/>
                  <a:buChar char="•"/>
                </a:pPr>
                <a:r>
                  <a:rPr lang="en-US" b="true" sz="2199">
                    <a:solidFill>
                      <a:srgbClr val="1A65F0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Datos h</a:t>
                </a:r>
                <a:r>
                  <a:rPr lang="en-US" b="true" sz="2199">
                    <a:solidFill>
                      <a:srgbClr val="1A65F0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istóricos: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 hasta 7 días</a:t>
                </a:r>
              </a:p>
              <a:p>
                <a:pPr algn="l" marL="474979" indent="-237490" lvl="1">
                  <a:lnSpc>
                    <a:spcPts val="3079"/>
                  </a:lnSpc>
                  <a:buFont typeface="Arial"/>
                  <a:buChar char="•"/>
                </a:pP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Consultas </a:t>
                </a: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SQL: 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límites de uso justo (concurrencia reducida y tamaño             de resultados limitado)</a:t>
                </a:r>
              </a:p>
              <a:p>
                <a:pPr algn="l" marL="474979" indent="-237490" lvl="1">
                  <a:lnSpc>
                    <a:spcPts val="3079"/>
                  </a:lnSpc>
                  <a:buFont typeface="Arial"/>
                  <a:buChar char="•"/>
                </a:pP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M</a:t>
                </a: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odelo de almacenamiento: 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compartido</a:t>
                </a:r>
              </a:p>
              <a:p>
                <a:pPr algn="l" marL="474979" indent="-237490" lvl="1">
                  <a:lnSpc>
                    <a:spcPts val="3079"/>
                  </a:lnSpc>
                  <a:buFont typeface="Arial"/>
                  <a:buChar char="•"/>
                </a:pP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Streaming: 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no incluido</a:t>
                </a: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 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(actualización periódica)</a:t>
                </a:r>
              </a:p>
              <a:p>
                <a:pPr algn="l" marL="474979" indent="-237490" lvl="1">
                  <a:lnSpc>
                    <a:spcPts val="3079"/>
                  </a:lnSpc>
                  <a:buFont typeface="Arial"/>
                  <a:buChar char="•"/>
                </a:pP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Integraciones: 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solo consultas                SQL manuales</a:t>
                </a:r>
              </a:p>
              <a:p>
                <a:pPr algn="l" marL="474979" indent="-237490" lvl="1">
                  <a:lnSpc>
                    <a:spcPts val="3079"/>
                  </a:lnSpc>
                  <a:buFont typeface="Arial"/>
                  <a:buChar char="•"/>
                </a:pPr>
                <a:r>
                  <a:rPr lang="en-US" b="true" sz="2199">
                    <a:solidFill>
                      <a:srgbClr val="222222"/>
                    </a:solidFill>
                    <a:latin typeface="Proxima Nova Bold"/>
                    <a:ea typeface="Proxima Nova Bold"/>
                    <a:cs typeface="Proxima Nova Bold"/>
                    <a:sym typeface="Proxima Nova Bold"/>
                  </a:rPr>
                  <a:t>Soporte: </a:t>
                </a:r>
                <a:r>
                  <a:rPr lang="en-US" sz="2199">
                    <a:solidFill>
                      <a:srgbClr val="222222"/>
                    </a:solidFill>
                    <a:latin typeface="Proxima Nova"/>
                    <a:ea typeface="Proxima Nova"/>
                    <a:cs typeface="Proxima Nova"/>
                    <a:sym typeface="Proxima Nova"/>
                  </a:rPr>
                  <a:t>comunidad / correo electrónico</a:t>
                </a: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2390333" y="991557"/>
            <a:ext cx="10519299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Elig</a:t>
            </a:r>
            <a:r>
              <a:rPr lang="en-US" sz="5499">
                <a:solidFill>
                  <a:srgbClr val="1A65F0"/>
                </a:solidFill>
                <a:latin typeface="Proxima Nova"/>
                <a:ea typeface="Proxima Nova"/>
                <a:cs typeface="Proxima Nova"/>
                <a:sym typeface="Proxima Nova"/>
              </a:rPr>
              <a:t>e el plan que se ajusta a tu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82120" y="2847170"/>
            <a:ext cx="7737450" cy="6669516"/>
            <a:chOff x="0" y="0"/>
            <a:chExt cx="2037847" cy="17565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037847" cy="1756580"/>
            </a:xfrm>
            <a:custGeom>
              <a:avLst/>
              <a:gdLst/>
              <a:ahLst/>
              <a:cxnLst/>
              <a:rect r="r" b="b" t="t" l="l"/>
              <a:pathLst>
                <a:path h="1756580" w="2037847">
                  <a:moveTo>
                    <a:pt x="35020" y="0"/>
                  </a:moveTo>
                  <a:lnTo>
                    <a:pt x="2002827" y="0"/>
                  </a:lnTo>
                  <a:cubicBezTo>
                    <a:pt x="2022168" y="0"/>
                    <a:pt x="2037847" y="15679"/>
                    <a:pt x="2037847" y="35020"/>
                  </a:cubicBezTo>
                  <a:lnTo>
                    <a:pt x="2037847" y="1721560"/>
                  </a:lnTo>
                  <a:cubicBezTo>
                    <a:pt x="2037847" y="1740901"/>
                    <a:pt x="2022168" y="1756580"/>
                    <a:pt x="2002827" y="1756580"/>
                  </a:cubicBezTo>
                  <a:lnTo>
                    <a:pt x="35020" y="1756580"/>
                  </a:lnTo>
                  <a:cubicBezTo>
                    <a:pt x="15679" y="1756580"/>
                    <a:pt x="0" y="1740901"/>
                    <a:pt x="0" y="1721560"/>
                  </a:cubicBezTo>
                  <a:lnTo>
                    <a:pt x="0" y="35020"/>
                  </a:lnTo>
                  <a:cubicBezTo>
                    <a:pt x="0" y="15679"/>
                    <a:pt x="15679" y="0"/>
                    <a:pt x="35020" y="0"/>
                  </a:cubicBezTo>
                  <a:close/>
                </a:path>
              </a:pathLst>
            </a:custGeom>
            <a:solidFill>
              <a:srgbClr val="1A65F0"/>
            </a:solidFill>
            <a:ln w="9525" cap="rnd">
              <a:solidFill>
                <a:srgbClr val="1A65F0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2037847" cy="17946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3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514515" y="2623756"/>
            <a:ext cx="7291712" cy="6666637"/>
            <a:chOff x="0" y="0"/>
            <a:chExt cx="1920451" cy="175582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20451" cy="1755822"/>
            </a:xfrm>
            <a:custGeom>
              <a:avLst/>
              <a:gdLst/>
              <a:ahLst/>
              <a:cxnLst/>
              <a:rect r="r" b="b" t="t" l="l"/>
              <a:pathLst>
                <a:path h="1755822" w="1920451">
                  <a:moveTo>
                    <a:pt x="23358" y="0"/>
                  </a:moveTo>
                  <a:lnTo>
                    <a:pt x="1897093" y="0"/>
                  </a:lnTo>
                  <a:cubicBezTo>
                    <a:pt x="1909993" y="0"/>
                    <a:pt x="1920451" y="10458"/>
                    <a:pt x="1920451" y="23358"/>
                  </a:cubicBezTo>
                  <a:lnTo>
                    <a:pt x="1920451" y="1732464"/>
                  </a:lnTo>
                  <a:cubicBezTo>
                    <a:pt x="1920451" y="1738659"/>
                    <a:pt x="1917990" y="1744600"/>
                    <a:pt x="1913609" y="1748980"/>
                  </a:cubicBezTo>
                  <a:cubicBezTo>
                    <a:pt x="1909229" y="1753361"/>
                    <a:pt x="1903288" y="1755822"/>
                    <a:pt x="1897093" y="1755822"/>
                  </a:cubicBezTo>
                  <a:lnTo>
                    <a:pt x="23358" y="1755822"/>
                  </a:lnTo>
                  <a:cubicBezTo>
                    <a:pt x="10458" y="1755822"/>
                    <a:pt x="0" y="1745364"/>
                    <a:pt x="0" y="1732464"/>
                  </a:cubicBezTo>
                  <a:lnTo>
                    <a:pt x="0" y="23358"/>
                  </a:lnTo>
                  <a:cubicBezTo>
                    <a:pt x="0" y="17163"/>
                    <a:pt x="2461" y="11222"/>
                    <a:pt x="6841" y="6841"/>
                  </a:cubicBezTo>
                  <a:cubicBezTo>
                    <a:pt x="11222" y="2461"/>
                    <a:pt x="17163" y="0"/>
                    <a:pt x="23358" y="0"/>
                  </a:cubicBezTo>
                  <a:close/>
                </a:path>
              </a:pathLst>
            </a:custGeom>
            <a:solidFill>
              <a:srgbClr val="F1F6FF"/>
            </a:solidFill>
            <a:ln w="28575" cap="rnd">
              <a:solidFill>
                <a:srgbClr val="1A65F0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920451" cy="1793922"/>
            </a:xfrm>
            <a:prstGeom prst="rect">
              <a:avLst/>
            </a:prstGeom>
          </p:spPr>
          <p:txBody>
            <a:bodyPr anchor="t" rtlCol="false" tIns="254000" lIns="254000" bIns="254000" rIns="254000"/>
            <a:lstStyle/>
            <a:p>
              <a:pPr algn="ctr">
                <a:lnSpc>
                  <a:spcPts val="2240"/>
                </a:lnSpc>
              </a:pPr>
            </a:p>
            <a:p>
              <a:pPr algn="ctr">
                <a:lnSpc>
                  <a:spcPts val="4619"/>
                </a:lnSpc>
              </a:pPr>
              <a:r>
                <a:rPr lang="en-US" sz="3299" b="true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Enterprise / Premium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4D4D4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Pa</a:t>
              </a:r>
              <a:r>
                <a:rPr lang="en-US" sz="2099">
                  <a:solidFill>
                    <a:srgbClr val="4D4D4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ra cargas de trabajo en producción</a:t>
              </a:r>
            </a:p>
            <a:p>
              <a:pPr algn="ctr">
                <a:lnSpc>
                  <a:spcPts val="2939"/>
                </a:lnSpc>
              </a:pP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Datos h</a:t>
              </a:r>
              <a:r>
                <a:rPr lang="en-US" b="true" sz="2199">
                  <a:solidFill>
                    <a:srgbClr val="1A65F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istóricos: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1+ mes incluido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(retención extendida disponible)</a:t>
              </a: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Consultas </a:t>
              </a: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SQL: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alta concurrencia y resultados      de gran volumen</a:t>
              </a: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Modelo de almacenamiento: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almacenamiento privado (single-tenant)</a:t>
              </a: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Streaming: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ingestión casi en tiempo real incluida</a:t>
              </a: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Integraciones: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stack de BI/ML; exportación              a CRM/ERP</a:t>
              </a: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Soporte: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soporte con SLA</a:t>
              </a:r>
            </a:p>
            <a:p>
              <a:pPr algn="l" marL="474978" indent="-237489" lvl="1">
                <a:lnSpc>
                  <a:spcPts val="3079"/>
                </a:lnSpc>
                <a:buFont typeface="Arial"/>
                <a:buChar char="•"/>
              </a:pP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Servicios </a:t>
              </a:r>
              <a:r>
                <a:rPr lang="en-US" b="true" sz="2199">
                  <a:solidFill>
                    <a:srgbClr val="222222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Profesionales: </a:t>
              </a:r>
              <a:r>
                <a:rPr lang="en-US" sz="21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bajo demanda</a:t>
              </a:r>
            </a:p>
            <a:p>
              <a:pPr algn="l">
                <a:lnSpc>
                  <a:spcPts val="2240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-3702340" y="-798694"/>
            <a:ext cx="5206848" cy="5942194"/>
          </a:xfrm>
          <a:custGeom>
            <a:avLst/>
            <a:gdLst/>
            <a:ahLst/>
            <a:cxnLst/>
            <a:rect r="r" b="b" t="t" l="l"/>
            <a:pathLst>
              <a:path h="5942194" w="5206848">
                <a:moveTo>
                  <a:pt x="0" y="0"/>
                </a:moveTo>
                <a:lnTo>
                  <a:pt x="5206848" y="0"/>
                </a:lnTo>
                <a:lnTo>
                  <a:pt x="5206848" y="5942194"/>
                </a:lnTo>
                <a:lnTo>
                  <a:pt x="0" y="59421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4000"/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6066849" y="2144868"/>
            <a:ext cx="2384901" cy="2721714"/>
          </a:xfrm>
          <a:custGeom>
            <a:avLst/>
            <a:gdLst/>
            <a:ahLst/>
            <a:cxnLst/>
            <a:rect r="r" b="b" t="t" l="l"/>
            <a:pathLst>
              <a:path h="2721714" w="2384901">
                <a:moveTo>
                  <a:pt x="0" y="0"/>
                </a:moveTo>
                <a:lnTo>
                  <a:pt x="2384902" y="0"/>
                </a:lnTo>
                <a:lnTo>
                  <a:pt x="2384902" y="2721713"/>
                </a:lnTo>
                <a:lnTo>
                  <a:pt x="0" y="27217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14768428" y="-1615781"/>
            <a:ext cx="3881816" cy="3086100"/>
            <a:chOff x="0" y="0"/>
            <a:chExt cx="5175755" cy="4114800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5175755" cy="4114800"/>
              <a:chOff x="0" y="0"/>
              <a:chExt cx="1022371" cy="81280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022371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1022371">
                    <a:moveTo>
                      <a:pt x="101715" y="0"/>
                    </a:moveTo>
                    <a:lnTo>
                      <a:pt x="920657" y="0"/>
                    </a:lnTo>
                    <a:cubicBezTo>
                      <a:pt x="947633" y="0"/>
                      <a:pt x="973505" y="10716"/>
                      <a:pt x="992580" y="29792"/>
                    </a:cubicBezTo>
                    <a:cubicBezTo>
                      <a:pt x="1011655" y="48867"/>
                      <a:pt x="1022371" y="74738"/>
                      <a:pt x="1022371" y="101715"/>
                    </a:cubicBezTo>
                    <a:lnTo>
                      <a:pt x="1022371" y="711085"/>
                    </a:lnTo>
                    <a:cubicBezTo>
                      <a:pt x="1022371" y="738062"/>
                      <a:pt x="1011655" y="763933"/>
                      <a:pt x="992580" y="783008"/>
                    </a:cubicBezTo>
                    <a:cubicBezTo>
                      <a:pt x="973505" y="802084"/>
                      <a:pt x="947633" y="812800"/>
                      <a:pt x="920657" y="812800"/>
                    </a:cubicBezTo>
                    <a:lnTo>
                      <a:pt x="101715" y="812800"/>
                    </a:lnTo>
                    <a:cubicBezTo>
                      <a:pt x="74738" y="812800"/>
                      <a:pt x="48867" y="802084"/>
                      <a:pt x="29792" y="783008"/>
                    </a:cubicBezTo>
                    <a:cubicBezTo>
                      <a:pt x="10716" y="763933"/>
                      <a:pt x="0" y="738062"/>
                      <a:pt x="0" y="711085"/>
                    </a:cubicBezTo>
                    <a:lnTo>
                      <a:pt x="0" y="101715"/>
                    </a:lnTo>
                    <a:cubicBezTo>
                      <a:pt x="0" y="74738"/>
                      <a:pt x="10716" y="48867"/>
                      <a:pt x="29792" y="29792"/>
                    </a:cubicBezTo>
                    <a:cubicBezTo>
                      <a:pt x="48867" y="10716"/>
                      <a:pt x="74738" y="0"/>
                      <a:pt x="101715" y="0"/>
                    </a:cubicBezTo>
                    <a:close/>
                  </a:path>
                </a:pathLst>
              </a:custGeom>
              <a:solidFill>
                <a:srgbClr val="1A65F0"/>
              </a:solidFill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38100"/>
                <a:ext cx="1022371" cy="8509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659"/>
                  </a:lnSpc>
                </a:pPr>
              </a:p>
            </p:txBody>
          </p:sp>
        </p:grpSp>
        <p:sp>
          <p:nvSpPr>
            <p:cNvPr name="Freeform 23" id="23"/>
            <p:cNvSpPr/>
            <p:nvPr/>
          </p:nvSpPr>
          <p:spPr>
            <a:xfrm flipH="false" flipV="false" rot="0">
              <a:off x="872975" y="2851608"/>
              <a:ext cx="3040174" cy="674366"/>
            </a:xfrm>
            <a:custGeom>
              <a:avLst/>
              <a:gdLst/>
              <a:ahLst/>
              <a:cxnLst/>
              <a:rect r="r" b="b" t="t" l="l"/>
              <a:pathLst>
                <a:path h="674366" w="3040174">
                  <a:moveTo>
                    <a:pt x="0" y="0"/>
                  </a:moveTo>
                  <a:lnTo>
                    <a:pt x="3040174" y="0"/>
                  </a:lnTo>
                  <a:lnTo>
                    <a:pt x="3040174" y="674366"/>
                  </a:lnTo>
                  <a:lnTo>
                    <a:pt x="0" y="6743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  <p:transition spd="fast">
    <p:fade/>
  </p:transition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222" r="0" b="-22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734361" y="3335332"/>
            <a:ext cx="6819278" cy="1512640"/>
          </a:xfrm>
          <a:custGeom>
            <a:avLst/>
            <a:gdLst/>
            <a:ahLst/>
            <a:cxnLst/>
            <a:rect r="r" b="b" t="t" l="l"/>
            <a:pathLst>
              <a:path h="1512640" w="6819278">
                <a:moveTo>
                  <a:pt x="0" y="0"/>
                </a:moveTo>
                <a:lnTo>
                  <a:pt x="6819278" y="0"/>
                </a:lnTo>
                <a:lnTo>
                  <a:pt x="6819278" y="1512640"/>
                </a:lnTo>
                <a:lnTo>
                  <a:pt x="0" y="15126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963272" y="5307410"/>
            <a:ext cx="6361455" cy="4482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</a:pPr>
            <a:r>
              <a:rPr lang="en-US" sz="2600">
                <a:solidFill>
                  <a:srgbClr val="464646"/>
                </a:solidFill>
                <a:latin typeface="Proxima Nova"/>
                <a:ea typeface="Proxima Nova"/>
                <a:cs typeface="Proxima Nova"/>
                <a:sym typeface="Proxima Nova"/>
              </a:rPr>
              <a:t>Consulta sobre tus necesidades de analítica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676216" y="5679493"/>
            <a:ext cx="4935567" cy="679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iotquery@navixy.com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695266" y="8862126"/>
            <a:ext cx="4935567" cy="3961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 b="true">
                <a:solidFill>
                  <a:srgbClr val="1A65F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navixy.com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DAHZaajCu9U</dc:identifier>
  <dcterms:modified xsi:type="dcterms:W3CDTF">2011-08-01T06:04:30Z</dcterms:modified>
  <cp:revision>1</cp:revision>
  <dc:title>ES Pitch of IoT Query</dc:title>
</cp:coreProperties>
</file>