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Proxima Nova" charset="1" panose="02000506030000020004"/>
      <p:regular r:id="rId17"/>
    </p:embeddedFont>
    <p:embeddedFont>
      <p:font typeface="Proxima Nova Bold" charset="1" panose="020005060300000200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4.svg" Type="http://schemas.openxmlformats.org/officeDocument/2006/relationships/image"/><Relationship Id="rId6" Target="../media/aAG5Js8y3O4.m4a" Type="http://schemas.microsoft.com/office/2007/relationships/media"/><Relationship Id="rId7" Target="../media/aAG5Js8y3O4.m4a" Type="http://schemas.openxmlformats.org/officeDocument/2006/relationships/audio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2" Target="../media/image9.jpe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Relationship Id="rId8" Target="../media/image16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6.png" Type="http://schemas.openxmlformats.org/officeDocument/2006/relationships/image"/><Relationship Id="rId4" Target="../media/image26.pn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9.jpeg" Type="http://schemas.openxmlformats.org/officeDocument/2006/relationships/image"/><Relationship Id="rId5" Target="../media/image29.png" Type="http://schemas.openxmlformats.org/officeDocument/2006/relationships/image"/><Relationship Id="rId6" Target="../media/image30.jpeg" Type="http://schemas.openxmlformats.org/officeDocument/2006/relationships/image"/><Relationship Id="rId7" Target="../media/image31.jpe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16.pn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2" Target="../media/image9.jpe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6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1" t="-222" r="0" b="-6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83679" y="3664587"/>
            <a:ext cx="7722811" cy="1713060"/>
          </a:xfrm>
          <a:custGeom>
            <a:avLst/>
            <a:gdLst/>
            <a:ahLst/>
            <a:cxnLst/>
            <a:rect r="r" b="b" t="t" l="l"/>
            <a:pathLst>
              <a:path h="1713060" w="7722811">
                <a:moveTo>
                  <a:pt x="0" y="0"/>
                </a:moveTo>
                <a:lnTo>
                  <a:pt x="7722811" y="0"/>
                </a:lnTo>
                <a:lnTo>
                  <a:pt x="7722811" y="1713060"/>
                </a:lnTo>
                <a:lnTo>
                  <a:pt x="0" y="17130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958865" y="5753854"/>
            <a:ext cx="6844059" cy="1202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24"/>
              </a:lnSpc>
            </a:pPr>
            <a:r>
              <a:rPr lang="en-US" sz="36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Get API-less data sol</a:t>
            </a:r>
            <a:r>
              <a:rPr lang="en-US" sz="36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ution</a:t>
            </a:r>
          </a:p>
          <a:p>
            <a:pPr algn="ctr">
              <a:lnSpc>
                <a:spcPts val="4824"/>
              </a:lnSpc>
            </a:pPr>
            <a:r>
              <a:rPr lang="en-US" sz="36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 for telematics intelligence</a:t>
            </a:r>
          </a:p>
        </p:txBody>
      </p:sp>
      <p:pic>
        <p:nvPicPr>
          <p:cNvPr name="Picture 5" id="5">
            <a:hlinkClick action="ppaction://media"/>
          </p:cNvPr>
          <p:cNvPicPr>
            <a:picLocks noChangeAspect="true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>
                  <p14:trim st="1713.8680" end="0.014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5"/>
                </p:tgtEl>
              </p:cBhvr>
            </p:cmd>
            <p:audio>
              <p:cMediaNode vol="100000" showWhenStopped="false">
                <p:cTn/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40811" y="0"/>
            <a:ext cx="8147189" cy="10287000"/>
          </a:xfrm>
          <a:custGeom>
            <a:avLst/>
            <a:gdLst/>
            <a:ahLst/>
            <a:cxnLst/>
            <a:rect r="r" b="b" t="t" l="l"/>
            <a:pathLst>
              <a:path h="10287000" w="8147189">
                <a:moveTo>
                  <a:pt x="0" y="0"/>
                </a:moveTo>
                <a:lnTo>
                  <a:pt x="8147189" y="0"/>
                </a:lnTo>
                <a:lnTo>
                  <a:pt x="8147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088" t="0" r="-3338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745708">
            <a:off x="825560" y="8124895"/>
            <a:ext cx="8930009" cy="8763093"/>
          </a:xfrm>
          <a:custGeom>
            <a:avLst/>
            <a:gdLst/>
            <a:ahLst/>
            <a:cxnLst/>
            <a:rect r="r" b="b" t="t" l="l"/>
            <a:pathLst>
              <a:path h="8763093" w="8930009">
                <a:moveTo>
                  <a:pt x="0" y="0"/>
                </a:moveTo>
                <a:lnTo>
                  <a:pt x="8930009" y="0"/>
                </a:lnTo>
                <a:lnTo>
                  <a:pt x="8930009" y="8763093"/>
                </a:lnTo>
                <a:lnTo>
                  <a:pt x="0" y="8763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217896" y="7683827"/>
            <a:ext cx="9828949" cy="9645230"/>
          </a:xfrm>
          <a:custGeom>
            <a:avLst/>
            <a:gdLst/>
            <a:ahLst/>
            <a:cxnLst/>
            <a:rect r="r" b="b" t="t" l="l"/>
            <a:pathLst>
              <a:path h="9645230" w="9828949">
                <a:moveTo>
                  <a:pt x="0" y="0"/>
                </a:moveTo>
                <a:lnTo>
                  <a:pt x="9828948" y="0"/>
                </a:lnTo>
                <a:lnTo>
                  <a:pt x="9828948" y="9645230"/>
                </a:lnTo>
                <a:lnTo>
                  <a:pt x="0" y="96452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399858" y="5361471"/>
            <a:ext cx="96690" cy="1343632"/>
            <a:chOff x="0" y="0"/>
            <a:chExt cx="25466" cy="3538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466" cy="353878"/>
            </a:xfrm>
            <a:custGeom>
              <a:avLst/>
              <a:gdLst/>
              <a:ahLst/>
              <a:cxnLst/>
              <a:rect r="r" b="b" t="t" l="l"/>
              <a:pathLst>
                <a:path h="353878" w="25466">
                  <a:moveTo>
                    <a:pt x="0" y="0"/>
                  </a:moveTo>
                  <a:lnTo>
                    <a:pt x="25466" y="0"/>
                  </a:lnTo>
                  <a:lnTo>
                    <a:pt x="25466" y="353878"/>
                  </a:lnTo>
                  <a:lnTo>
                    <a:pt x="0" y="353878"/>
                  </a:ln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5466" cy="391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390333" y="1512239"/>
            <a:ext cx="5144468" cy="1141137"/>
          </a:xfrm>
          <a:custGeom>
            <a:avLst/>
            <a:gdLst/>
            <a:ahLst/>
            <a:cxnLst/>
            <a:rect r="r" b="b" t="t" l="l"/>
            <a:pathLst>
              <a:path h="1141137" w="5144468">
                <a:moveTo>
                  <a:pt x="0" y="0"/>
                </a:moveTo>
                <a:lnTo>
                  <a:pt x="5144468" y="0"/>
                </a:lnTo>
                <a:lnTo>
                  <a:pt x="5144468" y="1141137"/>
                </a:lnTo>
                <a:lnTo>
                  <a:pt x="0" y="11411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390333" y="1470319"/>
            <a:ext cx="5144468" cy="1141137"/>
          </a:xfrm>
          <a:custGeom>
            <a:avLst/>
            <a:gdLst/>
            <a:ahLst/>
            <a:cxnLst/>
            <a:rect r="r" b="b" t="t" l="l"/>
            <a:pathLst>
              <a:path h="1141137" w="5144468">
                <a:moveTo>
                  <a:pt x="0" y="0"/>
                </a:moveTo>
                <a:lnTo>
                  <a:pt x="5144468" y="0"/>
                </a:lnTo>
                <a:lnTo>
                  <a:pt x="5144468" y="1141137"/>
                </a:lnTo>
                <a:lnTo>
                  <a:pt x="0" y="11411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90333" y="3236273"/>
            <a:ext cx="6791767" cy="1558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47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direct SQL</a:t>
            </a:r>
            <a:r>
              <a:rPr lang="en-US" sz="47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 access</a:t>
            </a:r>
          </a:p>
          <a:p>
            <a:pPr algn="l">
              <a:lnSpc>
                <a:spcPts val="6239"/>
              </a:lnSpc>
            </a:pPr>
            <a:r>
              <a:rPr lang="en-US" sz="47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to fleet and geo data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787380" y="5273906"/>
            <a:ext cx="7036825" cy="147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IoT Query 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ensuring seamless integration with BI tools, ML models, and custom logic for enterprise fleets with 500+ assets. 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458018" y="-3043883"/>
            <a:ext cx="30764575" cy="15805300"/>
          </a:xfrm>
          <a:custGeom>
            <a:avLst/>
            <a:gdLst/>
            <a:ahLst/>
            <a:cxnLst/>
            <a:rect r="r" b="b" t="t" l="l"/>
            <a:pathLst>
              <a:path h="15805300" w="30764575">
                <a:moveTo>
                  <a:pt x="0" y="0"/>
                </a:moveTo>
                <a:lnTo>
                  <a:pt x="30764574" y="0"/>
                </a:lnTo>
                <a:lnTo>
                  <a:pt x="30764574" y="15805300"/>
                </a:lnTo>
                <a:lnTo>
                  <a:pt x="0" y="1580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114911" y="2261931"/>
            <a:ext cx="18999451" cy="7456772"/>
            <a:chOff x="0" y="0"/>
            <a:chExt cx="25332601" cy="99423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332601" cy="9942363"/>
            </a:xfrm>
            <a:custGeom>
              <a:avLst/>
              <a:gdLst/>
              <a:ahLst/>
              <a:cxnLst/>
              <a:rect r="r" b="b" t="t" l="l"/>
              <a:pathLst>
                <a:path h="9942363" w="25332601">
                  <a:moveTo>
                    <a:pt x="0" y="0"/>
                  </a:moveTo>
                  <a:lnTo>
                    <a:pt x="25332601" y="0"/>
                  </a:lnTo>
                  <a:lnTo>
                    <a:pt x="25332601" y="9942363"/>
                  </a:lnTo>
                  <a:lnTo>
                    <a:pt x="0" y="9942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26" t="0" r="-926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824164" y="715070"/>
              <a:ext cx="19729003" cy="8138296"/>
            </a:xfrm>
            <a:custGeom>
              <a:avLst/>
              <a:gdLst/>
              <a:ahLst/>
              <a:cxnLst/>
              <a:rect r="r" b="b" t="t" l="l"/>
              <a:pathLst>
                <a:path h="8138296" w="19729003">
                  <a:moveTo>
                    <a:pt x="0" y="0"/>
                  </a:moveTo>
                  <a:lnTo>
                    <a:pt x="19729003" y="0"/>
                  </a:lnTo>
                  <a:lnTo>
                    <a:pt x="19729003" y="8138296"/>
                  </a:lnTo>
                  <a:lnTo>
                    <a:pt x="0" y="8138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26" t="0" r="-92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103672" y="7072009"/>
            <a:ext cx="3339449" cy="1753828"/>
            <a:chOff x="0" y="0"/>
            <a:chExt cx="4452599" cy="233843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287512"/>
              <a:ext cx="4452599" cy="1050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</a:t>
              </a:r>
              <a:r>
                <a:rPr lang="en-US" sz="26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isualize </a:t>
              </a:r>
            </a:p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information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90566" cy="995195"/>
            </a:xfrm>
            <a:custGeom>
              <a:avLst/>
              <a:gdLst/>
              <a:ahLst/>
              <a:cxnLst/>
              <a:rect r="r" b="b" t="t" l="l"/>
              <a:pathLst>
                <a:path h="995195" w="990566">
                  <a:moveTo>
                    <a:pt x="0" y="0"/>
                  </a:moveTo>
                  <a:lnTo>
                    <a:pt x="990566" y="0"/>
                  </a:lnTo>
                  <a:lnTo>
                    <a:pt x="990566" y="995195"/>
                  </a:lnTo>
                  <a:lnTo>
                    <a:pt x="0" y="995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2118432" y="3060421"/>
            <a:ext cx="826733" cy="665124"/>
          </a:xfrm>
          <a:custGeom>
            <a:avLst/>
            <a:gdLst/>
            <a:ahLst/>
            <a:cxnLst/>
            <a:rect r="r" b="b" t="t" l="l"/>
            <a:pathLst>
              <a:path h="665124" w="826733">
                <a:moveTo>
                  <a:pt x="0" y="0"/>
                </a:moveTo>
                <a:lnTo>
                  <a:pt x="826733" y="0"/>
                </a:lnTo>
                <a:lnTo>
                  <a:pt x="826733" y="665124"/>
                </a:lnTo>
                <a:lnTo>
                  <a:pt x="0" y="6651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03672" y="3954145"/>
            <a:ext cx="2869558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Explore your data with direct SQL</a:t>
            </a:r>
          </a:p>
        </p:txBody>
      </p:sp>
      <p:sp>
        <p:nvSpPr>
          <p:cNvPr name="Freeform 11" id="11"/>
          <p:cNvSpPr/>
          <p:nvPr/>
        </p:nvSpPr>
        <p:spPr>
          <a:xfrm flipH="false" flipV="true" rot="-5400000">
            <a:off x="-4071031" y="2526912"/>
            <a:ext cx="5275478" cy="6020517"/>
          </a:xfrm>
          <a:custGeom>
            <a:avLst/>
            <a:gdLst/>
            <a:ahLst/>
            <a:cxnLst/>
            <a:rect r="r" b="b" t="t" l="l"/>
            <a:pathLst>
              <a:path h="6020517" w="5275478">
                <a:moveTo>
                  <a:pt x="0" y="6020516"/>
                </a:moveTo>
                <a:lnTo>
                  <a:pt x="5275478" y="6020516"/>
                </a:lnTo>
                <a:lnTo>
                  <a:pt x="5275478" y="0"/>
                </a:lnTo>
                <a:lnTo>
                  <a:pt x="0" y="0"/>
                </a:lnTo>
                <a:lnTo>
                  <a:pt x="0" y="6020516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18432" y="5248275"/>
            <a:ext cx="811973" cy="575486"/>
          </a:xfrm>
          <a:custGeom>
            <a:avLst/>
            <a:gdLst/>
            <a:ahLst/>
            <a:cxnLst/>
            <a:rect r="r" b="b" t="t" l="l"/>
            <a:pathLst>
              <a:path h="575486" w="811973">
                <a:moveTo>
                  <a:pt x="0" y="0"/>
                </a:moveTo>
                <a:lnTo>
                  <a:pt x="811973" y="0"/>
                </a:lnTo>
                <a:lnTo>
                  <a:pt x="811973" y="575486"/>
                </a:lnTo>
                <a:lnTo>
                  <a:pt x="0" y="5754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103672" y="6044886"/>
            <a:ext cx="2809850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View tabular results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03672" y="1330026"/>
            <a:ext cx="10323292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5"/>
              </a:lnSpc>
            </a:pPr>
            <a:r>
              <a:rPr lang="en-US" sz="5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From raw SQL to tabl</a:t>
            </a:r>
            <a:r>
              <a:rPr lang="en-US" sz="5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 and plot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710622" y="-2870774"/>
            <a:ext cx="30012494" cy="15418919"/>
          </a:xfrm>
          <a:custGeom>
            <a:avLst/>
            <a:gdLst/>
            <a:ahLst/>
            <a:cxnLst/>
            <a:rect r="r" b="b" t="t" l="l"/>
            <a:pathLst>
              <a:path h="15418919" w="30012494">
                <a:moveTo>
                  <a:pt x="0" y="0"/>
                </a:moveTo>
                <a:lnTo>
                  <a:pt x="30012494" y="0"/>
                </a:lnTo>
                <a:lnTo>
                  <a:pt x="30012494" y="15418918"/>
                </a:lnTo>
                <a:lnTo>
                  <a:pt x="0" y="15418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921288" y="4237563"/>
            <a:ext cx="10438948" cy="1127701"/>
            <a:chOff x="0" y="0"/>
            <a:chExt cx="13918597" cy="15036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193797" y="0"/>
              <a:ext cx="2528351" cy="1422198"/>
            </a:xfrm>
            <a:custGeom>
              <a:avLst/>
              <a:gdLst/>
              <a:ahLst/>
              <a:cxnLst/>
              <a:rect r="r" b="b" t="t" l="l"/>
              <a:pathLst>
                <a:path h="1422198" w="2528351">
                  <a:moveTo>
                    <a:pt x="0" y="0"/>
                  </a:moveTo>
                  <a:lnTo>
                    <a:pt x="2528351" y="0"/>
                  </a:lnTo>
                  <a:lnTo>
                    <a:pt x="2528351" y="1422198"/>
                  </a:lnTo>
                  <a:lnTo>
                    <a:pt x="0" y="1422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68565"/>
              <a:ext cx="2870073" cy="1435037"/>
            </a:xfrm>
            <a:custGeom>
              <a:avLst/>
              <a:gdLst/>
              <a:ahLst/>
              <a:cxnLst/>
              <a:rect r="r" b="b" t="t" l="l"/>
              <a:pathLst>
                <a:path h="1435037" w="2870073">
                  <a:moveTo>
                    <a:pt x="0" y="0"/>
                  </a:moveTo>
                  <a:lnTo>
                    <a:pt x="2870073" y="0"/>
                  </a:lnTo>
                  <a:lnTo>
                    <a:pt x="2870073" y="1435037"/>
                  </a:lnTo>
                  <a:lnTo>
                    <a:pt x="0" y="1435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989211" y="218264"/>
              <a:ext cx="1109447" cy="1132605"/>
            </a:xfrm>
            <a:custGeom>
              <a:avLst/>
              <a:gdLst/>
              <a:ahLst/>
              <a:cxnLst/>
              <a:rect r="r" b="b" t="t" l="l"/>
              <a:pathLst>
                <a:path h="1132605" w="1109447">
                  <a:moveTo>
                    <a:pt x="0" y="0"/>
                  </a:moveTo>
                  <a:lnTo>
                    <a:pt x="1109447" y="0"/>
                  </a:lnTo>
                  <a:lnTo>
                    <a:pt x="1109447" y="1132605"/>
                  </a:lnTo>
                  <a:lnTo>
                    <a:pt x="0" y="1132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19" t="0" r="0" b="-791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562116" y="181374"/>
              <a:ext cx="2140545" cy="1118607"/>
            </a:xfrm>
            <a:custGeom>
              <a:avLst/>
              <a:gdLst/>
              <a:ahLst/>
              <a:cxnLst/>
              <a:rect r="r" b="b" t="t" l="l"/>
              <a:pathLst>
                <a:path h="1118607" w="2140545">
                  <a:moveTo>
                    <a:pt x="0" y="0"/>
                  </a:moveTo>
                  <a:lnTo>
                    <a:pt x="2140545" y="0"/>
                  </a:lnTo>
                  <a:lnTo>
                    <a:pt x="2140545" y="1118607"/>
                  </a:lnTo>
                  <a:lnTo>
                    <a:pt x="0" y="1118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2556933" y="0"/>
              <a:ext cx="1361664" cy="1393578"/>
            </a:xfrm>
            <a:custGeom>
              <a:avLst/>
              <a:gdLst/>
              <a:ahLst/>
              <a:cxnLst/>
              <a:rect r="r" b="b" t="t" l="l"/>
              <a:pathLst>
                <a:path h="1393578" w="1361664">
                  <a:moveTo>
                    <a:pt x="0" y="0"/>
                  </a:moveTo>
                  <a:lnTo>
                    <a:pt x="1361664" y="0"/>
                  </a:lnTo>
                  <a:lnTo>
                    <a:pt x="1361664" y="1393578"/>
                  </a:lnTo>
                  <a:lnTo>
                    <a:pt x="0" y="1393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143178" y="3930650"/>
            <a:ext cx="3370126" cy="1816070"/>
            <a:chOff x="0" y="0"/>
            <a:chExt cx="4493502" cy="2421427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190237" y="1465752"/>
              <a:ext cx="4303265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5"/>
                </a:lnSpc>
              </a:pPr>
              <a:r>
                <a:rPr lang="en-US" sz="2395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to start analytics with your BI tools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133350"/>
              <a:ext cx="4493502" cy="15472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799"/>
                </a:lnSpc>
              </a:pPr>
              <a:r>
                <a:rPr lang="en-US" sz="6999" b="true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15 m</a:t>
              </a:r>
              <a:r>
                <a:rPr lang="en-US" b="true" sz="6999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ins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862628" y="1479844"/>
            <a:ext cx="16068496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4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Plug into the tools you alr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eady use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2285855" y="6490813"/>
            <a:ext cx="6759230" cy="2025931"/>
            <a:chOff x="0" y="0"/>
            <a:chExt cx="9012306" cy="2701241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9012306" cy="2701241"/>
              <a:chOff x="0" y="0"/>
              <a:chExt cx="1780209" cy="533578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780209" cy="533578"/>
              </a:xfrm>
              <a:custGeom>
                <a:avLst/>
                <a:gdLst/>
                <a:ahLst/>
                <a:cxnLst/>
                <a:rect r="r" b="b" t="t" l="l"/>
                <a:pathLst>
                  <a:path h="533578" w="1780209">
                    <a:moveTo>
                      <a:pt x="13745" y="0"/>
                    </a:moveTo>
                    <a:lnTo>
                      <a:pt x="1766464" y="0"/>
                    </a:lnTo>
                    <a:cubicBezTo>
                      <a:pt x="1774055" y="0"/>
                      <a:pt x="1780209" y="6154"/>
                      <a:pt x="1780209" y="13745"/>
                    </a:cubicBezTo>
                    <a:lnTo>
                      <a:pt x="1780209" y="519834"/>
                    </a:lnTo>
                    <a:cubicBezTo>
                      <a:pt x="1780209" y="527425"/>
                      <a:pt x="1774055" y="533578"/>
                      <a:pt x="1766464" y="533578"/>
                    </a:cubicBezTo>
                    <a:lnTo>
                      <a:pt x="13745" y="533578"/>
                    </a:lnTo>
                    <a:cubicBezTo>
                      <a:pt x="6154" y="533578"/>
                      <a:pt x="0" y="527425"/>
                      <a:pt x="0" y="519834"/>
                    </a:cubicBezTo>
                    <a:lnTo>
                      <a:pt x="0" y="13745"/>
                    </a:lnTo>
                    <a:cubicBezTo>
                      <a:pt x="0" y="6154"/>
                      <a:pt x="6154" y="0"/>
                      <a:pt x="13745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0D0D0"/>
                </a:solidFill>
                <a:prstDash val="solid"/>
                <a:miter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1780209" cy="5716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1038093" y="472203"/>
              <a:ext cx="6936120" cy="16505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 midware required!</a:t>
              </a:r>
            </a:p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4A5568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Seamlessly connect to any </a:t>
              </a:r>
            </a:p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SQL-compatible BI tool.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624113" y="6472398"/>
            <a:ext cx="6736122" cy="2025931"/>
            <a:chOff x="0" y="0"/>
            <a:chExt cx="8981496" cy="2701241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8981496" cy="2701241"/>
              <a:chOff x="0" y="0"/>
              <a:chExt cx="1774123" cy="53357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1774123" cy="533578"/>
              </a:xfrm>
              <a:custGeom>
                <a:avLst/>
                <a:gdLst/>
                <a:ahLst/>
                <a:cxnLst/>
                <a:rect r="r" b="b" t="t" l="l"/>
                <a:pathLst>
                  <a:path h="533578" w="1774123">
                    <a:moveTo>
                      <a:pt x="13792" y="0"/>
                    </a:moveTo>
                    <a:lnTo>
                      <a:pt x="1760331" y="0"/>
                    </a:lnTo>
                    <a:cubicBezTo>
                      <a:pt x="1763989" y="0"/>
                      <a:pt x="1767497" y="1453"/>
                      <a:pt x="1770083" y="4040"/>
                    </a:cubicBezTo>
                    <a:cubicBezTo>
                      <a:pt x="1772670" y="6626"/>
                      <a:pt x="1774123" y="10134"/>
                      <a:pt x="1774123" y="13792"/>
                    </a:cubicBezTo>
                    <a:lnTo>
                      <a:pt x="1774123" y="519787"/>
                    </a:lnTo>
                    <a:cubicBezTo>
                      <a:pt x="1774123" y="527404"/>
                      <a:pt x="1767948" y="533578"/>
                      <a:pt x="1760331" y="533578"/>
                    </a:cubicBezTo>
                    <a:lnTo>
                      <a:pt x="13792" y="533578"/>
                    </a:lnTo>
                    <a:cubicBezTo>
                      <a:pt x="10134" y="533578"/>
                      <a:pt x="6626" y="532125"/>
                      <a:pt x="4040" y="529539"/>
                    </a:cubicBezTo>
                    <a:cubicBezTo>
                      <a:pt x="1453" y="526953"/>
                      <a:pt x="0" y="523445"/>
                      <a:pt x="0" y="519787"/>
                    </a:cubicBezTo>
                    <a:lnTo>
                      <a:pt x="0" y="13792"/>
                    </a:lnTo>
                    <a:cubicBezTo>
                      <a:pt x="0" y="10134"/>
                      <a:pt x="1453" y="6626"/>
                      <a:pt x="4040" y="4040"/>
                    </a:cubicBezTo>
                    <a:cubicBezTo>
                      <a:pt x="6626" y="1453"/>
                      <a:pt x="10134" y="0"/>
                      <a:pt x="13792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0D0D0"/>
                </a:solidFill>
                <a:prstDash val="solid"/>
                <a:miter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1774123" cy="5716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1258035" y="496757"/>
              <a:ext cx="6465426" cy="16505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IoT Query</a:t>
              </a:r>
              <a:r>
                <a:rPr lang="en-US" b="true" sz="25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integrates natively</a:t>
              </a:r>
            </a:p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 you can start analyzing from </a:t>
              </a:r>
            </a:p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the day one.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true" rot="-5400000">
            <a:off x="-4071031" y="2526912"/>
            <a:ext cx="5275478" cy="6020517"/>
          </a:xfrm>
          <a:custGeom>
            <a:avLst/>
            <a:gdLst/>
            <a:ahLst/>
            <a:cxnLst/>
            <a:rect r="r" b="b" t="t" l="l"/>
            <a:pathLst>
              <a:path h="6020517" w="5275478">
                <a:moveTo>
                  <a:pt x="0" y="6020516"/>
                </a:moveTo>
                <a:lnTo>
                  <a:pt x="5275478" y="6020516"/>
                </a:lnTo>
                <a:lnTo>
                  <a:pt x="5275478" y="0"/>
                </a:lnTo>
                <a:lnTo>
                  <a:pt x="0" y="0"/>
                </a:lnTo>
                <a:lnTo>
                  <a:pt x="0" y="6020516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493279" y="-1034619"/>
            <a:ext cx="24633592" cy="12594844"/>
          </a:xfrm>
          <a:custGeom>
            <a:avLst/>
            <a:gdLst/>
            <a:ahLst/>
            <a:cxnLst/>
            <a:rect r="r" b="b" t="t" l="l"/>
            <a:pathLst>
              <a:path h="12594844" w="24633592">
                <a:moveTo>
                  <a:pt x="0" y="0"/>
                </a:moveTo>
                <a:lnTo>
                  <a:pt x="24633592" y="0"/>
                </a:lnTo>
                <a:lnTo>
                  <a:pt x="24633592" y="12594844"/>
                </a:lnTo>
                <a:lnTo>
                  <a:pt x="0" y="125948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8000"/>
            </a:blip>
            <a:stretch>
              <a:fillRect l="0" t="-240" r="0" b="-24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2701228" y="7828279"/>
            <a:ext cx="5586772" cy="6375774"/>
          </a:xfrm>
          <a:custGeom>
            <a:avLst/>
            <a:gdLst/>
            <a:ahLst/>
            <a:cxnLst/>
            <a:rect r="r" b="b" t="t" l="l"/>
            <a:pathLst>
              <a:path h="6375774" w="5586772">
                <a:moveTo>
                  <a:pt x="0" y="6375774"/>
                </a:moveTo>
                <a:lnTo>
                  <a:pt x="5586772" y="6375774"/>
                </a:lnTo>
                <a:lnTo>
                  <a:pt x="5586772" y="0"/>
                </a:lnTo>
                <a:lnTo>
                  <a:pt x="0" y="0"/>
                </a:lnTo>
                <a:lnTo>
                  <a:pt x="0" y="6375774"/>
                </a:lnTo>
                <a:close/>
              </a:path>
            </a:pathLst>
          </a:custGeom>
          <a:blipFill>
            <a:blip r:embed="rId3">
              <a:alphaModFix amt="99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982785" y="3745863"/>
            <a:ext cx="47625" cy="815337"/>
            <a:chOff x="0" y="0"/>
            <a:chExt cx="12543" cy="21473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543" cy="214739"/>
            </a:xfrm>
            <a:custGeom>
              <a:avLst/>
              <a:gdLst/>
              <a:ahLst/>
              <a:cxnLst/>
              <a:rect r="r" b="b" t="t" l="l"/>
              <a:pathLst>
                <a:path h="214739" w="12543">
                  <a:moveTo>
                    <a:pt x="0" y="0"/>
                  </a:moveTo>
                  <a:lnTo>
                    <a:pt x="12543" y="0"/>
                  </a:lnTo>
                  <a:lnTo>
                    <a:pt x="12543" y="214739"/>
                  </a:lnTo>
                  <a:lnTo>
                    <a:pt x="0" y="214739"/>
                  </a:ln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12543" cy="2147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935160" y="5441920"/>
            <a:ext cx="7228890" cy="2070100"/>
            <a:chOff x="0" y="0"/>
            <a:chExt cx="9638519" cy="2760134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63500" cy="2033260"/>
              <a:chOff x="0" y="0"/>
              <a:chExt cx="12543" cy="40163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2543" cy="401632"/>
              </a:xfrm>
              <a:custGeom>
                <a:avLst/>
                <a:gdLst/>
                <a:ahLst/>
                <a:cxnLst/>
                <a:rect r="r" b="b" t="t" l="l"/>
                <a:pathLst>
                  <a:path h="401632" w="12543">
                    <a:moveTo>
                      <a:pt x="0" y="0"/>
                    </a:moveTo>
                    <a:lnTo>
                      <a:pt x="12543" y="0"/>
                    </a:lnTo>
                    <a:lnTo>
                      <a:pt x="12543" y="401632"/>
                    </a:lnTo>
                    <a:lnTo>
                      <a:pt x="0" y="401632"/>
                    </a:ln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0"/>
                <a:ext cx="12543" cy="4016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0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534972" y="-57150"/>
              <a:ext cx="9103547" cy="28172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639"/>
                </a:lnSpc>
              </a:pPr>
              <a:r>
                <a:rPr lang="en-US" sz="2599" b="true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Ready-to-query data from day one</a:t>
              </a:r>
            </a:p>
            <a:p>
              <a:pPr algn="just" marL="518158" indent="-259079" lvl="1">
                <a:lnSpc>
                  <a:spcPts val="3359"/>
                </a:lnSpc>
                <a:buFont typeface="Arial"/>
                <a:buChar char="•"/>
              </a:pPr>
              <a:r>
                <a:rPr lang="en-US" sz="23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No ingestion scripts</a:t>
              </a:r>
            </a:p>
            <a:p>
              <a:pPr algn="just" marL="518158" indent="-259079" lvl="1">
                <a:lnSpc>
                  <a:spcPts val="3359"/>
                </a:lnSpc>
                <a:buFont typeface="Arial"/>
                <a:buChar char="•"/>
              </a:pPr>
              <a:r>
                <a:rPr lang="en-US" sz="23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No ETL jo</a:t>
              </a:r>
              <a:r>
                <a:rPr lang="en-US" sz="23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bs</a:t>
              </a:r>
            </a:p>
            <a:p>
              <a:pPr algn="just" marL="518158" indent="-259079" lvl="1">
                <a:lnSpc>
                  <a:spcPts val="3359"/>
                </a:lnSpc>
                <a:buFont typeface="Arial"/>
                <a:buChar char="•"/>
              </a:pPr>
              <a:r>
                <a:rPr lang="en-US" sz="23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No maintenance costs</a:t>
              </a:r>
            </a:p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625960">
            <a:off x="-1118626" y="4832517"/>
            <a:ext cx="12062838" cy="8036866"/>
          </a:xfrm>
          <a:custGeom>
            <a:avLst/>
            <a:gdLst/>
            <a:ahLst/>
            <a:cxnLst/>
            <a:rect r="r" b="b" t="t" l="l"/>
            <a:pathLst>
              <a:path h="8036866" w="12062838">
                <a:moveTo>
                  <a:pt x="0" y="0"/>
                </a:moveTo>
                <a:lnTo>
                  <a:pt x="12062838" y="0"/>
                </a:lnTo>
                <a:lnTo>
                  <a:pt x="12062838" y="8036866"/>
                </a:lnTo>
                <a:lnTo>
                  <a:pt x="0" y="80368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346322" y="3672201"/>
            <a:ext cx="6509394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 Query</a:t>
            </a:r>
            <a:r>
              <a:rPr lang="en-US" sz="2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5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delivers analytics-ready data instantly, cutting data engineering overhead</a:t>
            </a:r>
            <a:r>
              <a:rPr lang="en-US" sz="25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r>
              <a:rPr lang="en-US" sz="2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95355" y="1332054"/>
            <a:ext cx="8176992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Build smarter, not har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der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57969" y="4539690"/>
            <a:ext cx="7450943" cy="753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22"/>
              </a:lnSpc>
            </a:pPr>
            <a:r>
              <a:rPr lang="en-US" sz="4444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for data preparation costs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03672" y="2801969"/>
            <a:ext cx="6485877" cy="2009621"/>
            <a:chOff x="0" y="0"/>
            <a:chExt cx="8647836" cy="2679494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4706744" y="825291"/>
              <a:ext cx="3941093" cy="15086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508"/>
                </a:lnSpc>
              </a:pPr>
              <a:r>
                <a:rPr lang="en-US" b="true" sz="6791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sav</a:t>
              </a:r>
              <a:r>
                <a:rPr lang="en-US" b="true" sz="6791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ings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-247650"/>
              <a:ext cx="4467146" cy="2927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488"/>
                </a:lnSpc>
              </a:pPr>
              <a:r>
                <a:rPr lang="en-US" sz="13206" b="true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70%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-1856126"/>
            <a:ext cx="19618658" cy="16046737"/>
          </a:xfrm>
          <a:custGeom>
            <a:avLst/>
            <a:gdLst/>
            <a:ahLst/>
            <a:cxnLst/>
            <a:rect r="r" b="b" t="t" l="l"/>
            <a:pathLst>
              <a:path h="16046737" w="19618658">
                <a:moveTo>
                  <a:pt x="0" y="16046737"/>
                </a:moveTo>
                <a:lnTo>
                  <a:pt x="19618658" y="16046737"/>
                </a:lnTo>
                <a:lnTo>
                  <a:pt x="19618658" y="0"/>
                </a:lnTo>
                <a:lnTo>
                  <a:pt x="0" y="0"/>
                </a:lnTo>
                <a:lnTo>
                  <a:pt x="0" y="16046737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 l="-36690" t="0" r="-225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68026" y="0"/>
            <a:ext cx="8379994" cy="10296525"/>
            <a:chOff x="0" y="0"/>
            <a:chExt cx="2207076" cy="271184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07077" cy="2711842"/>
            </a:xfrm>
            <a:custGeom>
              <a:avLst/>
              <a:gdLst/>
              <a:ahLst/>
              <a:cxnLst/>
              <a:rect r="r" b="b" t="t" l="l"/>
              <a:pathLst>
                <a:path h="2711842" w="2207077">
                  <a:moveTo>
                    <a:pt x="47117" y="0"/>
                  </a:moveTo>
                  <a:lnTo>
                    <a:pt x="2159960" y="0"/>
                  </a:lnTo>
                  <a:cubicBezTo>
                    <a:pt x="2172456" y="0"/>
                    <a:pt x="2184440" y="4964"/>
                    <a:pt x="2193276" y="13800"/>
                  </a:cubicBezTo>
                  <a:cubicBezTo>
                    <a:pt x="2202112" y="22636"/>
                    <a:pt x="2207077" y="34621"/>
                    <a:pt x="2207077" y="47117"/>
                  </a:cubicBezTo>
                  <a:lnTo>
                    <a:pt x="2207077" y="2664725"/>
                  </a:lnTo>
                  <a:cubicBezTo>
                    <a:pt x="2207077" y="2690747"/>
                    <a:pt x="2185982" y="2711842"/>
                    <a:pt x="2159960" y="2711842"/>
                  </a:cubicBezTo>
                  <a:lnTo>
                    <a:pt x="47117" y="2711842"/>
                  </a:lnTo>
                  <a:cubicBezTo>
                    <a:pt x="21095" y="2711842"/>
                    <a:pt x="0" y="2690747"/>
                    <a:pt x="0" y="2664725"/>
                  </a:cubicBezTo>
                  <a:lnTo>
                    <a:pt x="0" y="47117"/>
                  </a:lnTo>
                  <a:cubicBezTo>
                    <a:pt x="0" y="21095"/>
                    <a:pt x="21095" y="0"/>
                    <a:pt x="47117" y="0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207076" cy="27689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094147" y="1277188"/>
            <a:ext cx="8011929" cy="882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Eliminate API bottl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enecks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325652" y="3320315"/>
            <a:ext cx="6470624" cy="3579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Say goodbye to rate limits, throttling, and delays. 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With direct SQL access, queries return data retrieval, enabling </a:t>
            </a:r>
          </a:p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real-time insights instead of nightly batch updates.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90104" y="4333174"/>
            <a:ext cx="4654981" cy="1534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22"/>
              </a:lnSpc>
            </a:pPr>
            <a:r>
              <a:rPr lang="en-US" sz="4444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4444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o retrieve data within SQL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114108" y="3553527"/>
            <a:ext cx="1916327" cy="2418478"/>
            <a:chOff x="0" y="0"/>
            <a:chExt cx="2555102" cy="322463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957177"/>
              <a:ext cx="2555102" cy="1267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7979"/>
                </a:lnSpc>
              </a:pPr>
              <a:r>
                <a:rPr lang="en-US" sz="5699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faster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247650"/>
              <a:ext cx="2555102" cy="28492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928"/>
                </a:lnSpc>
              </a:pPr>
              <a:r>
                <a:rPr lang="en-US" sz="12806" b="true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x5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10745708">
            <a:off x="2514755" y="7821220"/>
            <a:ext cx="8930009" cy="8763093"/>
          </a:xfrm>
          <a:custGeom>
            <a:avLst/>
            <a:gdLst/>
            <a:ahLst/>
            <a:cxnLst/>
            <a:rect r="r" b="b" t="t" l="l"/>
            <a:pathLst>
              <a:path h="8763093" w="8930009">
                <a:moveTo>
                  <a:pt x="0" y="0"/>
                </a:moveTo>
                <a:lnTo>
                  <a:pt x="8930009" y="0"/>
                </a:lnTo>
                <a:lnTo>
                  <a:pt x="8930009" y="8763093"/>
                </a:lnTo>
                <a:lnTo>
                  <a:pt x="0" y="8763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61692" y="8910918"/>
            <a:ext cx="709536" cy="709536"/>
          </a:xfrm>
          <a:custGeom>
            <a:avLst/>
            <a:gdLst/>
            <a:ahLst/>
            <a:cxnLst/>
            <a:rect r="r" b="b" t="t" l="l"/>
            <a:pathLst>
              <a:path h="709536" w="709536">
                <a:moveTo>
                  <a:pt x="0" y="0"/>
                </a:moveTo>
                <a:lnTo>
                  <a:pt x="709537" y="0"/>
                </a:lnTo>
                <a:lnTo>
                  <a:pt x="709537" y="709536"/>
                </a:lnTo>
                <a:lnTo>
                  <a:pt x="0" y="70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059077" y="-526165"/>
            <a:ext cx="21572805" cy="11083029"/>
          </a:xfrm>
          <a:custGeom>
            <a:avLst/>
            <a:gdLst/>
            <a:ahLst/>
            <a:cxnLst/>
            <a:rect r="r" b="b" t="t" l="l"/>
            <a:pathLst>
              <a:path h="11083029" w="21572805">
                <a:moveTo>
                  <a:pt x="0" y="0"/>
                </a:moveTo>
                <a:lnTo>
                  <a:pt x="21572805" y="0"/>
                </a:lnTo>
                <a:lnTo>
                  <a:pt x="21572805" y="11083029"/>
                </a:lnTo>
                <a:lnTo>
                  <a:pt x="0" y="110830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2999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4288609" y="4673858"/>
            <a:ext cx="13695073" cy="7460261"/>
            <a:chOff x="0" y="0"/>
            <a:chExt cx="18260098" cy="9947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60098" cy="9947014"/>
            </a:xfrm>
            <a:custGeom>
              <a:avLst/>
              <a:gdLst/>
              <a:ahLst/>
              <a:cxnLst/>
              <a:rect r="r" b="b" t="t" l="l"/>
              <a:pathLst>
                <a:path h="9947014" w="18260098">
                  <a:moveTo>
                    <a:pt x="0" y="0"/>
                  </a:moveTo>
                  <a:lnTo>
                    <a:pt x="18260098" y="0"/>
                  </a:lnTo>
                  <a:lnTo>
                    <a:pt x="18260098" y="9947014"/>
                  </a:lnTo>
                  <a:lnTo>
                    <a:pt x="0" y="9947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974" r="0" b="-1974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627848" y="751623"/>
              <a:ext cx="15004402" cy="8173505"/>
            </a:xfrm>
            <a:custGeom>
              <a:avLst/>
              <a:gdLst/>
              <a:ahLst/>
              <a:cxnLst/>
              <a:rect r="r" b="b" t="t" l="l"/>
              <a:pathLst>
                <a:path h="8173505" w="15004402">
                  <a:moveTo>
                    <a:pt x="0" y="0"/>
                  </a:moveTo>
                  <a:lnTo>
                    <a:pt x="15004402" y="0"/>
                  </a:lnTo>
                  <a:lnTo>
                    <a:pt x="15004402" y="8173505"/>
                  </a:lnTo>
                  <a:lnTo>
                    <a:pt x="0" y="8173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352" r="0" b="-259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4048067" y="6843221"/>
            <a:ext cx="12163457" cy="6887558"/>
            <a:chOff x="0" y="0"/>
            <a:chExt cx="16217943" cy="91834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217943" cy="9183410"/>
            </a:xfrm>
            <a:custGeom>
              <a:avLst/>
              <a:gdLst/>
              <a:ahLst/>
              <a:cxnLst/>
              <a:rect r="r" b="b" t="t" l="l"/>
              <a:pathLst>
                <a:path h="9183410" w="16217943">
                  <a:moveTo>
                    <a:pt x="0" y="0"/>
                  </a:moveTo>
                  <a:lnTo>
                    <a:pt x="16217943" y="0"/>
                  </a:lnTo>
                  <a:lnTo>
                    <a:pt x="16217943" y="9183410"/>
                  </a:lnTo>
                  <a:lnTo>
                    <a:pt x="0" y="91834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448069" y="928042"/>
              <a:ext cx="13614243" cy="7709065"/>
            </a:xfrm>
            <a:custGeom>
              <a:avLst/>
              <a:gdLst/>
              <a:ahLst/>
              <a:cxnLst/>
              <a:rect r="r" b="b" t="t" l="l"/>
              <a:pathLst>
                <a:path h="7709065" w="13614243">
                  <a:moveTo>
                    <a:pt x="0" y="0"/>
                  </a:moveTo>
                  <a:lnTo>
                    <a:pt x="13614242" y="0"/>
                  </a:lnTo>
                  <a:lnTo>
                    <a:pt x="13614242" y="7709065"/>
                  </a:lnTo>
                  <a:lnTo>
                    <a:pt x="0" y="7709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2094147" y="1322828"/>
            <a:ext cx="6241450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Embed and ext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end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03672" y="2638893"/>
            <a:ext cx="5444103" cy="1744110"/>
            <a:chOff x="0" y="0"/>
            <a:chExt cx="7258804" cy="232548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13095" y="-171450"/>
              <a:ext cx="7245709" cy="20071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743"/>
                </a:lnSpc>
              </a:pPr>
              <a:r>
                <a:rPr lang="en-US" sz="9102" b="true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30% mor</a:t>
              </a:r>
              <a:r>
                <a:rPr lang="en-US" b="true" sz="9102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665080"/>
              <a:ext cx="7258804" cy="660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59"/>
                </a:lnSpc>
              </a:pPr>
              <a:r>
                <a:rPr lang="en-US" sz="3299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engagement with customers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38840" y="3005687"/>
            <a:ext cx="5787804" cy="1196340"/>
            <a:chOff x="0" y="0"/>
            <a:chExt cx="7717072" cy="1595120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519325" y="-38100"/>
              <a:ext cx="7197747" cy="16332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Enable your users to </a:t>
              </a:r>
              <a:r>
                <a:rPr lang="en-US" sz="2399" b="true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explore data interactively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while your engineers stay focused on application development.</a:t>
              </a:r>
            </a:p>
          </p:txBody>
        </p:sp>
        <p:grpSp>
          <p:nvGrpSpPr>
            <p:cNvPr name="Group 16" id="16"/>
            <p:cNvGrpSpPr/>
            <p:nvPr/>
          </p:nvGrpSpPr>
          <p:grpSpPr>
            <a:xfrm rot="0">
              <a:off x="0" y="83649"/>
              <a:ext cx="74255" cy="1415879"/>
              <a:chOff x="0" y="0"/>
              <a:chExt cx="14668" cy="27968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4668" cy="279680"/>
              </a:xfrm>
              <a:custGeom>
                <a:avLst/>
                <a:gdLst/>
                <a:ahLst/>
                <a:cxnLst/>
                <a:rect r="r" b="b" t="t" l="l"/>
                <a:pathLst>
                  <a:path h="279680" w="14668">
                    <a:moveTo>
                      <a:pt x="0" y="0"/>
                    </a:moveTo>
                    <a:lnTo>
                      <a:pt x="14668" y="0"/>
                    </a:lnTo>
                    <a:lnTo>
                      <a:pt x="14668" y="279680"/>
                    </a:lnTo>
                    <a:lnTo>
                      <a:pt x="0" y="279680"/>
                    </a:ln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0"/>
                <a:ext cx="14668" cy="2796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0"/>
                  </a:lnSpc>
                </a:pPr>
              </a:p>
            </p:txBody>
          </p:sp>
        </p:grpSp>
      </p:grpSp>
      <p:grpSp>
        <p:nvGrpSpPr>
          <p:cNvPr name="Group 19" id="19"/>
          <p:cNvGrpSpPr/>
          <p:nvPr/>
        </p:nvGrpSpPr>
        <p:grpSpPr>
          <a:xfrm rot="0">
            <a:off x="9638840" y="5478682"/>
            <a:ext cx="6102333" cy="777240"/>
            <a:chOff x="0" y="0"/>
            <a:chExt cx="8136445" cy="1036321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428614" y="-38100"/>
              <a:ext cx="7707831" cy="10744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Embed dashboards</a:t>
              </a:r>
              <a:r>
                <a:rPr lang="en-US" b="true" sz="2399">
                  <a:solidFill>
                    <a:srgbClr val="464646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and analytics directly into your product or internal portals. 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0" y="90853"/>
              <a:ext cx="74255" cy="854615"/>
              <a:chOff x="0" y="0"/>
              <a:chExt cx="14668" cy="168813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4668" cy="168813"/>
              </a:xfrm>
              <a:custGeom>
                <a:avLst/>
                <a:gdLst/>
                <a:ahLst/>
                <a:cxnLst/>
                <a:rect r="r" b="b" t="t" l="l"/>
                <a:pathLst>
                  <a:path h="168813" w="14668">
                    <a:moveTo>
                      <a:pt x="0" y="0"/>
                    </a:moveTo>
                    <a:lnTo>
                      <a:pt x="14668" y="0"/>
                    </a:lnTo>
                    <a:lnTo>
                      <a:pt x="14668" y="168813"/>
                    </a:lnTo>
                    <a:lnTo>
                      <a:pt x="0" y="168813"/>
                    </a:ln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0"/>
                <a:ext cx="14668" cy="1688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0"/>
                  </a:lnSpc>
                </a:pPr>
              </a:p>
            </p:txBody>
          </p:sp>
        </p:grpSp>
      </p:grpSp>
      <p:grpSp>
        <p:nvGrpSpPr>
          <p:cNvPr name="Group 24" id="24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-9659787" y="-1951914"/>
            <a:ext cx="28151608" cy="14462889"/>
          </a:xfrm>
          <a:custGeom>
            <a:avLst/>
            <a:gdLst/>
            <a:ahLst/>
            <a:cxnLst/>
            <a:rect r="r" b="b" t="t" l="l"/>
            <a:pathLst>
              <a:path h="14462889" w="28151608">
                <a:moveTo>
                  <a:pt x="0" y="14462889"/>
                </a:moveTo>
                <a:lnTo>
                  <a:pt x="28151608" y="14462889"/>
                </a:lnTo>
                <a:lnTo>
                  <a:pt x="28151608" y="0"/>
                </a:lnTo>
                <a:lnTo>
                  <a:pt x="0" y="0"/>
                </a:lnTo>
                <a:lnTo>
                  <a:pt x="0" y="14462889"/>
                </a:lnTo>
                <a:close/>
              </a:path>
            </a:pathLst>
          </a:custGeom>
          <a:blipFill>
            <a:blip r:embed="rId2">
              <a:alphaModFix amt="59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973687" y="4234303"/>
            <a:ext cx="9862666" cy="1328453"/>
            <a:chOff x="0" y="0"/>
            <a:chExt cx="2063111" cy="2778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356667" y="7548847"/>
            <a:ext cx="9862666" cy="1328453"/>
            <a:chOff x="0" y="0"/>
            <a:chExt cx="2063111" cy="2778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806226" y="5891575"/>
            <a:ext cx="9862666" cy="1328453"/>
            <a:chOff x="0" y="0"/>
            <a:chExt cx="2063111" cy="2778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188990" y="7548847"/>
            <a:ext cx="7784696" cy="1328453"/>
            <a:chOff x="0" y="0"/>
            <a:chExt cx="1628433" cy="2778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628433" cy="277891"/>
            </a:xfrm>
            <a:custGeom>
              <a:avLst/>
              <a:gdLst/>
              <a:ahLst/>
              <a:cxnLst/>
              <a:rect r="r" b="b" t="t" l="l"/>
              <a:pathLst>
                <a:path h="277891" w="1628433">
                  <a:moveTo>
                    <a:pt x="50720" y="0"/>
                  </a:moveTo>
                  <a:lnTo>
                    <a:pt x="1577713" y="0"/>
                  </a:lnTo>
                  <a:cubicBezTo>
                    <a:pt x="1605725" y="0"/>
                    <a:pt x="1628433" y="22708"/>
                    <a:pt x="1628433" y="50720"/>
                  </a:cubicBezTo>
                  <a:lnTo>
                    <a:pt x="1628433" y="227171"/>
                  </a:lnTo>
                  <a:cubicBezTo>
                    <a:pt x="1628433" y="255183"/>
                    <a:pt x="1605725" y="277891"/>
                    <a:pt x="1577713" y="277891"/>
                  </a:cubicBezTo>
                  <a:lnTo>
                    <a:pt x="50720" y="277891"/>
                  </a:lnTo>
                  <a:cubicBezTo>
                    <a:pt x="22708" y="277891"/>
                    <a:pt x="0" y="255183"/>
                    <a:pt x="0" y="227171"/>
                  </a:cubicBezTo>
                  <a:lnTo>
                    <a:pt x="0" y="50720"/>
                  </a:lnTo>
                  <a:cubicBezTo>
                    <a:pt x="0" y="22708"/>
                    <a:pt x="22708" y="0"/>
                    <a:pt x="5072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628433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FULL ACCESS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-4611648" y="4234303"/>
            <a:ext cx="9862666" cy="1328453"/>
            <a:chOff x="0" y="0"/>
            <a:chExt cx="2063111" cy="27789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-8525004" y="5891575"/>
            <a:ext cx="9862666" cy="1328453"/>
            <a:chOff x="0" y="0"/>
            <a:chExt cx="2063111" cy="27789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-4931333" y="7548847"/>
            <a:ext cx="9862666" cy="1328453"/>
            <a:chOff x="0" y="0"/>
            <a:chExt cx="2063111" cy="27789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6670188" y="5891575"/>
            <a:ext cx="4199032" cy="1328453"/>
            <a:chOff x="0" y="0"/>
            <a:chExt cx="878370" cy="27789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78370" cy="277891"/>
            </a:xfrm>
            <a:custGeom>
              <a:avLst/>
              <a:gdLst/>
              <a:ahLst/>
              <a:cxnLst/>
              <a:rect r="r" b="b" t="t" l="l"/>
              <a:pathLst>
                <a:path h="277891" w="878370">
                  <a:moveTo>
                    <a:pt x="94031" y="0"/>
                  </a:moveTo>
                  <a:lnTo>
                    <a:pt x="784339" y="0"/>
                  </a:lnTo>
                  <a:cubicBezTo>
                    <a:pt x="809278" y="0"/>
                    <a:pt x="833195" y="9907"/>
                    <a:pt x="850829" y="27541"/>
                  </a:cubicBezTo>
                  <a:cubicBezTo>
                    <a:pt x="868463" y="45175"/>
                    <a:pt x="878370" y="69092"/>
                    <a:pt x="878370" y="94031"/>
                  </a:cubicBezTo>
                  <a:lnTo>
                    <a:pt x="878370" y="183860"/>
                  </a:lnTo>
                  <a:cubicBezTo>
                    <a:pt x="878370" y="208799"/>
                    <a:pt x="868463" y="232716"/>
                    <a:pt x="850829" y="250350"/>
                  </a:cubicBezTo>
                  <a:cubicBezTo>
                    <a:pt x="833195" y="267984"/>
                    <a:pt x="809278" y="277891"/>
                    <a:pt x="784339" y="277891"/>
                  </a:cubicBezTo>
                  <a:lnTo>
                    <a:pt x="94031" y="277891"/>
                  </a:lnTo>
                  <a:cubicBezTo>
                    <a:pt x="69092" y="277891"/>
                    <a:pt x="45175" y="267984"/>
                    <a:pt x="27541" y="250350"/>
                  </a:cubicBezTo>
                  <a:cubicBezTo>
                    <a:pt x="9907" y="232716"/>
                    <a:pt x="0" y="208799"/>
                    <a:pt x="0" y="183860"/>
                  </a:cubicBezTo>
                  <a:lnTo>
                    <a:pt x="0" y="94031"/>
                  </a:lnTo>
                  <a:cubicBezTo>
                    <a:pt x="0" y="69092"/>
                    <a:pt x="9907" y="45175"/>
                    <a:pt x="27541" y="27541"/>
                  </a:cubicBezTo>
                  <a:cubicBezTo>
                    <a:pt x="45175" y="9907"/>
                    <a:pt x="69092" y="0"/>
                    <a:pt x="94031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878370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541860" y="5891575"/>
            <a:ext cx="4762329" cy="1328453"/>
            <a:chOff x="0" y="0"/>
            <a:chExt cx="996203" cy="27789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996203" cy="277891"/>
            </a:xfrm>
            <a:custGeom>
              <a:avLst/>
              <a:gdLst/>
              <a:ahLst/>
              <a:cxnLst/>
              <a:rect r="r" b="b" t="t" l="l"/>
              <a:pathLst>
                <a:path h="277891" w="996203">
                  <a:moveTo>
                    <a:pt x="82909" y="0"/>
                  </a:moveTo>
                  <a:lnTo>
                    <a:pt x="913294" y="0"/>
                  </a:lnTo>
                  <a:cubicBezTo>
                    <a:pt x="935283" y="0"/>
                    <a:pt x="956371" y="8735"/>
                    <a:pt x="971919" y="24283"/>
                  </a:cubicBezTo>
                  <a:cubicBezTo>
                    <a:pt x="987468" y="39832"/>
                    <a:pt x="996203" y="60920"/>
                    <a:pt x="996203" y="82909"/>
                  </a:cubicBezTo>
                  <a:lnTo>
                    <a:pt x="996203" y="194983"/>
                  </a:lnTo>
                  <a:cubicBezTo>
                    <a:pt x="996203" y="216971"/>
                    <a:pt x="987468" y="238059"/>
                    <a:pt x="971919" y="253608"/>
                  </a:cubicBezTo>
                  <a:cubicBezTo>
                    <a:pt x="956371" y="269156"/>
                    <a:pt x="935283" y="277891"/>
                    <a:pt x="913294" y="277891"/>
                  </a:cubicBezTo>
                  <a:lnTo>
                    <a:pt x="82909" y="277891"/>
                  </a:lnTo>
                  <a:cubicBezTo>
                    <a:pt x="60920" y="277891"/>
                    <a:pt x="39832" y="269156"/>
                    <a:pt x="24283" y="253608"/>
                  </a:cubicBezTo>
                  <a:cubicBezTo>
                    <a:pt x="8735" y="238059"/>
                    <a:pt x="0" y="216971"/>
                    <a:pt x="0" y="194983"/>
                  </a:cubicBezTo>
                  <a:lnTo>
                    <a:pt x="0" y="82909"/>
                  </a:lnTo>
                  <a:cubicBezTo>
                    <a:pt x="0" y="60920"/>
                    <a:pt x="8735" y="39832"/>
                    <a:pt x="24283" y="24283"/>
                  </a:cubicBezTo>
                  <a:cubicBezTo>
                    <a:pt x="39832" y="8735"/>
                    <a:pt x="60920" y="0"/>
                    <a:pt x="8290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57150"/>
              <a:ext cx="996203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CONSOLIDATION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235218" y="5891575"/>
            <a:ext cx="5257691" cy="1328453"/>
            <a:chOff x="0" y="0"/>
            <a:chExt cx="1099824" cy="27789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99824" cy="277891"/>
            </a:xfrm>
            <a:custGeom>
              <a:avLst/>
              <a:gdLst/>
              <a:ahLst/>
              <a:cxnLst/>
              <a:rect r="r" b="b" t="t" l="l"/>
              <a:pathLst>
                <a:path h="277891" w="1099824">
                  <a:moveTo>
                    <a:pt x="75097" y="0"/>
                  </a:moveTo>
                  <a:lnTo>
                    <a:pt x="1024727" y="0"/>
                  </a:lnTo>
                  <a:cubicBezTo>
                    <a:pt x="1044644" y="0"/>
                    <a:pt x="1063745" y="7912"/>
                    <a:pt x="1077829" y="21995"/>
                  </a:cubicBezTo>
                  <a:cubicBezTo>
                    <a:pt x="1091912" y="36079"/>
                    <a:pt x="1099824" y="55180"/>
                    <a:pt x="1099824" y="75097"/>
                  </a:cubicBezTo>
                  <a:lnTo>
                    <a:pt x="1099824" y="202794"/>
                  </a:lnTo>
                  <a:cubicBezTo>
                    <a:pt x="1099824" y="244269"/>
                    <a:pt x="1066202" y="277891"/>
                    <a:pt x="1024727" y="277891"/>
                  </a:cubicBezTo>
                  <a:lnTo>
                    <a:pt x="75097" y="277891"/>
                  </a:lnTo>
                  <a:cubicBezTo>
                    <a:pt x="33622" y="277891"/>
                    <a:pt x="0" y="244269"/>
                    <a:pt x="0" y="202794"/>
                  </a:cubicBezTo>
                  <a:lnTo>
                    <a:pt x="0" y="75097"/>
                  </a:lnTo>
                  <a:cubicBezTo>
                    <a:pt x="0" y="55180"/>
                    <a:pt x="7912" y="36079"/>
                    <a:pt x="21995" y="21995"/>
                  </a:cubicBezTo>
                  <a:cubicBezTo>
                    <a:pt x="36079" y="7912"/>
                    <a:pt x="55180" y="0"/>
                    <a:pt x="7509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57150"/>
              <a:ext cx="1099824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INTEGRATIONS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5490322" y="4234303"/>
            <a:ext cx="7109526" cy="1328453"/>
            <a:chOff x="0" y="0"/>
            <a:chExt cx="1487198" cy="277891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487198" cy="277891"/>
            </a:xfrm>
            <a:custGeom>
              <a:avLst/>
              <a:gdLst/>
              <a:ahLst/>
              <a:cxnLst/>
              <a:rect r="r" b="b" t="t" l="l"/>
              <a:pathLst>
                <a:path h="277891" w="1487198">
                  <a:moveTo>
                    <a:pt x="55536" y="0"/>
                  </a:moveTo>
                  <a:lnTo>
                    <a:pt x="1431662" y="0"/>
                  </a:lnTo>
                  <a:cubicBezTo>
                    <a:pt x="1446391" y="0"/>
                    <a:pt x="1460517" y="5851"/>
                    <a:pt x="1470932" y="16266"/>
                  </a:cubicBezTo>
                  <a:cubicBezTo>
                    <a:pt x="1481347" y="26681"/>
                    <a:pt x="1487198" y="40807"/>
                    <a:pt x="1487198" y="55536"/>
                  </a:cubicBezTo>
                  <a:lnTo>
                    <a:pt x="1487198" y="222355"/>
                  </a:lnTo>
                  <a:cubicBezTo>
                    <a:pt x="1487198" y="253027"/>
                    <a:pt x="1462334" y="277891"/>
                    <a:pt x="1431662" y="277891"/>
                  </a:cubicBezTo>
                  <a:lnTo>
                    <a:pt x="55536" y="277891"/>
                  </a:lnTo>
                  <a:cubicBezTo>
                    <a:pt x="24865" y="277891"/>
                    <a:pt x="0" y="253027"/>
                    <a:pt x="0" y="222355"/>
                  </a:cubicBezTo>
                  <a:lnTo>
                    <a:pt x="0" y="55536"/>
                  </a:lnTo>
                  <a:cubicBezTo>
                    <a:pt x="0" y="24865"/>
                    <a:pt x="24865" y="0"/>
                    <a:pt x="5553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57150"/>
              <a:ext cx="1487198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FULL CUSTOMIZATION</a:t>
              </a: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3126760" y="1316359"/>
            <a:ext cx="12072579" cy="1939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5"/>
              </a:lnSpc>
            </a:pPr>
            <a:r>
              <a:rPr lang="en-US" sz="6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What you can gain</a:t>
            </a:r>
          </a:p>
          <a:p>
            <a:pPr algn="ctr">
              <a:lnSpc>
                <a:spcPts val="7605"/>
              </a:lnSpc>
            </a:pPr>
            <a:r>
              <a:rPr lang="en-US" sz="6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with</a:t>
            </a:r>
            <a:r>
              <a:rPr lang="en-US" sz="6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 IoT Query 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41" id="41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517365" y="-3790893"/>
            <a:ext cx="31579858" cy="15805300"/>
          </a:xfrm>
          <a:custGeom>
            <a:avLst/>
            <a:gdLst/>
            <a:ahLst/>
            <a:cxnLst/>
            <a:rect r="r" b="b" t="t" l="l"/>
            <a:pathLst>
              <a:path h="15805300" w="31579858">
                <a:moveTo>
                  <a:pt x="0" y="0"/>
                </a:moveTo>
                <a:lnTo>
                  <a:pt x="31579858" y="0"/>
                </a:lnTo>
                <a:lnTo>
                  <a:pt x="31579858" y="15805300"/>
                </a:lnTo>
                <a:lnTo>
                  <a:pt x="0" y="1580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25" r="0" b="-132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90333" y="3562135"/>
            <a:ext cx="6029070" cy="1635601"/>
            <a:chOff x="0" y="0"/>
            <a:chExt cx="8038760" cy="2180801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8038760" cy="2180801"/>
              <a:chOff x="0" y="0"/>
              <a:chExt cx="1587903" cy="430775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587903" cy="430775"/>
              </a:xfrm>
              <a:custGeom>
                <a:avLst/>
                <a:gdLst/>
                <a:ahLst/>
                <a:cxnLst/>
                <a:rect r="r" b="b" t="t" l="l"/>
                <a:pathLst>
                  <a:path h="430775" w="1587903">
                    <a:moveTo>
                      <a:pt x="15409" y="0"/>
                    </a:moveTo>
                    <a:lnTo>
                      <a:pt x="1572494" y="0"/>
                    </a:lnTo>
                    <a:cubicBezTo>
                      <a:pt x="1576581" y="0"/>
                      <a:pt x="1580500" y="1623"/>
                      <a:pt x="1583390" y="4513"/>
                    </a:cubicBezTo>
                    <a:cubicBezTo>
                      <a:pt x="1586280" y="7403"/>
                      <a:pt x="1587903" y="11322"/>
                      <a:pt x="1587903" y="15409"/>
                    </a:cubicBezTo>
                    <a:lnTo>
                      <a:pt x="1587903" y="415366"/>
                    </a:lnTo>
                    <a:cubicBezTo>
                      <a:pt x="1587903" y="419453"/>
                      <a:pt x="1586280" y="423372"/>
                      <a:pt x="1583390" y="426262"/>
                    </a:cubicBezTo>
                    <a:cubicBezTo>
                      <a:pt x="1580500" y="429152"/>
                      <a:pt x="1576581" y="430775"/>
                      <a:pt x="1572494" y="430775"/>
                    </a:cubicBezTo>
                    <a:lnTo>
                      <a:pt x="15409" y="430775"/>
                    </a:lnTo>
                    <a:cubicBezTo>
                      <a:pt x="6899" y="430775"/>
                      <a:pt x="0" y="423877"/>
                      <a:pt x="0" y="415366"/>
                    </a:cubicBezTo>
                    <a:lnTo>
                      <a:pt x="0" y="15409"/>
                    </a:lnTo>
                    <a:cubicBezTo>
                      <a:pt x="0" y="11322"/>
                      <a:pt x="1623" y="7403"/>
                      <a:pt x="4513" y="4513"/>
                    </a:cubicBezTo>
                    <a:cubicBezTo>
                      <a:pt x="7403" y="1623"/>
                      <a:pt x="11322" y="0"/>
                      <a:pt x="15409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587903" cy="468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587126" y="506200"/>
              <a:ext cx="1063635" cy="1063635"/>
            </a:xfrm>
            <a:custGeom>
              <a:avLst/>
              <a:gdLst/>
              <a:ahLst/>
              <a:cxnLst/>
              <a:rect r="r" b="b" t="t" l="l"/>
              <a:pathLst>
                <a:path h="1063635" w="1063635">
                  <a:moveTo>
                    <a:pt x="0" y="0"/>
                  </a:moveTo>
                  <a:lnTo>
                    <a:pt x="1063634" y="0"/>
                  </a:lnTo>
                  <a:lnTo>
                    <a:pt x="1063634" y="1063635"/>
                  </a:lnTo>
                  <a:lnTo>
                    <a:pt x="0" y="1063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2263940" y="433175"/>
              <a:ext cx="4651253" cy="1419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Complete data access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Work with your telematics, business and meta datasets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390333" y="5409805"/>
            <a:ext cx="6029070" cy="1635601"/>
            <a:chOff x="0" y="0"/>
            <a:chExt cx="8038760" cy="2180801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8038760" cy="2180801"/>
              <a:chOff x="0" y="0"/>
              <a:chExt cx="1587903" cy="430775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587903" cy="430775"/>
              </a:xfrm>
              <a:custGeom>
                <a:avLst/>
                <a:gdLst/>
                <a:ahLst/>
                <a:cxnLst/>
                <a:rect r="r" b="b" t="t" l="l"/>
                <a:pathLst>
                  <a:path h="430775" w="1587903">
                    <a:moveTo>
                      <a:pt x="15409" y="0"/>
                    </a:moveTo>
                    <a:lnTo>
                      <a:pt x="1572494" y="0"/>
                    </a:lnTo>
                    <a:cubicBezTo>
                      <a:pt x="1576581" y="0"/>
                      <a:pt x="1580500" y="1623"/>
                      <a:pt x="1583390" y="4513"/>
                    </a:cubicBezTo>
                    <a:cubicBezTo>
                      <a:pt x="1586280" y="7403"/>
                      <a:pt x="1587903" y="11322"/>
                      <a:pt x="1587903" y="15409"/>
                    </a:cubicBezTo>
                    <a:lnTo>
                      <a:pt x="1587903" y="415366"/>
                    </a:lnTo>
                    <a:cubicBezTo>
                      <a:pt x="1587903" y="419453"/>
                      <a:pt x="1586280" y="423372"/>
                      <a:pt x="1583390" y="426262"/>
                    </a:cubicBezTo>
                    <a:cubicBezTo>
                      <a:pt x="1580500" y="429152"/>
                      <a:pt x="1576581" y="430775"/>
                      <a:pt x="1572494" y="430775"/>
                    </a:cubicBezTo>
                    <a:lnTo>
                      <a:pt x="15409" y="430775"/>
                    </a:lnTo>
                    <a:cubicBezTo>
                      <a:pt x="6899" y="430775"/>
                      <a:pt x="0" y="423877"/>
                      <a:pt x="0" y="415366"/>
                    </a:cubicBezTo>
                    <a:lnTo>
                      <a:pt x="0" y="15409"/>
                    </a:lnTo>
                    <a:cubicBezTo>
                      <a:pt x="0" y="11322"/>
                      <a:pt x="1623" y="7403"/>
                      <a:pt x="4513" y="4513"/>
                    </a:cubicBezTo>
                    <a:cubicBezTo>
                      <a:pt x="7403" y="1623"/>
                      <a:pt x="11322" y="0"/>
                      <a:pt x="15409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587903" cy="468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659642" y="551887"/>
              <a:ext cx="1058732" cy="1026227"/>
            </a:xfrm>
            <a:custGeom>
              <a:avLst/>
              <a:gdLst/>
              <a:ahLst/>
              <a:cxnLst/>
              <a:rect r="r" b="b" t="t" l="l"/>
              <a:pathLst>
                <a:path h="1026227" w="1058732">
                  <a:moveTo>
                    <a:pt x="0" y="0"/>
                  </a:moveTo>
                  <a:lnTo>
                    <a:pt x="1058733" y="0"/>
                  </a:lnTo>
                  <a:lnTo>
                    <a:pt x="1058733" y="1026227"/>
                  </a:lnTo>
                  <a:lnTo>
                    <a:pt x="0" y="1026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2263940" y="407775"/>
              <a:ext cx="5350802" cy="1419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Near real-time streaming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Monitor actual data for immediate insights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390333" y="7276191"/>
            <a:ext cx="6029070" cy="1635601"/>
            <a:chOff x="0" y="0"/>
            <a:chExt cx="1587903" cy="43077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87903" cy="430775"/>
            </a:xfrm>
            <a:custGeom>
              <a:avLst/>
              <a:gdLst/>
              <a:ahLst/>
              <a:cxnLst/>
              <a:rect r="r" b="b" t="t" l="l"/>
              <a:pathLst>
                <a:path h="430775" w="1587903">
                  <a:moveTo>
                    <a:pt x="15409" y="0"/>
                  </a:moveTo>
                  <a:lnTo>
                    <a:pt x="1572494" y="0"/>
                  </a:lnTo>
                  <a:cubicBezTo>
                    <a:pt x="1576581" y="0"/>
                    <a:pt x="1580500" y="1623"/>
                    <a:pt x="1583390" y="4513"/>
                  </a:cubicBezTo>
                  <a:cubicBezTo>
                    <a:pt x="1586280" y="7403"/>
                    <a:pt x="1587903" y="11322"/>
                    <a:pt x="1587903" y="15409"/>
                  </a:cubicBezTo>
                  <a:lnTo>
                    <a:pt x="1587903" y="415366"/>
                  </a:lnTo>
                  <a:cubicBezTo>
                    <a:pt x="1587903" y="419453"/>
                    <a:pt x="1586280" y="423372"/>
                    <a:pt x="1583390" y="426262"/>
                  </a:cubicBezTo>
                  <a:cubicBezTo>
                    <a:pt x="1580500" y="429152"/>
                    <a:pt x="1576581" y="430775"/>
                    <a:pt x="1572494" y="430775"/>
                  </a:cubicBezTo>
                  <a:lnTo>
                    <a:pt x="15409" y="430775"/>
                  </a:lnTo>
                  <a:cubicBezTo>
                    <a:pt x="6899" y="430775"/>
                    <a:pt x="0" y="423877"/>
                    <a:pt x="0" y="415366"/>
                  </a:cubicBezTo>
                  <a:lnTo>
                    <a:pt x="0" y="15409"/>
                  </a:lnTo>
                  <a:cubicBezTo>
                    <a:pt x="0" y="11322"/>
                    <a:pt x="1623" y="7403"/>
                    <a:pt x="4513" y="4513"/>
                  </a:cubicBezTo>
                  <a:cubicBezTo>
                    <a:pt x="7403" y="1623"/>
                    <a:pt x="11322" y="0"/>
                    <a:pt x="15409" y="0"/>
                  </a:cubicBezTo>
                  <a:close/>
                </a:path>
              </a:pathLst>
            </a:custGeom>
            <a:solidFill>
              <a:srgbClr val="F1F6FF">
                <a:alpha val="69804"/>
              </a:srgbClr>
            </a:solidFill>
            <a:ln w="9525" cap="sq">
              <a:solidFill>
                <a:srgbClr val="D1D9E8">
                  <a:alpha val="69804"/>
                </a:srgbClr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587903" cy="468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2874270" y="7733870"/>
            <a:ext cx="754133" cy="667244"/>
          </a:xfrm>
          <a:custGeom>
            <a:avLst/>
            <a:gdLst/>
            <a:ahLst/>
            <a:cxnLst/>
            <a:rect r="r" b="b" t="t" l="l"/>
            <a:pathLst>
              <a:path h="667244" w="754133">
                <a:moveTo>
                  <a:pt x="0" y="0"/>
                </a:moveTo>
                <a:lnTo>
                  <a:pt x="754133" y="0"/>
                </a:lnTo>
                <a:lnTo>
                  <a:pt x="754133" y="667244"/>
                </a:lnTo>
                <a:lnTo>
                  <a:pt x="0" y="6672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088288" y="7598691"/>
            <a:ext cx="348844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b="true">
                <a:solidFill>
                  <a:srgbClr val="090A0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Structured data model</a:t>
            </a:r>
          </a:p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Leverage a well-organized multi-layer architecture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9524040" y="5409805"/>
            <a:ext cx="6062521" cy="1635601"/>
            <a:chOff x="0" y="0"/>
            <a:chExt cx="8083362" cy="2180801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8083362" cy="2180801"/>
              <a:chOff x="0" y="0"/>
              <a:chExt cx="1596713" cy="430775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596713" cy="430775"/>
              </a:xfrm>
              <a:custGeom>
                <a:avLst/>
                <a:gdLst/>
                <a:ahLst/>
                <a:cxnLst/>
                <a:rect r="r" b="b" t="t" l="l"/>
                <a:pathLst>
                  <a:path h="430775" w="1596713">
                    <a:moveTo>
                      <a:pt x="15324" y="0"/>
                    </a:moveTo>
                    <a:lnTo>
                      <a:pt x="1581389" y="0"/>
                    </a:lnTo>
                    <a:cubicBezTo>
                      <a:pt x="1585454" y="0"/>
                      <a:pt x="1589351" y="1615"/>
                      <a:pt x="1592225" y="4488"/>
                    </a:cubicBezTo>
                    <a:cubicBezTo>
                      <a:pt x="1595099" y="7362"/>
                      <a:pt x="1596713" y="11260"/>
                      <a:pt x="1596713" y="15324"/>
                    </a:cubicBezTo>
                    <a:lnTo>
                      <a:pt x="1596713" y="415451"/>
                    </a:lnTo>
                    <a:cubicBezTo>
                      <a:pt x="1596713" y="423915"/>
                      <a:pt x="1589853" y="430775"/>
                      <a:pt x="1581389" y="430775"/>
                    </a:cubicBezTo>
                    <a:lnTo>
                      <a:pt x="15324" y="430775"/>
                    </a:lnTo>
                    <a:cubicBezTo>
                      <a:pt x="6861" y="430775"/>
                      <a:pt x="0" y="423915"/>
                      <a:pt x="0" y="415451"/>
                    </a:cubicBezTo>
                    <a:lnTo>
                      <a:pt x="0" y="15324"/>
                    </a:lnTo>
                    <a:cubicBezTo>
                      <a:pt x="0" y="6861"/>
                      <a:pt x="6861" y="0"/>
                      <a:pt x="15324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596713" cy="468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638587" y="525552"/>
              <a:ext cx="1096056" cy="1104297"/>
            </a:xfrm>
            <a:custGeom>
              <a:avLst/>
              <a:gdLst/>
              <a:ahLst/>
              <a:cxnLst/>
              <a:rect r="r" b="b" t="t" l="l"/>
              <a:pathLst>
                <a:path h="1104297" w="1096056">
                  <a:moveTo>
                    <a:pt x="0" y="0"/>
                  </a:moveTo>
                  <a:lnTo>
                    <a:pt x="1096056" y="0"/>
                  </a:lnTo>
                  <a:lnTo>
                    <a:pt x="1096056" y="1104297"/>
                  </a:lnTo>
                  <a:lnTo>
                    <a:pt x="0" y="1104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2097136" y="407775"/>
              <a:ext cx="5058727" cy="1419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Client isolation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Access your own secured data environment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524040" y="3562135"/>
            <a:ext cx="6062521" cy="1635601"/>
            <a:chOff x="0" y="0"/>
            <a:chExt cx="8083362" cy="2180801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0"/>
              <a:ext cx="8083362" cy="2180801"/>
              <a:chOff x="0" y="0"/>
              <a:chExt cx="1596713" cy="43077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596713" cy="430775"/>
              </a:xfrm>
              <a:custGeom>
                <a:avLst/>
                <a:gdLst/>
                <a:ahLst/>
                <a:cxnLst/>
                <a:rect r="r" b="b" t="t" l="l"/>
                <a:pathLst>
                  <a:path h="430775" w="1596713">
                    <a:moveTo>
                      <a:pt x="15324" y="0"/>
                    </a:moveTo>
                    <a:lnTo>
                      <a:pt x="1581389" y="0"/>
                    </a:lnTo>
                    <a:cubicBezTo>
                      <a:pt x="1585454" y="0"/>
                      <a:pt x="1589351" y="1615"/>
                      <a:pt x="1592225" y="4488"/>
                    </a:cubicBezTo>
                    <a:cubicBezTo>
                      <a:pt x="1595099" y="7362"/>
                      <a:pt x="1596713" y="11260"/>
                      <a:pt x="1596713" y="15324"/>
                    </a:cubicBezTo>
                    <a:lnTo>
                      <a:pt x="1596713" y="415451"/>
                    </a:lnTo>
                    <a:cubicBezTo>
                      <a:pt x="1596713" y="423915"/>
                      <a:pt x="1589853" y="430775"/>
                      <a:pt x="1581389" y="430775"/>
                    </a:cubicBezTo>
                    <a:lnTo>
                      <a:pt x="15324" y="430775"/>
                    </a:lnTo>
                    <a:cubicBezTo>
                      <a:pt x="6861" y="430775"/>
                      <a:pt x="0" y="423915"/>
                      <a:pt x="0" y="415451"/>
                    </a:cubicBezTo>
                    <a:lnTo>
                      <a:pt x="0" y="15324"/>
                    </a:lnTo>
                    <a:cubicBezTo>
                      <a:pt x="0" y="6861"/>
                      <a:pt x="6861" y="0"/>
                      <a:pt x="15324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38100"/>
                <a:ext cx="1596713" cy="468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30" id="30"/>
            <p:cNvSpPr/>
            <p:nvPr/>
          </p:nvSpPr>
          <p:spPr>
            <a:xfrm flipH="false" flipV="false" rot="0">
              <a:off x="746604" y="658271"/>
              <a:ext cx="826652" cy="826652"/>
            </a:xfrm>
            <a:custGeom>
              <a:avLst/>
              <a:gdLst/>
              <a:ahLst/>
              <a:cxnLst/>
              <a:rect r="r" b="b" t="t" l="l"/>
              <a:pathLst>
                <a:path h="826652" w="826652">
                  <a:moveTo>
                    <a:pt x="0" y="0"/>
                  </a:moveTo>
                  <a:lnTo>
                    <a:pt x="826652" y="0"/>
                  </a:lnTo>
                  <a:lnTo>
                    <a:pt x="826652" y="826652"/>
                  </a:lnTo>
                  <a:lnTo>
                    <a:pt x="0" y="826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 rot="0">
              <a:off x="2097136" y="433175"/>
              <a:ext cx="4752007" cy="1419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Longitudinal storage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Access historical data for analysis and model training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495465" y="7276191"/>
            <a:ext cx="6062521" cy="1635601"/>
            <a:chOff x="0" y="0"/>
            <a:chExt cx="8083362" cy="2180801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0" y="0"/>
              <a:ext cx="8083362" cy="2180801"/>
              <a:chOff x="0" y="0"/>
              <a:chExt cx="1596713" cy="430775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596713" cy="430775"/>
              </a:xfrm>
              <a:custGeom>
                <a:avLst/>
                <a:gdLst/>
                <a:ahLst/>
                <a:cxnLst/>
                <a:rect r="r" b="b" t="t" l="l"/>
                <a:pathLst>
                  <a:path h="430775" w="1596713">
                    <a:moveTo>
                      <a:pt x="15324" y="0"/>
                    </a:moveTo>
                    <a:lnTo>
                      <a:pt x="1581389" y="0"/>
                    </a:lnTo>
                    <a:cubicBezTo>
                      <a:pt x="1585454" y="0"/>
                      <a:pt x="1589351" y="1615"/>
                      <a:pt x="1592225" y="4488"/>
                    </a:cubicBezTo>
                    <a:cubicBezTo>
                      <a:pt x="1595099" y="7362"/>
                      <a:pt x="1596713" y="11260"/>
                      <a:pt x="1596713" y="15324"/>
                    </a:cubicBezTo>
                    <a:lnTo>
                      <a:pt x="1596713" y="415451"/>
                    </a:lnTo>
                    <a:cubicBezTo>
                      <a:pt x="1596713" y="423915"/>
                      <a:pt x="1589853" y="430775"/>
                      <a:pt x="1581389" y="430775"/>
                    </a:cubicBezTo>
                    <a:lnTo>
                      <a:pt x="15324" y="430775"/>
                    </a:lnTo>
                    <a:cubicBezTo>
                      <a:pt x="6861" y="430775"/>
                      <a:pt x="0" y="423915"/>
                      <a:pt x="0" y="415451"/>
                    </a:cubicBezTo>
                    <a:lnTo>
                      <a:pt x="0" y="15324"/>
                    </a:lnTo>
                    <a:cubicBezTo>
                      <a:pt x="0" y="6861"/>
                      <a:pt x="6861" y="0"/>
                      <a:pt x="15324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38100"/>
                <a:ext cx="1596713" cy="468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36" id="36"/>
            <p:cNvSpPr/>
            <p:nvPr/>
          </p:nvSpPr>
          <p:spPr>
            <a:xfrm flipH="false" flipV="false" rot="0">
              <a:off x="695804" y="581286"/>
              <a:ext cx="956222" cy="956222"/>
            </a:xfrm>
            <a:custGeom>
              <a:avLst/>
              <a:gdLst/>
              <a:ahLst/>
              <a:cxnLst/>
              <a:rect r="r" b="b" t="t" l="l"/>
              <a:pathLst>
                <a:path h="956222" w="956222">
                  <a:moveTo>
                    <a:pt x="0" y="0"/>
                  </a:moveTo>
                  <a:lnTo>
                    <a:pt x="956222" y="0"/>
                  </a:lnTo>
                  <a:lnTo>
                    <a:pt x="956222" y="956222"/>
                  </a:lnTo>
                  <a:lnTo>
                    <a:pt x="0" y="956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 rot="0">
              <a:off x="2097136" y="433175"/>
              <a:ext cx="5630374" cy="1419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Cross-entities joins</a:t>
              </a:r>
            </a:p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Combine telematics and business data for holistic analytics</a:t>
              </a:r>
            </a:p>
          </p:txBody>
        </p:sp>
      </p:grpSp>
      <p:sp>
        <p:nvSpPr>
          <p:cNvPr name="Freeform 38" id="38"/>
          <p:cNvSpPr/>
          <p:nvPr/>
        </p:nvSpPr>
        <p:spPr>
          <a:xfrm flipH="false" flipV="true" rot="-5400000">
            <a:off x="-3989544" y="467207"/>
            <a:ext cx="5275478" cy="6020517"/>
          </a:xfrm>
          <a:custGeom>
            <a:avLst/>
            <a:gdLst/>
            <a:ahLst/>
            <a:cxnLst/>
            <a:rect r="r" b="b" t="t" l="l"/>
            <a:pathLst>
              <a:path h="6020517" w="5275478">
                <a:moveTo>
                  <a:pt x="0" y="6020517"/>
                </a:moveTo>
                <a:lnTo>
                  <a:pt x="5275477" y="6020517"/>
                </a:lnTo>
                <a:lnTo>
                  <a:pt x="5275477" y="0"/>
                </a:lnTo>
                <a:lnTo>
                  <a:pt x="0" y="0"/>
                </a:lnTo>
                <a:lnTo>
                  <a:pt x="0" y="6020517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2085163" y="1403644"/>
            <a:ext cx="14034144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Why IoT Query matters </a:t>
            </a:r>
          </a:p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for enterprise fleets?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44" id="44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52344" y="-3168385"/>
            <a:ext cx="29759036" cy="15288705"/>
          </a:xfrm>
          <a:custGeom>
            <a:avLst/>
            <a:gdLst/>
            <a:ahLst/>
            <a:cxnLst/>
            <a:rect r="r" b="b" t="t" l="l"/>
            <a:pathLst>
              <a:path h="15288705" w="29759036">
                <a:moveTo>
                  <a:pt x="0" y="0"/>
                </a:moveTo>
                <a:lnTo>
                  <a:pt x="29759036" y="0"/>
                </a:lnTo>
                <a:lnTo>
                  <a:pt x="29759036" y="15288705"/>
                </a:lnTo>
                <a:lnTo>
                  <a:pt x="0" y="15288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90333" y="2942461"/>
            <a:ext cx="6432871" cy="5847719"/>
            <a:chOff x="0" y="0"/>
            <a:chExt cx="8577162" cy="779695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21038"/>
              <a:ext cx="8577162" cy="7375921"/>
              <a:chOff x="0" y="0"/>
              <a:chExt cx="1694254" cy="145697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694254" cy="1456972"/>
              </a:xfrm>
              <a:custGeom>
                <a:avLst/>
                <a:gdLst/>
                <a:ahLst/>
                <a:cxnLst/>
                <a:rect r="r" b="b" t="t" l="l"/>
                <a:pathLst>
                  <a:path h="1456972" w="1694254">
                    <a:moveTo>
                      <a:pt x="14442" y="0"/>
                    </a:moveTo>
                    <a:lnTo>
                      <a:pt x="1679812" y="0"/>
                    </a:lnTo>
                    <a:cubicBezTo>
                      <a:pt x="1687788" y="0"/>
                      <a:pt x="1694254" y="6466"/>
                      <a:pt x="1694254" y="14442"/>
                    </a:cubicBezTo>
                    <a:lnTo>
                      <a:pt x="1694254" y="1442530"/>
                    </a:lnTo>
                    <a:cubicBezTo>
                      <a:pt x="1694254" y="1446360"/>
                      <a:pt x="1692733" y="1450034"/>
                      <a:pt x="1690024" y="1452742"/>
                    </a:cubicBezTo>
                    <a:cubicBezTo>
                      <a:pt x="1687316" y="1455451"/>
                      <a:pt x="1683642" y="1456972"/>
                      <a:pt x="1679812" y="1456972"/>
                    </a:cubicBezTo>
                    <a:lnTo>
                      <a:pt x="14442" y="1456972"/>
                    </a:lnTo>
                    <a:cubicBezTo>
                      <a:pt x="6466" y="1456972"/>
                      <a:pt x="0" y="1450506"/>
                      <a:pt x="0" y="1442530"/>
                    </a:cubicBezTo>
                    <a:lnTo>
                      <a:pt x="0" y="14442"/>
                    </a:lnTo>
                    <a:cubicBezTo>
                      <a:pt x="0" y="6466"/>
                      <a:pt x="6466" y="0"/>
                      <a:pt x="14442" y="0"/>
                    </a:cubicBezTo>
                    <a:close/>
                  </a:path>
                </a:pathLst>
              </a:custGeom>
              <a:solidFill>
                <a:srgbClr val="F1F6FF">
                  <a:alpha val="93725"/>
                </a:srgbClr>
              </a:solidFill>
              <a:ln w="9525" cap="sq">
                <a:solidFill>
                  <a:srgbClr val="D1D9E8">
                    <a:alpha val="93725"/>
                  </a:srgbClr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694254" cy="149507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284934" y="0"/>
              <a:ext cx="8088469" cy="7442817"/>
              <a:chOff x="0" y="0"/>
              <a:chExt cx="1597722" cy="147018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597722" cy="1470186"/>
              </a:xfrm>
              <a:custGeom>
                <a:avLst/>
                <a:gdLst/>
                <a:ahLst/>
                <a:cxnLst/>
                <a:rect r="r" b="b" t="t" l="l"/>
                <a:pathLst>
                  <a:path h="1470186" w="1597722">
                    <a:moveTo>
                      <a:pt x="28077" y="0"/>
                    </a:moveTo>
                    <a:lnTo>
                      <a:pt x="1569646" y="0"/>
                    </a:lnTo>
                    <a:cubicBezTo>
                      <a:pt x="1585152" y="0"/>
                      <a:pt x="1597722" y="12570"/>
                      <a:pt x="1597722" y="28077"/>
                    </a:cubicBezTo>
                    <a:lnTo>
                      <a:pt x="1597722" y="1442110"/>
                    </a:lnTo>
                    <a:cubicBezTo>
                      <a:pt x="1597722" y="1449556"/>
                      <a:pt x="1594764" y="1456697"/>
                      <a:pt x="1589499" y="1461963"/>
                    </a:cubicBezTo>
                    <a:cubicBezTo>
                      <a:pt x="1584233" y="1467228"/>
                      <a:pt x="1577092" y="1470186"/>
                      <a:pt x="1569646" y="1470186"/>
                    </a:cubicBezTo>
                    <a:lnTo>
                      <a:pt x="28077" y="1470186"/>
                    </a:lnTo>
                    <a:cubicBezTo>
                      <a:pt x="20630" y="1470186"/>
                      <a:pt x="13489" y="1467228"/>
                      <a:pt x="8223" y="1461963"/>
                    </a:cubicBezTo>
                    <a:cubicBezTo>
                      <a:pt x="2958" y="1456697"/>
                      <a:pt x="0" y="1449556"/>
                      <a:pt x="0" y="1442110"/>
                    </a:cubicBezTo>
                    <a:lnTo>
                      <a:pt x="0" y="28077"/>
                    </a:lnTo>
                    <a:cubicBezTo>
                      <a:pt x="0" y="20630"/>
                      <a:pt x="2958" y="13489"/>
                      <a:pt x="8223" y="8223"/>
                    </a:cubicBezTo>
                    <a:cubicBezTo>
                      <a:pt x="13489" y="2958"/>
                      <a:pt x="20630" y="0"/>
                      <a:pt x="28077" y="0"/>
                    </a:cubicBezTo>
                    <a:close/>
                  </a:path>
                </a:pathLst>
              </a:custGeom>
              <a:ln cap="rnd">
                <a:noFill/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597722" cy="1517811"/>
              </a:xfrm>
              <a:prstGeom prst="rect">
                <a:avLst/>
              </a:prstGeom>
            </p:spPr>
            <p:txBody>
              <a:bodyPr anchor="t" rtlCol="false" tIns="254000" lIns="254000" bIns="254000" rIns="254000"/>
              <a:lstStyle/>
              <a:p>
                <a:pPr algn="ctr">
                  <a:lnSpc>
                    <a:spcPts val="3499"/>
                  </a:lnSpc>
                </a:pPr>
              </a:p>
              <a:p>
                <a:pPr algn="ctr">
                  <a:lnSpc>
                    <a:spcPts val="4619"/>
                  </a:lnSpc>
                </a:pPr>
                <a:r>
                  <a:rPr lang="en-US" sz="3299" b="true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Shared / Freemium</a:t>
                </a:r>
              </a:p>
              <a:p>
                <a:pPr algn="ctr">
                  <a:lnSpc>
                    <a:spcPts val="2939"/>
                  </a:lnSpc>
                </a:pPr>
                <a:r>
                  <a:rPr lang="en-US" sz="2099">
                    <a:solidFill>
                      <a:srgbClr val="4D4D4D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For evaluation and prototypes</a:t>
                </a:r>
              </a:p>
              <a:p>
                <a:pPr algn="ctr">
                  <a:lnSpc>
                    <a:spcPts val="2939"/>
                  </a:lnSpc>
                </a:pPr>
              </a:p>
              <a:p>
                <a:pPr algn="l" marL="518157" indent="-259078" lvl="1">
                  <a:lnSpc>
                    <a:spcPts val="3359"/>
                  </a:lnSpc>
                  <a:buFont typeface="Arial"/>
                  <a:buChar char="•"/>
                </a:pPr>
                <a:r>
                  <a:rPr lang="en-US" b="true" sz="2399">
                    <a:solidFill>
                      <a:srgbClr val="1A65F0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Historical data:</a:t>
                </a:r>
                <a:r>
                  <a:rPr lang="en-US" sz="23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</a:t>
                </a:r>
                <a:r>
                  <a:rPr lang="en-US" sz="2399">
                    <a:solidFill>
                      <a:srgbClr val="464646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up to 7 days</a:t>
                </a:r>
              </a:p>
              <a:p>
                <a:pPr algn="l" marL="518157" indent="-259078" lvl="1">
                  <a:lnSpc>
                    <a:spcPts val="3359"/>
                  </a:lnSpc>
                  <a:buFont typeface="Arial"/>
                  <a:buChar char="•"/>
                </a:pPr>
                <a:r>
                  <a:rPr lang="en-US" b="true" sz="2399">
                    <a:solidFill>
                      <a:srgbClr val="090A0E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SQL queries:</a:t>
                </a:r>
                <a:r>
                  <a:rPr lang="en-US" sz="2399">
                    <a:solidFill>
                      <a:srgbClr val="090A0E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</a:t>
                </a:r>
                <a:r>
                  <a:rPr lang="en-US" sz="2399">
                    <a:solidFill>
                      <a:srgbClr val="464646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fair‑use limits</a:t>
                </a:r>
              </a:p>
              <a:p>
                <a:pPr algn="l">
                  <a:lnSpc>
                    <a:spcPts val="3359"/>
                  </a:lnSpc>
                </a:pPr>
                <a:r>
                  <a:rPr lang="en-US" sz="2399">
                    <a:solidFill>
                      <a:srgbClr val="464646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      (reduced concurrency &amp; result size)</a:t>
                </a:r>
              </a:p>
              <a:p>
                <a:pPr algn="l" marL="518157" indent="-259078" lvl="1">
                  <a:lnSpc>
                    <a:spcPts val="3359"/>
                  </a:lnSpc>
                  <a:buFont typeface="Arial"/>
                  <a:buChar char="•"/>
                </a:pPr>
                <a:r>
                  <a:rPr lang="en-US" b="true" sz="2399">
                    <a:solidFill>
                      <a:srgbClr val="090A0E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Storage model:</a:t>
                </a:r>
                <a:r>
                  <a:rPr lang="en-US" sz="2399">
                    <a:solidFill>
                      <a:srgbClr val="464646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shared</a:t>
                </a:r>
              </a:p>
              <a:p>
                <a:pPr algn="l" marL="518157" indent="-259078" lvl="1">
                  <a:lnSpc>
                    <a:spcPts val="3359"/>
                  </a:lnSpc>
                  <a:buFont typeface="Arial"/>
                  <a:buChar char="•"/>
                </a:pPr>
                <a:r>
                  <a:rPr lang="en-US" b="true" sz="2399">
                    <a:solidFill>
                      <a:srgbClr val="090A0E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Streaming:</a:t>
                </a:r>
                <a:r>
                  <a:rPr lang="en-US" sz="2399">
                    <a:solidFill>
                      <a:srgbClr val="464646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not included           (periodic refresh)</a:t>
                </a:r>
              </a:p>
              <a:p>
                <a:pPr algn="l" marL="518157" indent="-259078" lvl="1">
                  <a:lnSpc>
                    <a:spcPts val="3359"/>
                  </a:lnSpc>
                  <a:buFont typeface="Arial"/>
                  <a:buChar char="•"/>
                </a:pPr>
                <a:r>
                  <a:rPr lang="en-US" b="true" sz="2399">
                    <a:solidFill>
                      <a:srgbClr val="090A0E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Integrations:</a:t>
                </a:r>
                <a:r>
                  <a:rPr lang="en-US" sz="2399">
                    <a:solidFill>
                      <a:srgbClr val="464646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just manual SQL queries</a:t>
                </a:r>
              </a:p>
              <a:p>
                <a:pPr algn="l" marL="518157" indent="-259078" lvl="1">
                  <a:lnSpc>
                    <a:spcPts val="3359"/>
                  </a:lnSpc>
                  <a:buFont typeface="Arial"/>
                  <a:buChar char="•"/>
                </a:pPr>
                <a:r>
                  <a:rPr lang="en-US" b="true" sz="2399">
                    <a:solidFill>
                      <a:srgbClr val="090A0E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Support:</a:t>
                </a:r>
                <a:r>
                  <a:rPr lang="en-US" sz="2399">
                    <a:solidFill>
                      <a:srgbClr val="090A0E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</a:t>
                </a:r>
                <a:r>
                  <a:rPr lang="en-US" sz="2399">
                    <a:solidFill>
                      <a:srgbClr val="464646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community/email</a:t>
                </a: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2103672" y="1365544"/>
            <a:ext cx="11238876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Choose the plan that fits your stage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261234" y="3218004"/>
            <a:ext cx="7906605" cy="6297376"/>
            <a:chOff x="0" y="0"/>
            <a:chExt cx="2082398" cy="165856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82398" cy="1658568"/>
            </a:xfrm>
            <a:custGeom>
              <a:avLst/>
              <a:gdLst/>
              <a:ahLst/>
              <a:cxnLst/>
              <a:rect r="r" b="b" t="t" l="l"/>
              <a:pathLst>
                <a:path h="1658568" w="2082398">
                  <a:moveTo>
                    <a:pt x="34271" y="0"/>
                  </a:moveTo>
                  <a:lnTo>
                    <a:pt x="2048127" y="0"/>
                  </a:lnTo>
                  <a:cubicBezTo>
                    <a:pt x="2067054" y="0"/>
                    <a:pt x="2082398" y="15344"/>
                    <a:pt x="2082398" y="34271"/>
                  </a:cubicBezTo>
                  <a:lnTo>
                    <a:pt x="2082398" y="1624297"/>
                  </a:lnTo>
                  <a:cubicBezTo>
                    <a:pt x="2082398" y="1633386"/>
                    <a:pt x="2078787" y="1642103"/>
                    <a:pt x="2072360" y="1648530"/>
                  </a:cubicBezTo>
                  <a:cubicBezTo>
                    <a:pt x="2065933" y="1654958"/>
                    <a:pt x="2057216" y="1658568"/>
                    <a:pt x="2048127" y="1658568"/>
                  </a:cubicBezTo>
                  <a:lnTo>
                    <a:pt x="34271" y="1658568"/>
                  </a:lnTo>
                  <a:cubicBezTo>
                    <a:pt x="15344" y="1658568"/>
                    <a:pt x="0" y="1643225"/>
                    <a:pt x="0" y="1624297"/>
                  </a:cubicBezTo>
                  <a:lnTo>
                    <a:pt x="0" y="34271"/>
                  </a:lnTo>
                  <a:cubicBezTo>
                    <a:pt x="0" y="25182"/>
                    <a:pt x="3611" y="16465"/>
                    <a:pt x="10038" y="10038"/>
                  </a:cubicBezTo>
                  <a:cubicBezTo>
                    <a:pt x="16465" y="3611"/>
                    <a:pt x="25182" y="0"/>
                    <a:pt x="34271" y="0"/>
                  </a:cubicBezTo>
                  <a:close/>
                </a:path>
              </a:pathLst>
            </a:custGeom>
            <a:solidFill>
              <a:srgbClr val="1A65F0"/>
            </a:solidFill>
            <a:ln w="9525" cap="rnd">
              <a:solidFill>
                <a:srgbClr val="1A65F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082398" cy="16966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14515" y="2994590"/>
            <a:ext cx="7441401" cy="6297648"/>
            <a:chOff x="0" y="0"/>
            <a:chExt cx="1959875" cy="16586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59875" cy="1658640"/>
            </a:xfrm>
            <a:custGeom>
              <a:avLst/>
              <a:gdLst/>
              <a:ahLst/>
              <a:cxnLst/>
              <a:rect r="r" b="b" t="t" l="l"/>
              <a:pathLst>
                <a:path h="1658640" w="1959875">
                  <a:moveTo>
                    <a:pt x="22888" y="0"/>
                  </a:moveTo>
                  <a:lnTo>
                    <a:pt x="1936987" y="0"/>
                  </a:lnTo>
                  <a:cubicBezTo>
                    <a:pt x="1943057" y="0"/>
                    <a:pt x="1948879" y="2411"/>
                    <a:pt x="1953171" y="6704"/>
                  </a:cubicBezTo>
                  <a:cubicBezTo>
                    <a:pt x="1957464" y="10996"/>
                    <a:pt x="1959875" y="16818"/>
                    <a:pt x="1959875" y="22888"/>
                  </a:cubicBezTo>
                  <a:lnTo>
                    <a:pt x="1959875" y="1635751"/>
                  </a:lnTo>
                  <a:cubicBezTo>
                    <a:pt x="1959875" y="1641822"/>
                    <a:pt x="1957464" y="1647644"/>
                    <a:pt x="1953171" y="1651936"/>
                  </a:cubicBezTo>
                  <a:cubicBezTo>
                    <a:pt x="1948879" y="1656228"/>
                    <a:pt x="1943057" y="1658640"/>
                    <a:pt x="1936987" y="1658640"/>
                  </a:cubicBezTo>
                  <a:lnTo>
                    <a:pt x="22888" y="1658640"/>
                  </a:lnTo>
                  <a:cubicBezTo>
                    <a:pt x="16818" y="1658640"/>
                    <a:pt x="10996" y="1656228"/>
                    <a:pt x="6704" y="1651936"/>
                  </a:cubicBezTo>
                  <a:cubicBezTo>
                    <a:pt x="2411" y="1647644"/>
                    <a:pt x="0" y="1641822"/>
                    <a:pt x="0" y="1635751"/>
                  </a:cubicBezTo>
                  <a:lnTo>
                    <a:pt x="0" y="22888"/>
                  </a:lnTo>
                  <a:cubicBezTo>
                    <a:pt x="0" y="16818"/>
                    <a:pt x="2411" y="10996"/>
                    <a:pt x="6704" y="6704"/>
                  </a:cubicBezTo>
                  <a:cubicBezTo>
                    <a:pt x="10996" y="2411"/>
                    <a:pt x="16818" y="0"/>
                    <a:pt x="22888" y="0"/>
                  </a:cubicBezTo>
                  <a:close/>
                </a:path>
              </a:pathLst>
            </a:custGeom>
            <a:solidFill>
              <a:srgbClr val="F1F6FF"/>
            </a:solidFill>
            <a:ln w="28575" cap="rnd">
              <a:solidFill>
                <a:srgbClr val="1A65F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1959875" cy="1706265"/>
            </a:xfrm>
            <a:prstGeom prst="rect">
              <a:avLst/>
            </a:prstGeom>
          </p:spPr>
          <p:txBody>
            <a:bodyPr anchor="t" rtlCol="false" tIns="254000" lIns="254000" bIns="254000" rIns="254000"/>
            <a:lstStyle/>
            <a:p>
              <a:pPr algn="ctr">
                <a:lnSpc>
                  <a:spcPts val="3499"/>
                </a:lnSpc>
              </a:pPr>
            </a:p>
            <a:p>
              <a:pPr algn="ctr">
                <a:lnSpc>
                  <a:spcPts val="4619"/>
                </a:lnSpc>
              </a:pPr>
              <a:r>
                <a:rPr lang="en-US" sz="3299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Enterprise / Premium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4D4D4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For production workloads</a:t>
              </a:r>
            </a:p>
            <a:p>
              <a:pPr algn="ctr">
                <a:lnSpc>
                  <a:spcPts val="2939"/>
                </a:lnSpc>
              </a:pPr>
            </a:p>
            <a:p>
              <a:pPr algn="l" marL="518157" indent="-259078" lvl="1">
                <a:lnSpc>
                  <a:spcPts val="3359"/>
                </a:lnSpc>
                <a:buFont typeface="Arial"/>
                <a:buChar char="•"/>
              </a:pPr>
              <a:r>
                <a:rPr lang="en-US" b="true" sz="23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Historical data</a:t>
              </a:r>
              <a:r>
                <a:rPr lang="en-US" sz="2399">
                  <a:solidFill>
                    <a:srgbClr val="1A65F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:</a:t>
              </a:r>
              <a:r>
                <a:rPr lang="en-US" b="true" sz="23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1+ month included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   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(extended retention available)</a:t>
              </a:r>
            </a:p>
            <a:p>
              <a:pPr algn="l" marL="518157" indent="-259078" lvl="1">
                <a:lnSpc>
                  <a:spcPts val="3359"/>
                </a:lnSpc>
                <a:buFont typeface="Arial"/>
                <a:buChar char="•"/>
              </a:pPr>
              <a:r>
                <a:rPr lang="en-US" b="true" sz="2399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SQL queries:</a:t>
              </a:r>
              <a:r>
                <a:rPr lang="en-US" sz="2399">
                  <a:solidFill>
                    <a:srgbClr val="090A0E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high concurrency, large result sets</a:t>
              </a:r>
            </a:p>
            <a:p>
              <a:pPr algn="l" marL="518157" indent="-259078" lvl="1">
                <a:lnSpc>
                  <a:spcPts val="3359"/>
                </a:lnSpc>
                <a:buFont typeface="Arial"/>
                <a:buChar char="•"/>
              </a:pPr>
              <a:r>
                <a:rPr lang="en-US" b="true" sz="2399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Storage model:</a:t>
              </a:r>
              <a:r>
                <a:rPr lang="en-US" sz="2399">
                  <a:solidFill>
                    <a:srgbClr val="090A0E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private storage (single‑tenant)</a:t>
              </a:r>
            </a:p>
            <a:p>
              <a:pPr algn="l" marL="518157" indent="-259078" lvl="1">
                <a:lnSpc>
                  <a:spcPts val="3359"/>
                </a:lnSpc>
                <a:buFont typeface="Arial"/>
                <a:buChar char="•"/>
              </a:pPr>
              <a:r>
                <a:rPr lang="en-US" b="true" sz="2399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Streaming: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near real‑time ingestion included</a:t>
              </a:r>
            </a:p>
            <a:p>
              <a:pPr algn="l" marL="518157" indent="-259078" lvl="1">
                <a:lnSpc>
                  <a:spcPts val="3359"/>
                </a:lnSpc>
                <a:buFont typeface="Arial"/>
                <a:buChar char="•"/>
              </a:pPr>
              <a:r>
                <a:rPr lang="en-US" b="true" sz="2399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Integrations: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BI/ML stack; export to CRM/ERP</a:t>
              </a:r>
            </a:p>
            <a:p>
              <a:pPr algn="l" marL="518157" indent="-259078" lvl="1">
                <a:lnSpc>
                  <a:spcPts val="3359"/>
                </a:lnSpc>
                <a:buFont typeface="Arial"/>
                <a:buChar char="•"/>
              </a:pPr>
              <a:r>
                <a:rPr lang="en-US" b="true" sz="2399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Support:</a:t>
              </a:r>
              <a:r>
                <a:rPr lang="en-US" sz="2399">
                  <a:solidFill>
                    <a:srgbClr val="090A0E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SLA support</a:t>
              </a:r>
            </a:p>
            <a:p>
              <a:pPr algn="l" marL="518157" indent="-259078" lvl="1">
                <a:lnSpc>
                  <a:spcPts val="3359"/>
                </a:lnSpc>
                <a:buFont typeface="Arial"/>
                <a:buChar char="•"/>
              </a:pPr>
              <a:r>
                <a:rPr lang="en-US" b="true" sz="2399">
                  <a:solidFill>
                    <a:srgbClr val="090A0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Professional services: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on demand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-3702340" y="-798694"/>
            <a:ext cx="5206848" cy="5942194"/>
          </a:xfrm>
          <a:custGeom>
            <a:avLst/>
            <a:gdLst/>
            <a:ahLst/>
            <a:cxnLst/>
            <a:rect r="r" b="b" t="t" l="l"/>
            <a:pathLst>
              <a:path h="5942194" w="5206848">
                <a:moveTo>
                  <a:pt x="0" y="0"/>
                </a:moveTo>
                <a:lnTo>
                  <a:pt x="5206848" y="0"/>
                </a:lnTo>
                <a:lnTo>
                  <a:pt x="5206848" y="5942194"/>
                </a:lnTo>
                <a:lnTo>
                  <a:pt x="0" y="59421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4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066849" y="2534752"/>
            <a:ext cx="2384901" cy="2721714"/>
          </a:xfrm>
          <a:custGeom>
            <a:avLst/>
            <a:gdLst/>
            <a:ahLst/>
            <a:cxnLst/>
            <a:rect r="r" b="b" t="t" l="l"/>
            <a:pathLst>
              <a:path h="2721714" w="2384901">
                <a:moveTo>
                  <a:pt x="0" y="0"/>
                </a:moveTo>
                <a:lnTo>
                  <a:pt x="2384902" y="0"/>
                </a:lnTo>
                <a:lnTo>
                  <a:pt x="2384902" y="2721713"/>
                </a:lnTo>
                <a:lnTo>
                  <a:pt x="0" y="272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4865318" y="-1615781"/>
            <a:ext cx="3881816" cy="3086100"/>
            <a:chOff x="0" y="0"/>
            <a:chExt cx="5175755" cy="4114800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2" r="0" b="-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17581" y="3622935"/>
            <a:ext cx="6855007" cy="1520565"/>
          </a:xfrm>
          <a:custGeom>
            <a:avLst/>
            <a:gdLst/>
            <a:ahLst/>
            <a:cxnLst/>
            <a:rect r="r" b="b" t="t" l="l"/>
            <a:pathLst>
              <a:path h="1520565" w="6855007">
                <a:moveTo>
                  <a:pt x="0" y="0"/>
                </a:moveTo>
                <a:lnTo>
                  <a:pt x="6855008" y="0"/>
                </a:lnTo>
                <a:lnTo>
                  <a:pt x="6855008" y="1520565"/>
                </a:lnTo>
                <a:lnTo>
                  <a:pt x="0" y="15205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76216" y="5679493"/>
            <a:ext cx="4935567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Iotquery@navixy.com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76216" y="8862126"/>
            <a:ext cx="4935567" cy="39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b="true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navixy.com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DAHZadeyXMY</dc:identifier>
  <dcterms:modified xsi:type="dcterms:W3CDTF">2011-08-01T06:04:30Z</dcterms:modified>
  <cp:revision>1</cp:revision>
  <dc:title>Pitch of IoT Query ppt</dc:title>
</cp:coreProperties>
</file>