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28765500"/>
  <p:notesSz cx="6858000" cy="9144000"/>
  <p:embeddedFontLst>
    <p:embeddedFont>
      <p:font typeface="Proxima Nova Bold" charset="1" panose="02000506030000020004"/>
      <p:regular r:id="rId8"/>
    </p:embeddedFont>
    <p:embeddedFont>
      <p:font typeface="Proxima Nova" charset="1" panose="02000506030000020004"/>
      <p:regular r:id="rId9"/>
    </p:embeddedFont>
    <p:embeddedFont>
      <p:font typeface="Proxima Nova Italics" charset="1" panose="0200050603000002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jpe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png" Type="http://schemas.openxmlformats.org/officeDocument/2006/relationships/image"/><Relationship Id="rId13" Target="../media/image30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16" Target="../media/image33.png" Type="http://schemas.openxmlformats.org/officeDocument/2006/relationships/image"/><Relationship Id="rId17" Target="../media/image34.svg" Type="http://schemas.openxmlformats.org/officeDocument/2006/relationships/image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3.pn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638" y="1644351"/>
            <a:ext cx="1832230" cy="2677499"/>
          </a:xfrm>
          <a:custGeom>
            <a:avLst/>
            <a:gdLst/>
            <a:ahLst/>
            <a:cxnLst/>
            <a:rect r="r" b="b" t="t" l="l"/>
            <a:pathLst>
              <a:path h="2677499" w="1832230">
                <a:moveTo>
                  <a:pt x="0" y="0"/>
                </a:moveTo>
                <a:lnTo>
                  <a:pt x="1832231" y="0"/>
                </a:lnTo>
                <a:lnTo>
                  <a:pt x="1832231" y="2677499"/>
                </a:lnTo>
                <a:lnTo>
                  <a:pt x="0" y="26774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003" t="-51918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51549" y="1644351"/>
            <a:ext cx="6102998" cy="3450000"/>
          </a:xfrm>
          <a:custGeom>
            <a:avLst/>
            <a:gdLst/>
            <a:ahLst/>
            <a:cxnLst/>
            <a:rect r="r" b="b" t="t" l="l"/>
            <a:pathLst>
              <a:path h="3450000" w="6102998">
                <a:moveTo>
                  <a:pt x="0" y="0"/>
                </a:moveTo>
                <a:lnTo>
                  <a:pt x="6102998" y="0"/>
                </a:lnTo>
                <a:lnTo>
                  <a:pt x="6102998" y="3450000"/>
                </a:lnTo>
                <a:lnTo>
                  <a:pt x="0" y="3450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2773" r="-107803" b="-302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74007" y="1571625"/>
            <a:ext cx="10640829" cy="5759406"/>
            <a:chOff x="0" y="0"/>
            <a:chExt cx="1461276" cy="7909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61276" cy="790924"/>
            </a:xfrm>
            <a:custGeom>
              <a:avLst/>
              <a:gdLst/>
              <a:ahLst/>
              <a:cxnLst/>
              <a:rect r="r" b="b" t="t" l="l"/>
              <a:pathLst>
                <a:path h="790924" w="1461276">
                  <a:moveTo>
                    <a:pt x="0" y="0"/>
                  </a:moveTo>
                  <a:lnTo>
                    <a:pt x="1461276" y="0"/>
                  </a:lnTo>
                  <a:lnTo>
                    <a:pt x="1461276" y="790924"/>
                  </a:lnTo>
                  <a:lnTo>
                    <a:pt x="0" y="790924"/>
                  </a:lnTo>
                  <a:close/>
                </a:path>
              </a:pathLst>
            </a:custGeom>
            <a:blipFill>
              <a:blip r:embed="rId4"/>
              <a:stretch>
                <a:fillRect l="-2244" t="-1590" r="0" b="-372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26638" y="3778135"/>
            <a:ext cx="4587389" cy="3552895"/>
          </a:xfrm>
          <a:custGeom>
            <a:avLst/>
            <a:gdLst/>
            <a:ahLst/>
            <a:cxnLst/>
            <a:rect r="r" b="b" t="t" l="l"/>
            <a:pathLst>
              <a:path h="3552895" w="4587389">
                <a:moveTo>
                  <a:pt x="0" y="0"/>
                </a:moveTo>
                <a:lnTo>
                  <a:pt x="4587389" y="0"/>
                </a:lnTo>
                <a:lnTo>
                  <a:pt x="4587389" y="3552896"/>
                </a:lnTo>
                <a:lnTo>
                  <a:pt x="0" y="35528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699" t="0" r="-1777" b="-8525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638" y="2571272"/>
            <a:ext cx="1612512" cy="4129211"/>
          </a:xfrm>
          <a:custGeom>
            <a:avLst/>
            <a:gdLst/>
            <a:ahLst/>
            <a:cxnLst/>
            <a:rect r="r" b="b" t="t" l="l"/>
            <a:pathLst>
              <a:path h="4129211" w="1612512">
                <a:moveTo>
                  <a:pt x="0" y="0"/>
                </a:moveTo>
                <a:lnTo>
                  <a:pt x="1612512" y="0"/>
                </a:lnTo>
                <a:lnTo>
                  <a:pt x="1612512" y="4129211"/>
                </a:lnTo>
                <a:lnTo>
                  <a:pt x="0" y="41292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6073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5025" y="2350303"/>
            <a:ext cx="2059881" cy="441938"/>
          </a:xfrm>
          <a:custGeom>
            <a:avLst/>
            <a:gdLst/>
            <a:ahLst/>
            <a:cxnLst/>
            <a:rect r="r" b="b" t="t" l="l"/>
            <a:pathLst>
              <a:path h="441938" w="2059881">
                <a:moveTo>
                  <a:pt x="0" y="0"/>
                </a:moveTo>
                <a:lnTo>
                  <a:pt x="2059881" y="0"/>
                </a:lnTo>
                <a:lnTo>
                  <a:pt x="2059881" y="441938"/>
                </a:lnTo>
                <a:lnTo>
                  <a:pt x="0" y="441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98007" y="3257221"/>
            <a:ext cx="4415569" cy="1629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3"/>
              </a:lnSpc>
            </a:pPr>
            <a:r>
              <a:rPr lang="en-US" sz="2686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Expand your fleet management offering</a:t>
            </a:r>
          </a:p>
          <a:p>
            <a:pPr algn="l">
              <a:lnSpc>
                <a:spcPts val="3223"/>
              </a:lnSpc>
            </a:pPr>
            <a:r>
              <a:rPr lang="en-US" sz="2686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with AI-powered video telematics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751293" y="3632237"/>
            <a:ext cx="2509069" cy="3561701"/>
          </a:xfrm>
          <a:custGeom>
            <a:avLst/>
            <a:gdLst/>
            <a:ahLst/>
            <a:cxnLst/>
            <a:rect r="r" b="b" t="t" l="l"/>
            <a:pathLst>
              <a:path h="3561701" w="2509069">
                <a:moveTo>
                  <a:pt x="0" y="0"/>
                </a:moveTo>
                <a:lnTo>
                  <a:pt x="2509069" y="0"/>
                </a:lnTo>
                <a:lnTo>
                  <a:pt x="2509069" y="3561702"/>
                </a:lnTo>
                <a:lnTo>
                  <a:pt x="0" y="35617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</a:blip>
            <a:stretch>
              <a:fillRect l="-3401" t="0" r="-82824" b="-31188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373045" y="1644351"/>
            <a:ext cx="4378248" cy="3863060"/>
          </a:xfrm>
          <a:custGeom>
            <a:avLst/>
            <a:gdLst/>
            <a:ahLst/>
            <a:cxnLst/>
            <a:rect r="r" b="b" t="t" l="l"/>
            <a:pathLst>
              <a:path h="3863060" w="4378248">
                <a:moveTo>
                  <a:pt x="0" y="0"/>
                </a:moveTo>
                <a:lnTo>
                  <a:pt x="4378248" y="0"/>
                </a:lnTo>
                <a:lnTo>
                  <a:pt x="4378248" y="3863061"/>
                </a:lnTo>
                <a:lnTo>
                  <a:pt x="0" y="3863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3336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23403" y="1668817"/>
            <a:ext cx="3842569" cy="3699026"/>
          </a:xfrm>
          <a:custGeom>
            <a:avLst/>
            <a:gdLst/>
            <a:ahLst/>
            <a:cxnLst/>
            <a:rect r="r" b="b" t="t" l="l"/>
            <a:pathLst>
              <a:path h="3699026" w="3842569">
                <a:moveTo>
                  <a:pt x="0" y="0"/>
                </a:moveTo>
                <a:lnTo>
                  <a:pt x="3842570" y="0"/>
                </a:lnTo>
                <a:lnTo>
                  <a:pt x="3842570" y="3699026"/>
                </a:lnTo>
                <a:lnTo>
                  <a:pt x="0" y="36990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88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09625">
            <a:off x="4226247" y="1908695"/>
            <a:ext cx="3587812" cy="2883431"/>
          </a:xfrm>
          <a:custGeom>
            <a:avLst/>
            <a:gdLst/>
            <a:ahLst/>
            <a:cxnLst/>
            <a:rect r="r" b="b" t="t" l="l"/>
            <a:pathLst>
              <a:path h="2883431" w="3587812">
                <a:moveTo>
                  <a:pt x="0" y="0"/>
                </a:moveTo>
                <a:lnTo>
                  <a:pt x="3587812" y="0"/>
                </a:lnTo>
                <a:lnTo>
                  <a:pt x="3587812" y="2883431"/>
                </a:lnTo>
                <a:lnTo>
                  <a:pt x="0" y="28834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729567" y="2686440"/>
            <a:ext cx="1524979" cy="4507499"/>
          </a:xfrm>
          <a:custGeom>
            <a:avLst/>
            <a:gdLst/>
            <a:ahLst/>
            <a:cxnLst/>
            <a:rect r="r" b="b" t="t" l="l"/>
            <a:pathLst>
              <a:path h="4507499" w="1524979">
                <a:moveTo>
                  <a:pt x="0" y="0"/>
                </a:moveTo>
                <a:lnTo>
                  <a:pt x="1524980" y="0"/>
                </a:lnTo>
                <a:lnTo>
                  <a:pt x="1524980" y="4507499"/>
                </a:lnTo>
                <a:lnTo>
                  <a:pt x="0" y="4507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4138" t="0" r="-304993" b="-48567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215829" y="2162732"/>
            <a:ext cx="2376505" cy="1028475"/>
            <a:chOff x="0" y="0"/>
            <a:chExt cx="3168674" cy="1371299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750898" y="0"/>
              <a:ext cx="2393745" cy="730722"/>
              <a:chOff x="0" y="0"/>
              <a:chExt cx="514272" cy="15698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514272" cy="156988"/>
              </a:xfrm>
              <a:custGeom>
                <a:avLst/>
                <a:gdLst/>
                <a:ahLst/>
                <a:cxnLst/>
                <a:rect r="r" b="b" t="t" l="l"/>
                <a:pathLst>
                  <a:path h="156988" w="514272">
                    <a:moveTo>
                      <a:pt x="78494" y="0"/>
                    </a:moveTo>
                    <a:lnTo>
                      <a:pt x="435778" y="0"/>
                    </a:lnTo>
                    <a:cubicBezTo>
                      <a:pt x="456595" y="0"/>
                      <a:pt x="476561" y="8270"/>
                      <a:pt x="491281" y="22990"/>
                    </a:cubicBezTo>
                    <a:cubicBezTo>
                      <a:pt x="506002" y="37711"/>
                      <a:pt x="514272" y="57676"/>
                      <a:pt x="514272" y="78494"/>
                    </a:cubicBezTo>
                    <a:lnTo>
                      <a:pt x="514272" y="78494"/>
                    </a:lnTo>
                    <a:cubicBezTo>
                      <a:pt x="514272" y="99312"/>
                      <a:pt x="506002" y="119277"/>
                      <a:pt x="491281" y="133998"/>
                    </a:cubicBezTo>
                    <a:cubicBezTo>
                      <a:pt x="476561" y="148718"/>
                      <a:pt x="456595" y="156988"/>
                      <a:pt x="435778" y="156988"/>
                    </a:cubicBezTo>
                    <a:lnTo>
                      <a:pt x="78494" y="156988"/>
                    </a:lnTo>
                    <a:cubicBezTo>
                      <a:pt x="57676" y="156988"/>
                      <a:pt x="37711" y="148718"/>
                      <a:pt x="22990" y="133998"/>
                    </a:cubicBezTo>
                    <a:cubicBezTo>
                      <a:pt x="8270" y="119277"/>
                      <a:pt x="0" y="99312"/>
                      <a:pt x="0" y="78494"/>
                    </a:cubicBezTo>
                    <a:lnTo>
                      <a:pt x="0" y="78494"/>
                    </a:lnTo>
                    <a:cubicBezTo>
                      <a:pt x="0" y="57676"/>
                      <a:pt x="8270" y="37711"/>
                      <a:pt x="22990" y="22990"/>
                    </a:cubicBezTo>
                    <a:cubicBezTo>
                      <a:pt x="37711" y="8270"/>
                      <a:pt x="57676" y="0"/>
                      <a:pt x="78494" y="0"/>
                    </a:cubicBezTo>
                    <a:close/>
                  </a:path>
                </a:pathLst>
              </a:custGeom>
              <a:solidFill>
                <a:srgbClr val="00C5FF">
                  <a:alpha val="24706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0"/>
                <a:ext cx="514272" cy="1569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5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774928" y="0"/>
              <a:ext cx="2393745" cy="730722"/>
              <a:chOff x="0" y="0"/>
              <a:chExt cx="514272" cy="15698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514272" cy="156988"/>
              </a:xfrm>
              <a:custGeom>
                <a:avLst/>
                <a:gdLst/>
                <a:ahLst/>
                <a:cxnLst/>
                <a:rect r="r" b="b" t="t" l="l"/>
                <a:pathLst>
                  <a:path h="156988" w="514272">
                    <a:moveTo>
                      <a:pt x="78494" y="0"/>
                    </a:moveTo>
                    <a:lnTo>
                      <a:pt x="435778" y="0"/>
                    </a:lnTo>
                    <a:cubicBezTo>
                      <a:pt x="456595" y="0"/>
                      <a:pt x="476561" y="8270"/>
                      <a:pt x="491281" y="22990"/>
                    </a:cubicBezTo>
                    <a:cubicBezTo>
                      <a:pt x="506002" y="37711"/>
                      <a:pt x="514272" y="57676"/>
                      <a:pt x="514272" y="78494"/>
                    </a:cubicBezTo>
                    <a:lnTo>
                      <a:pt x="514272" y="78494"/>
                    </a:lnTo>
                    <a:cubicBezTo>
                      <a:pt x="514272" y="99312"/>
                      <a:pt x="506002" y="119277"/>
                      <a:pt x="491281" y="133998"/>
                    </a:cubicBezTo>
                    <a:cubicBezTo>
                      <a:pt x="476561" y="148718"/>
                      <a:pt x="456595" y="156988"/>
                      <a:pt x="435778" y="156988"/>
                    </a:cubicBezTo>
                    <a:lnTo>
                      <a:pt x="78494" y="156988"/>
                    </a:lnTo>
                    <a:cubicBezTo>
                      <a:pt x="57676" y="156988"/>
                      <a:pt x="37711" y="148718"/>
                      <a:pt x="22990" y="133998"/>
                    </a:cubicBezTo>
                    <a:cubicBezTo>
                      <a:pt x="8270" y="119277"/>
                      <a:pt x="0" y="99312"/>
                      <a:pt x="0" y="78494"/>
                    </a:cubicBezTo>
                    <a:lnTo>
                      <a:pt x="0" y="78494"/>
                    </a:lnTo>
                    <a:cubicBezTo>
                      <a:pt x="0" y="57676"/>
                      <a:pt x="8270" y="37711"/>
                      <a:pt x="22990" y="22990"/>
                    </a:cubicBezTo>
                    <a:cubicBezTo>
                      <a:pt x="37711" y="8270"/>
                      <a:pt x="57676" y="0"/>
                      <a:pt x="78494" y="0"/>
                    </a:cubicBezTo>
                    <a:close/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0"/>
                <a:ext cx="514272" cy="1569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5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219487" y="116765"/>
              <a:ext cx="1757169" cy="5257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8"/>
                </a:lnSpc>
              </a:pPr>
              <a:r>
                <a:rPr lang="en-US" sz="1488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Jimi</a:t>
              </a:r>
            </a:p>
            <a:p>
              <a:pPr algn="l">
                <a:lnSpc>
                  <a:spcPts val="1488"/>
                </a:lnSpc>
              </a:pPr>
              <a:r>
                <a:rPr lang="en-US" sz="1488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JC261/JC400</a:t>
              </a:r>
            </a:p>
          </p:txBody>
        </p:sp>
        <p:sp>
          <p:nvSpPr>
            <p:cNvPr name="AutoShape 23" id="23"/>
            <p:cNvSpPr/>
            <p:nvPr/>
          </p:nvSpPr>
          <p:spPr>
            <a:xfrm flipV="true">
              <a:off x="944390" y="713563"/>
              <a:ext cx="735751" cy="618172"/>
            </a:xfrm>
            <a:prstGeom prst="line">
              <a:avLst/>
            </a:prstGeom>
            <a:ln cap="flat" w="12599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4" id="24"/>
            <p:cNvSpPr/>
            <p:nvPr/>
          </p:nvSpPr>
          <p:spPr>
            <a:xfrm flipV="true">
              <a:off x="37796" y="1331735"/>
              <a:ext cx="906594" cy="0"/>
            </a:xfrm>
            <a:prstGeom prst="line">
              <a:avLst/>
            </a:prstGeom>
            <a:ln cap="flat" w="12599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25" id="25"/>
            <p:cNvGrpSpPr/>
            <p:nvPr/>
          </p:nvGrpSpPr>
          <p:grpSpPr>
            <a:xfrm rot="0">
              <a:off x="0" y="1295708"/>
              <a:ext cx="75592" cy="75592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5"/>
                  </a:lnSpc>
                </a:pPr>
              </a:p>
            </p:txBody>
          </p:sp>
        </p:grpSp>
      </p:grpSp>
      <p:sp>
        <p:nvSpPr>
          <p:cNvPr name="Freeform 28" id="28"/>
          <p:cNvSpPr/>
          <p:nvPr/>
        </p:nvSpPr>
        <p:spPr>
          <a:xfrm flipH="false" flipV="false" rot="0">
            <a:off x="6386922" y="3430728"/>
            <a:ext cx="3682529" cy="3500324"/>
          </a:xfrm>
          <a:custGeom>
            <a:avLst/>
            <a:gdLst/>
            <a:ahLst/>
            <a:cxnLst/>
            <a:rect r="r" b="b" t="t" l="l"/>
            <a:pathLst>
              <a:path h="3500324" w="3682529">
                <a:moveTo>
                  <a:pt x="0" y="0"/>
                </a:moveTo>
                <a:lnTo>
                  <a:pt x="3682529" y="0"/>
                </a:lnTo>
                <a:lnTo>
                  <a:pt x="3682529" y="3500324"/>
                </a:lnTo>
                <a:lnTo>
                  <a:pt x="0" y="35003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602" r="0" b="-2602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789998" y="3693614"/>
            <a:ext cx="4451105" cy="3637417"/>
          </a:xfrm>
          <a:custGeom>
            <a:avLst/>
            <a:gdLst/>
            <a:ahLst/>
            <a:cxnLst/>
            <a:rect r="r" b="b" t="t" l="l"/>
            <a:pathLst>
              <a:path h="3637417" w="4451105">
                <a:moveTo>
                  <a:pt x="0" y="0"/>
                </a:moveTo>
                <a:lnTo>
                  <a:pt x="4451105" y="0"/>
                </a:lnTo>
                <a:lnTo>
                  <a:pt x="4451105" y="3637417"/>
                </a:lnTo>
                <a:lnTo>
                  <a:pt x="0" y="3637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335" r="-10166" b="-31475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986168" y="2754360"/>
            <a:ext cx="4065404" cy="4074665"/>
          </a:xfrm>
          <a:custGeom>
            <a:avLst/>
            <a:gdLst/>
            <a:ahLst/>
            <a:cxnLst/>
            <a:rect r="r" b="b" t="t" l="l"/>
            <a:pathLst>
              <a:path h="4074665" w="4065404">
                <a:moveTo>
                  <a:pt x="0" y="0"/>
                </a:moveTo>
                <a:lnTo>
                  <a:pt x="4065404" y="0"/>
                </a:lnTo>
                <a:lnTo>
                  <a:pt x="4065404" y="4074665"/>
                </a:lnTo>
                <a:lnTo>
                  <a:pt x="0" y="40746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4596497" y="6306730"/>
            <a:ext cx="1915715" cy="548042"/>
            <a:chOff x="0" y="0"/>
            <a:chExt cx="2554287" cy="730722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0"/>
              <a:ext cx="2554287" cy="730722"/>
              <a:chOff x="0" y="0"/>
              <a:chExt cx="548762" cy="156988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548762" cy="156988"/>
              </a:xfrm>
              <a:custGeom>
                <a:avLst/>
                <a:gdLst/>
                <a:ahLst/>
                <a:cxnLst/>
                <a:rect r="r" b="b" t="t" l="l"/>
                <a:pathLst>
                  <a:path h="156988" w="548762">
                    <a:moveTo>
                      <a:pt x="78494" y="0"/>
                    </a:moveTo>
                    <a:lnTo>
                      <a:pt x="470268" y="0"/>
                    </a:lnTo>
                    <a:cubicBezTo>
                      <a:pt x="491086" y="0"/>
                      <a:pt x="511051" y="8270"/>
                      <a:pt x="525772" y="22990"/>
                    </a:cubicBezTo>
                    <a:cubicBezTo>
                      <a:pt x="540492" y="37711"/>
                      <a:pt x="548762" y="57676"/>
                      <a:pt x="548762" y="78494"/>
                    </a:cubicBezTo>
                    <a:lnTo>
                      <a:pt x="548762" y="78494"/>
                    </a:lnTo>
                    <a:cubicBezTo>
                      <a:pt x="548762" y="99312"/>
                      <a:pt x="540492" y="119277"/>
                      <a:pt x="525772" y="133998"/>
                    </a:cubicBezTo>
                    <a:cubicBezTo>
                      <a:pt x="511051" y="148718"/>
                      <a:pt x="491086" y="156988"/>
                      <a:pt x="470268" y="156988"/>
                    </a:cubicBezTo>
                    <a:lnTo>
                      <a:pt x="78494" y="156988"/>
                    </a:lnTo>
                    <a:cubicBezTo>
                      <a:pt x="57676" y="156988"/>
                      <a:pt x="37711" y="148718"/>
                      <a:pt x="22990" y="133998"/>
                    </a:cubicBezTo>
                    <a:cubicBezTo>
                      <a:pt x="8270" y="119277"/>
                      <a:pt x="0" y="99312"/>
                      <a:pt x="0" y="78494"/>
                    </a:cubicBezTo>
                    <a:lnTo>
                      <a:pt x="0" y="78494"/>
                    </a:lnTo>
                    <a:cubicBezTo>
                      <a:pt x="0" y="57676"/>
                      <a:pt x="8270" y="37711"/>
                      <a:pt x="22990" y="22990"/>
                    </a:cubicBezTo>
                    <a:cubicBezTo>
                      <a:pt x="37711" y="8270"/>
                      <a:pt x="57676" y="0"/>
                      <a:pt x="78494" y="0"/>
                    </a:cubicBezTo>
                    <a:close/>
                  </a:path>
                </a:pathLst>
              </a:custGeom>
              <a:solidFill>
                <a:srgbClr val="00C5FF">
                  <a:alpha val="24706"/>
                </a:srgbClr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0"/>
                <a:ext cx="548762" cy="156988"/>
              </a:xfrm>
              <a:prstGeom prst="rect">
                <a:avLst/>
              </a:prstGeom>
            </p:spPr>
            <p:txBody>
              <a:bodyPr anchor="ctr" rtlCol="false" tIns="50686" lIns="50686" bIns="50686" rIns="50686"/>
              <a:lstStyle/>
              <a:p>
                <a:pPr algn="ctr">
                  <a:lnSpc>
                    <a:spcPts val="1675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0" y="0"/>
              <a:ext cx="2554287" cy="730722"/>
              <a:chOff x="0" y="0"/>
              <a:chExt cx="548762" cy="156988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548762" cy="156988"/>
              </a:xfrm>
              <a:custGeom>
                <a:avLst/>
                <a:gdLst/>
                <a:ahLst/>
                <a:cxnLst/>
                <a:rect r="r" b="b" t="t" l="l"/>
                <a:pathLst>
                  <a:path h="156988" w="548762">
                    <a:moveTo>
                      <a:pt x="78494" y="0"/>
                    </a:moveTo>
                    <a:lnTo>
                      <a:pt x="470268" y="0"/>
                    </a:lnTo>
                    <a:cubicBezTo>
                      <a:pt x="491086" y="0"/>
                      <a:pt x="511051" y="8270"/>
                      <a:pt x="525772" y="22990"/>
                    </a:cubicBezTo>
                    <a:cubicBezTo>
                      <a:pt x="540492" y="37711"/>
                      <a:pt x="548762" y="57676"/>
                      <a:pt x="548762" y="78494"/>
                    </a:cubicBezTo>
                    <a:lnTo>
                      <a:pt x="548762" y="78494"/>
                    </a:lnTo>
                    <a:cubicBezTo>
                      <a:pt x="548762" y="99312"/>
                      <a:pt x="540492" y="119277"/>
                      <a:pt x="525772" y="133998"/>
                    </a:cubicBezTo>
                    <a:cubicBezTo>
                      <a:pt x="511051" y="148718"/>
                      <a:pt x="491086" y="156988"/>
                      <a:pt x="470268" y="156988"/>
                    </a:cubicBezTo>
                    <a:lnTo>
                      <a:pt x="78494" y="156988"/>
                    </a:lnTo>
                    <a:cubicBezTo>
                      <a:pt x="57676" y="156988"/>
                      <a:pt x="37711" y="148718"/>
                      <a:pt x="22990" y="133998"/>
                    </a:cubicBezTo>
                    <a:cubicBezTo>
                      <a:pt x="8270" y="119277"/>
                      <a:pt x="0" y="99312"/>
                      <a:pt x="0" y="78494"/>
                    </a:cubicBezTo>
                    <a:lnTo>
                      <a:pt x="0" y="78494"/>
                    </a:lnTo>
                    <a:cubicBezTo>
                      <a:pt x="0" y="57676"/>
                      <a:pt x="8270" y="37711"/>
                      <a:pt x="22990" y="22990"/>
                    </a:cubicBezTo>
                    <a:cubicBezTo>
                      <a:pt x="37711" y="8270"/>
                      <a:pt x="57676" y="0"/>
                      <a:pt x="78494" y="0"/>
                    </a:cubicBezTo>
                    <a:close/>
                  </a:path>
                </a:pathLst>
              </a:custGeom>
              <a:ln w="19050" cap="rnd">
                <a:solidFill>
                  <a:srgbClr val="FFFFFF"/>
                </a:solidFill>
                <a:prstDash val="solid"/>
                <a:round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548762" cy="156988"/>
              </a:xfrm>
              <a:prstGeom prst="rect">
                <a:avLst/>
              </a:prstGeom>
            </p:spPr>
            <p:txBody>
              <a:bodyPr anchor="ctr" rtlCol="false" tIns="50686" lIns="50686" bIns="50686" rIns="50686"/>
              <a:lstStyle/>
              <a:p>
                <a:pPr algn="ctr">
                  <a:lnSpc>
                    <a:spcPts val="1675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357781" y="116765"/>
              <a:ext cx="1889232" cy="5257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88"/>
                </a:lnSpc>
              </a:pPr>
              <a:r>
                <a:rPr lang="en-US" sz="1488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Jimi</a:t>
              </a:r>
            </a:p>
            <a:p>
              <a:pPr algn="l">
                <a:lnSpc>
                  <a:spcPts val="1488"/>
                </a:lnSpc>
              </a:pPr>
              <a:r>
                <a:rPr lang="en-US" sz="1488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JC261P/JC400P</a:t>
              </a:r>
            </a:p>
          </p:txBody>
        </p:sp>
      </p:grpSp>
      <p:sp>
        <p:nvSpPr>
          <p:cNvPr name="AutoShape 39" id="39"/>
          <p:cNvSpPr/>
          <p:nvPr/>
        </p:nvSpPr>
        <p:spPr>
          <a:xfrm>
            <a:off x="5728866" y="5917476"/>
            <a:ext cx="958110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0" id="40"/>
          <p:cNvGrpSpPr/>
          <p:nvPr/>
        </p:nvGrpSpPr>
        <p:grpSpPr>
          <a:xfrm rot="0">
            <a:off x="6659696" y="5890196"/>
            <a:ext cx="54561" cy="5456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48499" lIns="48499" bIns="48499" rIns="48499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sp>
        <p:nvSpPr>
          <p:cNvPr name="AutoShape 43" id="43"/>
          <p:cNvSpPr/>
          <p:nvPr/>
        </p:nvSpPr>
        <p:spPr>
          <a:xfrm flipV="true">
            <a:off x="5243627" y="5917476"/>
            <a:ext cx="485239" cy="39873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4" id="44"/>
          <p:cNvGrpSpPr/>
          <p:nvPr/>
        </p:nvGrpSpPr>
        <p:grpSpPr>
          <a:xfrm rot="0">
            <a:off x="-73684" y="17855680"/>
            <a:ext cx="10434369" cy="9472346"/>
            <a:chOff x="0" y="0"/>
            <a:chExt cx="2770252" cy="2514841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770252" cy="2514841"/>
            </a:xfrm>
            <a:custGeom>
              <a:avLst/>
              <a:gdLst/>
              <a:ahLst/>
              <a:cxnLst/>
              <a:rect r="r" b="b" t="t" l="l"/>
              <a:pathLst>
                <a:path h="2514841" w="2770252">
                  <a:moveTo>
                    <a:pt x="0" y="0"/>
                  </a:moveTo>
                  <a:lnTo>
                    <a:pt x="2770252" y="0"/>
                  </a:lnTo>
                  <a:lnTo>
                    <a:pt x="2770252" y="2514841"/>
                  </a:lnTo>
                  <a:lnTo>
                    <a:pt x="0" y="2514841"/>
                  </a:lnTo>
                  <a:close/>
                </a:path>
              </a:pathLst>
            </a:custGeom>
            <a:solidFill>
              <a:srgbClr val="EFF7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2770252" cy="2514841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604760" y="19523191"/>
            <a:ext cx="4375272" cy="6364378"/>
            <a:chOff x="0" y="0"/>
            <a:chExt cx="1161604" cy="1689698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161604" cy="1689698"/>
            </a:xfrm>
            <a:custGeom>
              <a:avLst/>
              <a:gdLst/>
              <a:ahLst/>
              <a:cxnLst/>
              <a:rect r="r" b="b" t="t" l="l"/>
              <a:pathLst>
                <a:path h="1689698" w="1161604">
                  <a:moveTo>
                    <a:pt x="35389" y="0"/>
                  </a:moveTo>
                  <a:lnTo>
                    <a:pt x="1126215" y="0"/>
                  </a:lnTo>
                  <a:cubicBezTo>
                    <a:pt x="1135600" y="0"/>
                    <a:pt x="1144602" y="3729"/>
                    <a:pt x="1151239" y="10365"/>
                  </a:cubicBezTo>
                  <a:cubicBezTo>
                    <a:pt x="1157875" y="17002"/>
                    <a:pt x="1161604" y="26004"/>
                    <a:pt x="1161604" y="35389"/>
                  </a:cubicBezTo>
                  <a:lnTo>
                    <a:pt x="1161604" y="1654308"/>
                  </a:lnTo>
                  <a:cubicBezTo>
                    <a:pt x="1161604" y="1663694"/>
                    <a:pt x="1157875" y="1672696"/>
                    <a:pt x="1151239" y="1679332"/>
                  </a:cubicBezTo>
                  <a:cubicBezTo>
                    <a:pt x="1144602" y="1685969"/>
                    <a:pt x="1135600" y="1689698"/>
                    <a:pt x="1126215" y="1689698"/>
                  </a:cubicBezTo>
                  <a:lnTo>
                    <a:pt x="35389" y="1689698"/>
                  </a:lnTo>
                  <a:cubicBezTo>
                    <a:pt x="26004" y="1689698"/>
                    <a:pt x="17002" y="1685969"/>
                    <a:pt x="10365" y="1679332"/>
                  </a:cubicBezTo>
                  <a:cubicBezTo>
                    <a:pt x="3729" y="1672696"/>
                    <a:pt x="0" y="1663694"/>
                    <a:pt x="0" y="1654308"/>
                  </a:cubicBezTo>
                  <a:lnTo>
                    <a:pt x="0" y="35389"/>
                  </a:lnTo>
                  <a:cubicBezTo>
                    <a:pt x="0" y="26004"/>
                    <a:pt x="3729" y="17002"/>
                    <a:pt x="10365" y="10365"/>
                  </a:cubicBezTo>
                  <a:cubicBezTo>
                    <a:pt x="17002" y="3729"/>
                    <a:pt x="26004" y="0"/>
                    <a:pt x="35389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1161604" cy="1689698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597486" y="18285714"/>
            <a:ext cx="8487980" cy="914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7"/>
              </a:lnSpc>
            </a:pPr>
            <a:r>
              <a:rPr lang="en-US" sz="3181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Choos</a:t>
            </a:r>
            <a:r>
              <a:rPr lang="en-US" sz="3181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 the right dashcam for every monitoring need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5313859" y="19523191"/>
            <a:ext cx="4375272" cy="6364378"/>
            <a:chOff x="0" y="0"/>
            <a:chExt cx="1161604" cy="1689698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161604" cy="1689698"/>
            </a:xfrm>
            <a:custGeom>
              <a:avLst/>
              <a:gdLst/>
              <a:ahLst/>
              <a:cxnLst/>
              <a:rect r="r" b="b" t="t" l="l"/>
              <a:pathLst>
                <a:path h="1689698" w="1161604">
                  <a:moveTo>
                    <a:pt x="35389" y="0"/>
                  </a:moveTo>
                  <a:lnTo>
                    <a:pt x="1126215" y="0"/>
                  </a:lnTo>
                  <a:cubicBezTo>
                    <a:pt x="1135600" y="0"/>
                    <a:pt x="1144602" y="3729"/>
                    <a:pt x="1151239" y="10365"/>
                  </a:cubicBezTo>
                  <a:cubicBezTo>
                    <a:pt x="1157875" y="17002"/>
                    <a:pt x="1161604" y="26004"/>
                    <a:pt x="1161604" y="35389"/>
                  </a:cubicBezTo>
                  <a:lnTo>
                    <a:pt x="1161604" y="1654308"/>
                  </a:lnTo>
                  <a:cubicBezTo>
                    <a:pt x="1161604" y="1663694"/>
                    <a:pt x="1157875" y="1672696"/>
                    <a:pt x="1151239" y="1679332"/>
                  </a:cubicBezTo>
                  <a:cubicBezTo>
                    <a:pt x="1144602" y="1685969"/>
                    <a:pt x="1135600" y="1689698"/>
                    <a:pt x="1126215" y="1689698"/>
                  </a:cubicBezTo>
                  <a:lnTo>
                    <a:pt x="35389" y="1689698"/>
                  </a:lnTo>
                  <a:cubicBezTo>
                    <a:pt x="26004" y="1689698"/>
                    <a:pt x="17002" y="1685969"/>
                    <a:pt x="10365" y="1679332"/>
                  </a:cubicBezTo>
                  <a:cubicBezTo>
                    <a:pt x="3729" y="1672696"/>
                    <a:pt x="0" y="1663694"/>
                    <a:pt x="0" y="1654308"/>
                  </a:cubicBezTo>
                  <a:lnTo>
                    <a:pt x="0" y="35389"/>
                  </a:lnTo>
                  <a:cubicBezTo>
                    <a:pt x="0" y="26004"/>
                    <a:pt x="3729" y="17002"/>
                    <a:pt x="10365" y="10365"/>
                  </a:cubicBezTo>
                  <a:cubicBezTo>
                    <a:pt x="17002" y="3729"/>
                    <a:pt x="26004" y="0"/>
                    <a:pt x="35389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0"/>
              <a:ext cx="1161604" cy="1689698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sp>
        <p:nvSpPr>
          <p:cNvPr name="TextBox 54" id="54"/>
          <p:cNvSpPr txBox="true"/>
          <p:nvPr/>
        </p:nvSpPr>
        <p:spPr>
          <a:xfrm rot="0">
            <a:off x="5637762" y="22781991"/>
            <a:ext cx="3447704" cy="31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182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Jimi JC261P </a:t>
            </a:r>
            <a:r>
              <a:rPr lang="en-US" sz="2182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</a:t>
            </a:r>
            <a:r>
              <a:rPr lang="en-US" sz="2182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Jimi JC400P</a:t>
            </a:r>
          </a:p>
        </p:txBody>
      </p:sp>
      <p:sp>
        <p:nvSpPr>
          <p:cNvPr name="Freeform 55" id="55"/>
          <p:cNvSpPr/>
          <p:nvPr/>
        </p:nvSpPr>
        <p:spPr>
          <a:xfrm flipH="false" flipV="false" rot="1092077">
            <a:off x="1101952" y="19659452"/>
            <a:ext cx="3535729" cy="2841574"/>
          </a:xfrm>
          <a:custGeom>
            <a:avLst/>
            <a:gdLst/>
            <a:ahLst/>
            <a:cxnLst/>
            <a:rect r="r" b="b" t="t" l="l"/>
            <a:pathLst>
              <a:path h="2841574" w="3535729">
                <a:moveTo>
                  <a:pt x="0" y="0"/>
                </a:moveTo>
                <a:lnTo>
                  <a:pt x="3535730" y="0"/>
                </a:lnTo>
                <a:lnTo>
                  <a:pt x="3535730" y="2841574"/>
                </a:lnTo>
                <a:lnTo>
                  <a:pt x="0" y="28415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1099320">
            <a:off x="5803412" y="19241251"/>
            <a:ext cx="3399878" cy="3407623"/>
          </a:xfrm>
          <a:custGeom>
            <a:avLst/>
            <a:gdLst/>
            <a:ahLst/>
            <a:cxnLst/>
            <a:rect r="r" b="b" t="t" l="l"/>
            <a:pathLst>
              <a:path h="3407623" w="3399878">
                <a:moveTo>
                  <a:pt x="0" y="0"/>
                </a:moveTo>
                <a:lnTo>
                  <a:pt x="3399878" y="0"/>
                </a:lnTo>
                <a:lnTo>
                  <a:pt x="3399878" y="3407623"/>
                </a:lnTo>
                <a:lnTo>
                  <a:pt x="0" y="34076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604449" y="8868379"/>
            <a:ext cx="2888437" cy="3788114"/>
            <a:chOff x="0" y="0"/>
            <a:chExt cx="766860" cy="1005718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766860" cy="1005718"/>
            </a:xfrm>
            <a:custGeom>
              <a:avLst/>
              <a:gdLst/>
              <a:ahLst/>
              <a:cxnLst/>
              <a:rect r="r" b="b" t="t" l="l"/>
              <a:pathLst>
                <a:path h="1005718" w="766860">
                  <a:moveTo>
                    <a:pt x="53606" y="0"/>
                  </a:moveTo>
                  <a:lnTo>
                    <a:pt x="713254" y="0"/>
                  </a:lnTo>
                  <a:cubicBezTo>
                    <a:pt x="742859" y="0"/>
                    <a:pt x="766860" y="24000"/>
                    <a:pt x="766860" y="53606"/>
                  </a:cubicBezTo>
                  <a:lnTo>
                    <a:pt x="766860" y="952111"/>
                  </a:lnTo>
                  <a:cubicBezTo>
                    <a:pt x="766860" y="981717"/>
                    <a:pt x="742859" y="1005718"/>
                    <a:pt x="713254" y="1005718"/>
                  </a:cubicBezTo>
                  <a:lnTo>
                    <a:pt x="53606" y="1005718"/>
                  </a:lnTo>
                  <a:cubicBezTo>
                    <a:pt x="39389" y="1005718"/>
                    <a:pt x="25754" y="1000070"/>
                    <a:pt x="15701" y="990017"/>
                  </a:cubicBezTo>
                  <a:cubicBezTo>
                    <a:pt x="5648" y="979964"/>
                    <a:pt x="0" y="966329"/>
                    <a:pt x="0" y="952111"/>
                  </a:cubicBezTo>
                  <a:lnTo>
                    <a:pt x="0" y="53606"/>
                  </a:lnTo>
                  <a:cubicBezTo>
                    <a:pt x="0" y="24000"/>
                    <a:pt x="24000" y="0"/>
                    <a:pt x="53606" y="0"/>
                  </a:cubicBezTo>
                  <a:close/>
                </a:path>
              </a:pathLst>
            </a:custGeom>
            <a:solidFill>
              <a:srgbClr val="EFF7FF"/>
            </a:solidFill>
            <a:ln w="19050" cap="sq">
              <a:solidFill>
                <a:srgbClr val="E5F0FA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0" y="0"/>
              <a:ext cx="766860" cy="1005718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0">
            <a:off x="923561" y="9107757"/>
            <a:ext cx="549277" cy="549277"/>
          </a:xfrm>
          <a:custGeom>
            <a:avLst/>
            <a:gdLst/>
            <a:ahLst/>
            <a:cxnLst/>
            <a:rect r="r" b="b" t="t" l="l"/>
            <a:pathLst>
              <a:path h="549277" w="549277">
                <a:moveTo>
                  <a:pt x="0" y="0"/>
                </a:moveTo>
                <a:lnTo>
                  <a:pt x="549276" y="0"/>
                </a:lnTo>
                <a:lnTo>
                  <a:pt x="549276" y="549276"/>
                </a:lnTo>
                <a:lnTo>
                  <a:pt x="0" y="5492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8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6799594" y="8868379"/>
            <a:ext cx="2888437" cy="3788114"/>
            <a:chOff x="0" y="0"/>
            <a:chExt cx="766860" cy="1005718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766860" cy="1005718"/>
            </a:xfrm>
            <a:custGeom>
              <a:avLst/>
              <a:gdLst/>
              <a:ahLst/>
              <a:cxnLst/>
              <a:rect r="r" b="b" t="t" l="l"/>
              <a:pathLst>
                <a:path h="1005718" w="766860">
                  <a:moveTo>
                    <a:pt x="53606" y="0"/>
                  </a:moveTo>
                  <a:lnTo>
                    <a:pt x="713254" y="0"/>
                  </a:lnTo>
                  <a:cubicBezTo>
                    <a:pt x="742859" y="0"/>
                    <a:pt x="766860" y="24000"/>
                    <a:pt x="766860" y="53606"/>
                  </a:cubicBezTo>
                  <a:lnTo>
                    <a:pt x="766860" y="952111"/>
                  </a:lnTo>
                  <a:cubicBezTo>
                    <a:pt x="766860" y="981717"/>
                    <a:pt x="742859" y="1005718"/>
                    <a:pt x="713254" y="1005718"/>
                  </a:cubicBezTo>
                  <a:lnTo>
                    <a:pt x="53606" y="1005718"/>
                  </a:lnTo>
                  <a:cubicBezTo>
                    <a:pt x="39389" y="1005718"/>
                    <a:pt x="25754" y="1000070"/>
                    <a:pt x="15701" y="990017"/>
                  </a:cubicBezTo>
                  <a:cubicBezTo>
                    <a:pt x="5648" y="979964"/>
                    <a:pt x="0" y="966329"/>
                    <a:pt x="0" y="952111"/>
                  </a:cubicBezTo>
                  <a:lnTo>
                    <a:pt x="0" y="53606"/>
                  </a:lnTo>
                  <a:cubicBezTo>
                    <a:pt x="0" y="24000"/>
                    <a:pt x="24000" y="0"/>
                    <a:pt x="53606" y="0"/>
                  </a:cubicBezTo>
                  <a:close/>
                </a:path>
              </a:pathLst>
            </a:custGeom>
            <a:solidFill>
              <a:srgbClr val="EFF7FF"/>
            </a:solidFill>
            <a:ln w="19050" cap="sq">
              <a:solidFill>
                <a:srgbClr val="E5F0FA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0"/>
              <a:ext cx="766860" cy="1005718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3702189" y="8868379"/>
            <a:ext cx="2888437" cy="3788114"/>
            <a:chOff x="0" y="0"/>
            <a:chExt cx="766860" cy="1005718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766860" cy="1005718"/>
            </a:xfrm>
            <a:custGeom>
              <a:avLst/>
              <a:gdLst/>
              <a:ahLst/>
              <a:cxnLst/>
              <a:rect r="r" b="b" t="t" l="l"/>
              <a:pathLst>
                <a:path h="1005718" w="766860">
                  <a:moveTo>
                    <a:pt x="53606" y="0"/>
                  </a:moveTo>
                  <a:lnTo>
                    <a:pt x="713254" y="0"/>
                  </a:lnTo>
                  <a:cubicBezTo>
                    <a:pt x="742859" y="0"/>
                    <a:pt x="766860" y="24000"/>
                    <a:pt x="766860" y="53606"/>
                  </a:cubicBezTo>
                  <a:lnTo>
                    <a:pt x="766860" y="952111"/>
                  </a:lnTo>
                  <a:cubicBezTo>
                    <a:pt x="766860" y="981717"/>
                    <a:pt x="742859" y="1005718"/>
                    <a:pt x="713254" y="1005718"/>
                  </a:cubicBezTo>
                  <a:lnTo>
                    <a:pt x="53606" y="1005718"/>
                  </a:lnTo>
                  <a:cubicBezTo>
                    <a:pt x="39389" y="1005718"/>
                    <a:pt x="25754" y="1000070"/>
                    <a:pt x="15701" y="990017"/>
                  </a:cubicBezTo>
                  <a:cubicBezTo>
                    <a:pt x="5648" y="979964"/>
                    <a:pt x="0" y="966329"/>
                    <a:pt x="0" y="952111"/>
                  </a:cubicBezTo>
                  <a:lnTo>
                    <a:pt x="0" y="53606"/>
                  </a:lnTo>
                  <a:cubicBezTo>
                    <a:pt x="0" y="24000"/>
                    <a:pt x="24000" y="0"/>
                    <a:pt x="53606" y="0"/>
                  </a:cubicBezTo>
                  <a:close/>
                </a:path>
              </a:pathLst>
            </a:custGeom>
            <a:solidFill>
              <a:srgbClr val="EFF7FF"/>
            </a:solidFill>
            <a:ln w="19050" cap="sq">
              <a:solidFill>
                <a:srgbClr val="E5F0FA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0"/>
              <a:ext cx="766860" cy="1005718"/>
            </a:xfrm>
            <a:prstGeom prst="rect">
              <a:avLst/>
            </a:prstGeom>
          </p:spPr>
          <p:txBody>
            <a:bodyPr anchor="ctr" rtlCol="false" tIns="33774" lIns="33774" bIns="33774" rIns="33774"/>
            <a:lstStyle/>
            <a:p>
              <a:pPr algn="ctr">
                <a:lnSpc>
                  <a:spcPts val="1675"/>
                </a:lnSpc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4028280" y="9121962"/>
            <a:ext cx="520866" cy="520866"/>
          </a:xfrm>
          <a:custGeom>
            <a:avLst/>
            <a:gdLst/>
            <a:ahLst/>
            <a:cxnLst/>
            <a:rect r="r" b="b" t="t" l="l"/>
            <a:pathLst>
              <a:path h="520866" w="520866">
                <a:moveTo>
                  <a:pt x="0" y="0"/>
                </a:moveTo>
                <a:lnTo>
                  <a:pt x="520866" y="0"/>
                </a:lnTo>
                <a:lnTo>
                  <a:pt x="520866" y="520866"/>
                </a:lnTo>
                <a:lnTo>
                  <a:pt x="0" y="52086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8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7195003" y="9169314"/>
            <a:ext cx="426163" cy="426163"/>
          </a:xfrm>
          <a:custGeom>
            <a:avLst/>
            <a:gdLst/>
            <a:ahLst/>
            <a:cxnLst/>
            <a:rect r="r" b="b" t="t" l="l"/>
            <a:pathLst>
              <a:path h="426163" w="426163">
                <a:moveTo>
                  <a:pt x="0" y="0"/>
                </a:moveTo>
                <a:lnTo>
                  <a:pt x="426163" y="0"/>
                </a:lnTo>
                <a:lnTo>
                  <a:pt x="426163" y="426163"/>
                </a:lnTo>
                <a:lnTo>
                  <a:pt x="0" y="4261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8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9" id="69"/>
          <p:cNvGrpSpPr/>
          <p:nvPr/>
        </p:nvGrpSpPr>
        <p:grpSpPr>
          <a:xfrm rot="0">
            <a:off x="604449" y="12864839"/>
            <a:ext cx="9091474" cy="4375272"/>
            <a:chOff x="0" y="0"/>
            <a:chExt cx="12121966" cy="5833696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0" y="0"/>
              <a:ext cx="12121966" cy="5833696"/>
              <a:chOff x="0" y="0"/>
              <a:chExt cx="1416645" cy="681760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1416645" cy="681760"/>
              </a:xfrm>
              <a:custGeom>
                <a:avLst/>
                <a:gdLst/>
                <a:ahLst/>
                <a:cxnLst/>
                <a:rect r="r" b="b" t="t" l="l"/>
                <a:pathLst>
                  <a:path h="681760" w="1416645">
                    <a:moveTo>
                      <a:pt x="16933" y="0"/>
                    </a:moveTo>
                    <a:lnTo>
                      <a:pt x="1399712" y="0"/>
                    </a:lnTo>
                    <a:cubicBezTo>
                      <a:pt x="1404203" y="0"/>
                      <a:pt x="1408510" y="1784"/>
                      <a:pt x="1411685" y="4960"/>
                    </a:cubicBezTo>
                    <a:cubicBezTo>
                      <a:pt x="1414861" y="8135"/>
                      <a:pt x="1416645" y="12442"/>
                      <a:pt x="1416645" y="16933"/>
                    </a:cubicBezTo>
                    <a:lnTo>
                      <a:pt x="1416645" y="664827"/>
                    </a:lnTo>
                    <a:cubicBezTo>
                      <a:pt x="1416645" y="669318"/>
                      <a:pt x="1414861" y="673625"/>
                      <a:pt x="1411685" y="676801"/>
                    </a:cubicBezTo>
                    <a:cubicBezTo>
                      <a:pt x="1408510" y="679976"/>
                      <a:pt x="1404203" y="681760"/>
                      <a:pt x="1399712" y="681760"/>
                    </a:cubicBezTo>
                    <a:lnTo>
                      <a:pt x="16933" y="681760"/>
                    </a:lnTo>
                    <a:cubicBezTo>
                      <a:pt x="12442" y="681760"/>
                      <a:pt x="8135" y="679976"/>
                      <a:pt x="4960" y="676801"/>
                    </a:cubicBezTo>
                    <a:cubicBezTo>
                      <a:pt x="1784" y="673625"/>
                      <a:pt x="0" y="669318"/>
                      <a:pt x="0" y="664827"/>
                    </a:cubicBezTo>
                    <a:lnTo>
                      <a:pt x="0" y="16933"/>
                    </a:lnTo>
                    <a:cubicBezTo>
                      <a:pt x="0" y="12442"/>
                      <a:pt x="1784" y="8135"/>
                      <a:pt x="4960" y="4960"/>
                    </a:cubicBezTo>
                    <a:cubicBezTo>
                      <a:pt x="8135" y="1784"/>
                      <a:pt x="12442" y="0"/>
                      <a:pt x="16933" y="0"/>
                    </a:cubicBezTo>
                    <a:close/>
                  </a:path>
                </a:pathLst>
              </a:custGeom>
              <a:blipFill>
                <a:blip r:embed="rId18"/>
                <a:stretch>
                  <a:fillRect l="0" t="-81" r="0" b="-81"/>
                </a:stretch>
              </a:blipFill>
            </p:spPr>
          </p:sp>
        </p:grpSp>
        <p:grpSp>
          <p:nvGrpSpPr>
            <p:cNvPr name="Group 72" id="72"/>
            <p:cNvGrpSpPr/>
            <p:nvPr/>
          </p:nvGrpSpPr>
          <p:grpSpPr>
            <a:xfrm rot="0">
              <a:off x="4287635" y="2450108"/>
              <a:ext cx="4911921" cy="3055746"/>
              <a:chOff x="0" y="0"/>
              <a:chExt cx="812800" cy="505649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812800" cy="505649"/>
              </a:xfrm>
              <a:custGeom>
                <a:avLst/>
                <a:gdLst/>
                <a:ahLst/>
                <a:cxnLst/>
                <a:rect r="r" b="b" t="t" l="l"/>
                <a:pathLst>
                  <a:path h="505649" w="812800">
                    <a:moveTo>
                      <a:pt x="10447" y="0"/>
                    </a:moveTo>
                    <a:lnTo>
                      <a:pt x="802353" y="0"/>
                    </a:lnTo>
                    <a:cubicBezTo>
                      <a:pt x="808123" y="0"/>
                      <a:pt x="812800" y="4677"/>
                      <a:pt x="812800" y="10447"/>
                    </a:cubicBezTo>
                    <a:lnTo>
                      <a:pt x="812800" y="495202"/>
                    </a:lnTo>
                    <a:cubicBezTo>
                      <a:pt x="812800" y="500972"/>
                      <a:pt x="808123" y="505649"/>
                      <a:pt x="802353" y="505649"/>
                    </a:cubicBezTo>
                    <a:lnTo>
                      <a:pt x="10447" y="505649"/>
                    </a:lnTo>
                    <a:cubicBezTo>
                      <a:pt x="4677" y="505649"/>
                      <a:pt x="0" y="500972"/>
                      <a:pt x="0" y="495202"/>
                    </a:cubicBezTo>
                    <a:lnTo>
                      <a:pt x="0" y="10447"/>
                    </a:lnTo>
                    <a:cubicBezTo>
                      <a:pt x="0" y="4677"/>
                      <a:pt x="4677" y="0"/>
                      <a:pt x="10447" y="0"/>
                    </a:cubicBezTo>
                    <a:close/>
                  </a:path>
                </a:pathLst>
              </a:custGeom>
              <a:blipFill>
                <a:blip r:embed="rId19"/>
                <a:stretch>
                  <a:fillRect l="-2" t="0" r="-2" b="0"/>
                </a:stretch>
              </a:blipFill>
            </p:spPr>
          </p:sp>
        </p:grpSp>
        <p:grpSp>
          <p:nvGrpSpPr>
            <p:cNvPr name="Group 74" id="74"/>
            <p:cNvGrpSpPr/>
            <p:nvPr/>
          </p:nvGrpSpPr>
          <p:grpSpPr>
            <a:xfrm rot="0">
              <a:off x="966914" y="682321"/>
              <a:ext cx="4911921" cy="3055746"/>
              <a:chOff x="0" y="0"/>
              <a:chExt cx="812800" cy="505649"/>
            </a:xfrm>
          </p:grpSpPr>
          <p:sp>
            <p:nvSpPr>
              <p:cNvPr name="Freeform 75" id="75"/>
              <p:cNvSpPr/>
              <p:nvPr/>
            </p:nvSpPr>
            <p:spPr>
              <a:xfrm flipH="false" flipV="false" rot="0">
                <a:off x="0" y="0"/>
                <a:ext cx="812800" cy="505649"/>
              </a:xfrm>
              <a:custGeom>
                <a:avLst/>
                <a:gdLst/>
                <a:ahLst/>
                <a:cxnLst/>
                <a:rect r="r" b="b" t="t" l="l"/>
                <a:pathLst>
                  <a:path h="505649" w="812800">
                    <a:moveTo>
                      <a:pt x="10447" y="0"/>
                    </a:moveTo>
                    <a:lnTo>
                      <a:pt x="802353" y="0"/>
                    </a:lnTo>
                    <a:cubicBezTo>
                      <a:pt x="808123" y="0"/>
                      <a:pt x="812800" y="4677"/>
                      <a:pt x="812800" y="10447"/>
                    </a:cubicBezTo>
                    <a:lnTo>
                      <a:pt x="812800" y="495202"/>
                    </a:lnTo>
                    <a:cubicBezTo>
                      <a:pt x="812800" y="500972"/>
                      <a:pt x="808123" y="505649"/>
                      <a:pt x="802353" y="505649"/>
                    </a:cubicBezTo>
                    <a:lnTo>
                      <a:pt x="10447" y="505649"/>
                    </a:lnTo>
                    <a:cubicBezTo>
                      <a:pt x="4677" y="505649"/>
                      <a:pt x="0" y="500972"/>
                      <a:pt x="0" y="495202"/>
                    </a:cubicBezTo>
                    <a:lnTo>
                      <a:pt x="0" y="10447"/>
                    </a:lnTo>
                    <a:cubicBezTo>
                      <a:pt x="0" y="4677"/>
                      <a:pt x="4677" y="0"/>
                      <a:pt x="10447" y="0"/>
                    </a:cubicBezTo>
                    <a:close/>
                  </a:path>
                </a:pathLst>
              </a:custGeom>
              <a:blipFill>
                <a:blip r:embed="rId20"/>
                <a:stretch>
                  <a:fillRect l="-2" t="0" r="-2" b="0"/>
                </a:stretch>
              </a:blipFill>
            </p:spPr>
          </p:sp>
        </p:grpSp>
        <p:grpSp>
          <p:nvGrpSpPr>
            <p:cNvPr name="Group 76" id="76"/>
            <p:cNvGrpSpPr/>
            <p:nvPr/>
          </p:nvGrpSpPr>
          <p:grpSpPr>
            <a:xfrm rot="0">
              <a:off x="9540236" y="682321"/>
              <a:ext cx="1767787" cy="2449647"/>
              <a:chOff x="0" y="0"/>
              <a:chExt cx="812800" cy="112630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812800" cy="1126309"/>
              </a:xfrm>
              <a:custGeom>
                <a:avLst/>
                <a:gdLst/>
                <a:ahLst/>
                <a:cxnLst/>
                <a:rect r="r" b="b" t="t" l="l"/>
                <a:pathLst>
                  <a:path h="1126309" w="812800">
                    <a:moveTo>
                      <a:pt x="29029" y="0"/>
                    </a:moveTo>
                    <a:lnTo>
                      <a:pt x="783771" y="0"/>
                    </a:lnTo>
                    <a:cubicBezTo>
                      <a:pt x="799803" y="0"/>
                      <a:pt x="812800" y="12997"/>
                      <a:pt x="812800" y="29029"/>
                    </a:cubicBezTo>
                    <a:lnTo>
                      <a:pt x="812800" y="1097280"/>
                    </a:lnTo>
                    <a:cubicBezTo>
                      <a:pt x="812800" y="1113312"/>
                      <a:pt x="799803" y="1126309"/>
                      <a:pt x="783771" y="1126309"/>
                    </a:cubicBezTo>
                    <a:lnTo>
                      <a:pt x="29029" y="1126309"/>
                    </a:lnTo>
                    <a:cubicBezTo>
                      <a:pt x="12997" y="1126309"/>
                      <a:pt x="0" y="1113312"/>
                      <a:pt x="0" y="1097280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blipFill>
                <a:blip r:embed="rId21"/>
                <a:stretch>
                  <a:fillRect l="-251" t="0" r="-251" b="0"/>
                </a:stretch>
              </a:blipFill>
            </p:spPr>
          </p:sp>
        </p:grpSp>
      </p:grpSp>
      <p:sp>
        <p:nvSpPr>
          <p:cNvPr name="TextBox 78" id="78"/>
          <p:cNvSpPr txBox="true"/>
          <p:nvPr/>
        </p:nvSpPr>
        <p:spPr>
          <a:xfrm rot="0">
            <a:off x="923561" y="22781991"/>
            <a:ext cx="2973522" cy="31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182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Jimi JC261 </a:t>
            </a:r>
            <a:r>
              <a:rPr lang="en-US" sz="2182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</a:t>
            </a:r>
            <a:r>
              <a:rPr lang="en-US" sz="2182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Jimi JC400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887788" y="23224945"/>
            <a:ext cx="3750379" cy="1021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Road-facing dashcam with support</a:t>
            </a:r>
          </a:p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for</a:t>
            </a: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an optional external camera, giving fleets the flexibility to expand coverage where needed.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5645807" y="23224945"/>
            <a:ext cx="3730510" cy="1027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oad-facing and cabin cameras integrated into a single device</a:t>
            </a:r>
          </a:p>
          <a:p>
            <a:pPr algn="just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</a:t>
            </a: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or comprehensive driver and vehicle monitoring.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923561" y="26088768"/>
            <a:ext cx="8141645" cy="473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3"/>
              </a:lnSpc>
            </a:pPr>
            <a:r>
              <a:rPr lang="en-US" sz="1487" i="true">
                <a:solidFill>
                  <a:srgbClr val="5B829E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All four devices support</a:t>
            </a:r>
            <a:r>
              <a:rPr lang="en-US" sz="1487" i="true">
                <a:solidFill>
                  <a:srgbClr val="5B829E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 automatic SMS activation in Navixy and use standard SIM and SD cards for onboard storage, making deployment quick and straightforward.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604449" y="5110048"/>
            <a:ext cx="3608458" cy="547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2"/>
              </a:lnSpc>
            </a:pPr>
            <a:r>
              <a:rPr lang="en-US" sz="1587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Grow your business with an easy-to-sell video telematics solution.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597486" y="7719632"/>
            <a:ext cx="9098438" cy="914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7"/>
              </a:lnSpc>
            </a:pPr>
            <a:r>
              <a:rPr lang="en-US" sz="3181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Everything your customers need for smarter</a:t>
            </a:r>
          </a:p>
          <a:p>
            <a:pPr algn="l">
              <a:lnSpc>
                <a:spcPts val="3627"/>
              </a:lnSpc>
            </a:pPr>
            <a:r>
              <a:rPr lang="en-US" sz="3181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operations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923561" y="9769113"/>
            <a:ext cx="1839417" cy="31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182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Live streaming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25317" y="10191934"/>
            <a:ext cx="2279438" cy="1788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222222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Monitor road</a:t>
            </a:r>
            <a:r>
              <a:rPr lang="en-US" sz="1587">
                <a:solidFill>
                  <a:srgbClr val="222222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 and cabin cameras in real time without leaving Navixy. Give fleet managers instant visibility into what's happening on the road.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4028280" y="9740261"/>
            <a:ext cx="1929477" cy="31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182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Video playback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028280" y="10191934"/>
            <a:ext cx="2358642" cy="1533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1587">
                <a:solidFill>
                  <a:srgbClr val="000000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eplay recorded footage alongside route history and vehicle location to quickly understand what happened before, during, and after an incident.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7195003" y="9740261"/>
            <a:ext cx="1640287" cy="310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182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Video events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7203048" y="10191934"/>
            <a:ext cx="2173269" cy="2044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Review ADAS, DMS, car  c</a:t>
            </a:r>
            <a:r>
              <a:rPr lang="en-US" sz="1587">
                <a:solidFill>
                  <a:srgbClr val="000000">
                    <a:alpha val="74902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rash, SOS, and harsh driving events with automatically attached video evidence, making incident investigations and driver coaching more effective.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152068" y="24629208"/>
            <a:ext cx="3397077" cy="765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Ideal when</a:t>
            </a:r>
          </a:p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You need flexible camera placement or additional viewing angles.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910087" y="24629208"/>
            <a:ext cx="3327484" cy="765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3"/>
              </a:lnSpc>
            </a:pPr>
            <a:r>
              <a:rPr lang="en-US" sz="1587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Ideal when</a:t>
            </a:r>
          </a:p>
          <a:p>
            <a:pPr algn="l">
              <a:lnSpc>
                <a:spcPts val="2063"/>
              </a:lnSpc>
            </a:pPr>
            <a:r>
              <a:rPr lang="en-US" sz="1587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You need built-in driver and road monitoring with minimal installation.</a:t>
            </a:r>
          </a:p>
        </p:txBody>
      </p:sp>
      <p:sp>
        <p:nvSpPr>
          <p:cNvPr name="AutoShape 92" id="92"/>
          <p:cNvSpPr/>
          <p:nvPr/>
        </p:nvSpPr>
        <p:spPr>
          <a:xfrm>
            <a:off x="906729" y="24667199"/>
            <a:ext cx="0" cy="727998"/>
          </a:xfrm>
          <a:prstGeom prst="line">
            <a:avLst/>
          </a:prstGeom>
          <a:ln cap="flat" w="47625">
            <a:solidFill>
              <a:srgbClr val="0D8AE3">
                <a:alpha val="6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3" id="93"/>
          <p:cNvSpPr/>
          <p:nvPr/>
        </p:nvSpPr>
        <p:spPr>
          <a:xfrm>
            <a:off x="5678953" y="24667199"/>
            <a:ext cx="0" cy="727998"/>
          </a:xfrm>
          <a:prstGeom prst="line">
            <a:avLst/>
          </a:prstGeom>
          <a:ln cap="flat" w="47625">
            <a:solidFill>
              <a:srgbClr val="0D8AE3">
                <a:alpha val="6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4" id="94"/>
          <p:cNvSpPr txBox="true"/>
          <p:nvPr/>
        </p:nvSpPr>
        <p:spPr>
          <a:xfrm rot="0">
            <a:off x="604449" y="5792838"/>
            <a:ext cx="3608458" cy="1096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2"/>
              </a:lnSpc>
            </a:pPr>
            <a:r>
              <a:rPr lang="en-US" sz="1587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Help customers improve fleet safety</a:t>
            </a:r>
          </a:p>
          <a:p>
            <a:pPr algn="l">
              <a:lnSpc>
                <a:spcPts val="2222"/>
              </a:lnSpc>
            </a:pPr>
            <a:r>
              <a:rPr lang="en-US" sz="1587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and gain complete trip visibility with live video, recorded footage, and AI-powered driver safety events in Navixy.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66440" y="10455345"/>
            <a:ext cx="4400550" cy="6422404"/>
            <a:chOff x="0" y="0"/>
            <a:chExt cx="681760" cy="9949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81760" cy="994998"/>
            </a:xfrm>
            <a:custGeom>
              <a:avLst/>
              <a:gdLst/>
              <a:ahLst/>
              <a:cxnLst/>
              <a:rect r="r" b="b" t="t" l="l"/>
              <a:pathLst>
                <a:path h="994998" w="681760">
                  <a:moveTo>
                    <a:pt x="35186" y="0"/>
                  </a:moveTo>
                  <a:lnTo>
                    <a:pt x="646574" y="0"/>
                  </a:lnTo>
                  <a:cubicBezTo>
                    <a:pt x="655906" y="0"/>
                    <a:pt x="664856" y="3707"/>
                    <a:pt x="671455" y="10306"/>
                  </a:cubicBezTo>
                  <a:cubicBezTo>
                    <a:pt x="678053" y="16904"/>
                    <a:pt x="681760" y="25854"/>
                    <a:pt x="681760" y="35186"/>
                  </a:cubicBezTo>
                  <a:lnTo>
                    <a:pt x="681760" y="959812"/>
                  </a:lnTo>
                  <a:cubicBezTo>
                    <a:pt x="681760" y="979245"/>
                    <a:pt x="666007" y="994998"/>
                    <a:pt x="646574" y="994998"/>
                  </a:cubicBezTo>
                  <a:lnTo>
                    <a:pt x="35186" y="994998"/>
                  </a:lnTo>
                  <a:cubicBezTo>
                    <a:pt x="25854" y="994998"/>
                    <a:pt x="16904" y="991291"/>
                    <a:pt x="10306" y="984693"/>
                  </a:cubicBezTo>
                  <a:cubicBezTo>
                    <a:pt x="3707" y="978094"/>
                    <a:pt x="0" y="969144"/>
                    <a:pt x="0" y="959812"/>
                  </a:cubicBezTo>
                  <a:lnTo>
                    <a:pt x="0" y="35186"/>
                  </a:lnTo>
                  <a:cubicBezTo>
                    <a:pt x="0" y="25854"/>
                    <a:pt x="3707" y="16904"/>
                    <a:pt x="10306" y="10306"/>
                  </a:cubicBezTo>
                  <a:cubicBezTo>
                    <a:pt x="16904" y="3707"/>
                    <a:pt x="25854" y="0"/>
                    <a:pt x="3518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-1626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301952" y="10455345"/>
            <a:ext cx="4400550" cy="6422404"/>
            <a:chOff x="0" y="0"/>
            <a:chExt cx="681760" cy="994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1760" cy="994998"/>
            </a:xfrm>
            <a:custGeom>
              <a:avLst/>
              <a:gdLst/>
              <a:ahLst/>
              <a:cxnLst/>
              <a:rect r="r" b="b" t="t" l="l"/>
              <a:pathLst>
                <a:path h="994998" w="681760">
                  <a:moveTo>
                    <a:pt x="35186" y="0"/>
                  </a:moveTo>
                  <a:lnTo>
                    <a:pt x="646574" y="0"/>
                  </a:lnTo>
                  <a:cubicBezTo>
                    <a:pt x="655906" y="0"/>
                    <a:pt x="664856" y="3707"/>
                    <a:pt x="671455" y="10306"/>
                  </a:cubicBezTo>
                  <a:cubicBezTo>
                    <a:pt x="678053" y="16904"/>
                    <a:pt x="681760" y="25854"/>
                    <a:pt x="681760" y="35186"/>
                  </a:cubicBezTo>
                  <a:lnTo>
                    <a:pt x="681760" y="959812"/>
                  </a:lnTo>
                  <a:cubicBezTo>
                    <a:pt x="681760" y="979245"/>
                    <a:pt x="666007" y="994998"/>
                    <a:pt x="646574" y="994998"/>
                  </a:cubicBezTo>
                  <a:lnTo>
                    <a:pt x="35186" y="994998"/>
                  </a:lnTo>
                  <a:cubicBezTo>
                    <a:pt x="25854" y="994998"/>
                    <a:pt x="16904" y="991291"/>
                    <a:pt x="10306" y="984693"/>
                  </a:cubicBezTo>
                  <a:cubicBezTo>
                    <a:pt x="3707" y="978094"/>
                    <a:pt x="0" y="969144"/>
                    <a:pt x="0" y="959812"/>
                  </a:cubicBezTo>
                  <a:lnTo>
                    <a:pt x="0" y="35186"/>
                  </a:lnTo>
                  <a:cubicBezTo>
                    <a:pt x="0" y="25854"/>
                    <a:pt x="3707" y="16904"/>
                    <a:pt x="10306" y="10306"/>
                  </a:cubicBezTo>
                  <a:cubicBezTo>
                    <a:pt x="16904" y="3707"/>
                    <a:pt x="25854" y="0"/>
                    <a:pt x="35186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-1706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66440" y="1908064"/>
            <a:ext cx="9136062" cy="666750"/>
            <a:chOff x="0" y="0"/>
            <a:chExt cx="2406206" cy="17560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06206" cy="175605"/>
            </a:xfrm>
            <a:custGeom>
              <a:avLst/>
              <a:gdLst/>
              <a:ahLst/>
              <a:cxnLst/>
              <a:rect r="r" b="b" t="t" l="l"/>
              <a:pathLst>
                <a:path h="175605" w="2406206">
                  <a:moveTo>
                    <a:pt x="0" y="0"/>
                  </a:moveTo>
                  <a:lnTo>
                    <a:pt x="2406206" y="0"/>
                  </a:lnTo>
                  <a:lnTo>
                    <a:pt x="2406206" y="175605"/>
                  </a:lnTo>
                  <a:lnTo>
                    <a:pt x="0" y="175605"/>
                  </a:lnTo>
                  <a:close/>
                </a:path>
              </a:pathLst>
            </a:custGeom>
            <a:solidFill>
              <a:srgbClr val="EFF7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406206" cy="175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8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66440" y="3141147"/>
            <a:ext cx="9136062" cy="6396257"/>
            <a:chOff x="0" y="0"/>
            <a:chExt cx="12181417" cy="8528343"/>
          </a:xfrm>
        </p:grpSpPr>
        <p:sp>
          <p:nvSpPr>
            <p:cNvPr name="AutoShape 10" id="10"/>
            <p:cNvSpPr/>
            <p:nvPr/>
          </p:nvSpPr>
          <p:spPr>
            <a:xfrm>
              <a:off x="0" y="6350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>
              <a:off x="0" y="715987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>
              <a:off x="0" y="1425624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>
              <a:off x="0" y="2135261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>
              <a:off x="0" y="2844898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>
              <a:off x="0" y="3554535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>
              <a:off x="0" y="4264172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7" id="17"/>
            <p:cNvSpPr/>
            <p:nvPr/>
          </p:nvSpPr>
          <p:spPr>
            <a:xfrm>
              <a:off x="0" y="4973808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8" id="18"/>
            <p:cNvSpPr/>
            <p:nvPr/>
          </p:nvSpPr>
          <p:spPr>
            <a:xfrm>
              <a:off x="0" y="5683445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>
              <a:off x="0" y="6393082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>
              <a:off x="0" y="7102719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1" id="21"/>
            <p:cNvSpPr/>
            <p:nvPr/>
          </p:nvSpPr>
          <p:spPr>
            <a:xfrm>
              <a:off x="0" y="7812356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0" y="8521993"/>
              <a:ext cx="12181417" cy="0"/>
            </a:xfrm>
            <a:prstGeom prst="line">
              <a:avLst/>
            </a:prstGeom>
            <a:ln cap="flat" w="12700">
              <a:solidFill>
                <a:srgbClr val="8DA8BB">
                  <a:alpha val="49804"/>
                </a:srgbClr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5187652" y="2765495"/>
            <a:ext cx="228600" cy="7147560"/>
            <a:chOff x="0" y="0"/>
            <a:chExt cx="304800" cy="95300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709637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1419274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2128911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2838548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3548185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4257822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4967458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5677095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6386732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7096369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7806006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0" y="8515643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9225280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6484852" y="2765495"/>
            <a:ext cx="228600" cy="7147560"/>
            <a:chOff x="0" y="0"/>
            <a:chExt cx="304800" cy="95300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709637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0" y="1419274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0" y="2128911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2838548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0">
              <a:off x="0" y="3548185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0" y="4257822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0" y="4967458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0">
              <a:off x="0" y="5677095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0">
              <a:off x="0" y="6386732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0">
              <a:off x="0" y="7096369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0" y="7806006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8515643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2" id="52"/>
            <p:cNvSpPr/>
            <p:nvPr/>
          </p:nvSpPr>
          <p:spPr>
            <a:xfrm flipH="false" flipV="false" rot="0">
              <a:off x="0" y="9225280"/>
              <a:ext cx="304800" cy="304800"/>
            </a:xfrm>
            <a:custGeom>
              <a:avLst/>
              <a:gdLst/>
              <a:ahLst/>
              <a:cxnLst/>
              <a:rect r="r" b="b" t="t" l="l"/>
              <a:pathLst>
                <a:path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7708631" y="2726248"/>
            <a:ext cx="1614488" cy="342900"/>
            <a:chOff x="0" y="0"/>
            <a:chExt cx="2152650" cy="457200"/>
          </a:xfrm>
        </p:grpSpPr>
        <p:grpSp>
          <p:nvGrpSpPr>
            <p:cNvPr name="Group 54" id="5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42997C">
                  <a:alpha val="40000"/>
                </a:srgbClr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57" id="57"/>
            <p:cNvSpPr txBox="true"/>
            <p:nvPr/>
          </p:nvSpPr>
          <p:spPr>
            <a:xfrm rot="0">
              <a:off x="751284" y="58632"/>
              <a:ext cx="65008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</a:t>
              </a: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afety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7708631" y="4847668"/>
            <a:ext cx="1614488" cy="342900"/>
            <a:chOff x="0" y="0"/>
            <a:chExt cx="2152650" cy="457200"/>
          </a:xfrm>
        </p:grpSpPr>
        <p:grpSp>
          <p:nvGrpSpPr>
            <p:cNvPr name="Group 59" id="5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62" id="62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7708631" y="8560154"/>
            <a:ext cx="1614488" cy="342900"/>
            <a:chOff x="0" y="0"/>
            <a:chExt cx="2152650" cy="457200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FF5757">
                  <a:alpha val="40000"/>
                </a:srgbClr>
              </a:solidFill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67" id="67"/>
            <p:cNvSpPr txBox="true"/>
            <p:nvPr/>
          </p:nvSpPr>
          <p:spPr>
            <a:xfrm rot="0">
              <a:off x="774005" y="58632"/>
              <a:ext cx="60463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ADAS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7708631" y="3786958"/>
            <a:ext cx="1614488" cy="342900"/>
            <a:chOff x="0" y="0"/>
            <a:chExt cx="2152650" cy="457200"/>
          </a:xfrm>
        </p:grpSpPr>
        <p:grpSp>
          <p:nvGrpSpPr>
            <p:cNvPr name="Group 69" id="6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0D8AE3">
                  <a:alpha val="40000"/>
                </a:srgbClr>
              </a:solidFill>
            </p:spPr>
          </p:sp>
          <p:sp>
            <p:nvSpPr>
              <p:cNvPr name="TextBox 71" id="7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72" id="72"/>
            <p:cNvSpPr txBox="true"/>
            <p:nvPr/>
          </p:nvSpPr>
          <p:spPr>
            <a:xfrm rot="0">
              <a:off x="224730" y="58632"/>
              <a:ext cx="17031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Driving b</a:t>
              </a: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ehavior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7708631" y="3256603"/>
            <a:ext cx="1614488" cy="342900"/>
            <a:chOff x="0" y="0"/>
            <a:chExt cx="2152650" cy="457200"/>
          </a:xfrm>
        </p:grpSpPr>
        <p:grpSp>
          <p:nvGrpSpPr>
            <p:cNvPr name="Group 74" id="7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75" id="7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42997C">
                  <a:alpha val="40000"/>
                </a:srgbClr>
              </a:solidFill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77" id="77"/>
            <p:cNvSpPr txBox="true"/>
            <p:nvPr/>
          </p:nvSpPr>
          <p:spPr>
            <a:xfrm rot="0">
              <a:off x="751284" y="58632"/>
              <a:ext cx="65008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</a:t>
              </a: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afety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7708631" y="4317313"/>
            <a:ext cx="1614488" cy="342900"/>
            <a:chOff x="0" y="0"/>
            <a:chExt cx="2152650" cy="457200"/>
          </a:xfrm>
        </p:grpSpPr>
        <p:grpSp>
          <p:nvGrpSpPr>
            <p:cNvPr name="Group 79" id="7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0D8AE3">
                  <a:alpha val="40000"/>
                </a:srgbClr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82" id="82"/>
            <p:cNvSpPr txBox="true"/>
            <p:nvPr/>
          </p:nvSpPr>
          <p:spPr>
            <a:xfrm rot="0">
              <a:off x="224730" y="58632"/>
              <a:ext cx="170318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Driving b</a:t>
              </a: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ehavior</a:t>
              </a:r>
            </a:p>
          </p:txBody>
        </p:sp>
      </p:grpSp>
      <p:grpSp>
        <p:nvGrpSpPr>
          <p:cNvPr name="Group 83" id="83"/>
          <p:cNvGrpSpPr/>
          <p:nvPr/>
        </p:nvGrpSpPr>
        <p:grpSpPr>
          <a:xfrm rot="0">
            <a:off x="7708631" y="5378023"/>
            <a:ext cx="1614488" cy="342900"/>
            <a:chOff x="0" y="0"/>
            <a:chExt cx="2152650" cy="457200"/>
          </a:xfrm>
        </p:grpSpPr>
        <p:grpSp>
          <p:nvGrpSpPr>
            <p:cNvPr name="Group 84" id="8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87" id="87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7708631" y="5908379"/>
            <a:ext cx="1614488" cy="342900"/>
            <a:chOff x="0" y="0"/>
            <a:chExt cx="2152650" cy="457200"/>
          </a:xfrm>
        </p:grpSpPr>
        <p:grpSp>
          <p:nvGrpSpPr>
            <p:cNvPr name="Group 89" id="8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90" id="9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91" id="9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92" id="92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7708631" y="6438734"/>
            <a:ext cx="1614488" cy="342900"/>
            <a:chOff x="0" y="0"/>
            <a:chExt cx="2152650" cy="457200"/>
          </a:xfrm>
        </p:grpSpPr>
        <p:grpSp>
          <p:nvGrpSpPr>
            <p:cNvPr name="Group 94" id="9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97" id="97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7708631" y="6969089"/>
            <a:ext cx="1614488" cy="342900"/>
            <a:chOff x="0" y="0"/>
            <a:chExt cx="2152650" cy="457200"/>
          </a:xfrm>
        </p:grpSpPr>
        <p:grpSp>
          <p:nvGrpSpPr>
            <p:cNvPr name="Group 99" id="9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101" id="10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102" id="102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7708631" y="7499444"/>
            <a:ext cx="1614488" cy="342900"/>
            <a:chOff x="0" y="0"/>
            <a:chExt cx="2152650" cy="457200"/>
          </a:xfrm>
        </p:grpSpPr>
        <p:grpSp>
          <p:nvGrpSpPr>
            <p:cNvPr name="Group 104" id="10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105" id="10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106" id="10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107" id="107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108" id="108"/>
          <p:cNvGrpSpPr/>
          <p:nvPr/>
        </p:nvGrpSpPr>
        <p:grpSpPr>
          <a:xfrm rot="0">
            <a:off x="7708631" y="8029799"/>
            <a:ext cx="1614488" cy="342900"/>
            <a:chOff x="0" y="0"/>
            <a:chExt cx="2152650" cy="457200"/>
          </a:xfrm>
        </p:grpSpPr>
        <p:grpSp>
          <p:nvGrpSpPr>
            <p:cNvPr name="Group 109" id="10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8C52FF">
                  <a:alpha val="40000"/>
                </a:srgbClr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112" id="112"/>
            <p:cNvSpPr txBox="true"/>
            <p:nvPr/>
          </p:nvSpPr>
          <p:spPr>
            <a:xfrm rot="0">
              <a:off x="828080" y="58632"/>
              <a:ext cx="496491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DMS</a:t>
              </a: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7708631" y="9090509"/>
            <a:ext cx="1614488" cy="342900"/>
            <a:chOff x="0" y="0"/>
            <a:chExt cx="2152650" cy="457200"/>
          </a:xfrm>
        </p:grpSpPr>
        <p:grpSp>
          <p:nvGrpSpPr>
            <p:cNvPr name="Group 114" id="114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FF5757">
                  <a:alpha val="40000"/>
                </a:srgbClr>
              </a:solidFill>
            </p:spPr>
          </p:sp>
          <p:sp>
            <p:nvSpPr>
              <p:cNvPr name="TextBox 116" id="116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117" id="117"/>
            <p:cNvSpPr txBox="true"/>
            <p:nvPr/>
          </p:nvSpPr>
          <p:spPr>
            <a:xfrm rot="0">
              <a:off x="774005" y="58632"/>
              <a:ext cx="60463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ADAS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7708631" y="9620865"/>
            <a:ext cx="1614488" cy="342900"/>
            <a:chOff x="0" y="0"/>
            <a:chExt cx="2152650" cy="457200"/>
          </a:xfrm>
        </p:grpSpPr>
        <p:grpSp>
          <p:nvGrpSpPr>
            <p:cNvPr name="Group 119" id="119"/>
            <p:cNvGrpSpPr/>
            <p:nvPr/>
          </p:nvGrpSpPr>
          <p:grpSpPr>
            <a:xfrm rot="0">
              <a:off x="0" y="0"/>
              <a:ext cx="2152650" cy="457200"/>
              <a:chOff x="0" y="0"/>
              <a:chExt cx="425215" cy="90311"/>
            </a:xfrm>
          </p:grpSpPr>
          <p:sp>
            <p:nvSpPr>
              <p:cNvPr name="Freeform 120" id="120"/>
              <p:cNvSpPr/>
              <p:nvPr/>
            </p:nvSpPr>
            <p:spPr>
              <a:xfrm flipH="false" flipV="false" rot="0">
                <a:off x="0" y="0"/>
                <a:ext cx="425215" cy="90311"/>
              </a:xfrm>
              <a:custGeom>
                <a:avLst/>
                <a:gdLst/>
                <a:ahLst/>
                <a:cxnLst/>
                <a:rect r="r" b="b" t="t" l="l"/>
                <a:pathLst>
                  <a:path h="90311" w="425215">
                    <a:moveTo>
                      <a:pt x="19181" y="0"/>
                    </a:moveTo>
                    <a:lnTo>
                      <a:pt x="406034" y="0"/>
                    </a:lnTo>
                    <a:cubicBezTo>
                      <a:pt x="416627" y="0"/>
                      <a:pt x="425215" y="8588"/>
                      <a:pt x="425215" y="19181"/>
                    </a:cubicBezTo>
                    <a:lnTo>
                      <a:pt x="425215" y="71130"/>
                    </a:lnTo>
                    <a:cubicBezTo>
                      <a:pt x="425215" y="76217"/>
                      <a:pt x="423194" y="81096"/>
                      <a:pt x="419597" y="84693"/>
                    </a:cubicBezTo>
                    <a:cubicBezTo>
                      <a:pt x="416000" y="88290"/>
                      <a:pt x="411121" y="90311"/>
                      <a:pt x="406034" y="90311"/>
                    </a:cubicBezTo>
                    <a:lnTo>
                      <a:pt x="19181" y="90311"/>
                    </a:lnTo>
                    <a:cubicBezTo>
                      <a:pt x="14094" y="90311"/>
                      <a:pt x="9215" y="88290"/>
                      <a:pt x="5618" y="84693"/>
                    </a:cubicBezTo>
                    <a:cubicBezTo>
                      <a:pt x="2021" y="81096"/>
                      <a:pt x="0" y="76217"/>
                      <a:pt x="0" y="71130"/>
                    </a:cubicBezTo>
                    <a:lnTo>
                      <a:pt x="0" y="19181"/>
                    </a:lnTo>
                    <a:cubicBezTo>
                      <a:pt x="0" y="14094"/>
                      <a:pt x="2021" y="9215"/>
                      <a:pt x="5618" y="5618"/>
                    </a:cubicBezTo>
                    <a:cubicBezTo>
                      <a:pt x="9215" y="2021"/>
                      <a:pt x="14094" y="0"/>
                      <a:pt x="19181" y="0"/>
                    </a:cubicBezTo>
                    <a:close/>
                  </a:path>
                </a:pathLst>
              </a:custGeom>
              <a:solidFill>
                <a:srgbClr val="FF5757">
                  <a:alpha val="40000"/>
                </a:srgbClr>
              </a:solidFill>
            </p:spPr>
          </p:sp>
          <p:sp>
            <p:nvSpPr>
              <p:cNvPr name="TextBox 121" id="121"/>
              <p:cNvSpPr txBox="true"/>
              <p:nvPr/>
            </p:nvSpPr>
            <p:spPr>
              <a:xfrm>
                <a:off x="0" y="-209550"/>
                <a:ext cx="425215" cy="29986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4249"/>
                  </a:lnSpc>
                </a:pPr>
              </a:p>
            </p:txBody>
          </p:sp>
        </p:grpSp>
        <p:sp>
          <p:nvSpPr>
            <p:cNvPr name="TextBox 122" id="122"/>
            <p:cNvSpPr txBox="true"/>
            <p:nvPr/>
          </p:nvSpPr>
          <p:spPr>
            <a:xfrm rot="0">
              <a:off x="774005" y="58632"/>
              <a:ext cx="604639" cy="3113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0000">
                      <a:alpha val="40000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ADAS</a:t>
              </a:r>
            </a:p>
          </p:txBody>
        </p:sp>
      </p:grpSp>
      <p:grpSp>
        <p:nvGrpSpPr>
          <p:cNvPr name="Group 123" id="123"/>
          <p:cNvGrpSpPr/>
          <p:nvPr/>
        </p:nvGrpSpPr>
        <p:grpSpPr>
          <a:xfrm rot="0">
            <a:off x="0" y="17439725"/>
            <a:ext cx="10442620" cy="11344825"/>
            <a:chOff x="0" y="0"/>
            <a:chExt cx="848670" cy="921992"/>
          </a:xfrm>
        </p:grpSpPr>
        <p:sp>
          <p:nvSpPr>
            <p:cNvPr name="Freeform 124" id="124"/>
            <p:cNvSpPr/>
            <p:nvPr/>
          </p:nvSpPr>
          <p:spPr>
            <a:xfrm flipH="false" flipV="false" rot="0">
              <a:off x="0" y="0"/>
              <a:ext cx="848670" cy="921992"/>
            </a:xfrm>
            <a:custGeom>
              <a:avLst/>
              <a:gdLst/>
              <a:ahLst/>
              <a:cxnLst/>
              <a:rect r="r" b="b" t="t" l="l"/>
              <a:pathLst>
                <a:path h="921992" w="848670">
                  <a:moveTo>
                    <a:pt x="0" y="0"/>
                  </a:moveTo>
                  <a:lnTo>
                    <a:pt x="848670" y="0"/>
                  </a:lnTo>
                  <a:lnTo>
                    <a:pt x="848670" y="921992"/>
                  </a:lnTo>
                  <a:lnTo>
                    <a:pt x="0" y="921992"/>
                  </a:lnTo>
                  <a:close/>
                </a:path>
              </a:pathLst>
            </a:custGeom>
            <a:blipFill>
              <a:blip r:embed="rId6"/>
              <a:stretch>
                <a:fillRect l="-32328" t="0" r="-62540" b="0"/>
              </a:stretch>
            </a:blipFill>
          </p:spPr>
        </p:sp>
      </p:grpSp>
      <p:grpSp>
        <p:nvGrpSpPr>
          <p:cNvPr name="Group 125" id="125"/>
          <p:cNvGrpSpPr/>
          <p:nvPr/>
        </p:nvGrpSpPr>
        <p:grpSpPr>
          <a:xfrm rot="0">
            <a:off x="575613" y="18551810"/>
            <a:ext cx="4457700" cy="2619375"/>
            <a:chOff x="0" y="0"/>
            <a:chExt cx="1176690" cy="691431"/>
          </a:xfrm>
        </p:grpSpPr>
        <p:sp>
          <p:nvSpPr>
            <p:cNvPr name="Freeform 126" id="126"/>
            <p:cNvSpPr/>
            <p:nvPr/>
          </p:nvSpPr>
          <p:spPr>
            <a:xfrm flipH="false" flipV="false" rot="0">
              <a:off x="0" y="0"/>
              <a:ext cx="1176690" cy="691431"/>
            </a:xfrm>
            <a:custGeom>
              <a:avLst/>
              <a:gdLst/>
              <a:ahLst/>
              <a:cxnLst/>
              <a:rect r="r" b="b" t="t" l="l"/>
              <a:pathLst>
                <a:path h="691431" w="1176690">
                  <a:moveTo>
                    <a:pt x="34735" y="0"/>
                  </a:moveTo>
                  <a:lnTo>
                    <a:pt x="1141955" y="0"/>
                  </a:lnTo>
                  <a:cubicBezTo>
                    <a:pt x="1161138" y="0"/>
                    <a:pt x="1176690" y="15551"/>
                    <a:pt x="1176690" y="34735"/>
                  </a:cubicBezTo>
                  <a:lnTo>
                    <a:pt x="1176690" y="656696"/>
                  </a:lnTo>
                  <a:cubicBezTo>
                    <a:pt x="1176690" y="675880"/>
                    <a:pt x="1161138" y="691431"/>
                    <a:pt x="1141955" y="691431"/>
                  </a:cubicBezTo>
                  <a:lnTo>
                    <a:pt x="34735" y="691431"/>
                  </a:lnTo>
                  <a:cubicBezTo>
                    <a:pt x="15551" y="691431"/>
                    <a:pt x="0" y="675880"/>
                    <a:pt x="0" y="656696"/>
                  </a:cubicBezTo>
                  <a:lnTo>
                    <a:pt x="0" y="34735"/>
                  </a:lnTo>
                  <a:cubicBezTo>
                    <a:pt x="0" y="15551"/>
                    <a:pt x="15551" y="0"/>
                    <a:pt x="34735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27" id="127"/>
            <p:cNvSpPr txBox="true"/>
            <p:nvPr/>
          </p:nvSpPr>
          <p:spPr>
            <a:xfrm>
              <a:off x="0" y="0"/>
              <a:ext cx="1176690" cy="691431"/>
            </a:xfrm>
            <a:prstGeom prst="rect">
              <a:avLst/>
            </a:prstGeom>
          </p:spPr>
          <p:txBody>
            <a:bodyPr anchor="ctr" rtlCol="false" tIns="33969" lIns="33969" bIns="33969" rIns="33969"/>
            <a:lstStyle/>
            <a:p>
              <a:pPr algn="ctr">
                <a:lnSpc>
                  <a:spcPts val="1685"/>
                </a:lnSpc>
              </a:pPr>
            </a:p>
          </p:txBody>
        </p:sp>
      </p:grpSp>
      <p:grpSp>
        <p:nvGrpSpPr>
          <p:cNvPr name="Group 128" id="128"/>
          <p:cNvGrpSpPr/>
          <p:nvPr/>
        </p:nvGrpSpPr>
        <p:grpSpPr>
          <a:xfrm rot="0">
            <a:off x="5254327" y="18551810"/>
            <a:ext cx="4457700" cy="2619375"/>
            <a:chOff x="0" y="0"/>
            <a:chExt cx="1176690" cy="691431"/>
          </a:xfrm>
        </p:grpSpPr>
        <p:sp>
          <p:nvSpPr>
            <p:cNvPr name="Freeform 129" id="129"/>
            <p:cNvSpPr/>
            <p:nvPr/>
          </p:nvSpPr>
          <p:spPr>
            <a:xfrm flipH="false" flipV="false" rot="0">
              <a:off x="0" y="0"/>
              <a:ext cx="1176690" cy="691431"/>
            </a:xfrm>
            <a:custGeom>
              <a:avLst/>
              <a:gdLst/>
              <a:ahLst/>
              <a:cxnLst/>
              <a:rect r="r" b="b" t="t" l="l"/>
              <a:pathLst>
                <a:path h="691431" w="1176690">
                  <a:moveTo>
                    <a:pt x="34735" y="0"/>
                  </a:moveTo>
                  <a:lnTo>
                    <a:pt x="1141955" y="0"/>
                  </a:lnTo>
                  <a:cubicBezTo>
                    <a:pt x="1161138" y="0"/>
                    <a:pt x="1176690" y="15551"/>
                    <a:pt x="1176690" y="34735"/>
                  </a:cubicBezTo>
                  <a:lnTo>
                    <a:pt x="1176690" y="656696"/>
                  </a:lnTo>
                  <a:cubicBezTo>
                    <a:pt x="1176690" y="675880"/>
                    <a:pt x="1161138" y="691431"/>
                    <a:pt x="1141955" y="691431"/>
                  </a:cubicBezTo>
                  <a:lnTo>
                    <a:pt x="34735" y="691431"/>
                  </a:lnTo>
                  <a:cubicBezTo>
                    <a:pt x="15551" y="691431"/>
                    <a:pt x="0" y="675880"/>
                    <a:pt x="0" y="656696"/>
                  </a:cubicBezTo>
                  <a:lnTo>
                    <a:pt x="0" y="34735"/>
                  </a:lnTo>
                  <a:cubicBezTo>
                    <a:pt x="0" y="15551"/>
                    <a:pt x="15551" y="0"/>
                    <a:pt x="34735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30" id="130"/>
            <p:cNvSpPr txBox="true"/>
            <p:nvPr/>
          </p:nvSpPr>
          <p:spPr>
            <a:xfrm>
              <a:off x="0" y="0"/>
              <a:ext cx="1176690" cy="691431"/>
            </a:xfrm>
            <a:prstGeom prst="rect">
              <a:avLst/>
            </a:prstGeom>
          </p:spPr>
          <p:txBody>
            <a:bodyPr anchor="ctr" rtlCol="false" tIns="33969" lIns="33969" bIns="33969" rIns="33969"/>
            <a:lstStyle/>
            <a:p>
              <a:pPr algn="ctr">
                <a:lnSpc>
                  <a:spcPts val="1685"/>
                </a:lnSpc>
              </a:pPr>
            </a:p>
          </p:txBody>
        </p:sp>
      </p:grpSp>
      <p:sp>
        <p:nvSpPr>
          <p:cNvPr name="Freeform 131" id="131"/>
          <p:cNvSpPr/>
          <p:nvPr/>
        </p:nvSpPr>
        <p:spPr>
          <a:xfrm flipH="false" flipV="false" rot="0">
            <a:off x="846349" y="18939074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2" id="132"/>
          <p:cNvGrpSpPr/>
          <p:nvPr/>
        </p:nvGrpSpPr>
        <p:grpSpPr>
          <a:xfrm rot="0">
            <a:off x="568297" y="21390260"/>
            <a:ext cx="4465016" cy="2619375"/>
            <a:chOff x="0" y="0"/>
            <a:chExt cx="1178621" cy="691431"/>
          </a:xfrm>
        </p:grpSpPr>
        <p:sp>
          <p:nvSpPr>
            <p:cNvPr name="Freeform 133" id="133"/>
            <p:cNvSpPr/>
            <p:nvPr/>
          </p:nvSpPr>
          <p:spPr>
            <a:xfrm flipH="false" flipV="false" rot="0">
              <a:off x="0" y="0"/>
              <a:ext cx="1178621" cy="691431"/>
            </a:xfrm>
            <a:custGeom>
              <a:avLst/>
              <a:gdLst/>
              <a:ahLst/>
              <a:cxnLst/>
              <a:rect r="r" b="b" t="t" l="l"/>
              <a:pathLst>
                <a:path h="691431" w="1178621">
                  <a:moveTo>
                    <a:pt x="34678" y="0"/>
                  </a:moveTo>
                  <a:lnTo>
                    <a:pt x="1143943" y="0"/>
                  </a:lnTo>
                  <a:cubicBezTo>
                    <a:pt x="1153140" y="0"/>
                    <a:pt x="1161960" y="3654"/>
                    <a:pt x="1168464" y="10157"/>
                  </a:cubicBezTo>
                  <a:cubicBezTo>
                    <a:pt x="1174967" y="16660"/>
                    <a:pt x="1178621" y="25481"/>
                    <a:pt x="1178621" y="34678"/>
                  </a:cubicBezTo>
                  <a:lnTo>
                    <a:pt x="1178621" y="656753"/>
                  </a:lnTo>
                  <a:cubicBezTo>
                    <a:pt x="1178621" y="665950"/>
                    <a:pt x="1174967" y="674771"/>
                    <a:pt x="1168464" y="681274"/>
                  </a:cubicBezTo>
                  <a:cubicBezTo>
                    <a:pt x="1161960" y="687777"/>
                    <a:pt x="1153140" y="691431"/>
                    <a:pt x="1143943" y="691431"/>
                  </a:cubicBezTo>
                  <a:lnTo>
                    <a:pt x="34678" y="691431"/>
                  </a:lnTo>
                  <a:cubicBezTo>
                    <a:pt x="25481" y="691431"/>
                    <a:pt x="16660" y="687777"/>
                    <a:pt x="10157" y="681274"/>
                  </a:cubicBezTo>
                  <a:cubicBezTo>
                    <a:pt x="3654" y="674771"/>
                    <a:pt x="0" y="665950"/>
                    <a:pt x="0" y="656753"/>
                  </a:cubicBezTo>
                  <a:lnTo>
                    <a:pt x="0" y="34678"/>
                  </a:lnTo>
                  <a:cubicBezTo>
                    <a:pt x="0" y="25481"/>
                    <a:pt x="3654" y="16660"/>
                    <a:pt x="10157" y="10157"/>
                  </a:cubicBezTo>
                  <a:cubicBezTo>
                    <a:pt x="16660" y="3654"/>
                    <a:pt x="25481" y="0"/>
                    <a:pt x="34678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34" id="134"/>
            <p:cNvSpPr txBox="true"/>
            <p:nvPr/>
          </p:nvSpPr>
          <p:spPr>
            <a:xfrm>
              <a:off x="0" y="0"/>
              <a:ext cx="1178621" cy="691431"/>
            </a:xfrm>
            <a:prstGeom prst="rect">
              <a:avLst/>
            </a:prstGeom>
          </p:spPr>
          <p:txBody>
            <a:bodyPr anchor="ctr" rtlCol="false" tIns="33969" lIns="33969" bIns="33969" rIns="33969"/>
            <a:lstStyle/>
            <a:p>
              <a:pPr algn="ctr">
                <a:lnSpc>
                  <a:spcPts val="1685"/>
                </a:lnSpc>
              </a:pPr>
            </a:p>
          </p:txBody>
        </p:sp>
      </p:grpSp>
      <p:grpSp>
        <p:nvGrpSpPr>
          <p:cNvPr name="Group 135" id="135"/>
          <p:cNvGrpSpPr/>
          <p:nvPr/>
        </p:nvGrpSpPr>
        <p:grpSpPr>
          <a:xfrm rot="0">
            <a:off x="5254327" y="21390260"/>
            <a:ext cx="4457700" cy="2619375"/>
            <a:chOff x="0" y="0"/>
            <a:chExt cx="1176690" cy="691431"/>
          </a:xfrm>
        </p:grpSpPr>
        <p:sp>
          <p:nvSpPr>
            <p:cNvPr name="Freeform 136" id="136"/>
            <p:cNvSpPr/>
            <p:nvPr/>
          </p:nvSpPr>
          <p:spPr>
            <a:xfrm flipH="false" flipV="false" rot="0">
              <a:off x="0" y="0"/>
              <a:ext cx="1176690" cy="691431"/>
            </a:xfrm>
            <a:custGeom>
              <a:avLst/>
              <a:gdLst/>
              <a:ahLst/>
              <a:cxnLst/>
              <a:rect r="r" b="b" t="t" l="l"/>
              <a:pathLst>
                <a:path h="691431" w="1176690">
                  <a:moveTo>
                    <a:pt x="34735" y="0"/>
                  </a:moveTo>
                  <a:lnTo>
                    <a:pt x="1141955" y="0"/>
                  </a:lnTo>
                  <a:cubicBezTo>
                    <a:pt x="1161138" y="0"/>
                    <a:pt x="1176690" y="15551"/>
                    <a:pt x="1176690" y="34735"/>
                  </a:cubicBezTo>
                  <a:lnTo>
                    <a:pt x="1176690" y="656696"/>
                  </a:lnTo>
                  <a:cubicBezTo>
                    <a:pt x="1176690" y="675880"/>
                    <a:pt x="1161138" y="691431"/>
                    <a:pt x="1141955" y="691431"/>
                  </a:cubicBezTo>
                  <a:lnTo>
                    <a:pt x="34735" y="691431"/>
                  </a:lnTo>
                  <a:cubicBezTo>
                    <a:pt x="15551" y="691431"/>
                    <a:pt x="0" y="675880"/>
                    <a:pt x="0" y="656696"/>
                  </a:cubicBezTo>
                  <a:lnTo>
                    <a:pt x="0" y="34735"/>
                  </a:lnTo>
                  <a:cubicBezTo>
                    <a:pt x="0" y="15551"/>
                    <a:pt x="15551" y="0"/>
                    <a:pt x="34735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37" id="137"/>
            <p:cNvSpPr txBox="true"/>
            <p:nvPr/>
          </p:nvSpPr>
          <p:spPr>
            <a:xfrm>
              <a:off x="0" y="0"/>
              <a:ext cx="1176690" cy="691431"/>
            </a:xfrm>
            <a:prstGeom prst="rect">
              <a:avLst/>
            </a:prstGeom>
          </p:spPr>
          <p:txBody>
            <a:bodyPr anchor="ctr" rtlCol="false" tIns="33969" lIns="33969" bIns="33969" rIns="33969"/>
            <a:lstStyle/>
            <a:p>
              <a:pPr algn="ctr">
                <a:lnSpc>
                  <a:spcPts val="1685"/>
                </a:lnSpc>
              </a:pPr>
            </a:p>
          </p:txBody>
        </p:sp>
      </p:grpSp>
      <p:sp>
        <p:nvSpPr>
          <p:cNvPr name="Freeform 138" id="138"/>
          <p:cNvSpPr/>
          <p:nvPr/>
        </p:nvSpPr>
        <p:spPr>
          <a:xfrm flipH="false" flipV="false" rot="0">
            <a:off x="-769937" y="24181085"/>
            <a:ext cx="11446464" cy="4757808"/>
          </a:xfrm>
          <a:custGeom>
            <a:avLst/>
            <a:gdLst/>
            <a:ahLst/>
            <a:cxnLst/>
            <a:rect r="r" b="b" t="t" l="l"/>
            <a:pathLst>
              <a:path h="4757808" w="11446464">
                <a:moveTo>
                  <a:pt x="0" y="0"/>
                </a:moveTo>
                <a:lnTo>
                  <a:pt x="11446464" y="0"/>
                </a:lnTo>
                <a:lnTo>
                  <a:pt x="11446464" y="4757808"/>
                </a:lnTo>
                <a:lnTo>
                  <a:pt x="0" y="47578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0970" t="-28875" r="0" b="-210276"/>
            </a:stretch>
          </a:blipFill>
        </p:spPr>
      </p:sp>
      <p:grpSp>
        <p:nvGrpSpPr>
          <p:cNvPr name="Group 139" id="139"/>
          <p:cNvGrpSpPr/>
          <p:nvPr/>
        </p:nvGrpSpPr>
        <p:grpSpPr>
          <a:xfrm rot="0">
            <a:off x="560982" y="24228710"/>
            <a:ext cx="4472331" cy="2619375"/>
            <a:chOff x="0" y="0"/>
            <a:chExt cx="1180552" cy="691431"/>
          </a:xfrm>
        </p:grpSpPr>
        <p:sp>
          <p:nvSpPr>
            <p:cNvPr name="Freeform 140" id="140"/>
            <p:cNvSpPr/>
            <p:nvPr/>
          </p:nvSpPr>
          <p:spPr>
            <a:xfrm flipH="false" flipV="false" rot="0">
              <a:off x="0" y="0"/>
              <a:ext cx="1180552" cy="691431"/>
            </a:xfrm>
            <a:custGeom>
              <a:avLst/>
              <a:gdLst/>
              <a:ahLst/>
              <a:cxnLst/>
              <a:rect r="r" b="b" t="t" l="l"/>
              <a:pathLst>
                <a:path h="691431" w="1180552">
                  <a:moveTo>
                    <a:pt x="34621" y="0"/>
                  </a:moveTo>
                  <a:lnTo>
                    <a:pt x="1145931" y="0"/>
                  </a:lnTo>
                  <a:cubicBezTo>
                    <a:pt x="1165051" y="0"/>
                    <a:pt x="1180552" y="15501"/>
                    <a:pt x="1180552" y="34621"/>
                  </a:cubicBezTo>
                  <a:lnTo>
                    <a:pt x="1180552" y="656810"/>
                  </a:lnTo>
                  <a:cubicBezTo>
                    <a:pt x="1180552" y="665992"/>
                    <a:pt x="1176904" y="674798"/>
                    <a:pt x="1170412" y="681291"/>
                  </a:cubicBezTo>
                  <a:cubicBezTo>
                    <a:pt x="1163919" y="687783"/>
                    <a:pt x="1155113" y="691431"/>
                    <a:pt x="1145931" y="691431"/>
                  </a:cubicBezTo>
                  <a:lnTo>
                    <a:pt x="34621" y="691431"/>
                  </a:lnTo>
                  <a:cubicBezTo>
                    <a:pt x="25439" y="691431"/>
                    <a:pt x="16633" y="687783"/>
                    <a:pt x="10140" y="681291"/>
                  </a:cubicBezTo>
                  <a:cubicBezTo>
                    <a:pt x="3648" y="674798"/>
                    <a:pt x="0" y="665992"/>
                    <a:pt x="0" y="656810"/>
                  </a:cubicBezTo>
                  <a:lnTo>
                    <a:pt x="0" y="34621"/>
                  </a:lnTo>
                  <a:cubicBezTo>
                    <a:pt x="0" y="25439"/>
                    <a:pt x="3648" y="16633"/>
                    <a:pt x="10140" y="10140"/>
                  </a:cubicBezTo>
                  <a:cubicBezTo>
                    <a:pt x="16633" y="3648"/>
                    <a:pt x="25439" y="0"/>
                    <a:pt x="3462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41" id="141"/>
            <p:cNvSpPr txBox="true"/>
            <p:nvPr/>
          </p:nvSpPr>
          <p:spPr>
            <a:xfrm>
              <a:off x="0" y="0"/>
              <a:ext cx="1180552" cy="691431"/>
            </a:xfrm>
            <a:prstGeom prst="rect">
              <a:avLst/>
            </a:prstGeom>
          </p:spPr>
          <p:txBody>
            <a:bodyPr anchor="ctr" rtlCol="false" tIns="33969" lIns="33969" bIns="33969" rIns="33969"/>
            <a:lstStyle/>
            <a:p>
              <a:pPr algn="ctr">
                <a:lnSpc>
                  <a:spcPts val="1685"/>
                </a:lnSpc>
              </a:pPr>
            </a:p>
          </p:txBody>
        </p:sp>
      </p:grpSp>
      <p:sp>
        <p:nvSpPr>
          <p:cNvPr name="Freeform 142" id="142"/>
          <p:cNvSpPr/>
          <p:nvPr/>
        </p:nvSpPr>
        <p:spPr>
          <a:xfrm flipH="false" flipV="false" rot="0">
            <a:off x="846349" y="24557322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3" id="143"/>
          <p:cNvSpPr/>
          <p:nvPr/>
        </p:nvSpPr>
        <p:spPr>
          <a:xfrm flipH="false" flipV="false" rot="0">
            <a:off x="846349" y="21784302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4" id="144"/>
          <p:cNvSpPr/>
          <p:nvPr/>
        </p:nvSpPr>
        <p:spPr>
          <a:xfrm flipH="false" flipV="false" rot="0">
            <a:off x="5605674" y="21784302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5" id="145"/>
          <p:cNvSpPr/>
          <p:nvPr/>
        </p:nvSpPr>
        <p:spPr>
          <a:xfrm flipH="false" flipV="false" rot="0">
            <a:off x="5596149" y="18939074"/>
            <a:ext cx="590550" cy="590550"/>
          </a:xfrm>
          <a:custGeom>
            <a:avLst/>
            <a:gdLst/>
            <a:ahLst/>
            <a:cxnLst/>
            <a:rect r="r" b="b" t="t" l="l"/>
            <a:pathLst>
              <a:path h="590550" w="590550">
                <a:moveTo>
                  <a:pt x="0" y="0"/>
                </a:moveTo>
                <a:lnTo>
                  <a:pt x="590550" y="0"/>
                </a:lnTo>
                <a:lnTo>
                  <a:pt x="59055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6" id="146"/>
          <p:cNvSpPr txBox="true"/>
          <p:nvPr/>
        </p:nvSpPr>
        <p:spPr>
          <a:xfrm rot="0">
            <a:off x="952179" y="2112838"/>
            <a:ext cx="554046" cy="257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b="true" sz="1699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Ev</a:t>
            </a:r>
            <a:r>
              <a:rPr lang="en-US" b="true" sz="1699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ent</a:t>
            </a:r>
          </a:p>
        </p:txBody>
      </p:sp>
      <p:sp>
        <p:nvSpPr>
          <p:cNvPr name="TextBox 147" id="147"/>
          <p:cNvSpPr txBox="true"/>
          <p:nvPr/>
        </p:nvSpPr>
        <p:spPr>
          <a:xfrm rot="0">
            <a:off x="5000575" y="2112838"/>
            <a:ext cx="602754" cy="257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b="true" sz="1699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JC261</a:t>
            </a:r>
          </a:p>
        </p:txBody>
      </p:sp>
      <p:sp>
        <p:nvSpPr>
          <p:cNvPr name="TextBox 148" id="148"/>
          <p:cNvSpPr txBox="true"/>
          <p:nvPr/>
        </p:nvSpPr>
        <p:spPr>
          <a:xfrm rot="0">
            <a:off x="6230397" y="2112838"/>
            <a:ext cx="737511" cy="257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b="true" sz="1699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JC261P</a:t>
            </a:r>
          </a:p>
        </p:txBody>
      </p:sp>
      <p:sp>
        <p:nvSpPr>
          <p:cNvPr name="TextBox 149" id="149"/>
          <p:cNvSpPr txBox="true"/>
          <p:nvPr/>
        </p:nvSpPr>
        <p:spPr>
          <a:xfrm rot="0">
            <a:off x="8067564" y="2112838"/>
            <a:ext cx="896622" cy="257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9"/>
              </a:lnSpc>
              <a:spcBef>
                <a:spcPct val="0"/>
              </a:spcBef>
            </a:pPr>
            <a:r>
              <a:rPr lang="en-US" b="true" sz="1699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Category</a:t>
            </a:r>
          </a:p>
        </p:txBody>
      </p:sp>
      <p:sp>
        <p:nvSpPr>
          <p:cNvPr name="TextBox 150" id="150"/>
          <p:cNvSpPr txBox="true"/>
          <p:nvPr/>
        </p:nvSpPr>
        <p:spPr>
          <a:xfrm rot="0">
            <a:off x="952179" y="2577340"/>
            <a:ext cx="937022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SOS alarm</a:t>
            </a:r>
          </a:p>
        </p:txBody>
      </p:sp>
      <p:sp>
        <p:nvSpPr>
          <p:cNvPr name="TextBox 151" id="151"/>
          <p:cNvSpPr txBox="true"/>
          <p:nvPr/>
        </p:nvSpPr>
        <p:spPr>
          <a:xfrm rot="0">
            <a:off x="622121" y="27344346"/>
            <a:ext cx="9089906" cy="424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b="true" sz="32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Ready to add video telematics to your offering?</a:t>
            </a:r>
          </a:p>
        </p:txBody>
      </p:sp>
      <p:sp>
        <p:nvSpPr>
          <p:cNvPr name="TextBox 152" id="152"/>
          <p:cNvSpPr txBox="true"/>
          <p:nvPr/>
        </p:nvSpPr>
        <p:spPr>
          <a:xfrm rot="0">
            <a:off x="622121" y="27873301"/>
            <a:ext cx="9089906" cy="255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5"/>
              </a:lnSpc>
            </a:pPr>
            <a:r>
              <a:rPr lang="en-US" sz="1596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Talk to your</a:t>
            </a:r>
            <a:r>
              <a:rPr lang="en-US" sz="1596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Navixy partner manager to get it enabled on your account</a:t>
            </a:r>
          </a:p>
        </p:txBody>
      </p:sp>
      <p:sp>
        <p:nvSpPr>
          <p:cNvPr name="TextBox 153" id="153"/>
          <p:cNvSpPr txBox="true"/>
          <p:nvPr/>
        </p:nvSpPr>
        <p:spPr>
          <a:xfrm rot="0">
            <a:off x="952179" y="3107695"/>
            <a:ext cx="1397556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Car crash event</a:t>
            </a:r>
          </a:p>
        </p:txBody>
      </p:sp>
      <p:sp>
        <p:nvSpPr>
          <p:cNvPr name="TextBox 154" id="154"/>
          <p:cNvSpPr txBox="true"/>
          <p:nvPr/>
        </p:nvSpPr>
        <p:spPr>
          <a:xfrm rot="0">
            <a:off x="952179" y="3638050"/>
            <a:ext cx="3292822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Harsh acceleration / braking / turning</a:t>
            </a:r>
          </a:p>
        </p:txBody>
      </p:sp>
      <p:sp>
        <p:nvSpPr>
          <p:cNvPr name="TextBox 155" id="155"/>
          <p:cNvSpPr txBox="true"/>
          <p:nvPr/>
        </p:nvSpPr>
        <p:spPr>
          <a:xfrm rot="0">
            <a:off x="952179" y="4168405"/>
            <a:ext cx="2458045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Speeding (device-detected)</a:t>
            </a:r>
          </a:p>
        </p:txBody>
      </p:sp>
      <p:sp>
        <p:nvSpPr>
          <p:cNvPr name="TextBox 156" id="156"/>
          <p:cNvSpPr txBox="true"/>
          <p:nvPr/>
        </p:nvSpPr>
        <p:spPr>
          <a:xfrm rot="0">
            <a:off x="952179" y="4698761"/>
            <a:ext cx="1323082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Fatigue driving</a:t>
            </a:r>
          </a:p>
        </p:txBody>
      </p:sp>
      <p:sp>
        <p:nvSpPr>
          <p:cNvPr name="TextBox 157" id="157"/>
          <p:cNvSpPr txBox="true"/>
          <p:nvPr/>
        </p:nvSpPr>
        <p:spPr>
          <a:xfrm rot="0">
            <a:off x="952179" y="5229116"/>
            <a:ext cx="745034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Yawning</a:t>
            </a:r>
          </a:p>
        </p:txBody>
      </p:sp>
      <p:sp>
        <p:nvSpPr>
          <p:cNvPr name="TextBox 158" id="158"/>
          <p:cNvSpPr txBox="true"/>
          <p:nvPr/>
        </p:nvSpPr>
        <p:spPr>
          <a:xfrm rot="0">
            <a:off x="952179" y="5759471"/>
            <a:ext cx="1064716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Eyes closed</a:t>
            </a:r>
          </a:p>
        </p:txBody>
      </p:sp>
      <p:sp>
        <p:nvSpPr>
          <p:cNvPr name="TextBox 159" id="159"/>
          <p:cNvSpPr txBox="true"/>
          <p:nvPr/>
        </p:nvSpPr>
        <p:spPr>
          <a:xfrm rot="0">
            <a:off x="952179" y="6289826"/>
            <a:ext cx="1946374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Distracted / head lowt</a:t>
            </a:r>
          </a:p>
        </p:txBody>
      </p:sp>
      <p:sp>
        <p:nvSpPr>
          <p:cNvPr name="TextBox 160" id="160"/>
          <p:cNvSpPr txBox="true"/>
          <p:nvPr/>
        </p:nvSpPr>
        <p:spPr>
          <a:xfrm rot="0">
            <a:off x="952179" y="6820181"/>
            <a:ext cx="778222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Smoking</a:t>
            </a:r>
          </a:p>
        </p:txBody>
      </p:sp>
      <p:sp>
        <p:nvSpPr>
          <p:cNvPr name="TextBox 161" id="161"/>
          <p:cNvSpPr txBox="true"/>
          <p:nvPr/>
        </p:nvSpPr>
        <p:spPr>
          <a:xfrm rot="0">
            <a:off x="952179" y="7350536"/>
            <a:ext cx="1199852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Phone calling</a:t>
            </a:r>
          </a:p>
        </p:txBody>
      </p:sp>
      <p:sp>
        <p:nvSpPr>
          <p:cNvPr name="TextBox 162" id="162"/>
          <p:cNvSpPr txBox="true"/>
          <p:nvPr/>
        </p:nvSpPr>
        <p:spPr>
          <a:xfrm rot="0">
            <a:off x="952179" y="7880891"/>
            <a:ext cx="1541264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 face detected</a:t>
            </a:r>
          </a:p>
        </p:txBody>
      </p:sp>
      <p:sp>
        <p:nvSpPr>
          <p:cNvPr name="TextBox 163" id="163"/>
          <p:cNvSpPr txBox="true"/>
          <p:nvPr/>
        </p:nvSpPr>
        <p:spPr>
          <a:xfrm rot="0">
            <a:off x="952179" y="8411247"/>
            <a:ext cx="2330351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Front car collision warning</a:t>
            </a:r>
          </a:p>
        </p:txBody>
      </p:sp>
      <p:sp>
        <p:nvSpPr>
          <p:cNvPr name="TextBox 164" id="164"/>
          <p:cNvSpPr txBox="true"/>
          <p:nvPr/>
        </p:nvSpPr>
        <p:spPr>
          <a:xfrm rot="0">
            <a:off x="952179" y="8941602"/>
            <a:ext cx="2284661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Vehicle too close warning</a:t>
            </a:r>
          </a:p>
        </p:txBody>
      </p:sp>
      <p:sp>
        <p:nvSpPr>
          <p:cNvPr name="TextBox 165" id="165"/>
          <p:cNvSpPr txBox="true"/>
          <p:nvPr/>
        </p:nvSpPr>
        <p:spPr>
          <a:xfrm rot="0">
            <a:off x="952179" y="9471957"/>
            <a:ext cx="2065734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15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Lane deviation warning</a:t>
            </a:r>
          </a:p>
        </p:txBody>
      </p:sp>
      <p:sp>
        <p:nvSpPr>
          <p:cNvPr name="TextBox 166" id="166"/>
          <p:cNvSpPr txBox="true"/>
          <p:nvPr/>
        </p:nvSpPr>
        <p:spPr>
          <a:xfrm rot="0">
            <a:off x="564295" y="495300"/>
            <a:ext cx="9084741" cy="46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5"/>
              </a:lnSpc>
            </a:pPr>
            <a:r>
              <a:rPr lang="en-US" sz="3198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Supp</a:t>
            </a:r>
            <a:r>
              <a:rPr lang="en-US" sz="3198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orted ADAS/DMS events</a:t>
            </a:r>
          </a:p>
        </p:txBody>
      </p:sp>
      <p:sp>
        <p:nvSpPr>
          <p:cNvPr name="TextBox 167" id="167"/>
          <p:cNvSpPr txBox="true"/>
          <p:nvPr/>
        </p:nvSpPr>
        <p:spPr>
          <a:xfrm rot="0">
            <a:off x="581925" y="1090910"/>
            <a:ext cx="6828424" cy="513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595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Every event below is detected on-device and</a:t>
            </a:r>
            <a:r>
              <a:rPr lang="en-US" sz="1595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matched to a Navixy alert rule, with an attached video clip available in event history.</a:t>
            </a:r>
          </a:p>
        </p:txBody>
      </p:sp>
      <p:sp>
        <p:nvSpPr>
          <p:cNvPr name="TextBox 168" id="168"/>
          <p:cNvSpPr txBox="true"/>
          <p:nvPr/>
        </p:nvSpPr>
        <p:spPr>
          <a:xfrm rot="0">
            <a:off x="568297" y="17889505"/>
            <a:ext cx="9089906" cy="424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Why choose Navixy video telematics</a:t>
            </a:r>
          </a:p>
        </p:txBody>
      </p:sp>
      <p:sp>
        <p:nvSpPr>
          <p:cNvPr name="TextBox 169" id="169"/>
          <p:cNvSpPr txBox="true"/>
          <p:nvPr/>
        </p:nvSpPr>
        <p:spPr>
          <a:xfrm rot="0">
            <a:off x="846349" y="19720381"/>
            <a:ext cx="3844894" cy="549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Offer video telematics 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as a premium add-on alongside GPS tracking</a:t>
            </a:r>
          </a:p>
        </p:txBody>
      </p:sp>
      <p:sp>
        <p:nvSpPr>
          <p:cNvPr name="TextBox 170" id="170"/>
          <p:cNvSpPr txBox="true"/>
          <p:nvPr/>
        </p:nvSpPr>
        <p:spPr>
          <a:xfrm rot="0">
            <a:off x="1590205" y="18900974"/>
            <a:ext cx="254949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</a:t>
            </a: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tomate responses</a:t>
            </a:r>
          </a:p>
        </p:txBody>
      </p:sp>
      <p:sp>
        <p:nvSpPr>
          <p:cNvPr name="TextBox 171" id="171"/>
          <p:cNvSpPr txBox="true"/>
          <p:nvPr/>
        </p:nvSpPr>
        <p:spPr>
          <a:xfrm rot="0">
            <a:off x="5596149" y="19720381"/>
            <a:ext cx="3736495" cy="826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Deliv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 GPS tracking, live video, playback,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and driver safety events through a single platform</a:t>
            </a:r>
          </a:p>
        </p:txBody>
      </p:sp>
      <p:sp>
        <p:nvSpPr>
          <p:cNvPr name="TextBox 172" id="172"/>
          <p:cNvSpPr txBox="true"/>
          <p:nvPr/>
        </p:nvSpPr>
        <p:spPr>
          <a:xfrm rot="0">
            <a:off x="6338650" y="18900974"/>
            <a:ext cx="299399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One pla</a:t>
            </a: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tform, less overhead</a:t>
            </a:r>
          </a:p>
        </p:txBody>
      </p:sp>
      <p:sp>
        <p:nvSpPr>
          <p:cNvPr name="TextBox 173" id="173"/>
          <p:cNvSpPr txBox="true"/>
          <p:nvPr/>
        </p:nvSpPr>
        <p:spPr>
          <a:xfrm rot="0">
            <a:off x="846349" y="22565352"/>
            <a:ext cx="3844894" cy="1102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Help custom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ers coach drivers, investigate incident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s, and support insurance claims with synchronized video evidence</a:t>
            </a:r>
          </a:p>
        </p:txBody>
      </p:sp>
      <p:sp>
        <p:nvSpPr>
          <p:cNvPr name="TextBox 174" id="174"/>
          <p:cNvSpPr txBox="true"/>
          <p:nvPr/>
        </p:nvSpPr>
        <p:spPr>
          <a:xfrm rot="0">
            <a:off x="1590205" y="21746202"/>
            <a:ext cx="299399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</a:t>
            </a: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tionable safety insights</a:t>
            </a:r>
          </a:p>
        </p:txBody>
      </p:sp>
      <p:sp>
        <p:nvSpPr>
          <p:cNvPr name="TextBox 175" id="175"/>
          <p:cNvSpPr txBox="true"/>
          <p:nvPr/>
        </p:nvSpPr>
        <p:spPr>
          <a:xfrm rot="0">
            <a:off x="5596149" y="22565352"/>
            <a:ext cx="3736495" cy="826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 .ts video format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helps preserve recorded footage even when uploads are interrupted</a:t>
            </a:r>
          </a:p>
        </p:txBody>
      </p:sp>
      <p:sp>
        <p:nvSpPr>
          <p:cNvPr name="TextBox 176" id="176"/>
          <p:cNvSpPr txBox="true"/>
          <p:nvPr/>
        </p:nvSpPr>
        <p:spPr>
          <a:xfrm rot="0">
            <a:off x="6338650" y="21746202"/>
            <a:ext cx="2736686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Reliab</a:t>
            </a: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le video delivery</a:t>
            </a:r>
          </a:p>
        </p:txBody>
      </p:sp>
      <p:sp>
        <p:nvSpPr>
          <p:cNvPr name="TextBox 177" id="177"/>
          <p:cNvSpPr txBox="true"/>
          <p:nvPr/>
        </p:nvSpPr>
        <p:spPr>
          <a:xfrm rot="0">
            <a:off x="846349" y="25338372"/>
            <a:ext cx="3844894" cy="826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5"/>
              </a:lnSpc>
            </a:pP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Automatic SMS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activation streamlines device</a:t>
            </a:r>
            <a:r>
              <a:rPr lang="en-US" sz="16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provisioning and speeds up rollout</a:t>
            </a:r>
          </a:p>
        </p:txBody>
      </p:sp>
      <p:sp>
        <p:nvSpPr>
          <p:cNvPr name="TextBox 178" id="178"/>
          <p:cNvSpPr txBox="true"/>
          <p:nvPr/>
        </p:nvSpPr>
        <p:spPr>
          <a:xfrm rot="0">
            <a:off x="1590205" y="24685910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</a:t>
            </a:r>
            <a:r>
              <a:rPr lang="en-US" b="true" sz="21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ast deployment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DAHZaa7h2Vk</dc:identifier>
  <dcterms:modified xsi:type="dcterms:W3CDTF">2011-08-01T06:04:30Z</dcterms:modified>
  <cp:revision>1</cp:revision>
  <dc:title>Jimi video telematics in Navixy</dc:title>
</cp:coreProperties>
</file>