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1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Proxima Nova" charset="1" panose="02000506030000020004"/>
      <p:regular r:id="rId24"/>
    </p:embeddedFont>
    <p:embeddedFont>
      <p:font typeface="Proxima Nova Bold" charset="1" panose="02000506030000020004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notesMasters/notesMaster1.xml" Type="http://schemas.openxmlformats.org/officeDocument/2006/relationships/notesMaster"/><Relationship Id="rId22" Target="theme/theme2.xml" Type="http://schemas.openxmlformats.org/officeDocument/2006/relationships/theme"/><Relationship Id="rId23" Target="notesSlides/notesSlide1.xml" Type="http://schemas.openxmlformats.org/officeDocument/2006/relationships/notesSlide"/><Relationship Id="rId24" Target="fonts/font24.fntdata" Type="http://schemas.openxmlformats.org/officeDocument/2006/relationships/font"/><Relationship Id="rId25" Target="notesSlides/notesSlide2.xml" Type="http://schemas.openxmlformats.org/officeDocument/2006/relationships/notesSlide"/><Relationship Id="rId26" Target="fonts/font26.fntdata" Type="http://schemas.openxmlformats.org/officeDocument/2006/relationships/font"/><Relationship Id="rId27" Target="notesSlides/notesSlide3.xml" Type="http://schemas.openxmlformats.org/officeDocument/2006/relationships/notesSlide"/><Relationship Id="rId28" Target="notesSlides/notesSlide4.xml" Type="http://schemas.openxmlformats.org/officeDocument/2006/relationships/notesSlide"/><Relationship Id="rId29" Target="notesSlides/notesSlide5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6.xml" Type="http://schemas.openxmlformats.org/officeDocument/2006/relationships/notesSlide"/><Relationship Id="rId31" Target="notesSlides/notesSlide7.xml" Type="http://schemas.openxmlformats.org/officeDocument/2006/relationships/notesSlide"/><Relationship Id="rId32" Target="notesSlides/notesSlide8.xml" Type="http://schemas.openxmlformats.org/officeDocument/2006/relationships/notesSlide"/><Relationship Id="rId33" Target="notesSlides/notesSlide9.xml" Type="http://schemas.openxmlformats.org/officeDocument/2006/relationships/notes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This presentation is devoted to Navixy's solutions for different industries. </a:t>
            </a:r>
          </a:p>
          <a:p>
            <a:r>
              <a:rPr lang="en-US"/>
              <a:t/>
            </a:r>
          </a:p>
          <a:p>
            <a:r>
              <a:rPr lang="en-US"/>
              <a:t>It showcases how Navixy can help to enhance and the business processes add clarity to the workflow. </a:t>
            </a:r>
          </a:p>
          <a:p>
            <a:r>
              <a:rPr lang="en-US"/>
              <a:t/>
            </a:r>
          </a:p>
          <a:p>
            <a:r>
              <a:rPr lang="en-US"/>
              <a:t>How to use it?</a:t>
            </a:r>
          </a:p>
          <a:p>
            <a:r>
              <a:rPr lang="en-US"/>
              <a:t>1) Copy it for your needs.</a:t>
            </a:r>
          </a:p>
          <a:p>
            <a:r>
              <a:rPr lang="en-US"/>
              <a:t>2) Tailor it for a specific client. The presentation design makes it easy to cut off a part without corrupting the main idea. (Please do not forget to delete it from slide 5 too).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WoW-facts about the Navixy platform. Evidences that witness our credibility.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Why Navixy is an outstanding MRM-platform? Explore key benefits which help to reshape your business and the businesses of your customers.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Here are key features that a re common for all industries. 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Propongo como título</a:t>
            </a:r>
          </a:p>
          <a:p>
            <a:r>
              <a:rPr lang="en-US"/>
              <a:t>Datos? Hub de Datos.</a:t>
            </a:r>
          </a:p>
          <a:p>
            <a:r>
              <a:rPr lang="en-US"/>
              <a:t>Excelencia impulsada por los datos.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Data Hub es una plataforma centralizada para el acceso flexible y directo de los datos. 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Natalia.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Point to Line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4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11" Target="../media/image13.png" Type="http://schemas.openxmlformats.org/officeDocument/2006/relationships/image"/><Relationship Id="rId2" Target="../notesSlides/notesSlide3.xml" Type="http://schemas.openxmlformats.org/officeDocument/2006/relationships/notesSlide"/><Relationship Id="rId3" Target="../media/image7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Relationship Id="rId8" Target="../media/image10.pn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7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17.pn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svg" Type="http://schemas.openxmlformats.org/officeDocument/2006/relationships/image"/><Relationship Id="rId11" Target="../media/image24.jpeg" Type="http://schemas.openxmlformats.org/officeDocument/2006/relationships/image"/><Relationship Id="rId12" Target="../media/image25.png" Type="http://schemas.openxmlformats.org/officeDocument/2006/relationships/image"/><Relationship Id="rId13" Target="../media/image26.jpeg" Type="http://schemas.openxmlformats.org/officeDocument/2006/relationships/image"/><Relationship Id="rId14" Target="../media/image27.jpeg" Type="http://schemas.openxmlformats.org/officeDocument/2006/relationships/image"/><Relationship Id="rId15" Target="../media/image28.jpeg" Type="http://schemas.openxmlformats.org/officeDocument/2006/relationships/image"/><Relationship Id="rId16" Target="../media/image29.png" Type="http://schemas.openxmlformats.org/officeDocument/2006/relationships/image"/><Relationship Id="rId17" Target="../media/image30.jpeg" Type="http://schemas.openxmlformats.org/officeDocument/2006/relationships/image"/><Relationship Id="rId18" Target="../media/image31.png" Type="http://schemas.openxmlformats.org/officeDocument/2006/relationships/image"/><Relationship Id="rId19" Target="../media/image32.png" Type="http://schemas.openxmlformats.org/officeDocument/2006/relationships/image"/><Relationship Id="rId2" Target="../notesSlides/notesSlide5.xml" Type="http://schemas.openxmlformats.org/officeDocument/2006/relationships/notesSlide"/><Relationship Id="rId20" Target="../media/image33.svg" Type="http://schemas.openxmlformats.org/officeDocument/2006/relationships/image"/><Relationship Id="rId3" Target="../media/image19.png" Type="http://schemas.openxmlformats.org/officeDocument/2006/relationships/image"/><Relationship Id="rId4" Target="../media/image7.jpe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20.png" Type="http://schemas.openxmlformats.org/officeDocument/2006/relationships/image"/><Relationship Id="rId8" Target="../media/image21.sv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svg" Type="http://schemas.openxmlformats.org/officeDocument/2006/relationships/image"/><Relationship Id="rId2" Target="../notesSlides/notesSlide6.xml" Type="http://schemas.openxmlformats.org/officeDocument/2006/relationships/notesSlide"/><Relationship Id="rId3" Target="../media/image7.jpe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34.png" Type="http://schemas.openxmlformats.org/officeDocument/2006/relationships/image"/><Relationship Id="rId7" Target="../media/image2.png" Type="http://schemas.openxmlformats.org/officeDocument/2006/relationships/image"/><Relationship Id="rId8" Target="../media/image3.sv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7.jpeg" Type="http://schemas.openxmlformats.org/officeDocument/2006/relationships/image"/><Relationship Id="rId4" Target="../media/image37.png" Type="http://schemas.openxmlformats.org/officeDocument/2006/relationships/image"/><Relationship Id="rId5" Target="../media/image38.pn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5.svg" Type="http://schemas.openxmlformats.org/officeDocument/2006/relationships/image"/><Relationship Id="rId11" Target="../media/image46.png" Type="http://schemas.openxmlformats.org/officeDocument/2006/relationships/image"/><Relationship Id="rId12" Target="../media/image47.svg" Type="http://schemas.openxmlformats.org/officeDocument/2006/relationships/image"/><Relationship Id="rId13" Target="../media/image48.png" Type="http://schemas.openxmlformats.org/officeDocument/2006/relationships/image"/><Relationship Id="rId14" Target="../media/image49.svg" Type="http://schemas.openxmlformats.org/officeDocument/2006/relationships/image"/><Relationship Id="rId15" Target="../media/image50.png" Type="http://schemas.openxmlformats.org/officeDocument/2006/relationships/image"/><Relationship Id="rId16" Target="../media/image2.png" Type="http://schemas.openxmlformats.org/officeDocument/2006/relationships/image"/><Relationship Id="rId17" Target="../media/image3.svg" Type="http://schemas.openxmlformats.org/officeDocument/2006/relationships/image"/><Relationship Id="rId2" Target="../media/image7.jpeg" Type="http://schemas.openxmlformats.org/officeDocument/2006/relationships/image"/><Relationship Id="rId3" Target="../media/image34.png" Type="http://schemas.openxmlformats.org/officeDocument/2006/relationships/image"/><Relationship Id="rId4" Target="../media/image39.png" Type="http://schemas.openxmlformats.org/officeDocument/2006/relationships/image"/><Relationship Id="rId5" Target="../media/image40.png" Type="http://schemas.openxmlformats.org/officeDocument/2006/relationships/image"/><Relationship Id="rId6" Target="../media/image41.svg" Type="http://schemas.openxmlformats.org/officeDocument/2006/relationships/image"/><Relationship Id="rId7" Target="../media/image42.png" Type="http://schemas.openxmlformats.org/officeDocument/2006/relationships/image"/><Relationship Id="rId8" Target="../media/image43.svg" Type="http://schemas.openxmlformats.org/officeDocument/2006/relationships/image"/><Relationship Id="rId9" Target="../media/image4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7.png" Type="http://schemas.openxmlformats.org/officeDocument/2006/relationships/image"/><Relationship Id="rId11" Target="../media/image2.png" Type="http://schemas.openxmlformats.org/officeDocument/2006/relationships/image"/><Relationship Id="rId12" Target="../media/image3.svg" Type="http://schemas.openxmlformats.org/officeDocument/2006/relationships/image"/><Relationship Id="rId2" Target="../notesSlides/notesSlide8.xml" Type="http://schemas.openxmlformats.org/officeDocument/2006/relationships/notesSlide"/><Relationship Id="rId3" Target="../media/image7.jpeg" Type="http://schemas.openxmlformats.org/officeDocument/2006/relationships/image"/><Relationship Id="rId4" Target="../media/image51.png" Type="http://schemas.openxmlformats.org/officeDocument/2006/relationships/image"/><Relationship Id="rId5" Target="../media/image52.svg" Type="http://schemas.openxmlformats.org/officeDocument/2006/relationships/image"/><Relationship Id="rId6" Target="../media/image53.png" Type="http://schemas.openxmlformats.org/officeDocument/2006/relationships/image"/><Relationship Id="rId7" Target="../media/image54.svg" Type="http://schemas.openxmlformats.org/officeDocument/2006/relationships/image"/><Relationship Id="rId8" Target="../media/image55.png" Type="http://schemas.openxmlformats.org/officeDocument/2006/relationships/image"/><Relationship Id="rId9" Target="../media/image56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5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.svg" Type="http://schemas.openxmlformats.org/officeDocument/2006/relationships/image"/><Relationship Id="rId11" Target="../media/image34.png" Type="http://schemas.openxmlformats.org/officeDocument/2006/relationships/image"/><Relationship Id="rId2" Target="../media/image7.jpeg" Type="http://schemas.openxmlformats.org/officeDocument/2006/relationships/image"/><Relationship Id="rId3" Target="../media/image59.png" Type="http://schemas.openxmlformats.org/officeDocument/2006/relationships/image"/><Relationship Id="rId4" Target="../media/image60.svg" Type="http://schemas.openxmlformats.org/officeDocument/2006/relationships/image"/><Relationship Id="rId5" Target="../media/image61.png" Type="http://schemas.openxmlformats.org/officeDocument/2006/relationships/image"/><Relationship Id="rId6" Target="../media/image62.svg" Type="http://schemas.openxmlformats.org/officeDocument/2006/relationships/image"/><Relationship Id="rId7" Target="../media/image63.png" Type="http://schemas.openxmlformats.org/officeDocument/2006/relationships/image"/><Relationship Id="rId8" Target="../media/image64.svg" Type="http://schemas.openxmlformats.org/officeDocument/2006/relationships/image"/><Relationship Id="rId9" Target="../media/image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9.png" Type="http://schemas.openxmlformats.org/officeDocument/2006/relationships/image"/><Relationship Id="rId11" Target="../media/image70.svg" Type="http://schemas.openxmlformats.org/officeDocument/2006/relationships/image"/><Relationship Id="rId12" Target="../media/image71.png" Type="http://schemas.openxmlformats.org/officeDocument/2006/relationships/image"/><Relationship Id="rId13" Target="../media/image72.svg" Type="http://schemas.openxmlformats.org/officeDocument/2006/relationships/image"/><Relationship Id="rId14" Target="../media/image73.png" Type="http://schemas.openxmlformats.org/officeDocument/2006/relationships/image"/><Relationship Id="rId15" Target="../media/image74.svg" Type="http://schemas.openxmlformats.org/officeDocument/2006/relationships/image"/><Relationship Id="rId16" Target="../media/image75.png" Type="http://schemas.openxmlformats.org/officeDocument/2006/relationships/image"/><Relationship Id="rId17" Target="../media/image76.svg" Type="http://schemas.openxmlformats.org/officeDocument/2006/relationships/image"/><Relationship Id="rId18" Target="../media/image35.png" Type="http://schemas.openxmlformats.org/officeDocument/2006/relationships/image"/><Relationship Id="rId19" Target="../media/image36.svg" Type="http://schemas.openxmlformats.org/officeDocument/2006/relationships/image"/><Relationship Id="rId2" Target="../media/image7.jpeg" Type="http://schemas.openxmlformats.org/officeDocument/2006/relationships/image"/><Relationship Id="rId3" Target="../media/image34.pn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65.png" Type="http://schemas.openxmlformats.org/officeDocument/2006/relationships/image"/><Relationship Id="rId7" Target="../media/image66.svg" Type="http://schemas.openxmlformats.org/officeDocument/2006/relationships/image"/><Relationship Id="rId8" Target="../media/image67.png" Type="http://schemas.openxmlformats.org/officeDocument/2006/relationships/image"/><Relationship Id="rId9" Target="../media/image68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1.svg" Type="http://schemas.openxmlformats.org/officeDocument/2006/relationships/image"/><Relationship Id="rId11" Target="../media/image82.png" Type="http://schemas.openxmlformats.org/officeDocument/2006/relationships/image"/><Relationship Id="rId12" Target="../media/image83.svg" Type="http://schemas.openxmlformats.org/officeDocument/2006/relationships/image"/><Relationship Id="rId13" Target="https://www.linkedin.com/in/natalia-kargopolova-68037320/" TargetMode="External" Type="http://schemas.openxmlformats.org/officeDocument/2006/relationships/hyperlink"/><Relationship Id="rId2" Target="../notesSlides/notesSlide9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77.png" Type="http://schemas.openxmlformats.org/officeDocument/2006/relationships/image"/><Relationship Id="rId7" Target="../media/image78.png" Type="http://schemas.openxmlformats.org/officeDocument/2006/relationships/image"/><Relationship Id="rId8" Target="../media/image79.svg" Type="http://schemas.openxmlformats.org/officeDocument/2006/relationships/image"/><Relationship Id="rId9" Target="../media/image8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96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44600" y="0"/>
            <a:ext cx="16943404" cy="10287000"/>
          </a:xfrm>
          <a:custGeom>
            <a:avLst/>
            <a:gdLst/>
            <a:ahLst/>
            <a:cxnLst/>
            <a:rect r="r" b="b" t="t" l="l"/>
            <a:pathLst>
              <a:path h="10287000" w="16943404">
                <a:moveTo>
                  <a:pt x="0" y="0"/>
                </a:moveTo>
                <a:lnTo>
                  <a:pt x="16943404" y="0"/>
                </a:lnTo>
                <a:lnTo>
                  <a:pt x="169434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938" t="0" r="0" b="-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1028700"/>
            <a:ext cx="2289000" cy="491095"/>
          </a:xfrm>
          <a:custGeom>
            <a:avLst/>
            <a:gdLst/>
            <a:ahLst/>
            <a:cxnLst/>
            <a:rect r="r" b="b" t="t" l="l"/>
            <a:pathLst>
              <a:path h="491095" w="2289000">
                <a:moveTo>
                  <a:pt x="0" y="0"/>
                </a:moveTo>
                <a:lnTo>
                  <a:pt x="2289000" y="0"/>
                </a:lnTo>
                <a:lnTo>
                  <a:pt x="2289000" y="491095"/>
                </a:lnTo>
                <a:lnTo>
                  <a:pt x="0" y="4910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52500" y="6054140"/>
            <a:ext cx="6088320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para una gestión eficaz de la flota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68079" y="3775660"/>
            <a:ext cx="15097977" cy="209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13"/>
              </a:lnSpc>
            </a:pPr>
            <a:r>
              <a:rPr lang="en-US" sz="73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Solución telemática para integradores de sistemas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5610" y="-169222"/>
            <a:ext cx="18333610" cy="10456222"/>
          </a:xfrm>
          <a:custGeom>
            <a:avLst/>
            <a:gdLst/>
            <a:ahLst/>
            <a:cxnLst/>
            <a:rect r="r" b="b" t="t" l="l"/>
            <a:pathLst>
              <a:path h="10456222" w="18333610">
                <a:moveTo>
                  <a:pt x="0" y="0"/>
                </a:moveTo>
                <a:lnTo>
                  <a:pt x="18333610" y="0"/>
                </a:lnTo>
                <a:lnTo>
                  <a:pt x="18333610" y="10456222"/>
                </a:lnTo>
                <a:lnTo>
                  <a:pt x="0" y="104562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96" t="0" r="-696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24384000" cy="766148"/>
              <a:chOff x="0" y="0"/>
              <a:chExt cx="24384000" cy="766148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24384000" cy="766099"/>
              </a:xfrm>
              <a:custGeom>
                <a:avLst/>
                <a:gdLst/>
                <a:ahLst/>
                <a:cxnLst/>
                <a:rect r="r" b="b" t="t" l="l"/>
                <a:pathLst>
                  <a:path h="766099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766099"/>
                    </a:lnTo>
                    <a:lnTo>
                      <a:pt x="0" y="766099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22199679" y="209408"/>
              <a:ext cx="1618927" cy="347333"/>
            </a:xfrm>
            <a:custGeom>
              <a:avLst/>
              <a:gdLst/>
              <a:ahLst/>
              <a:cxnLst/>
              <a:rect r="r" b="b" t="t" l="l"/>
              <a:pathLst>
                <a:path h="347333" w="1618927">
                  <a:moveTo>
                    <a:pt x="0" y="0"/>
                  </a:moveTo>
                  <a:lnTo>
                    <a:pt x="1618926" y="0"/>
                  </a:lnTo>
                  <a:lnTo>
                    <a:pt x="1618926" y="347333"/>
                  </a:lnTo>
                  <a:lnTo>
                    <a:pt x="0" y="347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936250" y="1168356"/>
            <a:ext cx="3759288" cy="806538"/>
          </a:xfrm>
          <a:custGeom>
            <a:avLst/>
            <a:gdLst/>
            <a:ahLst/>
            <a:cxnLst/>
            <a:rect r="r" b="b" t="t" l="l"/>
            <a:pathLst>
              <a:path h="806538" w="3759288">
                <a:moveTo>
                  <a:pt x="0" y="0"/>
                </a:moveTo>
                <a:lnTo>
                  <a:pt x="3759288" y="0"/>
                </a:lnTo>
                <a:lnTo>
                  <a:pt x="3759288" y="806538"/>
                </a:lnTo>
                <a:lnTo>
                  <a:pt x="0" y="8065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125191" y="1028700"/>
            <a:ext cx="10062073" cy="162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true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Plataforma de gestión </a:t>
            </a:r>
          </a:p>
          <a:p>
            <a:pPr algn="l">
              <a:lnSpc>
                <a:spcPts val="4320"/>
              </a:lnSpc>
            </a:pPr>
            <a:r>
              <a:rPr lang="en-US" sz="3600" b="true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recursos móviles centrada en el usuario</a:t>
            </a:r>
          </a:p>
          <a:p>
            <a:pPr algn="l">
              <a:lnSpc>
                <a:spcPts val="4320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966868" y="2469614"/>
            <a:ext cx="8523894" cy="712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2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Podrá crear soluciones eficaces para la gestión de flotas, el servicio de campo y el seguimiento de activos por GPS, todo a la vez.</a:t>
            </a:r>
          </a:p>
        </p:txBody>
      </p:sp>
      <p:sp>
        <p:nvSpPr>
          <p:cNvPr name="AutoShape 10" id="10"/>
          <p:cNvSpPr/>
          <p:nvPr/>
        </p:nvSpPr>
        <p:spPr>
          <a:xfrm flipV="true">
            <a:off x="5448916" y="1116649"/>
            <a:ext cx="0" cy="909952"/>
          </a:xfrm>
          <a:prstGeom prst="line">
            <a:avLst/>
          </a:prstGeom>
          <a:ln cap="flat" w="38100">
            <a:solidFill>
              <a:srgbClr val="1D96D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1" id="11"/>
          <p:cNvSpPr txBox="true"/>
          <p:nvPr/>
        </p:nvSpPr>
        <p:spPr>
          <a:xfrm rot="0">
            <a:off x="966868" y="4843254"/>
            <a:ext cx="3641080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7"/>
              </a:lnSpc>
            </a:pPr>
            <a:r>
              <a:rPr lang="en-US" sz="2480" b="true">
                <a:solidFill>
                  <a:srgbClr val="808B9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objetos en todo el mundo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36250" y="3418087"/>
            <a:ext cx="3163639" cy="1419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12"/>
              </a:lnSpc>
              <a:spcBef>
                <a:spcPct val="0"/>
              </a:spcBef>
            </a:pPr>
            <a:r>
              <a:rPr lang="en-US" b="true" sz="8342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800K+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66868" y="7277821"/>
            <a:ext cx="909786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7"/>
              </a:lnSpc>
            </a:pPr>
            <a:r>
              <a:rPr lang="en-US" sz="2480" b="true">
                <a:solidFill>
                  <a:srgbClr val="808B9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países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45775" y="5859314"/>
            <a:ext cx="2248198" cy="1419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12"/>
              </a:lnSpc>
              <a:spcBef>
                <a:spcPct val="0"/>
              </a:spcBef>
            </a:pPr>
            <a:r>
              <a:rPr lang="en-US" b="true" sz="8342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130+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460651" y="4843254"/>
            <a:ext cx="3298180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8"/>
              </a:lnSpc>
            </a:pPr>
            <a:r>
              <a:rPr lang="en-US" sz="2481" b="true">
                <a:solidFill>
                  <a:srgbClr val="808B9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dispositivos integrados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460651" y="3424238"/>
            <a:ext cx="2860625" cy="1419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12"/>
              </a:lnSpc>
              <a:spcBef>
                <a:spcPct val="0"/>
              </a:spcBef>
            </a:pPr>
            <a:r>
              <a:rPr lang="en-US" b="true" sz="8342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1700+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113860" y="4842745"/>
            <a:ext cx="4223698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8"/>
              </a:lnSpc>
            </a:pPr>
            <a:r>
              <a:rPr lang="en-US" sz="2481" b="true">
                <a:solidFill>
                  <a:srgbClr val="808B9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distribuidores e integradores de sistemas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113860" y="3424238"/>
            <a:ext cx="2425154" cy="1419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12"/>
              </a:lnSpc>
              <a:spcBef>
                <a:spcPct val="0"/>
              </a:spcBef>
            </a:pPr>
            <a:r>
              <a:rPr lang="en-US" b="true" sz="8342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700+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460651" y="7268296"/>
            <a:ext cx="2799457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8"/>
              </a:lnSpc>
            </a:pPr>
            <a:r>
              <a:rPr lang="en-US" sz="2481" b="true">
                <a:solidFill>
                  <a:srgbClr val="808B9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idiomas soportados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460651" y="5859314"/>
            <a:ext cx="1254472" cy="1419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12"/>
              </a:lnSpc>
              <a:spcBef>
                <a:spcPct val="0"/>
              </a:spcBef>
            </a:pPr>
            <a:r>
              <a:rPr lang="en-US" b="true" sz="8342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34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113860" y="7278332"/>
            <a:ext cx="4073404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8"/>
              </a:lnSpc>
            </a:pPr>
            <a:r>
              <a:rPr lang="en-US" sz="2481" b="true">
                <a:solidFill>
                  <a:srgbClr val="808B9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empleados en cuatro oficinas en todo el mundo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113860" y="5859316"/>
            <a:ext cx="2283172" cy="1419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12"/>
              </a:lnSpc>
              <a:spcBef>
                <a:spcPct val="0"/>
              </a:spcBef>
            </a:pPr>
            <a:r>
              <a:rPr lang="en-US" b="true" sz="8342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100+</a:t>
            </a:r>
          </a:p>
        </p:txBody>
      </p: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24384000" cy="766148"/>
              <a:chOff x="0" y="0"/>
              <a:chExt cx="24384000" cy="766148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24384000" cy="766099"/>
              </a:xfrm>
              <a:custGeom>
                <a:avLst/>
                <a:gdLst/>
                <a:ahLst/>
                <a:cxnLst/>
                <a:rect r="r" b="b" t="t" l="l"/>
                <a:pathLst>
                  <a:path h="766099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766099"/>
                    </a:lnTo>
                    <a:lnTo>
                      <a:pt x="0" y="766099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22199679" y="209408"/>
              <a:ext cx="1618927" cy="347333"/>
            </a:xfrm>
            <a:custGeom>
              <a:avLst/>
              <a:gdLst/>
              <a:ahLst/>
              <a:cxnLst/>
              <a:rect r="r" b="b" t="t" l="l"/>
              <a:pathLst>
                <a:path h="347333" w="1618927">
                  <a:moveTo>
                    <a:pt x="0" y="0"/>
                  </a:moveTo>
                  <a:lnTo>
                    <a:pt x="1618926" y="0"/>
                  </a:lnTo>
                  <a:lnTo>
                    <a:pt x="1618926" y="347333"/>
                  </a:lnTo>
                  <a:lnTo>
                    <a:pt x="0" y="347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5147390" y="6381144"/>
            <a:ext cx="3802252" cy="1037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399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Solución personalizadas</a:t>
            </a:r>
          </a:p>
          <a:p>
            <a:pPr algn="l">
              <a:lnSpc>
                <a:spcPts val="2483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Adapte la plataforma a sus necesidades exactas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0296184" y="1014738"/>
            <a:ext cx="9127431" cy="7916824"/>
            <a:chOff x="0" y="0"/>
            <a:chExt cx="12169907" cy="1055576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485166"/>
              <a:ext cx="12169907" cy="10070598"/>
            </a:xfrm>
            <a:custGeom>
              <a:avLst/>
              <a:gdLst/>
              <a:ahLst/>
              <a:cxnLst/>
              <a:rect r="r" b="b" t="t" l="l"/>
              <a:pathLst>
                <a:path h="10070598" w="12169907">
                  <a:moveTo>
                    <a:pt x="0" y="0"/>
                  </a:moveTo>
                  <a:lnTo>
                    <a:pt x="12169907" y="0"/>
                  </a:lnTo>
                  <a:lnTo>
                    <a:pt x="12169907" y="10070599"/>
                  </a:lnTo>
                  <a:lnTo>
                    <a:pt x="0" y="100705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460905" y="1013585"/>
              <a:ext cx="11179222" cy="7368764"/>
            </a:xfrm>
            <a:custGeom>
              <a:avLst/>
              <a:gdLst/>
              <a:ahLst/>
              <a:cxnLst/>
              <a:rect r="r" b="b" t="t" l="l"/>
              <a:pathLst>
                <a:path h="7368764" w="11179222">
                  <a:moveTo>
                    <a:pt x="0" y="0"/>
                  </a:moveTo>
                  <a:lnTo>
                    <a:pt x="11179222" y="0"/>
                  </a:lnTo>
                  <a:lnTo>
                    <a:pt x="11179222" y="7368765"/>
                  </a:lnTo>
                  <a:lnTo>
                    <a:pt x="0" y="7368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34024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6084954" y="0"/>
              <a:ext cx="3439662" cy="5106027"/>
            </a:xfrm>
            <a:custGeom>
              <a:avLst/>
              <a:gdLst/>
              <a:ahLst/>
              <a:cxnLst/>
              <a:rect r="r" b="b" t="t" l="l"/>
              <a:pathLst>
                <a:path h="5106027" w="3439662">
                  <a:moveTo>
                    <a:pt x="0" y="0"/>
                  </a:moveTo>
                  <a:lnTo>
                    <a:pt x="3439662" y="0"/>
                  </a:lnTo>
                  <a:lnTo>
                    <a:pt x="3439662" y="5106027"/>
                  </a:lnTo>
                  <a:lnTo>
                    <a:pt x="0" y="51060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9395748" y="5222503"/>
            <a:ext cx="1700217" cy="3621136"/>
          </a:xfrm>
          <a:custGeom>
            <a:avLst/>
            <a:gdLst/>
            <a:ahLst/>
            <a:cxnLst/>
            <a:rect r="r" b="b" t="t" l="l"/>
            <a:pathLst>
              <a:path h="3621136" w="1700217">
                <a:moveTo>
                  <a:pt x="0" y="0"/>
                </a:moveTo>
                <a:lnTo>
                  <a:pt x="1700217" y="0"/>
                </a:lnTo>
                <a:lnTo>
                  <a:pt x="1700217" y="3621136"/>
                </a:lnTo>
                <a:lnTo>
                  <a:pt x="0" y="362113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417293" y="7138135"/>
            <a:ext cx="1888416" cy="2155477"/>
          </a:xfrm>
          <a:custGeom>
            <a:avLst/>
            <a:gdLst/>
            <a:ahLst/>
            <a:cxnLst/>
            <a:rect r="r" b="b" t="t" l="l"/>
            <a:pathLst>
              <a:path h="2155477" w="1888416">
                <a:moveTo>
                  <a:pt x="0" y="0"/>
                </a:moveTo>
                <a:lnTo>
                  <a:pt x="1888416" y="0"/>
                </a:lnTo>
                <a:lnTo>
                  <a:pt x="1888416" y="2155477"/>
                </a:lnTo>
                <a:lnTo>
                  <a:pt x="0" y="21554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7546" t="0" r="-7546" b="-1052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498174" y="4973150"/>
            <a:ext cx="2198612" cy="4300464"/>
          </a:xfrm>
          <a:custGeom>
            <a:avLst/>
            <a:gdLst/>
            <a:ahLst/>
            <a:cxnLst/>
            <a:rect r="r" b="b" t="t" l="l"/>
            <a:pathLst>
              <a:path h="4300464" w="2198612">
                <a:moveTo>
                  <a:pt x="0" y="0"/>
                </a:moveTo>
                <a:lnTo>
                  <a:pt x="2198612" y="0"/>
                </a:lnTo>
                <a:lnTo>
                  <a:pt x="2198612" y="4300464"/>
                </a:lnTo>
                <a:lnTo>
                  <a:pt x="0" y="430046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945775" y="2188477"/>
            <a:ext cx="3845794" cy="1352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Interfaz intuitiva</a:t>
            </a:r>
          </a:p>
          <a:p>
            <a:pPr algn="l">
              <a:lnSpc>
                <a:spcPts val="2483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</a:t>
            </a: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edique menos tiempo a formar         a su equipo y más a hacer crecer      su negocio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147390" y="2226577"/>
            <a:ext cx="3269903" cy="1660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51"/>
              </a:lnSpc>
            </a:pPr>
            <a:r>
              <a:rPr lang="en-US" sz="2399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Perfecta integración </a:t>
            </a:r>
          </a:p>
          <a:p>
            <a:pPr algn="l">
              <a:lnSpc>
                <a:spcPts val="2951"/>
              </a:lnSpc>
            </a:pPr>
            <a:r>
              <a:rPr lang="en-US" sz="2399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dispositivos</a:t>
            </a:r>
          </a:p>
          <a:p>
            <a:pPr algn="l">
              <a:lnSpc>
                <a:spcPts val="2483"/>
              </a:lnSpc>
              <a:spcBef>
                <a:spcPct val="0"/>
              </a:spcBef>
            </a:pPr>
            <a:r>
              <a:rPr lang="en-US" sz="18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Grac</a:t>
            </a:r>
            <a:r>
              <a:rPr lang="en-US" sz="18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ias a la compatibilidad    con más de 1.700 dispositivos GPS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45775" y="3879998"/>
            <a:ext cx="3899064" cy="1771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399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Activación remota              de dispositivos  </a:t>
            </a:r>
          </a:p>
          <a:p>
            <a:pPr algn="l">
              <a:lnSpc>
                <a:spcPts val="2483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Sólo tiene que añadir el número        de serie y el número de teléfono      del rastreador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45775" y="7663090"/>
            <a:ext cx="3667750" cy="1037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399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Acceso a datos en tiempo </a:t>
            </a:r>
          </a:p>
          <a:p>
            <a:pPr algn="l">
              <a:lnSpc>
                <a:spcPts val="2483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Mantenga el control con actualizaciones instantáneas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147390" y="4247925"/>
            <a:ext cx="3647316" cy="1771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399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Integración flexible         de aplicaciones</a:t>
            </a:r>
          </a:p>
          <a:p>
            <a:pPr algn="l">
              <a:lnSpc>
                <a:spcPts val="2483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Conecte las soluciones adicionales con las aplicaciones de Navixy Marketplace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45775" y="5981094"/>
            <a:ext cx="3788417" cy="1352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399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Equipo de asistencia</a:t>
            </a:r>
          </a:p>
          <a:p>
            <a:pPr algn="l">
              <a:lnSpc>
                <a:spcPts val="2483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Resuelva cualquier problema, garantizando operaciones más fluidas y clientes más satisfechos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45775" y="1177458"/>
            <a:ext cx="469150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¿Por qué Navixy?</a:t>
            </a:r>
          </a:p>
        </p:txBody>
      </p: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96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44600" y="0"/>
            <a:ext cx="16943404" cy="10287000"/>
          </a:xfrm>
          <a:custGeom>
            <a:avLst/>
            <a:gdLst/>
            <a:ahLst/>
            <a:cxnLst/>
            <a:rect r="r" b="b" t="t" l="l"/>
            <a:pathLst>
              <a:path h="10287000" w="16943404">
                <a:moveTo>
                  <a:pt x="0" y="0"/>
                </a:moveTo>
                <a:lnTo>
                  <a:pt x="16943404" y="0"/>
                </a:lnTo>
                <a:lnTo>
                  <a:pt x="169434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938" t="0" r="0" b="-2"/>
            </a:stretch>
          </a:blipFill>
        </p:spPr>
      </p:sp>
      <p:sp>
        <p:nvSpPr>
          <p:cNvPr name="Freeform 3" id="3"/>
          <p:cNvSpPr/>
          <p:nvPr/>
        </p:nvSpPr>
        <p:spPr>
          <a:xfrm>
            <a:off x="988182" y="3061328"/>
            <a:ext cx="1692972" cy="423079"/>
          </a:xfrm>
          <a:custGeom>
            <a:avLst/>
            <a:gdLst/>
            <a:ahLst/>
            <a:cxnLst/>
            <a:rect r="r" b="b" t="t" l="l"/>
            <a:pathLst>
              <a:path h="423079" w="1692972">
                <a:moveTo>
                  <a:pt x="0" y="7831"/>
                </a:moveTo>
                <a:lnTo>
                  <a:pt x="0" y="3916"/>
                </a:lnTo>
                <a:cubicBezTo>
                  <a:pt x="0" y="2877"/>
                  <a:pt x="412" y="1882"/>
                  <a:pt x="1146" y="1147"/>
                </a:cubicBezTo>
                <a:cubicBezTo>
                  <a:pt x="1881" y="413"/>
                  <a:pt x="2876" y="0"/>
                  <a:pt x="3915" y="0"/>
                </a:cubicBezTo>
                <a:lnTo>
                  <a:pt x="1559622" y="0"/>
                </a:lnTo>
                <a:cubicBezTo>
                  <a:pt x="1594988" y="0"/>
                  <a:pt x="1628907" y="14050"/>
                  <a:pt x="1653914" y="39058"/>
                </a:cubicBezTo>
                <a:cubicBezTo>
                  <a:pt x="1678922" y="64066"/>
                  <a:pt x="1692972" y="97984"/>
                  <a:pt x="1692972" y="133350"/>
                </a:cubicBezTo>
                <a:lnTo>
                  <a:pt x="1692972" y="423079"/>
                </a:lnTo>
              </a:path>
            </a:pathLst>
          </a:custGeom>
          <a:ln cap="flat" w="19050">
            <a:solidFill>
              <a:srgbClr val="FFFFFF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Freeform 4" id="4"/>
          <p:cNvSpPr/>
          <p:nvPr/>
        </p:nvSpPr>
        <p:spPr>
          <a:xfrm>
            <a:off x="3857311" y="1458495"/>
            <a:ext cx="2353158" cy="423079"/>
          </a:xfrm>
          <a:custGeom>
            <a:avLst/>
            <a:gdLst/>
            <a:ahLst/>
            <a:cxnLst/>
            <a:rect r="r" b="b" t="t" l="l"/>
            <a:pathLst>
              <a:path h="423079" w="2353158">
                <a:moveTo>
                  <a:pt x="0" y="0"/>
                </a:moveTo>
                <a:lnTo>
                  <a:pt x="2219808" y="0"/>
                </a:lnTo>
                <a:cubicBezTo>
                  <a:pt x="2293455" y="0"/>
                  <a:pt x="2353158" y="59703"/>
                  <a:pt x="2353158" y="133350"/>
                </a:cubicBezTo>
                <a:lnTo>
                  <a:pt x="2353158" y="423079"/>
                </a:lnTo>
              </a:path>
            </a:pathLst>
          </a:custGeom>
          <a:ln cap="flat" w="19050">
            <a:solidFill>
              <a:srgbClr val="FFFFFF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Freeform 5" id="5"/>
          <p:cNvSpPr/>
          <p:nvPr/>
        </p:nvSpPr>
        <p:spPr>
          <a:xfrm>
            <a:off x="988182" y="6399867"/>
            <a:ext cx="1692972" cy="431699"/>
          </a:xfrm>
          <a:custGeom>
            <a:avLst/>
            <a:gdLst/>
            <a:ahLst/>
            <a:cxnLst/>
            <a:rect r="r" b="b" t="t" l="l"/>
            <a:pathLst>
              <a:path h="431699" w="1692972">
                <a:moveTo>
                  <a:pt x="0" y="0"/>
                </a:moveTo>
                <a:lnTo>
                  <a:pt x="0" y="4311"/>
                </a:lnTo>
                <a:cubicBezTo>
                  <a:pt x="0" y="5454"/>
                  <a:pt x="454" y="6551"/>
                  <a:pt x="1262" y="7359"/>
                </a:cubicBezTo>
                <a:cubicBezTo>
                  <a:pt x="2070" y="8167"/>
                  <a:pt x="3167" y="8622"/>
                  <a:pt x="4310" y="8622"/>
                </a:cubicBezTo>
                <a:lnTo>
                  <a:pt x="1422659" y="8622"/>
                </a:lnTo>
                <a:cubicBezTo>
                  <a:pt x="1496306" y="8622"/>
                  <a:pt x="1556009" y="68325"/>
                  <a:pt x="1556009" y="141972"/>
                </a:cubicBezTo>
                <a:lnTo>
                  <a:pt x="1556009" y="363219"/>
                </a:lnTo>
                <a:cubicBezTo>
                  <a:pt x="1556009" y="381380"/>
                  <a:pt x="1563224" y="398799"/>
                  <a:pt x="1576067" y="411642"/>
                </a:cubicBezTo>
                <a:cubicBezTo>
                  <a:pt x="1588909" y="424485"/>
                  <a:pt x="1606328" y="431700"/>
                  <a:pt x="1624490" y="431700"/>
                </a:cubicBezTo>
                <a:lnTo>
                  <a:pt x="1692972" y="431700"/>
                </a:lnTo>
              </a:path>
            </a:pathLst>
          </a:custGeom>
          <a:ln cap="flat" w="19050">
            <a:solidFill>
              <a:srgbClr val="FFFFFF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Freeform 6" id="6"/>
          <p:cNvSpPr/>
          <p:nvPr/>
        </p:nvSpPr>
        <p:spPr>
          <a:xfrm>
            <a:off x="3999730" y="8765626"/>
            <a:ext cx="2189052" cy="423079"/>
          </a:xfrm>
          <a:custGeom>
            <a:avLst/>
            <a:gdLst/>
            <a:ahLst/>
            <a:cxnLst/>
            <a:rect r="r" b="b" t="t" l="l"/>
            <a:pathLst>
              <a:path h="423079" w="2189052">
                <a:moveTo>
                  <a:pt x="0" y="0"/>
                </a:moveTo>
                <a:lnTo>
                  <a:pt x="2055702" y="0"/>
                </a:lnTo>
                <a:cubicBezTo>
                  <a:pt x="2129349" y="0"/>
                  <a:pt x="2189052" y="59703"/>
                  <a:pt x="2189052" y="133350"/>
                </a:cubicBezTo>
                <a:lnTo>
                  <a:pt x="2189052" y="423079"/>
                </a:lnTo>
              </a:path>
            </a:pathLst>
          </a:custGeom>
          <a:ln cap="flat" w="19050">
            <a:solidFill>
              <a:srgbClr val="FFFFFF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Freeform 7" id="7"/>
          <p:cNvSpPr/>
          <p:nvPr/>
        </p:nvSpPr>
        <p:spPr>
          <a:xfrm>
            <a:off x="11934268" y="1388811"/>
            <a:ext cx="1649288" cy="521338"/>
          </a:xfrm>
          <a:custGeom>
            <a:avLst/>
            <a:gdLst/>
            <a:ahLst/>
            <a:cxnLst/>
            <a:rect r="r" b="b" t="t" l="l"/>
            <a:pathLst>
              <a:path h="521338" w="1649288">
                <a:moveTo>
                  <a:pt x="0" y="521338"/>
                </a:move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lnTo>
                  <a:pt x="1649287" y="0"/>
                </a:lnTo>
              </a:path>
            </a:pathLst>
          </a:custGeom>
          <a:ln cap="flat" w="19050">
            <a:solidFill>
              <a:srgbClr val="FFFFFF"/>
            </a:solidFill>
            <a:prstDash val="solid"/>
            <a:headEnd type="oval" len="lg" w="lg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>
            <a:off x="15505057" y="3003701"/>
            <a:ext cx="2022692" cy="521338"/>
          </a:xfrm>
          <a:custGeom>
            <a:avLst/>
            <a:gdLst/>
            <a:ahLst/>
            <a:cxnLst/>
            <a:rect r="r" b="b" t="t" l="l"/>
            <a:pathLst>
              <a:path h="521338" w="2022692">
                <a:moveTo>
                  <a:pt x="0" y="521338"/>
                </a:moveTo>
                <a:lnTo>
                  <a:pt x="0" y="228600"/>
                </a:lnTo>
                <a:cubicBezTo>
                  <a:pt x="0" y="102348"/>
                  <a:pt x="102347" y="0"/>
                  <a:pt x="228600" y="0"/>
                </a:cubicBezTo>
                <a:lnTo>
                  <a:pt x="2022692" y="0"/>
                </a:lnTo>
              </a:path>
            </a:pathLst>
          </a:custGeom>
          <a:ln cap="flat" w="19050">
            <a:solidFill>
              <a:srgbClr val="FFFFFF"/>
            </a:solidFill>
            <a:prstDash val="solid"/>
            <a:headEnd type="oval" len="lg" w="lg"/>
            <a:tailEnd type="none" len="sm" w="sm"/>
          </a:ln>
        </p:spPr>
      </p:sp>
      <p:sp>
        <p:nvSpPr>
          <p:cNvPr name="Freeform 9" id="9"/>
          <p:cNvSpPr/>
          <p:nvPr/>
        </p:nvSpPr>
        <p:spPr>
          <a:xfrm>
            <a:off x="11948555" y="8770389"/>
            <a:ext cx="1787592" cy="521338"/>
          </a:xfrm>
          <a:custGeom>
            <a:avLst/>
            <a:gdLst/>
            <a:ahLst/>
            <a:cxnLst/>
            <a:rect r="r" b="b" t="t" l="l"/>
            <a:pathLst>
              <a:path h="521338" w="1787592">
                <a:moveTo>
                  <a:pt x="0" y="521338"/>
                </a:move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lnTo>
                  <a:pt x="1787593" y="0"/>
                </a:lnTo>
              </a:path>
            </a:pathLst>
          </a:custGeom>
          <a:ln cap="flat" w="19050">
            <a:solidFill>
              <a:srgbClr val="FFFFFF"/>
            </a:solidFill>
            <a:prstDash val="solid"/>
            <a:headEnd type="oval" len="lg" w="lg"/>
            <a:tailEnd type="none" len="sm" w="sm"/>
          </a:ln>
        </p:spPr>
      </p:sp>
      <p:grpSp>
        <p:nvGrpSpPr>
          <p:cNvPr name="Group 10" id="10"/>
          <p:cNvGrpSpPr/>
          <p:nvPr/>
        </p:nvGrpSpPr>
        <p:grpSpPr>
          <a:xfrm rot="0">
            <a:off x="7371988" y="4432147"/>
            <a:ext cx="3544024" cy="1422706"/>
            <a:chOff x="0" y="0"/>
            <a:chExt cx="4725365" cy="189694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725365" cy="1013806"/>
            </a:xfrm>
            <a:custGeom>
              <a:avLst/>
              <a:gdLst/>
              <a:ahLst/>
              <a:cxnLst/>
              <a:rect r="r" b="b" t="t" l="l"/>
              <a:pathLst>
                <a:path h="1013806" w="4725365">
                  <a:moveTo>
                    <a:pt x="0" y="0"/>
                  </a:moveTo>
                  <a:lnTo>
                    <a:pt x="4725365" y="0"/>
                  </a:lnTo>
                  <a:lnTo>
                    <a:pt x="4725365" y="1013806"/>
                  </a:lnTo>
                  <a:lnTo>
                    <a:pt x="0" y="1013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0" y="1132748"/>
              <a:ext cx="4725365" cy="7641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38"/>
                </a:lnSpc>
              </a:pPr>
              <a:r>
                <a:rPr lang="en-US" b="true" sz="3455" spc="635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INDUSTRIAS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2595334" y="916053"/>
            <a:ext cx="948184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Leasing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6217168" y="2488193"/>
            <a:ext cx="131058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Transporte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5757736" y="6095889"/>
            <a:ext cx="1218456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Alimentos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009376" y="8277607"/>
            <a:ext cx="688479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Salud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87437" y="2541345"/>
            <a:ext cx="902494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Minería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907529" y="990600"/>
            <a:ext cx="1829098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Arrendamiento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88182" y="5928567"/>
            <a:ext cx="1085999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Logística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976563" y="8277607"/>
            <a:ext cx="1474314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Ultima Milla</a:t>
            </a:r>
          </a:p>
        </p:txBody>
      </p:sp>
      <p:sp>
        <p:nvSpPr>
          <p:cNvPr name="Freeform 21" id="21"/>
          <p:cNvSpPr/>
          <p:nvPr/>
        </p:nvSpPr>
        <p:spPr>
          <a:xfrm>
            <a:off x="15301299" y="6606747"/>
            <a:ext cx="1671980" cy="521338"/>
          </a:xfrm>
          <a:custGeom>
            <a:avLst/>
            <a:gdLst/>
            <a:ahLst/>
            <a:cxnLst/>
            <a:rect r="r" b="b" t="t" l="l"/>
            <a:pathLst>
              <a:path h="521338" w="1671980">
                <a:moveTo>
                  <a:pt x="0" y="521338"/>
                </a:moveTo>
                <a:lnTo>
                  <a:pt x="0" y="228600"/>
                </a:lnTo>
                <a:cubicBezTo>
                  <a:pt x="0" y="167971"/>
                  <a:pt x="24085" y="109826"/>
                  <a:pt x="66955" y="66956"/>
                </a:cubicBezTo>
                <a:cubicBezTo>
                  <a:pt x="109825" y="24085"/>
                  <a:pt x="167971" y="0"/>
                  <a:pt x="228600" y="0"/>
                </a:cubicBezTo>
                <a:lnTo>
                  <a:pt x="1671980" y="0"/>
                </a:lnTo>
              </a:path>
            </a:pathLst>
          </a:custGeom>
          <a:ln cap="flat" w="19050">
            <a:solidFill>
              <a:srgbClr val="FFFFFF"/>
            </a:solidFill>
            <a:prstDash val="solid"/>
            <a:headEnd type="oval" len="lg" w="lg"/>
            <a:tailEnd type="none" len="sm" w="sm"/>
          </a:ln>
        </p:spPr>
      </p:sp>
      <p:sp>
        <p:nvSpPr>
          <p:cNvPr name="Freeform 22" id="22"/>
          <p:cNvSpPr/>
          <p:nvPr/>
        </p:nvSpPr>
        <p:spPr>
          <a:xfrm flipH="false" flipV="false" rot="0">
            <a:off x="2283473" y="828590"/>
            <a:ext cx="13530554" cy="8744121"/>
          </a:xfrm>
          <a:custGeom>
            <a:avLst/>
            <a:gdLst/>
            <a:ahLst/>
            <a:cxnLst/>
            <a:rect r="r" b="b" t="t" l="l"/>
            <a:pathLst>
              <a:path h="8744121" w="13530554">
                <a:moveTo>
                  <a:pt x="0" y="0"/>
                </a:moveTo>
                <a:lnTo>
                  <a:pt x="13530554" y="0"/>
                </a:lnTo>
                <a:lnTo>
                  <a:pt x="13530554" y="8744120"/>
                </a:lnTo>
                <a:lnTo>
                  <a:pt x="0" y="87441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6673025" y="5284275"/>
            <a:ext cx="4941950" cy="5883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0"/>
              </a:lnSpc>
              <a:spcBef>
                <a:spcPct val="0"/>
              </a:spcBef>
            </a:pPr>
            <a:r>
              <a:rPr lang="en-US" b="true" sz="3710" spc="526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INDUSTRIAS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7371988" y="4432147"/>
            <a:ext cx="3544024" cy="760354"/>
          </a:xfrm>
          <a:custGeom>
            <a:avLst/>
            <a:gdLst/>
            <a:ahLst/>
            <a:cxnLst/>
            <a:rect r="r" b="b" t="t" l="l"/>
            <a:pathLst>
              <a:path h="760354" w="3544024">
                <a:moveTo>
                  <a:pt x="0" y="0"/>
                </a:moveTo>
                <a:lnTo>
                  <a:pt x="3544024" y="0"/>
                </a:lnTo>
                <a:lnTo>
                  <a:pt x="3544024" y="760354"/>
                </a:lnTo>
                <a:lnTo>
                  <a:pt x="0" y="7603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circl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24384000" cy="766148"/>
              <a:chOff x="0" y="0"/>
              <a:chExt cx="24384000" cy="766148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24384000" cy="766099"/>
              </a:xfrm>
              <a:custGeom>
                <a:avLst/>
                <a:gdLst/>
                <a:ahLst/>
                <a:cxnLst/>
                <a:rect r="r" b="b" t="t" l="l"/>
                <a:pathLst>
                  <a:path h="766099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766099"/>
                    </a:lnTo>
                    <a:lnTo>
                      <a:pt x="0" y="766099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22199679" y="209408"/>
              <a:ext cx="1618927" cy="347333"/>
            </a:xfrm>
            <a:custGeom>
              <a:avLst/>
              <a:gdLst/>
              <a:ahLst/>
              <a:cxnLst/>
              <a:rect r="r" b="b" t="t" l="l"/>
              <a:pathLst>
                <a:path h="347333" w="1618927">
                  <a:moveTo>
                    <a:pt x="0" y="0"/>
                  </a:moveTo>
                  <a:lnTo>
                    <a:pt x="1618926" y="0"/>
                  </a:lnTo>
                  <a:lnTo>
                    <a:pt x="1618926" y="347333"/>
                  </a:lnTo>
                  <a:lnTo>
                    <a:pt x="0" y="347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945775" y="1177458"/>
            <a:ext cx="14427062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Soluciones para flotas de todos los tamaños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45775" y="2143531"/>
            <a:ext cx="4633140" cy="7223088"/>
            <a:chOff x="0" y="0"/>
            <a:chExt cx="1184098" cy="184601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84098" cy="1846015"/>
            </a:xfrm>
            <a:custGeom>
              <a:avLst/>
              <a:gdLst/>
              <a:ahLst/>
              <a:cxnLst/>
              <a:rect r="r" b="b" t="t" l="l"/>
              <a:pathLst>
                <a:path h="1846015" w="1184098">
                  <a:moveTo>
                    <a:pt x="33420" y="0"/>
                  </a:moveTo>
                  <a:lnTo>
                    <a:pt x="1150678" y="0"/>
                  </a:lnTo>
                  <a:cubicBezTo>
                    <a:pt x="1169136" y="0"/>
                    <a:pt x="1184098" y="14963"/>
                    <a:pt x="1184098" y="33420"/>
                  </a:cubicBezTo>
                  <a:lnTo>
                    <a:pt x="1184098" y="1812595"/>
                  </a:lnTo>
                  <a:cubicBezTo>
                    <a:pt x="1184098" y="1831052"/>
                    <a:pt x="1169136" y="1846015"/>
                    <a:pt x="1150678" y="1846015"/>
                  </a:cubicBezTo>
                  <a:lnTo>
                    <a:pt x="33420" y="1846015"/>
                  </a:lnTo>
                  <a:cubicBezTo>
                    <a:pt x="14963" y="1846015"/>
                    <a:pt x="0" y="1831052"/>
                    <a:pt x="0" y="1812595"/>
                  </a:cubicBezTo>
                  <a:lnTo>
                    <a:pt x="0" y="33420"/>
                  </a:lnTo>
                  <a:cubicBezTo>
                    <a:pt x="0" y="14963"/>
                    <a:pt x="14963" y="0"/>
                    <a:pt x="33420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184098" cy="1884115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2588022" y="2612125"/>
            <a:ext cx="1368777" cy="1372695"/>
          </a:xfrm>
          <a:custGeom>
            <a:avLst/>
            <a:gdLst/>
            <a:ahLst/>
            <a:cxnLst/>
            <a:rect r="r" b="b" t="t" l="l"/>
            <a:pathLst>
              <a:path h="1372695" w="1368777">
                <a:moveTo>
                  <a:pt x="0" y="0"/>
                </a:moveTo>
                <a:lnTo>
                  <a:pt x="1368777" y="0"/>
                </a:lnTo>
                <a:lnTo>
                  <a:pt x="1368777" y="1372695"/>
                </a:lnTo>
                <a:lnTo>
                  <a:pt x="0" y="13726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286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69030" y="4518946"/>
            <a:ext cx="3680748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3"/>
              </a:lnSpc>
              <a:spcBef>
                <a:spcPct val="0"/>
              </a:spcBef>
            </a:pPr>
            <a:r>
              <a:rPr lang="en-US" b="true" sz="2402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Datos precisos de la flota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46833" y="5060628"/>
            <a:ext cx="4451155" cy="3857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67031" indent="-183515" lvl="1">
              <a:lnSpc>
                <a:spcPts val="2040"/>
              </a:lnSpc>
              <a:buFont typeface="Arial"/>
              <a:buChar char="•"/>
            </a:pPr>
            <a:r>
              <a:rPr lang="en-US" sz="1700" spc="-1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Datos de los vehículos en tiempo re</a:t>
            </a:r>
            <a:r>
              <a:rPr lang="en-US" sz="1700" spc="-1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al</a:t>
            </a:r>
          </a:p>
          <a:p>
            <a:pPr algn="l">
              <a:lnSpc>
                <a:spcPts val="2040"/>
              </a:lnSpc>
            </a:pPr>
          </a:p>
          <a:p>
            <a:pPr algn="l" marL="367031" indent="-183515" lvl="1">
              <a:lnSpc>
                <a:spcPts val="2040"/>
              </a:lnSpc>
              <a:buFont typeface="Arial"/>
              <a:buChar char="•"/>
            </a:pPr>
            <a:r>
              <a:rPr lang="en-US" sz="1700" spc="-1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Alertas sobre parámetros clave</a:t>
            </a:r>
          </a:p>
          <a:p>
            <a:pPr algn="l">
              <a:lnSpc>
                <a:spcPts val="2040"/>
              </a:lnSpc>
            </a:pPr>
          </a:p>
          <a:p>
            <a:pPr algn="l" marL="367031" indent="-183515" lvl="1">
              <a:lnSpc>
                <a:spcPts val="2040"/>
              </a:lnSpc>
              <a:buFont typeface="Arial"/>
              <a:buChar char="•"/>
            </a:pPr>
            <a:r>
              <a:rPr lang="en-US" sz="1700" spc="-1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Informes para un análisis en profundidad de los datos</a:t>
            </a:r>
          </a:p>
          <a:p>
            <a:pPr algn="l">
              <a:lnSpc>
                <a:spcPts val="2040"/>
              </a:lnSpc>
            </a:pPr>
          </a:p>
          <a:p>
            <a:pPr algn="l" marL="367031" indent="-183515" lvl="1">
              <a:lnSpc>
                <a:spcPts val="2040"/>
              </a:lnSpc>
              <a:buFont typeface="Arial"/>
              <a:buChar char="•"/>
            </a:pPr>
            <a:r>
              <a:rPr lang="en-US" sz="1700" spc="-1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Conexión de múltiples dispositivos para crear soluciones para proyectos complejos y multidimensionales con MDVR</a:t>
            </a:r>
          </a:p>
          <a:p>
            <a:pPr algn="l">
              <a:lnSpc>
                <a:spcPts val="2040"/>
              </a:lnSpc>
            </a:pPr>
          </a:p>
          <a:p>
            <a:pPr algn="l" marL="367031" indent="-183515" lvl="1">
              <a:lnSpc>
                <a:spcPts val="2040"/>
              </a:lnSpc>
              <a:buFont typeface="Arial"/>
              <a:buChar char="•"/>
            </a:pPr>
            <a:r>
              <a:rPr lang="en-US" sz="1700" spc="-1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Programación automatizada                      del mantenimiento en función                   del kilometraje, las horas de motor                     o las fechas establecidas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4034944" y="2143531"/>
            <a:ext cx="3752691" cy="7223088"/>
            <a:chOff x="0" y="0"/>
            <a:chExt cx="959081" cy="184601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59081" cy="1846015"/>
            </a:xfrm>
            <a:custGeom>
              <a:avLst/>
              <a:gdLst/>
              <a:ahLst/>
              <a:cxnLst/>
              <a:rect r="r" b="b" t="t" l="l"/>
              <a:pathLst>
                <a:path h="1846015" w="959081">
                  <a:moveTo>
                    <a:pt x="41261" y="0"/>
                  </a:moveTo>
                  <a:lnTo>
                    <a:pt x="917820" y="0"/>
                  </a:lnTo>
                  <a:cubicBezTo>
                    <a:pt x="940608" y="0"/>
                    <a:pt x="959081" y="18473"/>
                    <a:pt x="959081" y="41261"/>
                  </a:cubicBezTo>
                  <a:lnTo>
                    <a:pt x="959081" y="1804754"/>
                  </a:lnTo>
                  <a:cubicBezTo>
                    <a:pt x="959081" y="1827542"/>
                    <a:pt x="940608" y="1846015"/>
                    <a:pt x="917820" y="1846015"/>
                  </a:cubicBezTo>
                  <a:lnTo>
                    <a:pt x="41261" y="1846015"/>
                  </a:lnTo>
                  <a:cubicBezTo>
                    <a:pt x="18473" y="1846015"/>
                    <a:pt x="0" y="1827542"/>
                    <a:pt x="0" y="1804754"/>
                  </a:cubicBezTo>
                  <a:lnTo>
                    <a:pt x="0" y="41261"/>
                  </a:lnTo>
                  <a:cubicBezTo>
                    <a:pt x="0" y="18473"/>
                    <a:pt x="18473" y="0"/>
                    <a:pt x="41261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959081" cy="1884115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5284178" y="2835858"/>
            <a:ext cx="1184184" cy="1168738"/>
          </a:xfrm>
          <a:custGeom>
            <a:avLst/>
            <a:gdLst/>
            <a:ahLst/>
            <a:cxnLst/>
            <a:rect r="r" b="b" t="t" l="l"/>
            <a:pathLst>
              <a:path h="1168738" w="1184184">
                <a:moveTo>
                  <a:pt x="0" y="0"/>
                </a:moveTo>
                <a:lnTo>
                  <a:pt x="1184184" y="0"/>
                </a:lnTo>
                <a:lnTo>
                  <a:pt x="1184184" y="1168738"/>
                </a:lnTo>
                <a:lnTo>
                  <a:pt x="0" y="11687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4339996" y="4518946"/>
            <a:ext cx="2973665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3"/>
              </a:lnSpc>
            </a:pPr>
            <a:r>
              <a:rPr lang="en-US" sz="2402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Control </a:t>
            </a:r>
          </a:p>
          <a:p>
            <a:pPr algn="l">
              <a:lnSpc>
                <a:spcPts val="2883"/>
              </a:lnSpc>
              <a:spcBef>
                <a:spcPct val="0"/>
              </a:spcBef>
            </a:pPr>
            <a:r>
              <a:rPr lang="en-US" b="true" sz="2402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combustible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189156" y="5367777"/>
            <a:ext cx="3275345" cy="1928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67031" indent="-183515" lvl="1">
              <a:lnSpc>
                <a:spcPts val="2227"/>
              </a:lnSpc>
              <a:buFont typeface="Arial"/>
              <a:buChar char="•"/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Alertas en tiempo real para evitar el robo de combustible</a:t>
            </a:r>
          </a:p>
          <a:p>
            <a:pPr algn="l">
              <a:lnSpc>
                <a:spcPts val="2227"/>
              </a:lnSpc>
            </a:pPr>
          </a:p>
          <a:p>
            <a:pPr algn="l" marL="367031" indent="-183515" lvl="1">
              <a:lnSpc>
                <a:spcPts val="2227"/>
              </a:lnSpc>
              <a:buFont typeface="Arial"/>
              <a:buChar char="•"/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Análisis d</a:t>
            </a: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el consumo                    de combustible para reducir costos</a:t>
            </a:r>
          </a:p>
          <a:p>
            <a:pPr algn="l">
              <a:lnSpc>
                <a:spcPts val="2227"/>
              </a:lnSpc>
            </a:pPr>
          </a:p>
        </p:txBody>
      </p:sp>
      <p:grpSp>
        <p:nvGrpSpPr>
          <p:cNvPr name="Group 20" id="20"/>
          <p:cNvGrpSpPr/>
          <p:nvPr/>
        </p:nvGrpSpPr>
        <p:grpSpPr>
          <a:xfrm rot="0">
            <a:off x="10132314" y="2143531"/>
            <a:ext cx="3721908" cy="7223088"/>
            <a:chOff x="0" y="0"/>
            <a:chExt cx="951213" cy="184601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951213" cy="1846015"/>
            </a:xfrm>
            <a:custGeom>
              <a:avLst/>
              <a:gdLst/>
              <a:ahLst/>
              <a:cxnLst/>
              <a:rect r="r" b="b" t="t" l="l"/>
              <a:pathLst>
                <a:path h="1846015" w="951213">
                  <a:moveTo>
                    <a:pt x="41602" y="0"/>
                  </a:moveTo>
                  <a:lnTo>
                    <a:pt x="909611" y="0"/>
                  </a:lnTo>
                  <a:cubicBezTo>
                    <a:pt x="920645" y="0"/>
                    <a:pt x="931226" y="4383"/>
                    <a:pt x="939028" y="12185"/>
                  </a:cubicBezTo>
                  <a:cubicBezTo>
                    <a:pt x="946830" y="19987"/>
                    <a:pt x="951213" y="30568"/>
                    <a:pt x="951213" y="41602"/>
                  </a:cubicBezTo>
                  <a:lnTo>
                    <a:pt x="951213" y="1804413"/>
                  </a:lnTo>
                  <a:cubicBezTo>
                    <a:pt x="951213" y="1815446"/>
                    <a:pt x="946830" y="1826028"/>
                    <a:pt x="939028" y="1833830"/>
                  </a:cubicBezTo>
                  <a:cubicBezTo>
                    <a:pt x="931226" y="1841632"/>
                    <a:pt x="920645" y="1846015"/>
                    <a:pt x="909611" y="1846015"/>
                  </a:cubicBezTo>
                  <a:lnTo>
                    <a:pt x="41602" y="1846015"/>
                  </a:lnTo>
                  <a:cubicBezTo>
                    <a:pt x="30568" y="1846015"/>
                    <a:pt x="19987" y="1841632"/>
                    <a:pt x="12185" y="1833830"/>
                  </a:cubicBezTo>
                  <a:cubicBezTo>
                    <a:pt x="4383" y="1826028"/>
                    <a:pt x="0" y="1815446"/>
                    <a:pt x="0" y="1804413"/>
                  </a:cubicBezTo>
                  <a:lnTo>
                    <a:pt x="0" y="41602"/>
                  </a:lnTo>
                  <a:cubicBezTo>
                    <a:pt x="0" y="30568"/>
                    <a:pt x="4383" y="19987"/>
                    <a:pt x="12185" y="12185"/>
                  </a:cubicBezTo>
                  <a:cubicBezTo>
                    <a:pt x="19987" y="4383"/>
                    <a:pt x="30568" y="0"/>
                    <a:pt x="41602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951213" cy="1884115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1236814" y="2759479"/>
            <a:ext cx="1296621" cy="1203637"/>
          </a:xfrm>
          <a:custGeom>
            <a:avLst/>
            <a:gdLst/>
            <a:ahLst/>
            <a:cxnLst/>
            <a:rect r="r" b="b" t="t" l="l"/>
            <a:pathLst>
              <a:path h="1203637" w="1296621">
                <a:moveTo>
                  <a:pt x="0" y="0"/>
                </a:moveTo>
                <a:lnTo>
                  <a:pt x="1296621" y="0"/>
                </a:lnTo>
                <a:lnTo>
                  <a:pt x="1296621" y="1203636"/>
                </a:lnTo>
                <a:lnTo>
                  <a:pt x="0" y="120363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0371251" y="4518946"/>
            <a:ext cx="3212549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3"/>
              </a:lnSpc>
              <a:spcBef>
                <a:spcPct val="0"/>
              </a:spcBef>
            </a:pPr>
            <a:r>
              <a:rPr lang="en-US" b="true" sz="2402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Seguridad en la ruta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208514" y="5041578"/>
            <a:ext cx="3538024" cy="24813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67031" indent="-183515" lvl="1">
              <a:lnSpc>
                <a:spcPts val="2227"/>
              </a:lnSpc>
              <a:buFont typeface="Arial"/>
              <a:buChar char="•"/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Datos detallados sobre c</a:t>
            </a: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ada viaje</a:t>
            </a:r>
          </a:p>
          <a:p>
            <a:pPr algn="l">
              <a:lnSpc>
                <a:spcPts val="2227"/>
              </a:lnSpc>
            </a:pPr>
          </a:p>
          <a:p>
            <a:pPr algn="l" marL="367031" indent="-183515" lvl="1">
              <a:lnSpc>
                <a:spcPts val="2227"/>
              </a:lnSpc>
              <a:buFont typeface="Arial"/>
              <a:buChar char="•"/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Pruebas en vídeo de accidentes </a:t>
            </a: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    </a:t>
            </a: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o robos de carga para almacenarlas en la nube</a:t>
            </a:r>
          </a:p>
          <a:p>
            <a:pPr algn="l">
              <a:lnSpc>
                <a:spcPts val="2227"/>
              </a:lnSpc>
            </a:pPr>
          </a:p>
          <a:p>
            <a:pPr algn="l" marL="367031" indent="-183515" lvl="1">
              <a:lnSpc>
                <a:spcPts val="2227"/>
              </a:lnSpc>
              <a:buFont typeface="Arial"/>
              <a:buChar char="•"/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Prevención de</a:t>
            </a: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 a</a:t>
            </a: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ccidentes           con alertas ADAS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5732992" y="2143531"/>
            <a:ext cx="4246922" cy="7223088"/>
            <a:chOff x="0" y="0"/>
            <a:chExt cx="1085392" cy="1846015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085392" cy="1846015"/>
            </a:xfrm>
            <a:custGeom>
              <a:avLst/>
              <a:gdLst/>
              <a:ahLst/>
              <a:cxnLst/>
              <a:rect r="r" b="b" t="t" l="l"/>
              <a:pathLst>
                <a:path h="1846015" w="1085392">
                  <a:moveTo>
                    <a:pt x="36459" y="0"/>
                  </a:moveTo>
                  <a:lnTo>
                    <a:pt x="1048933" y="0"/>
                  </a:lnTo>
                  <a:cubicBezTo>
                    <a:pt x="1069069" y="0"/>
                    <a:pt x="1085392" y="16323"/>
                    <a:pt x="1085392" y="36459"/>
                  </a:cubicBezTo>
                  <a:lnTo>
                    <a:pt x="1085392" y="1809556"/>
                  </a:lnTo>
                  <a:cubicBezTo>
                    <a:pt x="1085392" y="1829691"/>
                    <a:pt x="1069069" y="1846015"/>
                    <a:pt x="1048933" y="1846015"/>
                  </a:cubicBezTo>
                  <a:lnTo>
                    <a:pt x="36459" y="1846015"/>
                  </a:lnTo>
                  <a:cubicBezTo>
                    <a:pt x="16323" y="1846015"/>
                    <a:pt x="0" y="1829691"/>
                    <a:pt x="0" y="1809556"/>
                  </a:cubicBezTo>
                  <a:lnTo>
                    <a:pt x="0" y="36459"/>
                  </a:lnTo>
                  <a:cubicBezTo>
                    <a:pt x="0" y="16323"/>
                    <a:pt x="16323" y="0"/>
                    <a:pt x="36459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1085392" cy="1884115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sp>
        <p:nvSpPr>
          <p:cNvPr name="Freeform 29" id="29"/>
          <p:cNvSpPr/>
          <p:nvPr/>
        </p:nvSpPr>
        <p:spPr>
          <a:xfrm flipH="false" flipV="false" rot="0">
            <a:off x="7252718" y="2707895"/>
            <a:ext cx="1207469" cy="1276925"/>
          </a:xfrm>
          <a:custGeom>
            <a:avLst/>
            <a:gdLst/>
            <a:ahLst/>
            <a:cxnLst/>
            <a:rect r="r" b="b" t="t" l="l"/>
            <a:pathLst>
              <a:path h="1276925" w="1207469">
                <a:moveTo>
                  <a:pt x="0" y="0"/>
                </a:moveTo>
                <a:lnTo>
                  <a:pt x="1207469" y="0"/>
                </a:lnTo>
                <a:lnTo>
                  <a:pt x="1207469" y="1276925"/>
                </a:lnTo>
                <a:lnTo>
                  <a:pt x="0" y="12769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5999884" y="4518946"/>
            <a:ext cx="321254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3"/>
              </a:lnSpc>
            </a:pPr>
            <a:r>
              <a:rPr lang="en-US" sz="2402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Comportamiento </a:t>
            </a:r>
          </a:p>
          <a:p>
            <a:pPr algn="l">
              <a:lnSpc>
                <a:spcPts val="2883"/>
              </a:lnSpc>
              <a:spcBef>
                <a:spcPct val="0"/>
              </a:spcBef>
            </a:pPr>
            <a:r>
              <a:rPr lang="en-US" b="true" sz="2402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del conductor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5840550" y="5355903"/>
            <a:ext cx="4012757" cy="3862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67031" indent="-183515" lvl="1">
              <a:lnSpc>
                <a:spcPts val="2227"/>
              </a:lnSpc>
              <a:buFont typeface="Arial"/>
              <a:buChar char="•"/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Informes de conducción ecológica para controlar los malos hábitos       de conducción</a:t>
            </a:r>
          </a:p>
          <a:p>
            <a:pPr algn="l">
              <a:lnSpc>
                <a:spcPts val="2227"/>
              </a:lnSpc>
            </a:pPr>
          </a:p>
          <a:p>
            <a:pPr algn="l" marL="367031" indent="-183515" lvl="1">
              <a:lnSpc>
                <a:spcPts val="2227"/>
              </a:lnSpc>
              <a:buFont typeface="Arial"/>
              <a:buChar char="•"/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Avisos </a:t>
            </a: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DMS para comprobar               el comportamiento del conductor    dentro del vehículo</a:t>
            </a:r>
          </a:p>
          <a:p>
            <a:pPr algn="l">
              <a:lnSpc>
                <a:spcPts val="2227"/>
              </a:lnSpc>
            </a:pPr>
          </a:p>
          <a:p>
            <a:pPr algn="l" marL="367031" indent="-183515" lvl="1">
              <a:lnSpc>
                <a:spcPts val="2227"/>
              </a:lnSpc>
              <a:buFont typeface="Arial"/>
              <a:buChar char="•"/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N</a:t>
            </a: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otificaciones instantáneas</a:t>
            </a:r>
          </a:p>
          <a:p>
            <a:pPr algn="l">
              <a:lnSpc>
                <a:spcPts val="2227"/>
              </a:lnSpc>
            </a:pPr>
          </a:p>
          <a:p>
            <a:pPr algn="l" marL="367031" indent="-183515" lvl="1">
              <a:lnSpc>
                <a:spcPts val="2227"/>
              </a:lnSpc>
              <a:buFont typeface="Arial"/>
              <a:buChar char="•"/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Gestión mejorada del flujo de trabajo con funciones de identificación        del conductor y antirrobo</a:t>
            </a:r>
          </a:p>
          <a:p>
            <a:pPr algn="l">
              <a:lnSpc>
                <a:spcPts val="2227"/>
              </a:lnSpc>
            </a:pP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0" y="0"/>
            <a:ext cx="18288200" cy="10287000"/>
          </a:xfrm>
          <a:custGeom>
            <a:avLst/>
            <a:gdLst/>
            <a:ahLst/>
            <a:cxnLst/>
            <a:rect r="r" b="b" t="t" l="l"/>
            <a:pathLst>
              <a:path h="10287000" w="18288200">
                <a:moveTo>
                  <a:pt x="0" y="0"/>
                </a:moveTo>
                <a:lnTo>
                  <a:pt x="18288200" y="0"/>
                </a:lnTo>
                <a:lnTo>
                  <a:pt x="182882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1221" b="-1222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766099"/>
            </a:xfrm>
            <a:custGeom>
              <a:avLst/>
              <a:gdLst/>
              <a:ahLst/>
              <a:cxnLst/>
              <a:rect r="r" b="b" t="t" l="l"/>
              <a:pathLst>
                <a:path h="766099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766099"/>
                  </a:lnTo>
                  <a:lnTo>
                    <a:pt x="0" y="766099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6649959" y="9869444"/>
            <a:ext cx="1214195" cy="260500"/>
          </a:xfrm>
          <a:custGeom>
            <a:avLst/>
            <a:gdLst/>
            <a:ahLst/>
            <a:cxnLst/>
            <a:rect r="r" b="b" t="t" l="l"/>
            <a:pathLst>
              <a:path h="260500" w="1214195">
                <a:moveTo>
                  <a:pt x="0" y="0"/>
                </a:moveTo>
                <a:lnTo>
                  <a:pt x="1214195" y="0"/>
                </a:lnTo>
                <a:lnTo>
                  <a:pt x="1214195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205268" y="1378451"/>
            <a:ext cx="1676400" cy="1219200"/>
          </a:xfrm>
          <a:custGeom>
            <a:avLst/>
            <a:gdLst/>
            <a:ahLst/>
            <a:cxnLst/>
            <a:rect r="r" b="b" t="t" l="l"/>
            <a:pathLst>
              <a:path h="1219200" w="1676400">
                <a:moveTo>
                  <a:pt x="0" y="0"/>
                </a:moveTo>
                <a:lnTo>
                  <a:pt x="1676400" y="0"/>
                </a:lnTo>
                <a:lnTo>
                  <a:pt x="1676400" y="12192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2502132" y="7226489"/>
            <a:ext cx="13188263" cy="481152"/>
            <a:chOff x="0" y="0"/>
            <a:chExt cx="17584351" cy="64153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05181" cy="641536"/>
            </a:xfrm>
            <a:custGeom>
              <a:avLst/>
              <a:gdLst/>
              <a:ahLst/>
              <a:cxnLst/>
              <a:rect r="r" b="b" t="t" l="l"/>
              <a:pathLst>
                <a:path h="641536" w="405181">
                  <a:moveTo>
                    <a:pt x="0" y="0"/>
                  </a:moveTo>
                  <a:lnTo>
                    <a:pt x="405181" y="0"/>
                  </a:lnTo>
                  <a:lnTo>
                    <a:pt x="405181" y="641536"/>
                  </a:lnTo>
                  <a:lnTo>
                    <a:pt x="0" y="6415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5726345" y="0"/>
              <a:ext cx="405181" cy="641536"/>
            </a:xfrm>
            <a:custGeom>
              <a:avLst/>
              <a:gdLst/>
              <a:ahLst/>
              <a:cxnLst/>
              <a:rect r="r" b="b" t="t" l="l"/>
              <a:pathLst>
                <a:path h="641536" w="405181">
                  <a:moveTo>
                    <a:pt x="0" y="0"/>
                  </a:moveTo>
                  <a:lnTo>
                    <a:pt x="405181" y="0"/>
                  </a:lnTo>
                  <a:lnTo>
                    <a:pt x="405181" y="641536"/>
                  </a:lnTo>
                  <a:lnTo>
                    <a:pt x="0" y="6415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1452690" y="0"/>
              <a:ext cx="405181" cy="641536"/>
            </a:xfrm>
            <a:custGeom>
              <a:avLst/>
              <a:gdLst/>
              <a:ahLst/>
              <a:cxnLst/>
              <a:rect r="r" b="b" t="t" l="l"/>
              <a:pathLst>
                <a:path h="641536" w="405181">
                  <a:moveTo>
                    <a:pt x="0" y="0"/>
                  </a:moveTo>
                  <a:lnTo>
                    <a:pt x="405181" y="0"/>
                  </a:lnTo>
                  <a:lnTo>
                    <a:pt x="405181" y="641536"/>
                  </a:lnTo>
                  <a:lnTo>
                    <a:pt x="0" y="6415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7179171" y="0"/>
              <a:ext cx="405181" cy="641536"/>
            </a:xfrm>
            <a:custGeom>
              <a:avLst/>
              <a:gdLst/>
              <a:ahLst/>
              <a:cxnLst/>
              <a:rect r="r" b="b" t="t" l="l"/>
              <a:pathLst>
                <a:path h="641536" w="405181">
                  <a:moveTo>
                    <a:pt x="0" y="0"/>
                  </a:moveTo>
                  <a:lnTo>
                    <a:pt x="405180" y="0"/>
                  </a:lnTo>
                  <a:lnTo>
                    <a:pt x="405180" y="641536"/>
                  </a:lnTo>
                  <a:lnTo>
                    <a:pt x="0" y="6415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983207" y="7945016"/>
            <a:ext cx="16196721" cy="1117723"/>
          </a:xfrm>
          <a:custGeom>
            <a:avLst/>
            <a:gdLst/>
            <a:ahLst/>
            <a:cxnLst/>
            <a:rect r="r" b="b" t="t" l="l"/>
            <a:pathLst>
              <a:path h="1117723" w="16196721">
                <a:moveTo>
                  <a:pt x="0" y="0"/>
                </a:moveTo>
                <a:lnTo>
                  <a:pt x="16196721" y="0"/>
                </a:lnTo>
                <a:lnTo>
                  <a:pt x="16196721" y="1117723"/>
                </a:lnTo>
                <a:lnTo>
                  <a:pt x="0" y="111772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496322" r="-5375" b="-262604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067862" y="7643805"/>
            <a:ext cx="3220780" cy="1415201"/>
          </a:xfrm>
          <a:custGeom>
            <a:avLst/>
            <a:gdLst/>
            <a:ahLst/>
            <a:cxnLst/>
            <a:rect r="r" b="b" t="t" l="l"/>
            <a:pathLst>
              <a:path h="1415201" w="3220780">
                <a:moveTo>
                  <a:pt x="0" y="0"/>
                </a:moveTo>
                <a:lnTo>
                  <a:pt x="3220781" y="0"/>
                </a:lnTo>
                <a:lnTo>
                  <a:pt x="3220781" y="1415201"/>
                </a:lnTo>
                <a:lnTo>
                  <a:pt x="0" y="141520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11737" r="0" b="-54399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997903" y="4004066"/>
            <a:ext cx="3768273" cy="2902786"/>
            <a:chOff x="0" y="0"/>
            <a:chExt cx="963063" cy="74186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63063" cy="741869"/>
            </a:xfrm>
            <a:custGeom>
              <a:avLst/>
              <a:gdLst/>
              <a:ahLst/>
              <a:cxnLst/>
              <a:rect r="r" b="b" t="t" l="l"/>
              <a:pathLst>
                <a:path h="741869" w="963063">
                  <a:moveTo>
                    <a:pt x="41090" y="0"/>
                  </a:moveTo>
                  <a:lnTo>
                    <a:pt x="921973" y="0"/>
                  </a:lnTo>
                  <a:cubicBezTo>
                    <a:pt x="944666" y="0"/>
                    <a:pt x="963063" y="18397"/>
                    <a:pt x="963063" y="41090"/>
                  </a:cubicBezTo>
                  <a:lnTo>
                    <a:pt x="963063" y="700779"/>
                  </a:lnTo>
                  <a:cubicBezTo>
                    <a:pt x="963063" y="723472"/>
                    <a:pt x="944666" y="741869"/>
                    <a:pt x="921973" y="741869"/>
                  </a:cubicBezTo>
                  <a:lnTo>
                    <a:pt x="41090" y="741869"/>
                  </a:lnTo>
                  <a:cubicBezTo>
                    <a:pt x="18397" y="741869"/>
                    <a:pt x="0" y="723472"/>
                    <a:pt x="0" y="700779"/>
                  </a:cubicBezTo>
                  <a:lnTo>
                    <a:pt x="0" y="41090"/>
                  </a:lnTo>
                  <a:cubicBezTo>
                    <a:pt x="0" y="18397"/>
                    <a:pt x="18397" y="0"/>
                    <a:pt x="41090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963063" cy="779969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997903" y="3828376"/>
            <a:ext cx="3768273" cy="1117723"/>
          </a:xfrm>
          <a:custGeom>
            <a:avLst/>
            <a:gdLst/>
            <a:ahLst/>
            <a:cxnLst/>
            <a:rect r="r" b="b" t="t" l="l"/>
            <a:pathLst>
              <a:path h="1117723" w="3768273">
                <a:moveTo>
                  <a:pt x="0" y="0"/>
                </a:moveTo>
                <a:lnTo>
                  <a:pt x="3768273" y="0"/>
                </a:lnTo>
                <a:lnTo>
                  <a:pt x="3768273" y="1117724"/>
                </a:lnTo>
                <a:lnTo>
                  <a:pt x="0" y="111772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-29406" r="0" b="-60233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140719" y="4004066"/>
            <a:ext cx="3821549" cy="2917078"/>
            <a:chOff x="0" y="0"/>
            <a:chExt cx="976679" cy="745522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976679" cy="745522"/>
            </a:xfrm>
            <a:custGeom>
              <a:avLst/>
              <a:gdLst/>
              <a:ahLst/>
              <a:cxnLst/>
              <a:rect r="r" b="b" t="t" l="l"/>
              <a:pathLst>
                <a:path h="745522" w="976679">
                  <a:moveTo>
                    <a:pt x="40517" y="0"/>
                  </a:moveTo>
                  <a:lnTo>
                    <a:pt x="936161" y="0"/>
                  </a:lnTo>
                  <a:cubicBezTo>
                    <a:pt x="958538" y="0"/>
                    <a:pt x="976679" y="18140"/>
                    <a:pt x="976679" y="40517"/>
                  </a:cubicBezTo>
                  <a:lnTo>
                    <a:pt x="976679" y="705005"/>
                  </a:lnTo>
                  <a:cubicBezTo>
                    <a:pt x="976679" y="727382"/>
                    <a:pt x="958538" y="745522"/>
                    <a:pt x="936161" y="745522"/>
                  </a:cubicBezTo>
                  <a:lnTo>
                    <a:pt x="40517" y="745522"/>
                  </a:lnTo>
                  <a:cubicBezTo>
                    <a:pt x="18140" y="745522"/>
                    <a:pt x="0" y="727382"/>
                    <a:pt x="0" y="705005"/>
                  </a:cubicBezTo>
                  <a:lnTo>
                    <a:pt x="0" y="40517"/>
                  </a:lnTo>
                  <a:cubicBezTo>
                    <a:pt x="0" y="18140"/>
                    <a:pt x="18140" y="0"/>
                    <a:pt x="40517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976679" cy="783622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5140719" y="3828376"/>
            <a:ext cx="3768273" cy="1145258"/>
          </a:xfrm>
          <a:custGeom>
            <a:avLst/>
            <a:gdLst/>
            <a:ahLst/>
            <a:cxnLst/>
            <a:rect r="r" b="b" t="t" l="l"/>
            <a:pathLst>
              <a:path h="1145258" w="3768273">
                <a:moveTo>
                  <a:pt x="0" y="0"/>
                </a:moveTo>
                <a:lnTo>
                  <a:pt x="3768273" y="0"/>
                </a:lnTo>
                <a:lnTo>
                  <a:pt x="3768273" y="1145259"/>
                </a:lnTo>
                <a:lnTo>
                  <a:pt x="0" y="114525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61072" r="-13446" b="-48894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5340988" y="4086899"/>
            <a:ext cx="2389816" cy="628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3"/>
              </a:lnSpc>
            </a:pPr>
            <a:r>
              <a:rPr lang="en-US" sz="2061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Tratamiento </a:t>
            </a:r>
          </a:p>
          <a:p>
            <a:pPr algn="l">
              <a:lnSpc>
                <a:spcPts val="2473"/>
              </a:lnSpc>
            </a:pPr>
            <a:r>
              <a:rPr lang="en-US" sz="2061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y control de datos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327758" y="5103785"/>
            <a:ext cx="3491143" cy="160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spc="-18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Haga que los datos telemáticos trabajen para usted de la mejor manera. Acceda fácilmente             a los datos sin procesar                   y transfiéralos, usando IoT Logic: un gestor de tráfico de datos.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13435876" y="3988190"/>
            <a:ext cx="3768273" cy="2918662"/>
            <a:chOff x="0" y="0"/>
            <a:chExt cx="963063" cy="74592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963063" cy="745926"/>
            </a:xfrm>
            <a:custGeom>
              <a:avLst/>
              <a:gdLst/>
              <a:ahLst/>
              <a:cxnLst/>
              <a:rect r="r" b="b" t="t" l="l"/>
              <a:pathLst>
                <a:path h="745926" w="963063">
                  <a:moveTo>
                    <a:pt x="41090" y="0"/>
                  </a:moveTo>
                  <a:lnTo>
                    <a:pt x="921973" y="0"/>
                  </a:lnTo>
                  <a:cubicBezTo>
                    <a:pt x="944666" y="0"/>
                    <a:pt x="963063" y="18397"/>
                    <a:pt x="963063" y="41090"/>
                  </a:cubicBezTo>
                  <a:lnTo>
                    <a:pt x="963063" y="704836"/>
                  </a:lnTo>
                  <a:cubicBezTo>
                    <a:pt x="963063" y="727530"/>
                    <a:pt x="944666" y="745926"/>
                    <a:pt x="921973" y="745926"/>
                  </a:cubicBezTo>
                  <a:lnTo>
                    <a:pt x="41090" y="745926"/>
                  </a:lnTo>
                  <a:cubicBezTo>
                    <a:pt x="18397" y="745926"/>
                    <a:pt x="0" y="727530"/>
                    <a:pt x="0" y="704836"/>
                  </a:cubicBezTo>
                  <a:lnTo>
                    <a:pt x="0" y="41090"/>
                  </a:lnTo>
                  <a:cubicBezTo>
                    <a:pt x="0" y="18397"/>
                    <a:pt x="18397" y="0"/>
                    <a:pt x="41090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963063" cy="784026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3426351" y="3811708"/>
            <a:ext cx="3768273" cy="1117723"/>
          </a:xfrm>
          <a:custGeom>
            <a:avLst/>
            <a:gdLst/>
            <a:ahLst/>
            <a:cxnLst/>
            <a:rect r="r" b="b" t="t" l="l"/>
            <a:pathLst>
              <a:path h="1117723" w="3768273">
                <a:moveTo>
                  <a:pt x="0" y="0"/>
                </a:moveTo>
                <a:lnTo>
                  <a:pt x="3768273" y="0"/>
                </a:lnTo>
                <a:lnTo>
                  <a:pt x="3768273" y="1117723"/>
                </a:lnTo>
                <a:lnTo>
                  <a:pt x="0" y="111772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-90497" r="-13380" b="-24518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13604258" y="4056463"/>
            <a:ext cx="2978047" cy="628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3"/>
              </a:lnSpc>
            </a:pPr>
            <a:r>
              <a:rPr lang="en-US" sz="2061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Integración y desarrollo de aplicaciones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3618780" y="5165898"/>
            <a:ext cx="3367529" cy="1333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9"/>
              </a:lnSpc>
            </a:pPr>
            <a:r>
              <a:rPr lang="en-US" sz="1799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Adapte Navixy a sus </a:t>
            </a:r>
          </a:p>
          <a:p>
            <a:pPr algn="l">
              <a:lnSpc>
                <a:spcPts val="2159"/>
              </a:lnSpc>
            </a:pPr>
            <a:r>
              <a:rPr lang="en-US" sz="1799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necesidades específicas </a:t>
            </a:r>
          </a:p>
          <a:p>
            <a:pPr algn="l">
              <a:lnSpc>
                <a:spcPts val="2159"/>
              </a:lnSpc>
            </a:pPr>
            <a:r>
              <a:rPr lang="en-US" sz="1799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y amplíe sus capacidades </a:t>
            </a:r>
          </a:p>
          <a:p>
            <a:pPr algn="l">
              <a:lnSpc>
                <a:spcPts val="2159"/>
              </a:lnSpc>
            </a:pPr>
            <a:r>
              <a:rPr lang="en-US" sz="1799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o integre la funcionalidad telemática en sus aplicaciones.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0">
            <a:off x="15568926" y="4378199"/>
            <a:ext cx="869241" cy="551231"/>
          </a:xfrm>
          <a:custGeom>
            <a:avLst/>
            <a:gdLst/>
            <a:ahLst/>
            <a:cxnLst/>
            <a:rect r="r" b="b" t="t" l="l"/>
            <a:pathLst>
              <a:path h="551231" w="869241">
                <a:moveTo>
                  <a:pt x="0" y="0"/>
                </a:moveTo>
                <a:lnTo>
                  <a:pt x="869240" y="0"/>
                </a:lnTo>
                <a:lnTo>
                  <a:pt x="869240" y="551232"/>
                </a:lnTo>
                <a:lnTo>
                  <a:pt x="0" y="55123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-203982"/>
            </a:stretch>
          </a:blipFill>
        </p:spPr>
      </p:sp>
      <p:grpSp>
        <p:nvGrpSpPr>
          <p:cNvPr name="Group 32" id="32"/>
          <p:cNvGrpSpPr/>
          <p:nvPr/>
        </p:nvGrpSpPr>
        <p:grpSpPr>
          <a:xfrm rot="0">
            <a:off x="9283535" y="4004066"/>
            <a:ext cx="3768273" cy="2917078"/>
            <a:chOff x="0" y="0"/>
            <a:chExt cx="963063" cy="745522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963063" cy="745522"/>
            </a:xfrm>
            <a:custGeom>
              <a:avLst/>
              <a:gdLst/>
              <a:ahLst/>
              <a:cxnLst/>
              <a:rect r="r" b="b" t="t" l="l"/>
              <a:pathLst>
                <a:path h="745522" w="963063">
                  <a:moveTo>
                    <a:pt x="41090" y="0"/>
                  </a:moveTo>
                  <a:lnTo>
                    <a:pt x="921973" y="0"/>
                  </a:lnTo>
                  <a:cubicBezTo>
                    <a:pt x="944666" y="0"/>
                    <a:pt x="963063" y="18397"/>
                    <a:pt x="963063" y="41090"/>
                  </a:cubicBezTo>
                  <a:lnTo>
                    <a:pt x="963063" y="704432"/>
                  </a:lnTo>
                  <a:cubicBezTo>
                    <a:pt x="963063" y="727125"/>
                    <a:pt x="944666" y="745522"/>
                    <a:pt x="921973" y="745522"/>
                  </a:cubicBezTo>
                  <a:lnTo>
                    <a:pt x="41090" y="745522"/>
                  </a:lnTo>
                  <a:cubicBezTo>
                    <a:pt x="18397" y="745522"/>
                    <a:pt x="0" y="727125"/>
                    <a:pt x="0" y="704432"/>
                  </a:cubicBezTo>
                  <a:lnTo>
                    <a:pt x="0" y="41090"/>
                  </a:lnTo>
                  <a:cubicBezTo>
                    <a:pt x="0" y="18397"/>
                    <a:pt x="18397" y="0"/>
                    <a:pt x="41090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963063" cy="783622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sp>
        <p:nvSpPr>
          <p:cNvPr name="Freeform 35" id="35"/>
          <p:cNvSpPr/>
          <p:nvPr/>
        </p:nvSpPr>
        <p:spPr>
          <a:xfrm flipH="false" flipV="false" rot="0">
            <a:off x="9283535" y="3828376"/>
            <a:ext cx="3768273" cy="1145258"/>
          </a:xfrm>
          <a:custGeom>
            <a:avLst/>
            <a:gdLst/>
            <a:ahLst/>
            <a:cxnLst/>
            <a:rect r="r" b="b" t="t" l="l"/>
            <a:pathLst>
              <a:path h="1145258" w="3768273">
                <a:moveTo>
                  <a:pt x="0" y="0"/>
                </a:moveTo>
                <a:lnTo>
                  <a:pt x="3768273" y="0"/>
                </a:lnTo>
                <a:lnTo>
                  <a:pt x="3768273" y="1145259"/>
                </a:lnTo>
                <a:lnTo>
                  <a:pt x="0" y="114525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-28328" r="-23776" b="-100757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9467506" y="4073132"/>
            <a:ext cx="1728896" cy="628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3"/>
              </a:lnSpc>
            </a:pPr>
            <a:r>
              <a:rPr lang="en-US" sz="2061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Integración</a:t>
            </a:r>
          </a:p>
          <a:p>
            <a:pPr algn="l">
              <a:lnSpc>
                <a:spcPts val="2473"/>
              </a:lnSpc>
            </a:pPr>
            <a:r>
              <a:rPr lang="en-US" sz="2061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datos</a:t>
            </a:r>
          </a:p>
        </p:txBody>
      </p:sp>
      <p:sp>
        <p:nvSpPr>
          <p:cNvPr name="Freeform 37" id="37"/>
          <p:cNvSpPr/>
          <p:nvPr/>
        </p:nvSpPr>
        <p:spPr>
          <a:xfrm flipH="false" flipV="false" rot="0">
            <a:off x="11000366" y="4153240"/>
            <a:ext cx="2051442" cy="831420"/>
          </a:xfrm>
          <a:custGeom>
            <a:avLst/>
            <a:gdLst/>
            <a:ahLst/>
            <a:cxnLst/>
            <a:rect r="r" b="b" t="t" l="l"/>
            <a:pathLst>
              <a:path h="831420" w="2051442">
                <a:moveTo>
                  <a:pt x="0" y="0"/>
                </a:moveTo>
                <a:lnTo>
                  <a:pt x="2051442" y="0"/>
                </a:lnTo>
                <a:lnTo>
                  <a:pt x="2051442" y="831419"/>
                </a:lnTo>
                <a:lnTo>
                  <a:pt x="0" y="83141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1787" t="-788" r="-49057" b="-195104"/>
            </a:stretch>
          </a:blipFill>
        </p:spPr>
      </p:sp>
      <p:sp>
        <p:nvSpPr>
          <p:cNvPr name="TextBox 38" id="38"/>
          <p:cNvSpPr txBox="true"/>
          <p:nvPr/>
        </p:nvSpPr>
        <p:spPr>
          <a:xfrm rot="0">
            <a:off x="9467506" y="5142345"/>
            <a:ext cx="3479213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Trabaja de manera eficiente con datos telemáticos en distintas plataformas gracias a las potentes herramientas de Navixy.</a:t>
            </a:r>
          </a:p>
        </p:txBody>
      </p:sp>
      <p:sp>
        <p:nvSpPr>
          <p:cNvPr name="Freeform 39" id="39"/>
          <p:cNvSpPr/>
          <p:nvPr/>
        </p:nvSpPr>
        <p:spPr>
          <a:xfrm flipH="false" flipV="false" rot="0">
            <a:off x="1176826" y="2849836"/>
            <a:ext cx="15809483" cy="807091"/>
          </a:xfrm>
          <a:custGeom>
            <a:avLst/>
            <a:gdLst/>
            <a:ahLst/>
            <a:cxnLst/>
            <a:rect r="r" b="b" t="t" l="l"/>
            <a:pathLst>
              <a:path h="807091" w="15809483">
                <a:moveTo>
                  <a:pt x="0" y="0"/>
                </a:moveTo>
                <a:lnTo>
                  <a:pt x="15809483" y="0"/>
                </a:lnTo>
                <a:lnTo>
                  <a:pt x="15809483" y="807090"/>
                </a:lnTo>
                <a:lnTo>
                  <a:pt x="0" y="80709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0" id="40"/>
          <p:cNvSpPr txBox="true"/>
          <p:nvPr/>
        </p:nvSpPr>
        <p:spPr>
          <a:xfrm rot="0">
            <a:off x="1186351" y="8332355"/>
            <a:ext cx="2389816" cy="323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99"/>
              </a:lnSpc>
            </a:pPr>
            <a:r>
              <a:rPr lang="en-US" sz="2061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Seguridad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2717118" y="8165423"/>
            <a:ext cx="8115976" cy="648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19"/>
              </a:lnSpc>
            </a:pPr>
            <a:r>
              <a:rPr lang="en-US" sz="19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Adapte Navixy a sus necesidades específicas y amplíe sus capacidades o integre la funcionalidad telemática en sus aplicaciones.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186351" y="4063539"/>
            <a:ext cx="2389816" cy="6577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99"/>
              </a:lnSpc>
            </a:pPr>
            <a:r>
              <a:rPr lang="en-US" sz="2061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Recolección </a:t>
            </a:r>
          </a:p>
          <a:p>
            <a:pPr algn="l">
              <a:lnSpc>
                <a:spcPts val="2699"/>
              </a:lnSpc>
            </a:pPr>
            <a:r>
              <a:rPr lang="en-US" sz="2061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datos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186351" y="5094260"/>
            <a:ext cx="3382868" cy="1102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9"/>
              </a:lnSpc>
            </a:pPr>
            <a:r>
              <a:rPr lang="en-US" sz="1799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Facilidad para recopilar, gestionar, supervisar y solucionar problemas de los datos </a:t>
            </a:r>
          </a:p>
          <a:p>
            <a:pPr algn="l">
              <a:lnSpc>
                <a:spcPts val="2249"/>
              </a:lnSpc>
            </a:pPr>
            <a:r>
              <a:rPr lang="en-US" sz="1799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a distancia en tiempo real.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983207" y="1522686"/>
            <a:ext cx="6090123" cy="1327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3499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Plataforma de gestión </a:t>
            </a:r>
          </a:p>
          <a:p>
            <a:pPr algn="l">
              <a:lnSpc>
                <a:spcPts val="3499"/>
              </a:lnSpc>
            </a:pPr>
            <a:r>
              <a:rPr lang="en-US" sz="3499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recursos móviles centrada en el usuario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0833094" y="1415879"/>
            <a:ext cx="6390105" cy="1369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20"/>
              </a:lnSpc>
            </a:pPr>
            <a:r>
              <a:rPr lang="en-US" sz="20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Puede crear soluciones eficaces para la gestión de flotas, el servicio de campo y el seguimiento de activos por GPS, todo a la vez. Descubra cómo Navixy transforma sus datos en oportunidades para impulsar el negocio</a:t>
            </a:r>
          </a:p>
        </p:txBody>
      </p: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75430" y="1028700"/>
            <a:ext cx="2296585" cy="492722"/>
          </a:xfrm>
          <a:custGeom>
            <a:avLst/>
            <a:gdLst/>
            <a:ahLst/>
            <a:cxnLst/>
            <a:rect r="r" b="b" t="t" l="l"/>
            <a:pathLst>
              <a:path h="492722" w="2296585">
                <a:moveTo>
                  <a:pt x="0" y="0"/>
                </a:moveTo>
                <a:lnTo>
                  <a:pt x="2296585" y="0"/>
                </a:lnTo>
                <a:lnTo>
                  <a:pt x="2296585" y="492722"/>
                </a:lnTo>
                <a:lnTo>
                  <a:pt x="0" y="4927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304825" y="-1259184"/>
            <a:ext cx="4641931" cy="3829844"/>
          </a:xfrm>
          <a:custGeom>
            <a:avLst/>
            <a:gdLst/>
            <a:ahLst/>
            <a:cxnLst/>
            <a:rect r="r" b="b" t="t" l="l"/>
            <a:pathLst>
              <a:path h="3829844" w="4641931">
                <a:moveTo>
                  <a:pt x="0" y="0"/>
                </a:moveTo>
                <a:lnTo>
                  <a:pt x="4641931" y="0"/>
                </a:lnTo>
                <a:lnTo>
                  <a:pt x="4641931" y="3829843"/>
                </a:lnTo>
                <a:lnTo>
                  <a:pt x="0" y="38298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0">
            <a:off x="9667723" y="6128494"/>
            <a:ext cx="6086587" cy="5021763"/>
          </a:xfrm>
          <a:custGeom>
            <a:avLst/>
            <a:gdLst/>
            <a:ahLst/>
            <a:cxnLst/>
            <a:rect r="r" b="b" t="t" l="l"/>
            <a:pathLst>
              <a:path h="5021763" w="6086587">
                <a:moveTo>
                  <a:pt x="0" y="5021762"/>
                </a:moveTo>
                <a:lnTo>
                  <a:pt x="6086586" y="5021762"/>
                </a:lnTo>
                <a:lnTo>
                  <a:pt x="6086586" y="0"/>
                </a:lnTo>
                <a:lnTo>
                  <a:pt x="0" y="0"/>
                </a:lnTo>
                <a:lnTo>
                  <a:pt x="0" y="5021762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24384000" cy="766148"/>
              <a:chOff x="0" y="0"/>
              <a:chExt cx="24384000" cy="766148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24384000" cy="766099"/>
              </a:xfrm>
              <a:custGeom>
                <a:avLst/>
                <a:gdLst/>
                <a:ahLst/>
                <a:cxnLst/>
                <a:rect r="r" b="b" t="t" l="l"/>
                <a:pathLst>
                  <a:path h="766099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766099"/>
                    </a:lnTo>
                    <a:lnTo>
                      <a:pt x="0" y="766099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22199679" y="209408"/>
              <a:ext cx="1618927" cy="347333"/>
            </a:xfrm>
            <a:custGeom>
              <a:avLst/>
              <a:gdLst/>
              <a:ahLst/>
              <a:cxnLst/>
              <a:rect r="r" b="b" t="t" l="l"/>
              <a:pathLst>
                <a:path h="347333" w="1618927">
                  <a:moveTo>
                    <a:pt x="0" y="0"/>
                  </a:moveTo>
                  <a:lnTo>
                    <a:pt x="1618926" y="0"/>
                  </a:lnTo>
                  <a:lnTo>
                    <a:pt x="1618926" y="347333"/>
                  </a:lnTo>
                  <a:lnTo>
                    <a:pt x="0" y="347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alphaModFix amt="7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002065" y="3264502"/>
            <a:ext cx="5718890" cy="1268554"/>
          </a:xfrm>
          <a:custGeom>
            <a:avLst/>
            <a:gdLst/>
            <a:ahLst/>
            <a:cxnLst/>
            <a:rect r="r" b="b" t="t" l="l"/>
            <a:pathLst>
              <a:path h="1268554" w="5718890">
                <a:moveTo>
                  <a:pt x="0" y="0"/>
                </a:moveTo>
                <a:lnTo>
                  <a:pt x="5718890" y="0"/>
                </a:lnTo>
                <a:lnTo>
                  <a:pt x="5718890" y="1268554"/>
                </a:lnTo>
                <a:lnTo>
                  <a:pt x="0" y="12685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75430" y="4953688"/>
            <a:ext cx="5772160" cy="145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39"/>
              </a:lnSpc>
              <a:spcBef>
                <a:spcPct val="0"/>
              </a:spcBef>
            </a:pPr>
            <a:r>
              <a:rPr lang="en-US" sz="31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Habilita análisis t</a:t>
            </a:r>
            <a:r>
              <a:rPr lang="en-US" sz="31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elemático      sin necesidad de API: consulta todos tus datos mediante SQL</a:t>
            </a:r>
          </a:p>
        </p:txBody>
      </p:sp>
    </p:spTree>
  </p:cSld>
  <p:clrMapOvr>
    <a:masterClrMapping/>
  </p:clrMapOvr>
  <p:transition spd="slow">
    <p:wipe dir="l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45775" y="3796813"/>
            <a:ext cx="7491005" cy="1105217"/>
            <a:chOff x="0" y="0"/>
            <a:chExt cx="1914487" cy="28246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14487" cy="282462"/>
            </a:xfrm>
            <a:custGeom>
              <a:avLst/>
              <a:gdLst/>
              <a:ahLst/>
              <a:cxnLst/>
              <a:rect r="r" b="b" t="t" l="l"/>
              <a:pathLst>
                <a:path h="282462" w="1914487">
                  <a:moveTo>
                    <a:pt x="20670" y="0"/>
                  </a:moveTo>
                  <a:lnTo>
                    <a:pt x="1893817" y="0"/>
                  </a:lnTo>
                  <a:cubicBezTo>
                    <a:pt x="1899299" y="0"/>
                    <a:pt x="1904556" y="2178"/>
                    <a:pt x="1908433" y="6054"/>
                  </a:cubicBezTo>
                  <a:cubicBezTo>
                    <a:pt x="1912309" y="9930"/>
                    <a:pt x="1914487" y="15188"/>
                    <a:pt x="1914487" y="20670"/>
                  </a:cubicBezTo>
                  <a:lnTo>
                    <a:pt x="1914487" y="261792"/>
                  </a:lnTo>
                  <a:cubicBezTo>
                    <a:pt x="1914487" y="273208"/>
                    <a:pt x="1905233" y="282462"/>
                    <a:pt x="1893817" y="282462"/>
                  </a:cubicBezTo>
                  <a:lnTo>
                    <a:pt x="20670" y="282462"/>
                  </a:lnTo>
                  <a:cubicBezTo>
                    <a:pt x="9254" y="282462"/>
                    <a:pt x="0" y="273208"/>
                    <a:pt x="0" y="261792"/>
                  </a:cubicBezTo>
                  <a:lnTo>
                    <a:pt x="0" y="20670"/>
                  </a:lnTo>
                  <a:cubicBezTo>
                    <a:pt x="0" y="9254"/>
                    <a:pt x="9254" y="0"/>
                    <a:pt x="20670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914487" cy="320562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45775" y="5126874"/>
            <a:ext cx="7491005" cy="1382680"/>
            <a:chOff x="0" y="0"/>
            <a:chExt cx="1914487" cy="35337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14487" cy="353373"/>
            </a:xfrm>
            <a:custGeom>
              <a:avLst/>
              <a:gdLst/>
              <a:ahLst/>
              <a:cxnLst/>
              <a:rect r="r" b="b" t="t" l="l"/>
              <a:pathLst>
                <a:path h="353373" w="1914487">
                  <a:moveTo>
                    <a:pt x="20670" y="0"/>
                  </a:moveTo>
                  <a:lnTo>
                    <a:pt x="1893817" y="0"/>
                  </a:lnTo>
                  <a:cubicBezTo>
                    <a:pt x="1899299" y="0"/>
                    <a:pt x="1904556" y="2178"/>
                    <a:pt x="1908433" y="6054"/>
                  </a:cubicBezTo>
                  <a:cubicBezTo>
                    <a:pt x="1912309" y="9930"/>
                    <a:pt x="1914487" y="15188"/>
                    <a:pt x="1914487" y="20670"/>
                  </a:cubicBezTo>
                  <a:lnTo>
                    <a:pt x="1914487" y="332704"/>
                  </a:lnTo>
                  <a:cubicBezTo>
                    <a:pt x="1914487" y="338186"/>
                    <a:pt x="1912309" y="343443"/>
                    <a:pt x="1908433" y="347319"/>
                  </a:cubicBezTo>
                  <a:cubicBezTo>
                    <a:pt x="1904556" y="351196"/>
                    <a:pt x="1899299" y="353373"/>
                    <a:pt x="1893817" y="353373"/>
                  </a:cubicBezTo>
                  <a:lnTo>
                    <a:pt x="20670" y="353373"/>
                  </a:lnTo>
                  <a:cubicBezTo>
                    <a:pt x="9254" y="353373"/>
                    <a:pt x="0" y="344119"/>
                    <a:pt x="0" y="332704"/>
                  </a:cubicBezTo>
                  <a:lnTo>
                    <a:pt x="0" y="20670"/>
                  </a:lnTo>
                  <a:cubicBezTo>
                    <a:pt x="0" y="9254"/>
                    <a:pt x="9254" y="0"/>
                    <a:pt x="20670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914487" cy="391473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45775" y="6738154"/>
            <a:ext cx="7491005" cy="1080069"/>
            <a:chOff x="0" y="0"/>
            <a:chExt cx="1914487" cy="27603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14487" cy="276035"/>
            </a:xfrm>
            <a:custGeom>
              <a:avLst/>
              <a:gdLst/>
              <a:ahLst/>
              <a:cxnLst/>
              <a:rect r="r" b="b" t="t" l="l"/>
              <a:pathLst>
                <a:path h="276035" w="1914487">
                  <a:moveTo>
                    <a:pt x="20670" y="0"/>
                  </a:moveTo>
                  <a:lnTo>
                    <a:pt x="1893817" y="0"/>
                  </a:lnTo>
                  <a:cubicBezTo>
                    <a:pt x="1899299" y="0"/>
                    <a:pt x="1904556" y="2178"/>
                    <a:pt x="1908433" y="6054"/>
                  </a:cubicBezTo>
                  <a:cubicBezTo>
                    <a:pt x="1912309" y="9930"/>
                    <a:pt x="1914487" y="15188"/>
                    <a:pt x="1914487" y="20670"/>
                  </a:cubicBezTo>
                  <a:lnTo>
                    <a:pt x="1914487" y="255365"/>
                  </a:lnTo>
                  <a:cubicBezTo>
                    <a:pt x="1914487" y="260847"/>
                    <a:pt x="1912309" y="266104"/>
                    <a:pt x="1908433" y="269981"/>
                  </a:cubicBezTo>
                  <a:cubicBezTo>
                    <a:pt x="1904556" y="273857"/>
                    <a:pt x="1899299" y="276035"/>
                    <a:pt x="1893817" y="276035"/>
                  </a:cubicBezTo>
                  <a:lnTo>
                    <a:pt x="20670" y="276035"/>
                  </a:lnTo>
                  <a:cubicBezTo>
                    <a:pt x="9254" y="276035"/>
                    <a:pt x="0" y="266781"/>
                    <a:pt x="0" y="255365"/>
                  </a:cubicBezTo>
                  <a:lnTo>
                    <a:pt x="0" y="20670"/>
                  </a:lnTo>
                  <a:cubicBezTo>
                    <a:pt x="0" y="9254"/>
                    <a:pt x="9254" y="0"/>
                    <a:pt x="20670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914487" cy="314135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5410475">
            <a:off x="1405151" y="4089851"/>
            <a:ext cx="252118" cy="220604"/>
            <a:chOff x="0" y="0"/>
            <a:chExt cx="812800" cy="7112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127000" y="320675"/>
              <a:ext cx="558800" cy="339725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5410475">
            <a:off x="1405151" y="5376730"/>
            <a:ext cx="252118" cy="220604"/>
            <a:chOff x="0" y="0"/>
            <a:chExt cx="812800" cy="7112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27000" y="320675"/>
              <a:ext cx="558800" cy="339725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5410475">
            <a:off x="1405151" y="6971642"/>
            <a:ext cx="252118" cy="220604"/>
            <a:chOff x="0" y="0"/>
            <a:chExt cx="812800" cy="711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127000" y="320675"/>
              <a:ext cx="558800" cy="339725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-5400000">
            <a:off x="10690983" y="2116140"/>
            <a:ext cx="5498171" cy="7198915"/>
          </a:xfrm>
          <a:custGeom>
            <a:avLst/>
            <a:gdLst/>
            <a:ahLst/>
            <a:cxnLst/>
            <a:rect r="r" b="b" t="t" l="l"/>
            <a:pathLst>
              <a:path h="7198915" w="5498171">
                <a:moveTo>
                  <a:pt x="0" y="0"/>
                </a:moveTo>
                <a:lnTo>
                  <a:pt x="5498171" y="0"/>
                </a:lnTo>
                <a:lnTo>
                  <a:pt x="5498171" y="7198915"/>
                </a:lnTo>
                <a:lnTo>
                  <a:pt x="0" y="71989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1000"/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9840611" y="3658976"/>
            <a:ext cx="7295512" cy="4178297"/>
          </a:xfrm>
          <a:custGeom>
            <a:avLst/>
            <a:gdLst/>
            <a:ahLst/>
            <a:cxnLst/>
            <a:rect r="r" b="b" t="t" l="l"/>
            <a:pathLst>
              <a:path h="4178297" w="7295512">
                <a:moveTo>
                  <a:pt x="0" y="0"/>
                </a:moveTo>
                <a:lnTo>
                  <a:pt x="7295512" y="0"/>
                </a:lnTo>
                <a:lnTo>
                  <a:pt x="7295512" y="4178297"/>
                </a:lnTo>
                <a:lnTo>
                  <a:pt x="0" y="41782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430" t="0" r="-7325" b="-11891"/>
            </a:stretch>
          </a:blipFill>
          <a:ln w="85725" cap="rnd">
            <a:solidFill>
              <a:srgbClr val="E1EDFC"/>
            </a:solidFill>
            <a:prstDash val="solid"/>
            <a:round/>
          </a:ln>
        </p:spPr>
      </p:sp>
      <p:sp>
        <p:nvSpPr>
          <p:cNvPr name="TextBox 23" id="23"/>
          <p:cNvSpPr txBox="true"/>
          <p:nvPr/>
        </p:nvSpPr>
        <p:spPr>
          <a:xfrm rot="0">
            <a:off x="934603" y="1165271"/>
            <a:ext cx="12352160" cy="714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60"/>
              </a:lnSpc>
              <a:spcBef>
                <a:spcPct val="0"/>
              </a:spcBef>
            </a:pPr>
            <a:r>
              <a:rPr lang="en-US" b="true" sz="48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IoT Query como Escenario Fundamental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66761" y="2220254"/>
            <a:ext cx="7470020" cy="10541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21828"/>
                </a:solidFill>
                <a:latin typeface="Proxima Nova"/>
                <a:ea typeface="Proxima Nova"/>
                <a:cs typeface="Proxima Nova"/>
                <a:sym typeface="Proxima Nova"/>
              </a:rPr>
              <a:t>Navixy IoT Query es su plataforma centralizada diseñada para un acceso flexible y directo a los datos, lo que permite a los usuarios acceder a todo el espectro de sus datos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46631" y="4012222"/>
            <a:ext cx="6122781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D96DB"/>
                </a:solidFill>
                <a:latin typeface="Proxima Nova"/>
                <a:ea typeface="Proxima Nova"/>
                <a:cs typeface="Proxima Nova"/>
                <a:sym typeface="Proxima Nova"/>
              </a:rPr>
              <a:t>Acceso directo y sencillo a una base de datos específica por cliente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846631" y="5299101"/>
            <a:ext cx="6322001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D96DB"/>
                </a:solidFill>
                <a:latin typeface="Proxima Nova"/>
                <a:ea typeface="Proxima Nova"/>
                <a:cs typeface="Proxima Nova"/>
                <a:sym typeface="Proxima Nova"/>
              </a:rPr>
              <a:t>Flujos de trabajo de datos personalizados a través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D96DB"/>
                </a:solidFill>
                <a:latin typeface="Proxima Nova"/>
                <a:ea typeface="Proxima Nova"/>
                <a:cs typeface="Proxima Nova"/>
                <a:sym typeface="Proxima Nova"/>
              </a:rPr>
              <a:t>de una arquitectura lista para la integración, compatible con herramientas de BI internas y de terceros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846631" y="6894013"/>
            <a:ext cx="6322001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D96DB"/>
                </a:solidFill>
                <a:latin typeface="Proxima Nova"/>
                <a:ea typeface="Proxima Nova"/>
                <a:cs typeface="Proxima Nova"/>
                <a:sym typeface="Proxima Nova"/>
              </a:rPr>
              <a:t>Autonomía y seguridad de los datos mediante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D96DB"/>
                </a:solidFill>
                <a:latin typeface="Proxima Nova"/>
                <a:ea typeface="Proxima Nova"/>
                <a:cs typeface="Proxima Nova"/>
                <a:sym typeface="Proxima Nova"/>
              </a:rPr>
              <a:t>la implementación de entornos personalizados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16649759" y="9869514"/>
            <a:ext cx="1214195" cy="260500"/>
          </a:xfrm>
          <a:custGeom>
            <a:avLst/>
            <a:gdLst/>
            <a:ahLst/>
            <a:cxnLst/>
            <a:rect r="r" b="b" t="t" l="l"/>
            <a:pathLst>
              <a:path h="260500" w="1214195">
                <a:moveTo>
                  <a:pt x="0" y="0"/>
                </a:moveTo>
                <a:lnTo>
                  <a:pt x="1214195" y="0"/>
                </a:lnTo>
                <a:lnTo>
                  <a:pt x="1214195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9" id="29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grpSp>
          <p:nvGrpSpPr>
            <p:cNvPr name="Group 30" id="30"/>
            <p:cNvGrpSpPr/>
            <p:nvPr/>
          </p:nvGrpSpPr>
          <p:grpSpPr>
            <a:xfrm rot="0">
              <a:off x="0" y="0"/>
              <a:ext cx="24384000" cy="766148"/>
              <a:chOff x="0" y="0"/>
              <a:chExt cx="24384000" cy="766148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24384000" cy="766099"/>
              </a:xfrm>
              <a:custGeom>
                <a:avLst/>
                <a:gdLst/>
                <a:ahLst/>
                <a:cxnLst/>
                <a:rect r="r" b="b" t="t" l="l"/>
                <a:pathLst>
                  <a:path h="766099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766099"/>
                    </a:lnTo>
                    <a:lnTo>
                      <a:pt x="0" y="766099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32" id="32"/>
            <p:cNvSpPr/>
            <p:nvPr/>
          </p:nvSpPr>
          <p:spPr>
            <a:xfrm flipH="false" flipV="false" rot="0">
              <a:off x="22199679" y="209408"/>
              <a:ext cx="1618927" cy="347333"/>
            </a:xfrm>
            <a:custGeom>
              <a:avLst/>
              <a:gdLst/>
              <a:ahLst/>
              <a:cxnLst/>
              <a:rect r="r" b="b" t="t" l="l"/>
              <a:pathLst>
                <a:path h="347333" w="1618927">
                  <a:moveTo>
                    <a:pt x="0" y="0"/>
                  </a:moveTo>
                  <a:lnTo>
                    <a:pt x="1618926" y="0"/>
                  </a:lnTo>
                  <a:lnTo>
                    <a:pt x="1618926" y="347333"/>
                  </a:lnTo>
                  <a:lnTo>
                    <a:pt x="0" y="347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slow">
    <p:push dir="l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369441" y="-594872"/>
            <a:ext cx="4264127" cy="3518135"/>
          </a:xfrm>
          <a:custGeom>
            <a:avLst/>
            <a:gdLst/>
            <a:ahLst/>
            <a:cxnLst/>
            <a:rect r="r" b="b" t="t" l="l"/>
            <a:pathLst>
              <a:path h="3518135" w="4264127">
                <a:moveTo>
                  <a:pt x="0" y="0"/>
                </a:moveTo>
                <a:lnTo>
                  <a:pt x="4264127" y="0"/>
                </a:lnTo>
                <a:lnTo>
                  <a:pt x="4264127" y="3518134"/>
                </a:lnTo>
                <a:lnTo>
                  <a:pt x="0" y="35181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42162" y="5073445"/>
            <a:ext cx="7621351" cy="1239549"/>
            <a:chOff x="0" y="0"/>
            <a:chExt cx="2007269" cy="32646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007269" cy="326466"/>
            </a:xfrm>
            <a:custGeom>
              <a:avLst/>
              <a:gdLst/>
              <a:ahLst/>
              <a:cxnLst/>
              <a:rect r="r" b="b" t="t" l="l"/>
              <a:pathLst>
                <a:path h="326466" w="2007269">
                  <a:moveTo>
                    <a:pt x="19301" y="0"/>
                  </a:moveTo>
                  <a:lnTo>
                    <a:pt x="1987969" y="0"/>
                  </a:lnTo>
                  <a:cubicBezTo>
                    <a:pt x="1993088" y="0"/>
                    <a:pt x="1997997" y="2033"/>
                    <a:pt x="2001616" y="5653"/>
                  </a:cubicBezTo>
                  <a:cubicBezTo>
                    <a:pt x="2005236" y="9273"/>
                    <a:pt x="2007269" y="14182"/>
                    <a:pt x="2007269" y="19301"/>
                  </a:cubicBezTo>
                  <a:lnTo>
                    <a:pt x="2007269" y="307165"/>
                  </a:lnTo>
                  <a:cubicBezTo>
                    <a:pt x="2007269" y="317824"/>
                    <a:pt x="1998628" y="326466"/>
                    <a:pt x="1987969" y="326466"/>
                  </a:cubicBezTo>
                  <a:lnTo>
                    <a:pt x="19301" y="326466"/>
                  </a:lnTo>
                  <a:cubicBezTo>
                    <a:pt x="14182" y="326466"/>
                    <a:pt x="9273" y="324432"/>
                    <a:pt x="5653" y="320813"/>
                  </a:cubicBezTo>
                  <a:cubicBezTo>
                    <a:pt x="2033" y="317193"/>
                    <a:pt x="0" y="312284"/>
                    <a:pt x="0" y="307165"/>
                  </a:cubicBezTo>
                  <a:lnTo>
                    <a:pt x="0" y="19301"/>
                  </a:lnTo>
                  <a:cubicBezTo>
                    <a:pt x="0" y="14182"/>
                    <a:pt x="2033" y="9273"/>
                    <a:pt x="5653" y="5653"/>
                  </a:cubicBezTo>
                  <a:cubicBezTo>
                    <a:pt x="9273" y="2033"/>
                    <a:pt x="14182" y="0"/>
                    <a:pt x="19301" y="0"/>
                  </a:cubicBezTo>
                  <a:close/>
                </a:path>
              </a:pathLst>
            </a:custGeom>
            <a:solidFill>
              <a:srgbClr val="F1F6FF"/>
            </a:solidFill>
            <a:ln cap="sq">
              <a:noFill/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007269" cy="3645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42162" y="6541594"/>
            <a:ext cx="7621351" cy="1239549"/>
            <a:chOff x="0" y="0"/>
            <a:chExt cx="2007269" cy="32646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07269" cy="326466"/>
            </a:xfrm>
            <a:custGeom>
              <a:avLst/>
              <a:gdLst/>
              <a:ahLst/>
              <a:cxnLst/>
              <a:rect r="r" b="b" t="t" l="l"/>
              <a:pathLst>
                <a:path h="326466" w="2007269">
                  <a:moveTo>
                    <a:pt x="19301" y="0"/>
                  </a:moveTo>
                  <a:lnTo>
                    <a:pt x="1987969" y="0"/>
                  </a:lnTo>
                  <a:cubicBezTo>
                    <a:pt x="1993088" y="0"/>
                    <a:pt x="1997997" y="2033"/>
                    <a:pt x="2001616" y="5653"/>
                  </a:cubicBezTo>
                  <a:cubicBezTo>
                    <a:pt x="2005236" y="9273"/>
                    <a:pt x="2007269" y="14182"/>
                    <a:pt x="2007269" y="19301"/>
                  </a:cubicBezTo>
                  <a:lnTo>
                    <a:pt x="2007269" y="307165"/>
                  </a:lnTo>
                  <a:cubicBezTo>
                    <a:pt x="2007269" y="317824"/>
                    <a:pt x="1998628" y="326466"/>
                    <a:pt x="1987969" y="326466"/>
                  </a:cubicBezTo>
                  <a:lnTo>
                    <a:pt x="19301" y="326466"/>
                  </a:lnTo>
                  <a:cubicBezTo>
                    <a:pt x="14182" y="326466"/>
                    <a:pt x="9273" y="324432"/>
                    <a:pt x="5653" y="320813"/>
                  </a:cubicBezTo>
                  <a:cubicBezTo>
                    <a:pt x="2033" y="317193"/>
                    <a:pt x="0" y="312284"/>
                    <a:pt x="0" y="307165"/>
                  </a:cubicBezTo>
                  <a:lnTo>
                    <a:pt x="0" y="19301"/>
                  </a:lnTo>
                  <a:cubicBezTo>
                    <a:pt x="0" y="14182"/>
                    <a:pt x="2033" y="9273"/>
                    <a:pt x="5653" y="5653"/>
                  </a:cubicBezTo>
                  <a:cubicBezTo>
                    <a:pt x="9273" y="2033"/>
                    <a:pt x="14182" y="0"/>
                    <a:pt x="19301" y="0"/>
                  </a:cubicBezTo>
                  <a:close/>
                </a:path>
              </a:pathLst>
            </a:custGeom>
            <a:solidFill>
              <a:srgbClr val="F1F6FF"/>
            </a:solidFill>
            <a:ln cap="sq">
              <a:noFill/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007269" cy="3645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42162" y="8019269"/>
            <a:ext cx="7621351" cy="1239549"/>
            <a:chOff x="0" y="0"/>
            <a:chExt cx="2007269" cy="32646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007269" cy="326466"/>
            </a:xfrm>
            <a:custGeom>
              <a:avLst/>
              <a:gdLst/>
              <a:ahLst/>
              <a:cxnLst/>
              <a:rect r="r" b="b" t="t" l="l"/>
              <a:pathLst>
                <a:path h="326466" w="2007269">
                  <a:moveTo>
                    <a:pt x="19301" y="0"/>
                  </a:moveTo>
                  <a:lnTo>
                    <a:pt x="1987969" y="0"/>
                  </a:lnTo>
                  <a:cubicBezTo>
                    <a:pt x="1993088" y="0"/>
                    <a:pt x="1997997" y="2033"/>
                    <a:pt x="2001616" y="5653"/>
                  </a:cubicBezTo>
                  <a:cubicBezTo>
                    <a:pt x="2005236" y="9273"/>
                    <a:pt x="2007269" y="14182"/>
                    <a:pt x="2007269" y="19301"/>
                  </a:cubicBezTo>
                  <a:lnTo>
                    <a:pt x="2007269" y="307165"/>
                  </a:lnTo>
                  <a:cubicBezTo>
                    <a:pt x="2007269" y="317824"/>
                    <a:pt x="1998628" y="326466"/>
                    <a:pt x="1987969" y="326466"/>
                  </a:cubicBezTo>
                  <a:lnTo>
                    <a:pt x="19301" y="326466"/>
                  </a:lnTo>
                  <a:cubicBezTo>
                    <a:pt x="14182" y="326466"/>
                    <a:pt x="9273" y="324432"/>
                    <a:pt x="5653" y="320813"/>
                  </a:cubicBezTo>
                  <a:cubicBezTo>
                    <a:pt x="2033" y="317193"/>
                    <a:pt x="0" y="312284"/>
                    <a:pt x="0" y="307165"/>
                  </a:cubicBezTo>
                  <a:lnTo>
                    <a:pt x="0" y="19301"/>
                  </a:lnTo>
                  <a:cubicBezTo>
                    <a:pt x="0" y="14182"/>
                    <a:pt x="2033" y="9273"/>
                    <a:pt x="5653" y="5653"/>
                  </a:cubicBezTo>
                  <a:cubicBezTo>
                    <a:pt x="9273" y="2033"/>
                    <a:pt x="14182" y="0"/>
                    <a:pt x="19301" y="0"/>
                  </a:cubicBezTo>
                  <a:close/>
                </a:path>
              </a:pathLst>
            </a:custGeom>
            <a:solidFill>
              <a:srgbClr val="F1F6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007269" cy="3645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9781443" y="4116778"/>
            <a:ext cx="1122247" cy="774218"/>
          </a:xfrm>
          <a:custGeom>
            <a:avLst/>
            <a:gdLst/>
            <a:ahLst/>
            <a:cxnLst/>
            <a:rect r="r" b="b" t="t" l="l"/>
            <a:pathLst>
              <a:path h="774218" w="1122247">
                <a:moveTo>
                  <a:pt x="0" y="0"/>
                </a:moveTo>
                <a:lnTo>
                  <a:pt x="1122247" y="0"/>
                </a:lnTo>
                <a:lnTo>
                  <a:pt x="1122247" y="774218"/>
                </a:lnTo>
                <a:lnTo>
                  <a:pt x="0" y="7742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781443" y="5443762"/>
            <a:ext cx="1122247" cy="774218"/>
          </a:xfrm>
          <a:custGeom>
            <a:avLst/>
            <a:gdLst/>
            <a:ahLst/>
            <a:cxnLst/>
            <a:rect r="r" b="b" t="t" l="l"/>
            <a:pathLst>
              <a:path h="774218" w="1122247">
                <a:moveTo>
                  <a:pt x="0" y="0"/>
                </a:moveTo>
                <a:lnTo>
                  <a:pt x="1122247" y="0"/>
                </a:lnTo>
                <a:lnTo>
                  <a:pt x="1122247" y="774218"/>
                </a:lnTo>
                <a:lnTo>
                  <a:pt x="0" y="7742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781443" y="6769218"/>
            <a:ext cx="1122247" cy="774218"/>
          </a:xfrm>
          <a:custGeom>
            <a:avLst/>
            <a:gdLst/>
            <a:ahLst/>
            <a:cxnLst/>
            <a:rect r="r" b="b" t="t" l="l"/>
            <a:pathLst>
              <a:path h="774218" w="1122247">
                <a:moveTo>
                  <a:pt x="0" y="0"/>
                </a:moveTo>
                <a:lnTo>
                  <a:pt x="1122247" y="0"/>
                </a:lnTo>
                <a:lnTo>
                  <a:pt x="1122247" y="774217"/>
                </a:lnTo>
                <a:lnTo>
                  <a:pt x="0" y="774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AutoShape 16" id="16"/>
          <p:cNvSpPr/>
          <p:nvPr/>
        </p:nvSpPr>
        <p:spPr>
          <a:xfrm flipV="true">
            <a:off x="15063959" y="4685798"/>
            <a:ext cx="846978" cy="1152237"/>
          </a:xfrm>
          <a:prstGeom prst="line">
            <a:avLst/>
          </a:prstGeom>
          <a:ln cap="flat" w="38100">
            <a:solidFill>
              <a:srgbClr val="1C4465"/>
            </a:solidFill>
            <a:prstDash val="sysDot"/>
            <a:headEnd type="none" len="sm" w="sm"/>
            <a:tailEnd type="arrow" len="sm" w="med"/>
          </a:ln>
        </p:spPr>
      </p:sp>
      <p:sp>
        <p:nvSpPr>
          <p:cNvPr name="AutoShape 17" id="17"/>
          <p:cNvSpPr/>
          <p:nvPr/>
        </p:nvSpPr>
        <p:spPr>
          <a:xfrm>
            <a:off x="15063959" y="5838035"/>
            <a:ext cx="846978" cy="0"/>
          </a:xfrm>
          <a:prstGeom prst="line">
            <a:avLst/>
          </a:prstGeom>
          <a:ln cap="flat" w="38100">
            <a:solidFill>
              <a:srgbClr val="1C4465"/>
            </a:solidFill>
            <a:prstDash val="sysDot"/>
            <a:headEnd type="none" len="sm" w="sm"/>
            <a:tailEnd type="arrow" len="sm" w="med"/>
          </a:ln>
        </p:spPr>
      </p:sp>
      <p:sp>
        <p:nvSpPr>
          <p:cNvPr name="AutoShape 18" id="18"/>
          <p:cNvSpPr/>
          <p:nvPr/>
        </p:nvSpPr>
        <p:spPr>
          <a:xfrm>
            <a:off x="15063959" y="5838035"/>
            <a:ext cx="735747" cy="1214998"/>
          </a:xfrm>
          <a:prstGeom prst="line">
            <a:avLst/>
          </a:prstGeom>
          <a:ln cap="flat" w="38100">
            <a:solidFill>
              <a:srgbClr val="1C4465"/>
            </a:solidFill>
            <a:prstDash val="sysDot"/>
            <a:headEnd type="none" len="sm" w="sm"/>
            <a:tailEnd type="arrow" len="sm" w="med"/>
          </a:ln>
        </p:spPr>
      </p:sp>
      <p:sp>
        <p:nvSpPr>
          <p:cNvPr name="AutoShape 19" id="19"/>
          <p:cNvSpPr/>
          <p:nvPr/>
        </p:nvSpPr>
        <p:spPr>
          <a:xfrm>
            <a:off x="10903690" y="4503887"/>
            <a:ext cx="936080" cy="1326984"/>
          </a:xfrm>
          <a:prstGeom prst="line">
            <a:avLst/>
          </a:prstGeom>
          <a:ln cap="flat" w="38100">
            <a:solidFill>
              <a:srgbClr val="1C4465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 flipV="true">
            <a:off x="10903690" y="5830871"/>
            <a:ext cx="1145439" cy="0"/>
          </a:xfrm>
          <a:prstGeom prst="line">
            <a:avLst/>
          </a:prstGeom>
          <a:ln cap="flat" w="38100">
            <a:solidFill>
              <a:srgbClr val="1C4465"/>
            </a:solidFill>
            <a:prstDash val="sysDot"/>
            <a:headEnd type="none" len="sm" w="sm"/>
            <a:tailEnd type="arrow" len="sm" w="med"/>
          </a:ln>
        </p:spPr>
      </p:sp>
      <p:sp>
        <p:nvSpPr>
          <p:cNvPr name="AutoShape 21" id="21"/>
          <p:cNvSpPr/>
          <p:nvPr/>
        </p:nvSpPr>
        <p:spPr>
          <a:xfrm flipV="true">
            <a:off x="10903690" y="5830871"/>
            <a:ext cx="936080" cy="1325455"/>
          </a:xfrm>
          <a:prstGeom prst="line">
            <a:avLst/>
          </a:prstGeom>
          <a:ln cap="flat" w="38100">
            <a:solidFill>
              <a:srgbClr val="1C4465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>
            <a:off x="13190907" y="5838035"/>
            <a:ext cx="597943" cy="0"/>
          </a:xfrm>
          <a:prstGeom prst="line">
            <a:avLst/>
          </a:prstGeom>
          <a:ln cap="flat" w="38100">
            <a:solidFill>
              <a:srgbClr val="1C4465"/>
            </a:solidFill>
            <a:prstDash val="sysDot"/>
            <a:headEnd type="none" len="sm" w="sm"/>
            <a:tailEnd type="arrow" len="sm" w="med"/>
          </a:ln>
        </p:spPr>
      </p:sp>
      <p:sp>
        <p:nvSpPr>
          <p:cNvPr name="TextBox 23" id="23"/>
          <p:cNvSpPr txBox="true"/>
          <p:nvPr/>
        </p:nvSpPr>
        <p:spPr>
          <a:xfrm rot="0">
            <a:off x="15990732" y="7712363"/>
            <a:ext cx="1266124" cy="213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Data processing</a:t>
            </a:r>
          </a:p>
        </p:txBody>
      </p:sp>
      <p:sp>
        <p:nvSpPr>
          <p:cNvPr name="Freeform 24" id="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6026990" y="6674557"/>
            <a:ext cx="1193608" cy="1193608"/>
          </a:xfrm>
          <a:custGeom>
            <a:avLst/>
            <a:gdLst/>
            <a:ahLst/>
            <a:cxnLst/>
            <a:rect r="r" b="b" t="t" l="l"/>
            <a:pathLst>
              <a:path h="1193608" w="1193608">
                <a:moveTo>
                  <a:pt x="0" y="0"/>
                </a:moveTo>
                <a:lnTo>
                  <a:pt x="1193608" y="0"/>
                </a:lnTo>
                <a:lnTo>
                  <a:pt x="1193608" y="1193608"/>
                </a:lnTo>
                <a:lnTo>
                  <a:pt x="0" y="11936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6131974" y="5403908"/>
            <a:ext cx="895129" cy="895129"/>
          </a:xfrm>
          <a:custGeom>
            <a:avLst/>
            <a:gdLst/>
            <a:ahLst/>
            <a:cxnLst/>
            <a:rect r="r" b="b" t="t" l="l"/>
            <a:pathLst>
              <a:path h="895129" w="895129">
                <a:moveTo>
                  <a:pt x="0" y="0"/>
                </a:moveTo>
                <a:lnTo>
                  <a:pt x="895130" y="0"/>
                </a:lnTo>
                <a:lnTo>
                  <a:pt x="895130" y="895129"/>
                </a:lnTo>
                <a:lnTo>
                  <a:pt x="0" y="8951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2206441" y="5419299"/>
            <a:ext cx="845750" cy="845750"/>
          </a:xfrm>
          <a:custGeom>
            <a:avLst/>
            <a:gdLst/>
            <a:ahLst/>
            <a:cxnLst/>
            <a:rect r="r" b="b" t="t" l="l"/>
            <a:pathLst>
              <a:path h="845750" w="845750">
                <a:moveTo>
                  <a:pt x="0" y="0"/>
                </a:moveTo>
                <a:lnTo>
                  <a:pt x="845750" y="0"/>
                </a:lnTo>
                <a:lnTo>
                  <a:pt x="845750" y="845750"/>
                </a:lnTo>
                <a:lnTo>
                  <a:pt x="0" y="8457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4060025" y="5441547"/>
            <a:ext cx="801254" cy="801254"/>
          </a:xfrm>
          <a:custGeom>
            <a:avLst/>
            <a:gdLst/>
            <a:ahLst/>
            <a:cxnLst/>
            <a:rect r="r" b="b" t="t" l="l"/>
            <a:pathLst>
              <a:path h="801254" w="801254">
                <a:moveTo>
                  <a:pt x="0" y="0"/>
                </a:moveTo>
                <a:lnTo>
                  <a:pt x="801254" y="0"/>
                </a:lnTo>
                <a:lnTo>
                  <a:pt x="801254" y="801254"/>
                </a:lnTo>
                <a:lnTo>
                  <a:pt x="0" y="8012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6181029" y="4091254"/>
            <a:ext cx="797020" cy="797020"/>
          </a:xfrm>
          <a:custGeom>
            <a:avLst/>
            <a:gdLst/>
            <a:ahLst/>
            <a:cxnLst/>
            <a:rect r="r" b="b" t="t" l="l"/>
            <a:pathLst>
              <a:path h="797020" w="797020">
                <a:moveTo>
                  <a:pt x="0" y="0"/>
                </a:moveTo>
                <a:lnTo>
                  <a:pt x="797020" y="0"/>
                </a:lnTo>
                <a:lnTo>
                  <a:pt x="797020" y="797020"/>
                </a:lnTo>
                <a:lnTo>
                  <a:pt x="0" y="79702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082665" y="6746680"/>
            <a:ext cx="479228" cy="430993"/>
          </a:xfrm>
          <a:custGeom>
            <a:avLst/>
            <a:gdLst/>
            <a:ahLst/>
            <a:cxnLst/>
            <a:rect r="r" b="b" t="t" l="l"/>
            <a:pathLst>
              <a:path h="430993" w="479228">
                <a:moveTo>
                  <a:pt x="0" y="0"/>
                </a:moveTo>
                <a:lnTo>
                  <a:pt x="479228" y="0"/>
                </a:lnTo>
                <a:lnTo>
                  <a:pt x="479228" y="430993"/>
                </a:lnTo>
                <a:lnTo>
                  <a:pt x="0" y="43099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-5595" r="0" b="-5595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082665" y="8208050"/>
            <a:ext cx="479228" cy="430993"/>
          </a:xfrm>
          <a:custGeom>
            <a:avLst/>
            <a:gdLst/>
            <a:ahLst/>
            <a:cxnLst/>
            <a:rect r="r" b="b" t="t" l="l"/>
            <a:pathLst>
              <a:path h="430993" w="479228">
                <a:moveTo>
                  <a:pt x="0" y="0"/>
                </a:moveTo>
                <a:lnTo>
                  <a:pt x="479228" y="0"/>
                </a:lnTo>
                <a:lnTo>
                  <a:pt x="479228" y="430993"/>
                </a:lnTo>
                <a:lnTo>
                  <a:pt x="0" y="43099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-5595" r="0" b="-5595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082665" y="5276553"/>
            <a:ext cx="479228" cy="430993"/>
          </a:xfrm>
          <a:custGeom>
            <a:avLst/>
            <a:gdLst/>
            <a:ahLst/>
            <a:cxnLst/>
            <a:rect r="r" b="b" t="t" l="l"/>
            <a:pathLst>
              <a:path h="430993" w="479228">
                <a:moveTo>
                  <a:pt x="0" y="0"/>
                </a:moveTo>
                <a:lnTo>
                  <a:pt x="479228" y="0"/>
                </a:lnTo>
                <a:lnTo>
                  <a:pt x="479228" y="430993"/>
                </a:lnTo>
                <a:lnTo>
                  <a:pt x="0" y="43099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-5595" r="0" b="-5595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6649759" y="9869514"/>
            <a:ext cx="1214195" cy="260500"/>
          </a:xfrm>
          <a:custGeom>
            <a:avLst/>
            <a:gdLst/>
            <a:ahLst/>
            <a:cxnLst/>
            <a:rect r="r" b="b" t="t" l="l"/>
            <a:pathLst>
              <a:path h="260500" w="1214195">
                <a:moveTo>
                  <a:pt x="0" y="0"/>
                </a:moveTo>
                <a:lnTo>
                  <a:pt x="1214195" y="0"/>
                </a:lnTo>
                <a:lnTo>
                  <a:pt x="1214195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7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3" id="33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grpSp>
          <p:nvGrpSpPr>
            <p:cNvPr name="Group 34" id="34"/>
            <p:cNvGrpSpPr/>
            <p:nvPr/>
          </p:nvGrpSpPr>
          <p:grpSpPr>
            <a:xfrm rot="0">
              <a:off x="0" y="0"/>
              <a:ext cx="24384000" cy="766148"/>
              <a:chOff x="0" y="0"/>
              <a:chExt cx="24384000" cy="766148"/>
            </a:xfrm>
          </p:grpSpPr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24384000" cy="766099"/>
              </a:xfrm>
              <a:custGeom>
                <a:avLst/>
                <a:gdLst/>
                <a:ahLst/>
                <a:cxnLst/>
                <a:rect r="r" b="b" t="t" l="l"/>
                <a:pathLst>
                  <a:path h="766099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766099"/>
                    </a:lnTo>
                    <a:lnTo>
                      <a:pt x="0" y="766099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36" id="36"/>
            <p:cNvSpPr/>
            <p:nvPr/>
          </p:nvSpPr>
          <p:spPr>
            <a:xfrm flipH="false" flipV="false" rot="0">
              <a:off x="22199679" y="209408"/>
              <a:ext cx="1618927" cy="347333"/>
            </a:xfrm>
            <a:custGeom>
              <a:avLst/>
              <a:gdLst/>
              <a:ahLst/>
              <a:cxnLst/>
              <a:rect r="r" b="b" t="t" l="l"/>
              <a:pathLst>
                <a:path h="347333" w="1618927">
                  <a:moveTo>
                    <a:pt x="0" y="0"/>
                  </a:moveTo>
                  <a:lnTo>
                    <a:pt x="1618926" y="0"/>
                  </a:lnTo>
                  <a:lnTo>
                    <a:pt x="1618926" y="347333"/>
                  </a:lnTo>
                  <a:lnTo>
                    <a:pt x="0" y="347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alphaModFix amt="70000"/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37" id="37"/>
          <p:cNvSpPr txBox="true"/>
          <p:nvPr/>
        </p:nvSpPr>
        <p:spPr>
          <a:xfrm rot="0">
            <a:off x="928876" y="1173720"/>
            <a:ext cx="8080921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60"/>
              </a:lnSpc>
              <a:spcBef>
                <a:spcPct val="0"/>
              </a:spcBef>
            </a:pPr>
            <a:r>
              <a:rPr lang="en-US" b="true" sz="48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Realidad del Centro de Datos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966778" y="2216329"/>
            <a:ext cx="8043018" cy="2463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Navixy IoT Query </a:t>
            </a:r>
            <a:r>
              <a:rPr lang="en-US" sz="20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es una plataforma centralizada de almacenamiento 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datos para análisis, diseñada para administrar y analizar datos telemáticos y comerciales.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Combina las fortalezas de los lagos de datos y los almacenes 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datos para proporcionar un entorno unificado, escalable 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y seguro para la gestión de datos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9809619" y="5037045"/>
            <a:ext cx="1083860" cy="213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Business data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9736616" y="6377490"/>
            <a:ext cx="1229866" cy="213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Telematics data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9917030" y="7712363"/>
            <a:ext cx="833108" cy="213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Other data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2501282" y="6377490"/>
            <a:ext cx="293262" cy="213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ETL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3958685" y="6317305"/>
            <a:ext cx="1003934" cy="640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Navixy IoT Query</a:t>
            </a:r>
          </a:p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(PTL)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6230084" y="5037045"/>
            <a:ext cx="698911" cy="213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Analytics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6172084" y="6377490"/>
            <a:ext cx="922018" cy="213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Integrations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696197" y="5285220"/>
            <a:ext cx="6709354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  <a:spcBef>
                <a:spcPct val="0"/>
              </a:spcBef>
            </a:pPr>
            <a:r>
              <a:rPr lang="en-US" b="true" sz="1800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Data Lakehouse: </a:t>
            </a:r>
            <a:r>
              <a:rPr lang="en-US" sz="18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Almacenamiento de datos centralizado con diversas fuentes de datos integrados, sin silos y proporcionando una visión amplia de las operaciones comerciales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696197" y="6751794"/>
            <a:ext cx="6424099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Acceso a datos: </a:t>
            </a:r>
            <a:r>
              <a:rPr lang="en-US" sz="18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Solución de acceso y procesamiento de datos </a:t>
            </a:r>
          </a:p>
          <a:p>
            <a:pPr algn="l">
              <a:lnSpc>
                <a:spcPts val="2160"/>
              </a:lnSpc>
              <a:spcBef>
                <a:spcPct val="0"/>
              </a:spcBef>
            </a:pPr>
            <a:r>
              <a:rPr lang="en-US" sz="18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en tiempo real e históricos, permitiendo la toma de decisiones oportunas y adecuadas a los cambios del mercado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696197" y="8208050"/>
            <a:ext cx="7218349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Análisis de datos: </a:t>
            </a:r>
            <a:r>
              <a:rPr lang="en-US" sz="18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Herramienta de análisis flexible para la creación 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de informes/dashboards personalizados, mejorando la calidad </a:t>
            </a:r>
          </a:p>
          <a:p>
            <a:pPr algn="l">
              <a:lnSpc>
                <a:spcPts val="2160"/>
              </a:lnSpc>
              <a:spcBef>
                <a:spcPct val="0"/>
              </a:spcBef>
            </a:pPr>
            <a:r>
              <a:rPr lang="en-US" sz="18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a través de profundizar en la interpretación de los datos</a:t>
            </a:r>
          </a:p>
        </p:txBody>
      </p:sp>
    </p:spTree>
  </p:cSld>
  <p:clrMapOvr>
    <a:masterClrMapping/>
  </p:clrMapOvr>
  <p:transition spd="slow">
    <p:push dir="l"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4583063" y="3181692"/>
            <a:ext cx="687765" cy="687765"/>
          </a:xfrm>
          <a:custGeom>
            <a:avLst/>
            <a:gdLst/>
            <a:ahLst/>
            <a:cxnLst/>
            <a:rect r="r" b="b" t="t" l="l"/>
            <a:pathLst>
              <a:path h="687765" w="687765">
                <a:moveTo>
                  <a:pt x="0" y="0"/>
                </a:moveTo>
                <a:lnTo>
                  <a:pt x="687765" y="0"/>
                </a:lnTo>
                <a:lnTo>
                  <a:pt x="687765" y="687766"/>
                </a:lnTo>
                <a:lnTo>
                  <a:pt x="0" y="6877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413348" y="6030249"/>
            <a:ext cx="1027195" cy="1027195"/>
            <a:chOff x="0" y="0"/>
            <a:chExt cx="1369593" cy="1369593"/>
          </a:xfrm>
        </p:grpSpPr>
        <p:sp>
          <p:nvSpPr>
            <p:cNvPr name="Freeform 5" id="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1369593" cy="1369593"/>
            </a:xfrm>
            <a:custGeom>
              <a:avLst/>
              <a:gdLst/>
              <a:ahLst/>
              <a:cxnLst/>
              <a:rect r="r" b="b" t="t" l="l"/>
              <a:pathLst>
                <a:path h="1369593" w="1369593">
                  <a:moveTo>
                    <a:pt x="0" y="0"/>
                  </a:moveTo>
                  <a:lnTo>
                    <a:pt x="1369593" y="0"/>
                  </a:lnTo>
                  <a:lnTo>
                    <a:pt x="1369593" y="1369593"/>
                  </a:lnTo>
                  <a:lnTo>
                    <a:pt x="0" y="13695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289435" y="388497"/>
              <a:ext cx="800101" cy="464821"/>
            </a:xfrm>
            <a:custGeom>
              <a:avLst/>
              <a:gdLst/>
              <a:ahLst/>
              <a:cxnLst/>
              <a:rect r="r" b="b" t="t" l="l"/>
              <a:pathLst>
                <a:path h="464821" w="800101">
                  <a:moveTo>
                    <a:pt x="0" y="0"/>
                  </a:moveTo>
                  <a:lnTo>
                    <a:pt x="800101" y="0"/>
                  </a:lnTo>
                  <a:lnTo>
                    <a:pt x="800101" y="464821"/>
                  </a:lnTo>
                  <a:lnTo>
                    <a:pt x="0" y="4648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36174" t="-83580" r="-35002" b="-111069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679875" y="4137331"/>
            <a:ext cx="2396339" cy="3505282"/>
          </a:xfrm>
          <a:custGeom>
            <a:avLst/>
            <a:gdLst/>
            <a:ahLst/>
            <a:cxnLst/>
            <a:rect r="r" b="b" t="t" l="l"/>
            <a:pathLst>
              <a:path h="3505282" w="2396339">
                <a:moveTo>
                  <a:pt x="0" y="0"/>
                </a:moveTo>
                <a:lnTo>
                  <a:pt x="2396338" y="0"/>
                </a:lnTo>
                <a:lnTo>
                  <a:pt x="2396338" y="3505283"/>
                </a:lnTo>
                <a:lnTo>
                  <a:pt x="0" y="350528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>
            <a:off x="3929087" y="4252928"/>
            <a:ext cx="794429" cy="643874"/>
          </a:xfrm>
          <a:custGeom>
            <a:avLst/>
            <a:gdLst/>
            <a:ahLst/>
            <a:cxnLst/>
            <a:rect r="r" b="b" t="t" l="l"/>
            <a:pathLst>
              <a:path h="643874" w="794429">
                <a:moveTo>
                  <a:pt x="0" y="643874"/>
                </a:moveTo>
                <a:lnTo>
                  <a:pt x="0" y="321937"/>
                </a:lnTo>
                <a:cubicBezTo>
                  <a:pt x="0" y="236554"/>
                  <a:pt x="33918" y="154668"/>
                  <a:pt x="94293" y="94293"/>
                </a:cubicBezTo>
                <a:cubicBezTo>
                  <a:pt x="154668" y="33918"/>
                  <a:pt x="236554" y="0"/>
                  <a:pt x="321937" y="0"/>
                </a:cubicBezTo>
                <a:lnTo>
                  <a:pt x="794429" y="0"/>
                </a:lnTo>
              </a:path>
            </a:pathLst>
          </a:custGeom>
          <a:ln cap="flat" w="19050">
            <a:solidFill>
              <a:srgbClr val="D1D9E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9" id="9"/>
          <p:cNvSpPr/>
          <p:nvPr/>
        </p:nvSpPr>
        <p:spPr>
          <a:xfrm>
            <a:off x="3929087" y="6860705"/>
            <a:ext cx="794429" cy="122822"/>
          </a:xfrm>
          <a:custGeom>
            <a:avLst/>
            <a:gdLst/>
            <a:ahLst/>
            <a:cxnLst/>
            <a:rect r="r" b="b" t="t" l="l"/>
            <a:pathLst>
              <a:path h="122822" w="794429">
                <a:moveTo>
                  <a:pt x="0" y="122822"/>
                </a:moveTo>
                <a:lnTo>
                  <a:pt x="0" y="61411"/>
                </a:lnTo>
                <a:cubicBezTo>
                  <a:pt x="0" y="45124"/>
                  <a:pt x="6470" y="29504"/>
                  <a:pt x="17987" y="17987"/>
                </a:cubicBezTo>
                <a:cubicBezTo>
                  <a:pt x="29504" y="6470"/>
                  <a:pt x="45124" y="0"/>
                  <a:pt x="61411" y="0"/>
                </a:cubicBezTo>
                <a:lnTo>
                  <a:pt x="794429" y="0"/>
                </a:lnTo>
              </a:path>
            </a:pathLst>
          </a:custGeom>
          <a:ln cap="flat" w="19050">
            <a:solidFill>
              <a:srgbClr val="D1D9E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>
            <a:off x="3929087" y="5700090"/>
            <a:ext cx="784437" cy="314899"/>
          </a:xfrm>
          <a:custGeom>
            <a:avLst/>
            <a:gdLst/>
            <a:ahLst/>
            <a:cxnLst/>
            <a:rect r="r" b="b" t="t" l="l"/>
            <a:pathLst>
              <a:path h="314899" w="784437">
                <a:moveTo>
                  <a:pt x="0" y="314899"/>
                </a:moveTo>
                <a:lnTo>
                  <a:pt x="0" y="157449"/>
                </a:lnTo>
                <a:cubicBezTo>
                  <a:pt x="0" y="70492"/>
                  <a:pt x="70493" y="0"/>
                  <a:pt x="157450" y="0"/>
                </a:cubicBezTo>
                <a:lnTo>
                  <a:pt x="784437" y="0"/>
                </a:lnTo>
              </a:path>
            </a:pathLst>
          </a:custGeom>
          <a:ln cap="flat" w="19050">
            <a:solidFill>
              <a:srgbClr val="D1D9E8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1" id="11"/>
          <p:cNvGrpSpPr/>
          <p:nvPr/>
        </p:nvGrpSpPr>
        <p:grpSpPr>
          <a:xfrm rot="0">
            <a:off x="1162420" y="4451546"/>
            <a:ext cx="1373578" cy="372726"/>
            <a:chOff x="0" y="0"/>
            <a:chExt cx="344873" cy="9358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44873" cy="93583"/>
            </a:xfrm>
            <a:custGeom>
              <a:avLst/>
              <a:gdLst/>
              <a:ahLst/>
              <a:cxnLst/>
              <a:rect r="r" b="b" t="t" l="l"/>
              <a:pathLst>
                <a:path h="93583" w="344873">
                  <a:moveTo>
                    <a:pt x="46791" y="0"/>
                  </a:moveTo>
                  <a:lnTo>
                    <a:pt x="298082" y="0"/>
                  </a:lnTo>
                  <a:cubicBezTo>
                    <a:pt x="323924" y="0"/>
                    <a:pt x="344873" y="20949"/>
                    <a:pt x="344873" y="46791"/>
                  </a:cubicBezTo>
                  <a:lnTo>
                    <a:pt x="344873" y="46791"/>
                  </a:lnTo>
                  <a:cubicBezTo>
                    <a:pt x="344873" y="72633"/>
                    <a:pt x="323924" y="93583"/>
                    <a:pt x="298082" y="93583"/>
                  </a:cubicBezTo>
                  <a:lnTo>
                    <a:pt x="46791" y="93583"/>
                  </a:lnTo>
                  <a:cubicBezTo>
                    <a:pt x="20949" y="93583"/>
                    <a:pt x="0" y="72633"/>
                    <a:pt x="0" y="46791"/>
                  </a:cubicBezTo>
                  <a:lnTo>
                    <a:pt x="0" y="46791"/>
                  </a:lnTo>
                  <a:cubicBezTo>
                    <a:pt x="0" y="20949"/>
                    <a:pt x="20949" y="0"/>
                    <a:pt x="46791" y="0"/>
                  </a:cubicBezTo>
                  <a:close/>
                </a:path>
              </a:pathLst>
            </a:custGeom>
            <a:solidFill>
              <a:srgbClr val="808B9B"/>
            </a:solidFill>
            <a:ln cap="rnd">
              <a:noFill/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344873" cy="112633"/>
            </a:xfrm>
            <a:prstGeom prst="rect">
              <a:avLst/>
            </a:prstGeom>
          </p:spPr>
          <p:txBody>
            <a:bodyPr anchor="ctr" rtlCol="false" tIns="53288" lIns="53288" bIns="53288" rIns="53288"/>
            <a:lstStyle/>
            <a:p>
              <a:pPr algn="ctr">
                <a:lnSpc>
                  <a:spcPts val="1260"/>
                </a:lnSpc>
              </a:pPr>
              <a:r>
                <a:rPr lang="en-US" sz="9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Próx</a:t>
              </a:r>
              <a:r>
                <a:rPr lang="en-US" sz="9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imamente en 2026</a:t>
              </a: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934061" y="1177038"/>
            <a:ext cx="10713122" cy="714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60"/>
              </a:lnSpc>
              <a:spcBef>
                <a:spcPct val="0"/>
              </a:spcBef>
            </a:pPr>
            <a:r>
              <a:rPr lang="en-US" b="true" sz="48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PTL es la base de la analítica avanzada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955871" y="4451546"/>
            <a:ext cx="617339" cy="1514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99"/>
              </a:lnSpc>
              <a:spcBef>
                <a:spcPct val="0"/>
              </a:spcBef>
            </a:pPr>
            <a:r>
              <a:rPr lang="en-US" sz="99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x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963134" y="4117678"/>
            <a:ext cx="1927622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b="true" sz="2400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Business data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673417" y="4717817"/>
            <a:ext cx="507057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+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849281" y="7253400"/>
            <a:ext cx="2155329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b="true" sz="2400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Telematics data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899052" y="5528802"/>
            <a:ext cx="5784963" cy="354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37"/>
              </a:lnSpc>
              <a:spcBef>
                <a:spcPct val="0"/>
              </a:spcBef>
            </a:pPr>
            <a:r>
              <a:rPr lang="en-US" b="true" sz="2097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Conjunt</a:t>
            </a:r>
            <a:r>
              <a:rPr lang="en-US" b="true" sz="2097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os de datos procesados y estructurados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899052" y="5972314"/>
            <a:ext cx="5988653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Ideales para modelado avanzado y experimentación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897626" y="4072668"/>
            <a:ext cx="4312890" cy="354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37"/>
              </a:lnSpc>
              <a:spcBef>
                <a:spcPct val="0"/>
              </a:spcBef>
            </a:pPr>
            <a:r>
              <a:rPr lang="en-US" b="true" sz="2097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Análi</a:t>
            </a:r>
            <a:r>
              <a:rPr lang="en-US" b="true" sz="2097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sis listos para negocio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897626" y="4469478"/>
            <a:ext cx="5704683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Ideal</a:t>
            </a:r>
            <a:r>
              <a:rPr lang="en-US" sz="18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es para crear tableros ejecutivos, reportes operacionales y herramientas de toma de decisiones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56073" y="2944273"/>
            <a:ext cx="9057607" cy="537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b="true" sz="3200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Estructura de Navixy IoT Query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897626" y="7083087"/>
            <a:ext cx="5766297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Perfectos para solución de problemas, detección 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de anomalías e integraciones personalizadas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897626" y="6683581"/>
            <a:ext cx="2680416" cy="354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37"/>
              </a:lnSpc>
            </a:pPr>
            <a:r>
              <a:rPr lang="en-US" sz="2097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</a:t>
            </a:r>
            <a:r>
              <a:rPr lang="en-US" b="true" sz="2097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atos sin procesar</a:t>
            </a:r>
          </a:p>
        </p:txBody>
      </p:sp>
      <p:sp>
        <p:nvSpPr>
          <p:cNvPr name="TextBox 26" id="26"/>
          <p:cNvSpPr txBox="true"/>
          <p:nvPr/>
        </p:nvSpPr>
        <p:spPr>
          <a:xfrm rot="-1820904">
            <a:off x="3131901" y="5337494"/>
            <a:ext cx="809628" cy="277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02"/>
              </a:lnSpc>
              <a:spcBef>
                <a:spcPct val="0"/>
              </a:spcBef>
            </a:pPr>
            <a:r>
              <a:rPr lang="en-US" sz="1573">
                <a:solidFill>
                  <a:srgbClr val="000000">
                    <a:alpha val="22745"/>
                  </a:srgbClr>
                </a:solidFill>
                <a:latin typeface="Proxima Nova"/>
                <a:ea typeface="Proxima Nova"/>
                <a:cs typeface="Proxima Nova"/>
                <a:sym typeface="Proxima Nova"/>
              </a:rPr>
              <a:t>Oro</a:t>
            </a:r>
          </a:p>
        </p:txBody>
      </p:sp>
      <p:sp>
        <p:nvSpPr>
          <p:cNvPr name="TextBox 27" id="27"/>
          <p:cNvSpPr txBox="true"/>
          <p:nvPr/>
        </p:nvSpPr>
        <p:spPr>
          <a:xfrm rot="-1832480">
            <a:off x="3307821" y="6070535"/>
            <a:ext cx="612217" cy="277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02"/>
              </a:lnSpc>
              <a:spcBef>
                <a:spcPct val="0"/>
              </a:spcBef>
            </a:pPr>
            <a:r>
              <a:rPr lang="en-US" sz="1573">
                <a:solidFill>
                  <a:srgbClr val="000000">
                    <a:alpha val="22745"/>
                  </a:srgbClr>
                </a:solidFill>
                <a:latin typeface="Proxima Nova"/>
                <a:ea typeface="Proxima Nova"/>
                <a:cs typeface="Proxima Nova"/>
                <a:sym typeface="Proxima Nova"/>
              </a:rPr>
              <a:t>Plata</a:t>
            </a:r>
          </a:p>
        </p:txBody>
      </p:sp>
      <p:sp>
        <p:nvSpPr>
          <p:cNvPr name="TextBox 28" id="28"/>
          <p:cNvSpPr txBox="true"/>
          <p:nvPr/>
        </p:nvSpPr>
        <p:spPr>
          <a:xfrm rot="-1832480">
            <a:off x="3027552" y="6922940"/>
            <a:ext cx="1003072" cy="275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49"/>
              </a:lnSpc>
              <a:spcBef>
                <a:spcPct val="0"/>
              </a:spcBef>
            </a:pPr>
            <a:r>
              <a:rPr lang="en-US" sz="1678">
                <a:solidFill>
                  <a:srgbClr val="000000">
                    <a:alpha val="22745"/>
                  </a:srgbClr>
                </a:solidFill>
                <a:latin typeface="Proxima Nova"/>
                <a:ea typeface="Proxima Nova"/>
                <a:cs typeface="Proxima Nova"/>
                <a:sym typeface="Proxima Nova"/>
              </a:rPr>
              <a:t>Bronce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16649759" y="9869514"/>
            <a:ext cx="1214195" cy="260500"/>
          </a:xfrm>
          <a:custGeom>
            <a:avLst/>
            <a:gdLst/>
            <a:ahLst/>
            <a:cxnLst/>
            <a:rect r="r" b="b" t="t" l="l"/>
            <a:pathLst>
              <a:path h="260500" w="1214195">
                <a:moveTo>
                  <a:pt x="0" y="0"/>
                </a:moveTo>
                <a:lnTo>
                  <a:pt x="1214195" y="0"/>
                </a:lnTo>
                <a:lnTo>
                  <a:pt x="1214195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70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0" id="30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grpSp>
          <p:nvGrpSpPr>
            <p:cNvPr name="Group 31" id="31"/>
            <p:cNvGrpSpPr/>
            <p:nvPr/>
          </p:nvGrpSpPr>
          <p:grpSpPr>
            <a:xfrm rot="0">
              <a:off x="0" y="0"/>
              <a:ext cx="24384000" cy="766148"/>
              <a:chOff x="0" y="0"/>
              <a:chExt cx="24384000" cy="766148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24384000" cy="766099"/>
              </a:xfrm>
              <a:custGeom>
                <a:avLst/>
                <a:gdLst/>
                <a:ahLst/>
                <a:cxnLst/>
                <a:rect r="r" b="b" t="t" l="l"/>
                <a:pathLst>
                  <a:path h="766099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766099"/>
                    </a:lnTo>
                    <a:lnTo>
                      <a:pt x="0" y="766099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33" id="33"/>
            <p:cNvSpPr/>
            <p:nvPr/>
          </p:nvSpPr>
          <p:spPr>
            <a:xfrm flipH="false" flipV="false" rot="0">
              <a:off x="22199679" y="209408"/>
              <a:ext cx="1618927" cy="347333"/>
            </a:xfrm>
            <a:custGeom>
              <a:avLst/>
              <a:gdLst/>
              <a:ahLst/>
              <a:cxnLst/>
              <a:rect r="r" b="b" t="t" l="l"/>
              <a:pathLst>
                <a:path h="347333" w="1618927">
                  <a:moveTo>
                    <a:pt x="0" y="0"/>
                  </a:moveTo>
                  <a:lnTo>
                    <a:pt x="1618926" y="0"/>
                  </a:lnTo>
                  <a:lnTo>
                    <a:pt x="1618926" y="347333"/>
                  </a:lnTo>
                  <a:lnTo>
                    <a:pt x="0" y="347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alphaModFix amt="70000"/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slow">
    <p:push dir="l"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25078" y="1176435"/>
            <a:ext cx="8219122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60"/>
              </a:lnSpc>
            </a:pPr>
            <a:r>
              <a:rPr lang="en-US" sz="4800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Incremente </a:t>
            </a:r>
          </a:p>
          <a:p>
            <a:pPr algn="l">
              <a:lnSpc>
                <a:spcPts val="5760"/>
              </a:lnSpc>
              <a:spcBef>
                <a:spcPct val="0"/>
              </a:spcBef>
            </a:pPr>
            <a:r>
              <a:rPr lang="en-US" b="true" sz="48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la eficiencia operativa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925078" y="3448457"/>
            <a:ext cx="5368394" cy="3806848"/>
            <a:chOff x="0" y="0"/>
            <a:chExt cx="1413898" cy="100262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13898" cy="1002627"/>
            </a:xfrm>
            <a:custGeom>
              <a:avLst/>
              <a:gdLst/>
              <a:ahLst/>
              <a:cxnLst/>
              <a:rect r="r" b="b" t="t" l="l"/>
              <a:pathLst>
                <a:path h="1002627" w="1413898">
                  <a:moveTo>
                    <a:pt x="46148" y="0"/>
                  </a:moveTo>
                  <a:lnTo>
                    <a:pt x="1367750" y="0"/>
                  </a:lnTo>
                  <a:cubicBezTo>
                    <a:pt x="1393237" y="0"/>
                    <a:pt x="1413898" y="20661"/>
                    <a:pt x="1413898" y="46148"/>
                  </a:cubicBezTo>
                  <a:lnTo>
                    <a:pt x="1413898" y="956479"/>
                  </a:lnTo>
                  <a:cubicBezTo>
                    <a:pt x="1413898" y="981965"/>
                    <a:pt x="1393237" y="1002627"/>
                    <a:pt x="1367750" y="1002627"/>
                  </a:cubicBezTo>
                  <a:lnTo>
                    <a:pt x="46148" y="1002627"/>
                  </a:lnTo>
                  <a:cubicBezTo>
                    <a:pt x="20661" y="1002627"/>
                    <a:pt x="0" y="981965"/>
                    <a:pt x="0" y="956479"/>
                  </a:cubicBezTo>
                  <a:lnTo>
                    <a:pt x="0" y="46148"/>
                  </a:lnTo>
                  <a:cubicBezTo>
                    <a:pt x="0" y="20661"/>
                    <a:pt x="20661" y="0"/>
                    <a:pt x="46148" y="0"/>
                  </a:cubicBezTo>
                  <a:close/>
                </a:path>
              </a:pathLst>
            </a:custGeom>
            <a:solidFill>
              <a:srgbClr val="F1F6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413898" cy="10407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6690073" y="3448457"/>
            <a:ext cx="5198028" cy="3806848"/>
            <a:chOff x="0" y="0"/>
            <a:chExt cx="1369028" cy="100262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69028" cy="1002627"/>
            </a:xfrm>
            <a:custGeom>
              <a:avLst/>
              <a:gdLst/>
              <a:ahLst/>
              <a:cxnLst/>
              <a:rect r="r" b="b" t="t" l="l"/>
              <a:pathLst>
                <a:path h="1002627" w="1369028">
                  <a:moveTo>
                    <a:pt x="47661" y="0"/>
                  </a:moveTo>
                  <a:lnTo>
                    <a:pt x="1321367" y="0"/>
                  </a:lnTo>
                  <a:cubicBezTo>
                    <a:pt x="1347689" y="0"/>
                    <a:pt x="1369028" y="21338"/>
                    <a:pt x="1369028" y="47661"/>
                  </a:cubicBezTo>
                  <a:lnTo>
                    <a:pt x="1369028" y="954966"/>
                  </a:lnTo>
                  <a:cubicBezTo>
                    <a:pt x="1369028" y="967606"/>
                    <a:pt x="1364006" y="979729"/>
                    <a:pt x="1355068" y="988667"/>
                  </a:cubicBezTo>
                  <a:cubicBezTo>
                    <a:pt x="1346130" y="997605"/>
                    <a:pt x="1334008" y="1002627"/>
                    <a:pt x="1321367" y="1002627"/>
                  </a:cubicBezTo>
                  <a:lnTo>
                    <a:pt x="47661" y="1002627"/>
                  </a:lnTo>
                  <a:cubicBezTo>
                    <a:pt x="21338" y="1002627"/>
                    <a:pt x="0" y="981288"/>
                    <a:pt x="0" y="954966"/>
                  </a:cubicBezTo>
                  <a:lnTo>
                    <a:pt x="0" y="47661"/>
                  </a:lnTo>
                  <a:cubicBezTo>
                    <a:pt x="0" y="21338"/>
                    <a:pt x="21338" y="0"/>
                    <a:pt x="47661" y="0"/>
                  </a:cubicBezTo>
                  <a:close/>
                </a:path>
              </a:pathLst>
            </a:custGeom>
            <a:solidFill>
              <a:srgbClr val="F1F6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369028" cy="10407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231001" y="3448457"/>
            <a:ext cx="5309972" cy="3806848"/>
            <a:chOff x="0" y="0"/>
            <a:chExt cx="1398511" cy="100262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98511" cy="1002627"/>
            </a:xfrm>
            <a:custGeom>
              <a:avLst/>
              <a:gdLst/>
              <a:ahLst/>
              <a:cxnLst/>
              <a:rect r="r" b="b" t="t" l="l"/>
              <a:pathLst>
                <a:path h="1002627" w="1398511">
                  <a:moveTo>
                    <a:pt x="46656" y="0"/>
                  </a:moveTo>
                  <a:lnTo>
                    <a:pt x="1351855" y="0"/>
                  </a:lnTo>
                  <a:cubicBezTo>
                    <a:pt x="1377623" y="0"/>
                    <a:pt x="1398511" y="20889"/>
                    <a:pt x="1398511" y="46656"/>
                  </a:cubicBezTo>
                  <a:lnTo>
                    <a:pt x="1398511" y="955971"/>
                  </a:lnTo>
                  <a:cubicBezTo>
                    <a:pt x="1398511" y="981738"/>
                    <a:pt x="1377623" y="1002627"/>
                    <a:pt x="1351855" y="1002627"/>
                  </a:cubicBezTo>
                  <a:lnTo>
                    <a:pt x="46656" y="1002627"/>
                  </a:lnTo>
                  <a:cubicBezTo>
                    <a:pt x="20889" y="1002627"/>
                    <a:pt x="0" y="981738"/>
                    <a:pt x="0" y="955971"/>
                  </a:cubicBezTo>
                  <a:lnTo>
                    <a:pt x="0" y="46656"/>
                  </a:lnTo>
                  <a:cubicBezTo>
                    <a:pt x="0" y="20889"/>
                    <a:pt x="20889" y="0"/>
                    <a:pt x="46656" y="0"/>
                  </a:cubicBezTo>
                  <a:close/>
                </a:path>
              </a:pathLst>
            </a:custGeom>
            <a:solidFill>
              <a:srgbClr val="F1F6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398511" cy="10407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333717" y="5373680"/>
            <a:ext cx="4628183" cy="1547464"/>
            <a:chOff x="0" y="0"/>
            <a:chExt cx="6170910" cy="206328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170910" cy="2063285"/>
            </a:xfrm>
            <a:custGeom>
              <a:avLst/>
              <a:gdLst/>
              <a:ahLst/>
              <a:cxnLst/>
              <a:rect r="r" b="b" t="t" l="l"/>
              <a:pathLst>
                <a:path h="2063285" w="6170910">
                  <a:moveTo>
                    <a:pt x="0" y="0"/>
                  </a:moveTo>
                  <a:lnTo>
                    <a:pt x="6170910" y="0"/>
                  </a:lnTo>
                  <a:lnTo>
                    <a:pt x="6170910" y="2063285"/>
                  </a:lnTo>
                  <a:lnTo>
                    <a:pt x="0" y="2063285"/>
                  </a:lnTo>
                  <a:close/>
                </a:path>
              </a:pathLst>
            </a:custGeom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6170910" cy="210138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760"/>
                </a:lnSpc>
              </a:pPr>
              <a:r>
                <a:rPr lang="en-US" sz="2000">
                  <a:solidFill>
                    <a:srgbClr val="28323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</a:t>
              </a:r>
              <a:r>
                <a:rPr lang="en-US" sz="2000">
                  <a:solidFill>
                    <a:srgbClr val="28323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roveer un acceso a un bloque de datos, permitiendo a los clientes recuperar </a:t>
              </a:r>
            </a:p>
            <a:p>
              <a:pPr algn="l">
                <a:lnSpc>
                  <a:spcPts val="2760"/>
                </a:lnSpc>
              </a:pPr>
              <a:r>
                <a:rPr lang="en-US" sz="2000">
                  <a:solidFill>
                    <a:srgbClr val="28323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y analizar información facilmente a través de diferentes métodos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335931" y="4782293"/>
            <a:ext cx="4376547" cy="591388"/>
            <a:chOff x="0" y="0"/>
            <a:chExt cx="5835397" cy="78851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5835397" cy="788517"/>
            </a:xfrm>
            <a:custGeom>
              <a:avLst/>
              <a:gdLst/>
              <a:ahLst/>
              <a:cxnLst/>
              <a:rect r="r" b="b" t="t" l="l"/>
              <a:pathLst>
                <a:path h="788517" w="5835397">
                  <a:moveTo>
                    <a:pt x="0" y="0"/>
                  </a:moveTo>
                  <a:lnTo>
                    <a:pt x="5835397" y="0"/>
                  </a:lnTo>
                  <a:lnTo>
                    <a:pt x="5835397" y="788517"/>
                  </a:lnTo>
                  <a:lnTo>
                    <a:pt x="0" y="788517"/>
                  </a:lnTo>
                  <a:close/>
                </a:path>
              </a:pathLst>
            </a:custGeom>
          </p:spPr>
        </p:sp>
        <p:sp>
          <p:nvSpPr>
            <p:cNvPr name="TextBox 18" id="18"/>
            <p:cNvSpPr txBox="true"/>
            <p:nvPr/>
          </p:nvSpPr>
          <p:spPr>
            <a:xfrm>
              <a:off x="0" y="-47625"/>
              <a:ext cx="5835397" cy="83614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863"/>
                </a:lnSpc>
              </a:pPr>
              <a:r>
                <a:rPr lang="en-US" b="true" sz="2799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Fác</a:t>
              </a:r>
              <a:r>
                <a:rPr lang="en-US" b="true" sz="2799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il Acceso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7104163" y="5373680"/>
            <a:ext cx="4597725" cy="1545144"/>
            <a:chOff x="0" y="0"/>
            <a:chExt cx="6130300" cy="2060192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130300" cy="2060192"/>
            </a:xfrm>
            <a:custGeom>
              <a:avLst/>
              <a:gdLst/>
              <a:ahLst/>
              <a:cxnLst/>
              <a:rect r="r" b="b" t="t" l="l"/>
              <a:pathLst>
                <a:path h="2060192" w="6130300">
                  <a:moveTo>
                    <a:pt x="0" y="0"/>
                  </a:moveTo>
                  <a:lnTo>
                    <a:pt x="6130300" y="0"/>
                  </a:lnTo>
                  <a:lnTo>
                    <a:pt x="6130300" y="2060192"/>
                  </a:lnTo>
                  <a:lnTo>
                    <a:pt x="0" y="2060192"/>
                  </a:lnTo>
                  <a:close/>
                </a:path>
              </a:pathLst>
            </a:custGeom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6130300" cy="209829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760"/>
                </a:lnSpc>
              </a:pPr>
              <a:r>
                <a:rPr lang="en-US" sz="2000">
                  <a:solidFill>
                    <a:srgbClr val="28323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Facilita</a:t>
              </a:r>
              <a:r>
                <a:rPr lang="en-US" sz="2000">
                  <a:solidFill>
                    <a:srgbClr val="28323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 la integración con otras aplicaciones y plataformas, permitiendo a las empresas aprovechar sus datos </a:t>
              </a:r>
            </a:p>
            <a:p>
              <a:pPr algn="l">
                <a:lnSpc>
                  <a:spcPts val="2760"/>
                </a:lnSpc>
              </a:pPr>
              <a:r>
                <a:rPr lang="en-US" sz="2000">
                  <a:solidFill>
                    <a:srgbClr val="28323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 través de múltiples sistemas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7106488" y="4782293"/>
            <a:ext cx="4595400" cy="591388"/>
            <a:chOff x="0" y="0"/>
            <a:chExt cx="6127200" cy="78851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127200" cy="788517"/>
            </a:xfrm>
            <a:custGeom>
              <a:avLst/>
              <a:gdLst/>
              <a:ahLst/>
              <a:cxnLst/>
              <a:rect r="r" b="b" t="t" l="l"/>
              <a:pathLst>
                <a:path h="788517" w="6127200">
                  <a:moveTo>
                    <a:pt x="0" y="0"/>
                  </a:moveTo>
                  <a:lnTo>
                    <a:pt x="6127200" y="0"/>
                  </a:lnTo>
                  <a:lnTo>
                    <a:pt x="6127200" y="788517"/>
                  </a:lnTo>
                  <a:lnTo>
                    <a:pt x="0" y="788517"/>
                  </a:lnTo>
                  <a:close/>
                </a:path>
              </a:pathLst>
            </a:custGeom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6127200" cy="83614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863"/>
                </a:lnSpc>
              </a:pPr>
              <a:r>
                <a:rPr lang="en-US" b="true" sz="2799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Fác</a:t>
              </a:r>
              <a:r>
                <a:rPr lang="en-US" b="true" sz="2799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il Integración 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7104163" y="3845449"/>
            <a:ext cx="662400" cy="662400"/>
            <a:chOff x="0" y="0"/>
            <a:chExt cx="883200" cy="883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83158" cy="883158"/>
            </a:xfrm>
            <a:custGeom>
              <a:avLst/>
              <a:gdLst/>
              <a:ahLst/>
              <a:cxnLst/>
              <a:rect r="r" b="b" t="t" l="l"/>
              <a:pathLst>
                <a:path h="883158" w="883158">
                  <a:moveTo>
                    <a:pt x="0" y="441579"/>
                  </a:moveTo>
                  <a:cubicBezTo>
                    <a:pt x="0" y="197739"/>
                    <a:pt x="197739" y="0"/>
                    <a:pt x="441579" y="0"/>
                  </a:cubicBezTo>
                  <a:cubicBezTo>
                    <a:pt x="685419" y="0"/>
                    <a:pt x="883158" y="197739"/>
                    <a:pt x="883158" y="441579"/>
                  </a:cubicBezTo>
                  <a:cubicBezTo>
                    <a:pt x="883158" y="685419"/>
                    <a:pt x="685546" y="883158"/>
                    <a:pt x="441579" y="883158"/>
                  </a:cubicBezTo>
                  <a:cubicBezTo>
                    <a:pt x="197612" y="883158"/>
                    <a:pt x="0" y="685546"/>
                    <a:pt x="0" y="441579"/>
                  </a:cubicBez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9525"/>
              <a:ext cx="883200" cy="8736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2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2632296" y="5373680"/>
            <a:ext cx="4595400" cy="1545144"/>
            <a:chOff x="0" y="0"/>
            <a:chExt cx="6127200" cy="206019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6127200" cy="2060192"/>
            </a:xfrm>
            <a:custGeom>
              <a:avLst/>
              <a:gdLst/>
              <a:ahLst/>
              <a:cxnLst/>
              <a:rect r="r" b="b" t="t" l="l"/>
              <a:pathLst>
                <a:path h="2060192" w="6127200">
                  <a:moveTo>
                    <a:pt x="0" y="0"/>
                  </a:moveTo>
                  <a:lnTo>
                    <a:pt x="6127200" y="0"/>
                  </a:lnTo>
                  <a:lnTo>
                    <a:pt x="6127200" y="2060192"/>
                  </a:lnTo>
                  <a:lnTo>
                    <a:pt x="0" y="2060192"/>
                  </a:lnTo>
                  <a:close/>
                </a:path>
              </a:pathLst>
            </a:custGeom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6127200" cy="209829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760"/>
                </a:lnSpc>
              </a:pPr>
              <a:r>
                <a:rPr lang="en-US" sz="2000">
                  <a:solidFill>
                    <a:srgbClr val="28323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Ofrece</a:t>
              </a:r>
              <a:r>
                <a:rPr lang="en-US" sz="2000">
                  <a:solidFill>
                    <a:srgbClr val="28323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 opciones de personalización flexibles a nivel de datos, convirtiéndolos en información para necesidades específicas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2634621" y="4782293"/>
            <a:ext cx="4595400" cy="591388"/>
            <a:chOff x="0" y="0"/>
            <a:chExt cx="6127200" cy="78851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6127200" cy="788517"/>
            </a:xfrm>
            <a:custGeom>
              <a:avLst/>
              <a:gdLst/>
              <a:ahLst/>
              <a:cxnLst/>
              <a:rect r="r" b="b" t="t" l="l"/>
              <a:pathLst>
                <a:path h="788517" w="6127200">
                  <a:moveTo>
                    <a:pt x="0" y="0"/>
                  </a:moveTo>
                  <a:lnTo>
                    <a:pt x="6127200" y="0"/>
                  </a:lnTo>
                  <a:lnTo>
                    <a:pt x="6127200" y="788517"/>
                  </a:lnTo>
                  <a:lnTo>
                    <a:pt x="0" y="788517"/>
                  </a:lnTo>
                  <a:close/>
                </a:path>
              </a:pathLst>
            </a:custGeom>
          </p:spPr>
        </p:sp>
        <p:sp>
          <p:nvSpPr>
            <p:cNvPr name="TextBox 33" id="33"/>
            <p:cNvSpPr txBox="true"/>
            <p:nvPr/>
          </p:nvSpPr>
          <p:spPr>
            <a:xfrm>
              <a:off x="0" y="-47625"/>
              <a:ext cx="6127200" cy="83614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863"/>
                </a:lnSpc>
              </a:pPr>
              <a:r>
                <a:rPr lang="en-US" b="true" sz="2799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Fác</a:t>
              </a:r>
              <a:r>
                <a:rPr lang="en-US" b="true" sz="2799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il Personalización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2632296" y="3845449"/>
            <a:ext cx="662400" cy="662400"/>
            <a:chOff x="0" y="0"/>
            <a:chExt cx="883200" cy="883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83158" cy="883158"/>
            </a:xfrm>
            <a:custGeom>
              <a:avLst/>
              <a:gdLst/>
              <a:ahLst/>
              <a:cxnLst/>
              <a:rect r="r" b="b" t="t" l="l"/>
              <a:pathLst>
                <a:path h="883158" w="883158">
                  <a:moveTo>
                    <a:pt x="0" y="441579"/>
                  </a:moveTo>
                  <a:cubicBezTo>
                    <a:pt x="0" y="197739"/>
                    <a:pt x="197739" y="0"/>
                    <a:pt x="441579" y="0"/>
                  </a:cubicBezTo>
                  <a:cubicBezTo>
                    <a:pt x="685419" y="0"/>
                    <a:pt x="883158" y="197739"/>
                    <a:pt x="883158" y="441579"/>
                  </a:cubicBezTo>
                  <a:cubicBezTo>
                    <a:pt x="883158" y="685419"/>
                    <a:pt x="685546" y="883158"/>
                    <a:pt x="441579" y="883158"/>
                  </a:cubicBezTo>
                  <a:cubicBezTo>
                    <a:pt x="197612" y="883158"/>
                    <a:pt x="0" y="685546"/>
                    <a:pt x="0" y="441579"/>
                  </a:cubicBez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9525"/>
              <a:ext cx="883200" cy="8736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3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333717" y="3898049"/>
            <a:ext cx="662400" cy="662400"/>
            <a:chOff x="0" y="0"/>
            <a:chExt cx="883200" cy="8832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83158" cy="883158"/>
            </a:xfrm>
            <a:custGeom>
              <a:avLst/>
              <a:gdLst/>
              <a:ahLst/>
              <a:cxnLst/>
              <a:rect r="r" b="b" t="t" l="l"/>
              <a:pathLst>
                <a:path h="883158" w="883158">
                  <a:moveTo>
                    <a:pt x="0" y="441579"/>
                  </a:moveTo>
                  <a:cubicBezTo>
                    <a:pt x="0" y="197739"/>
                    <a:pt x="197739" y="0"/>
                    <a:pt x="441579" y="0"/>
                  </a:cubicBezTo>
                  <a:cubicBezTo>
                    <a:pt x="685419" y="0"/>
                    <a:pt x="883158" y="197739"/>
                    <a:pt x="883158" y="441579"/>
                  </a:cubicBezTo>
                  <a:cubicBezTo>
                    <a:pt x="883158" y="685419"/>
                    <a:pt x="685546" y="883158"/>
                    <a:pt x="441579" y="883158"/>
                  </a:cubicBezTo>
                  <a:cubicBezTo>
                    <a:pt x="197612" y="883158"/>
                    <a:pt x="0" y="685546"/>
                    <a:pt x="0" y="441579"/>
                  </a:cubicBez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9525"/>
              <a:ext cx="883200" cy="8736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1</a:t>
              </a:r>
            </a:p>
          </p:txBody>
        </p:sp>
      </p:grpSp>
      <p:sp>
        <p:nvSpPr>
          <p:cNvPr name="Freeform 40" id="40"/>
          <p:cNvSpPr/>
          <p:nvPr/>
        </p:nvSpPr>
        <p:spPr>
          <a:xfrm flipH="false" flipV="false" rot="0">
            <a:off x="16649759" y="9869514"/>
            <a:ext cx="1214195" cy="260500"/>
          </a:xfrm>
          <a:custGeom>
            <a:avLst/>
            <a:gdLst/>
            <a:ahLst/>
            <a:cxnLst/>
            <a:rect r="r" b="b" t="t" l="l"/>
            <a:pathLst>
              <a:path h="260500" w="1214195">
                <a:moveTo>
                  <a:pt x="0" y="0"/>
                </a:moveTo>
                <a:lnTo>
                  <a:pt x="1214195" y="0"/>
                </a:lnTo>
                <a:lnTo>
                  <a:pt x="1214195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true" rot="0">
            <a:off x="1028700" y="7948242"/>
            <a:ext cx="4571027" cy="5215903"/>
          </a:xfrm>
          <a:custGeom>
            <a:avLst/>
            <a:gdLst/>
            <a:ahLst/>
            <a:cxnLst/>
            <a:rect r="r" b="b" t="t" l="l"/>
            <a:pathLst>
              <a:path h="5215903" w="4571027">
                <a:moveTo>
                  <a:pt x="0" y="5215902"/>
                </a:moveTo>
                <a:lnTo>
                  <a:pt x="4571027" y="5215902"/>
                </a:lnTo>
                <a:lnTo>
                  <a:pt x="4571027" y="0"/>
                </a:lnTo>
                <a:lnTo>
                  <a:pt x="0" y="0"/>
                </a:lnTo>
                <a:lnTo>
                  <a:pt x="0" y="5215902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42" id="42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grpSp>
          <p:nvGrpSpPr>
            <p:cNvPr name="Group 43" id="43"/>
            <p:cNvGrpSpPr/>
            <p:nvPr/>
          </p:nvGrpSpPr>
          <p:grpSpPr>
            <a:xfrm rot="0">
              <a:off x="0" y="0"/>
              <a:ext cx="24384000" cy="766148"/>
              <a:chOff x="0" y="0"/>
              <a:chExt cx="24384000" cy="766148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0"/>
                <a:ext cx="24384000" cy="766099"/>
              </a:xfrm>
              <a:custGeom>
                <a:avLst/>
                <a:gdLst/>
                <a:ahLst/>
                <a:cxnLst/>
                <a:rect r="r" b="b" t="t" l="l"/>
                <a:pathLst>
                  <a:path h="766099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766099"/>
                    </a:lnTo>
                    <a:lnTo>
                      <a:pt x="0" y="766099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45" id="45"/>
            <p:cNvSpPr/>
            <p:nvPr/>
          </p:nvSpPr>
          <p:spPr>
            <a:xfrm flipH="false" flipV="false" rot="0">
              <a:off x="22199679" y="209408"/>
              <a:ext cx="1618927" cy="347333"/>
            </a:xfrm>
            <a:custGeom>
              <a:avLst/>
              <a:gdLst/>
              <a:ahLst/>
              <a:cxnLst/>
              <a:rect r="r" b="b" t="t" l="l"/>
              <a:pathLst>
                <a:path h="347333" w="1618927">
                  <a:moveTo>
                    <a:pt x="0" y="0"/>
                  </a:moveTo>
                  <a:lnTo>
                    <a:pt x="1618926" y="0"/>
                  </a:lnTo>
                  <a:lnTo>
                    <a:pt x="1618926" y="347333"/>
                  </a:lnTo>
                  <a:lnTo>
                    <a:pt x="0" y="347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7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slow">
    <p:push dir="l"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34603" y="1171122"/>
            <a:ext cx="7803505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60"/>
              </a:lnSpc>
              <a:spcBef>
                <a:spcPct val="0"/>
              </a:spcBef>
            </a:pPr>
            <a:r>
              <a:rPr lang="en-US" b="true" sz="48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Escenarios basados en roles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957236" y="3844501"/>
            <a:ext cx="5524527" cy="2091488"/>
            <a:chOff x="0" y="0"/>
            <a:chExt cx="1411911" cy="53452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11911" cy="534525"/>
            </a:xfrm>
            <a:custGeom>
              <a:avLst/>
              <a:gdLst/>
              <a:ahLst/>
              <a:cxnLst/>
              <a:rect r="r" b="b" t="t" l="l"/>
              <a:pathLst>
                <a:path h="534525" w="1411911">
                  <a:moveTo>
                    <a:pt x="16816" y="0"/>
                  </a:moveTo>
                  <a:lnTo>
                    <a:pt x="1395095" y="0"/>
                  </a:lnTo>
                  <a:cubicBezTo>
                    <a:pt x="1404382" y="0"/>
                    <a:pt x="1411911" y="7529"/>
                    <a:pt x="1411911" y="16816"/>
                  </a:cubicBezTo>
                  <a:lnTo>
                    <a:pt x="1411911" y="517708"/>
                  </a:lnTo>
                  <a:cubicBezTo>
                    <a:pt x="1411911" y="526996"/>
                    <a:pt x="1404382" y="534525"/>
                    <a:pt x="1395095" y="534525"/>
                  </a:cubicBezTo>
                  <a:lnTo>
                    <a:pt x="16816" y="534525"/>
                  </a:lnTo>
                  <a:cubicBezTo>
                    <a:pt x="12356" y="534525"/>
                    <a:pt x="8079" y="532753"/>
                    <a:pt x="4925" y="529599"/>
                  </a:cubicBezTo>
                  <a:cubicBezTo>
                    <a:pt x="1772" y="526445"/>
                    <a:pt x="0" y="522168"/>
                    <a:pt x="0" y="517708"/>
                  </a:cubicBezTo>
                  <a:lnTo>
                    <a:pt x="0" y="16816"/>
                  </a:lnTo>
                  <a:cubicBezTo>
                    <a:pt x="0" y="7529"/>
                    <a:pt x="7529" y="0"/>
                    <a:pt x="16816" y="0"/>
                  </a:cubicBezTo>
                  <a:close/>
                </a:path>
              </a:pathLst>
            </a:custGeom>
            <a:solidFill>
              <a:srgbClr val="F1F6FF"/>
            </a:solidFill>
            <a:ln cap="sq">
              <a:noFill/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411911" cy="572625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6948495" y="3844501"/>
            <a:ext cx="4478562" cy="2091488"/>
            <a:chOff x="0" y="0"/>
            <a:chExt cx="1144592" cy="53452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44592" cy="534525"/>
            </a:xfrm>
            <a:custGeom>
              <a:avLst/>
              <a:gdLst/>
              <a:ahLst/>
              <a:cxnLst/>
              <a:rect r="r" b="b" t="t" l="l"/>
              <a:pathLst>
                <a:path h="534525" w="1144592">
                  <a:moveTo>
                    <a:pt x="20744" y="0"/>
                  </a:moveTo>
                  <a:lnTo>
                    <a:pt x="1123848" y="0"/>
                  </a:lnTo>
                  <a:cubicBezTo>
                    <a:pt x="1129350" y="0"/>
                    <a:pt x="1134626" y="2186"/>
                    <a:pt x="1138517" y="6076"/>
                  </a:cubicBezTo>
                  <a:cubicBezTo>
                    <a:pt x="1142407" y="9966"/>
                    <a:pt x="1144592" y="15242"/>
                    <a:pt x="1144592" y="20744"/>
                  </a:cubicBezTo>
                  <a:lnTo>
                    <a:pt x="1144592" y="513781"/>
                  </a:lnTo>
                  <a:cubicBezTo>
                    <a:pt x="1144592" y="525237"/>
                    <a:pt x="1135305" y="534525"/>
                    <a:pt x="1123848" y="534525"/>
                  </a:cubicBezTo>
                  <a:lnTo>
                    <a:pt x="20744" y="534525"/>
                  </a:lnTo>
                  <a:cubicBezTo>
                    <a:pt x="15242" y="534525"/>
                    <a:pt x="9966" y="532339"/>
                    <a:pt x="6076" y="528449"/>
                  </a:cubicBezTo>
                  <a:cubicBezTo>
                    <a:pt x="2186" y="524559"/>
                    <a:pt x="0" y="519282"/>
                    <a:pt x="0" y="513781"/>
                  </a:cubicBezTo>
                  <a:lnTo>
                    <a:pt x="0" y="20744"/>
                  </a:lnTo>
                  <a:cubicBezTo>
                    <a:pt x="0" y="15242"/>
                    <a:pt x="2186" y="9966"/>
                    <a:pt x="6076" y="6076"/>
                  </a:cubicBezTo>
                  <a:cubicBezTo>
                    <a:pt x="9966" y="2186"/>
                    <a:pt x="15242" y="0"/>
                    <a:pt x="20744" y="0"/>
                  </a:cubicBezTo>
                  <a:close/>
                </a:path>
              </a:pathLst>
            </a:custGeom>
            <a:solidFill>
              <a:srgbClr val="F1F6FF"/>
            </a:solidFill>
            <a:ln cap="sq">
              <a:noFill/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144592" cy="572625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1893782" y="3844501"/>
            <a:ext cx="5219144" cy="2091488"/>
            <a:chOff x="0" y="0"/>
            <a:chExt cx="1333864" cy="53452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33864" cy="534525"/>
            </a:xfrm>
            <a:custGeom>
              <a:avLst/>
              <a:gdLst/>
              <a:ahLst/>
              <a:cxnLst/>
              <a:rect r="r" b="b" t="t" l="l"/>
              <a:pathLst>
                <a:path h="534525" w="1333864">
                  <a:moveTo>
                    <a:pt x="17800" y="0"/>
                  </a:moveTo>
                  <a:lnTo>
                    <a:pt x="1316063" y="0"/>
                  </a:lnTo>
                  <a:cubicBezTo>
                    <a:pt x="1320784" y="0"/>
                    <a:pt x="1325312" y="1875"/>
                    <a:pt x="1328650" y="5214"/>
                  </a:cubicBezTo>
                  <a:cubicBezTo>
                    <a:pt x="1331989" y="8552"/>
                    <a:pt x="1333864" y="13079"/>
                    <a:pt x="1333864" y="17800"/>
                  </a:cubicBezTo>
                  <a:lnTo>
                    <a:pt x="1333864" y="516724"/>
                  </a:lnTo>
                  <a:cubicBezTo>
                    <a:pt x="1333864" y="526555"/>
                    <a:pt x="1325894" y="534525"/>
                    <a:pt x="1316063" y="534525"/>
                  </a:cubicBezTo>
                  <a:lnTo>
                    <a:pt x="17800" y="534525"/>
                  </a:lnTo>
                  <a:cubicBezTo>
                    <a:pt x="13079" y="534525"/>
                    <a:pt x="8552" y="532649"/>
                    <a:pt x="5214" y="529311"/>
                  </a:cubicBezTo>
                  <a:cubicBezTo>
                    <a:pt x="1875" y="525973"/>
                    <a:pt x="0" y="521445"/>
                    <a:pt x="0" y="516724"/>
                  </a:cubicBezTo>
                  <a:lnTo>
                    <a:pt x="0" y="17800"/>
                  </a:lnTo>
                  <a:cubicBezTo>
                    <a:pt x="0" y="7970"/>
                    <a:pt x="7970" y="0"/>
                    <a:pt x="17800" y="0"/>
                  </a:cubicBezTo>
                  <a:close/>
                </a:path>
              </a:pathLst>
            </a:custGeom>
            <a:solidFill>
              <a:srgbClr val="F1F6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333864" cy="572625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57236" y="6260160"/>
            <a:ext cx="5524527" cy="2118220"/>
            <a:chOff x="0" y="0"/>
            <a:chExt cx="1411911" cy="54135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411911" cy="541356"/>
            </a:xfrm>
            <a:custGeom>
              <a:avLst/>
              <a:gdLst/>
              <a:ahLst/>
              <a:cxnLst/>
              <a:rect r="r" b="b" t="t" l="l"/>
              <a:pathLst>
                <a:path h="541356" w="1411911">
                  <a:moveTo>
                    <a:pt x="16816" y="0"/>
                  </a:moveTo>
                  <a:lnTo>
                    <a:pt x="1395095" y="0"/>
                  </a:lnTo>
                  <a:cubicBezTo>
                    <a:pt x="1404382" y="0"/>
                    <a:pt x="1411911" y="7529"/>
                    <a:pt x="1411911" y="16816"/>
                  </a:cubicBezTo>
                  <a:lnTo>
                    <a:pt x="1411911" y="524540"/>
                  </a:lnTo>
                  <a:cubicBezTo>
                    <a:pt x="1411911" y="529000"/>
                    <a:pt x="1410139" y="533277"/>
                    <a:pt x="1406986" y="536431"/>
                  </a:cubicBezTo>
                  <a:cubicBezTo>
                    <a:pt x="1403832" y="539585"/>
                    <a:pt x="1399555" y="541356"/>
                    <a:pt x="1395095" y="541356"/>
                  </a:cubicBezTo>
                  <a:lnTo>
                    <a:pt x="16816" y="541356"/>
                  </a:lnTo>
                  <a:cubicBezTo>
                    <a:pt x="12356" y="541356"/>
                    <a:pt x="8079" y="539585"/>
                    <a:pt x="4925" y="536431"/>
                  </a:cubicBezTo>
                  <a:cubicBezTo>
                    <a:pt x="1772" y="533277"/>
                    <a:pt x="0" y="529000"/>
                    <a:pt x="0" y="524540"/>
                  </a:cubicBezTo>
                  <a:lnTo>
                    <a:pt x="0" y="16816"/>
                  </a:lnTo>
                  <a:cubicBezTo>
                    <a:pt x="0" y="7529"/>
                    <a:pt x="7529" y="0"/>
                    <a:pt x="16816" y="0"/>
                  </a:cubicBezTo>
                  <a:close/>
                </a:path>
              </a:pathLst>
            </a:custGeom>
            <a:solidFill>
              <a:srgbClr val="F1F6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411911" cy="579456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6948495" y="6260160"/>
            <a:ext cx="4478562" cy="2118220"/>
            <a:chOff x="0" y="0"/>
            <a:chExt cx="1144592" cy="54135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144592" cy="541356"/>
            </a:xfrm>
            <a:custGeom>
              <a:avLst/>
              <a:gdLst/>
              <a:ahLst/>
              <a:cxnLst/>
              <a:rect r="r" b="b" t="t" l="l"/>
              <a:pathLst>
                <a:path h="541356" w="1144592">
                  <a:moveTo>
                    <a:pt x="20744" y="0"/>
                  </a:moveTo>
                  <a:lnTo>
                    <a:pt x="1123848" y="0"/>
                  </a:lnTo>
                  <a:cubicBezTo>
                    <a:pt x="1129350" y="0"/>
                    <a:pt x="1134626" y="2186"/>
                    <a:pt x="1138517" y="6076"/>
                  </a:cubicBezTo>
                  <a:cubicBezTo>
                    <a:pt x="1142407" y="9966"/>
                    <a:pt x="1144592" y="15242"/>
                    <a:pt x="1144592" y="20744"/>
                  </a:cubicBezTo>
                  <a:lnTo>
                    <a:pt x="1144592" y="520612"/>
                  </a:lnTo>
                  <a:cubicBezTo>
                    <a:pt x="1144592" y="526114"/>
                    <a:pt x="1142407" y="531390"/>
                    <a:pt x="1138517" y="535281"/>
                  </a:cubicBezTo>
                  <a:cubicBezTo>
                    <a:pt x="1134626" y="539171"/>
                    <a:pt x="1129350" y="541356"/>
                    <a:pt x="1123848" y="541356"/>
                  </a:cubicBezTo>
                  <a:lnTo>
                    <a:pt x="20744" y="541356"/>
                  </a:lnTo>
                  <a:cubicBezTo>
                    <a:pt x="15242" y="541356"/>
                    <a:pt x="9966" y="539171"/>
                    <a:pt x="6076" y="535281"/>
                  </a:cubicBezTo>
                  <a:cubicBezTo>
                    <a:pt x="2186" y="531390"/>
                    <a:pt x="0" y="526114"/>
                    <a:pt x="0" y="520612"/>
                  </a:cubicBezTo>
                  <a:lnTo>
                    <a:pt x="0" y="20744"/>
                  </a:lnTo>
                  <a:cubicBezTo>
                    <a:pt x="0" y="15242"/>
                    <a:pt x="2186" y="9966"/>
                    <a:pt x="6076" y="6076"/>
                  </a:cubicBezTo>
                  <a:cubicBezTo>
                    <a:pt x="9966" y="2186"/>
                    <a:pt x="15242" y="0"/>
                    <a:pt x="20744" y="0"/>
                  </a:cubicBezTo>
                  <a:close/>
                </a:path>
              </a:pathLst>
            </a:custGeom>
            <a:solidFill>
              <a:srgbClr val="F1F6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1144592" cy="579456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1893782" y="6260160"/>
            <a:ext cx="5219144" cy="2118220"/>
            <a:chOff x="0" y="0"/>
            <a:chExt cx="1333864" cy="54135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333864" cy="541356"/>
            </a:xfrm>
            <a:custGeom>
              <a:avLst/>
              <a:gdLst/>
              <a:ahLst/>
              <a:cxnLst/>
              <a:rect r="r" b="b" t="t" l="l"/>
              <a:pathLst>
                <a:path h="541356" w="1333864">
                  <a:moveTo>
                    <a:pt x="17800" y="0"/>
                  </a:moveTo>
                  <a:lnTo>
                    <a:pt x="1316063" y="0"/>
                  </a:lnTo>
                  <a:cubicBezTo>
                    <a:pt x="1320784" y="0"/>
                    <a:pt x="1325312" y="1875"/>
                    <a:pt x="1328650" y="5214"/>
                  </a:cubicBezTo>
                  <a:cubicBezTo>
                    <a:pt x="1331989" y="8552"/>
                    <a:pt x="1333864" y="13079"/>
                    <a:pt x="1333864" y="17800"/>
                  </a:cubicBezTo>
                  <a:lnTo>
                    <a:pt x="1333864" y="523556"/>
                  </a:lnTo>
                  <a:cubicBezTo>
                    <a:pt x="1333864" y="533387"/>
                    <a:pt x="1325894" y="541356"/>
                    <a:pt x="1316063" y="541356"/>
                  </a:cubicBezTo>
                  <a:lnTo>
                    <a:pt x="17800" y="541356"/>
                  </a:lnTo>
                  <a:cubicBezTo>
                    <a:pt x="13079" y="541356"/>
                    <a:pt x="8552" y="539481"/>
                    <a:pt x="5214" y="536143"/>
                  </a:cubicBezTo>
                  <a:cubicBezTo>
                    <a:pt x="1875" y="532805"/>
                    <a:pt x="0" y="528277"/>
                    <a:pt x="0" y="523556"/>
                  </a:cubicBezTo>
                  <a:lnTo>
                    <a:pt x="0" y="17800"/>
                  </a:lnTo>
                  <a:cubicBezTo>
                    <a:pt x="0" y="7970"/>
                    <a:pt x="7970" y="0"/>
                    <a:pt x="17800" y="0"/>
                  </a:cubicBezTo>
                  <a:close/>
                </a:path>
              </a:pathLst>
            </a:custGeom>
            <a:solidFill>
              <a:srgbClr val="F1F6FF"/>
            </a:solidFill>
            <a:ln cap="sq">
              <a:noFill/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1333864" cy="579456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2871085" y="6682044"/>
            <a:ext cx="3053655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b="true" sz="2800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Personal comercial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871085" y="4662782"/>
            <a:ext cx="3248735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(Analistas de datos, ingenieros de datos, Desarrolladores)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1422103" y="4149073"/>
            <a:ext cx="1102850" cy="1102850"/>
            <a:chOff x="0" y="0"/>
            <a:chExt cx="1470467" cy="1470467"/>
          </a:xfrm>
        </p:grpSpPr>
        <p:sp>
          <p:nvSpPr>
            <p:cNvPr name="Freeform 25" id="2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1470467" cy="1470467"/>
            </a:xfrm>
            <a:custGeom>
              <a:avLst/>
              <a:gdLst/>
              <a:ahLst/>
              <a:cxnLst/>
              <a:rect r="r" b="b" t="t" l="l"/>
              <a:pathLst>
                <a:path h="1470467" w="1470467">
                  <a:moveTo>
                    <a:pt x="0" y="0"/>
                  </a:moveTo>
                  <a:lnTo>
                    <a:pt x="1470467" y="0"/>
                  </a:lnTo>
                  <a:lnTo>
                    <a:pt x="1470467" y="1470467"/>
                  </a:lnTo>
                  <a:lnTo>
                    <a:pt x="0" y="14704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81505" y="272671"/>
              <a:ext cx="1107457" cy="618579"/>
            </a:xfrm>
            <a:custGeom>
              <a:avLst/>
              <a:gdLst/>
              <a:ahLst/>
              <a:cxnLst/>
              <a:rect r="r" b="b" t="t" l="l"/>
              <a:pathLst>
                <a:path h="618579" w="1107457">
                  <a:moveTo>
                    <a:pt x="0" y="0"/>
                  </a:moveTo>
                  <a:lnTo>
                    <a:pt x="1107457" y="0"/>
                  </a:lnTo>
                  <a:lnTo>
                    <a:pt x="1107457" y="618580"/>
                  </a:lnTo>
                  <a:lnTo>
                    <a:pt x="0" y="6185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6358" t="-44556" r="-16419" b="-9316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22103" y="6668781"/>
            <a:ext cx="1102850" cy="1102850"/>
            <a:chOff x="0" y="0"/>
            <a:chExt cx="1470467" cy="1470467"/>
          </a:xfrm>
        </p:grpSpPr>
        <p:sp>
          <p:nvSpPr>
            <p:cNvPr name="Freeform 28" id="2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1470467" cy="1470467"/>
            </a:xfrm>
            <a:custGeom>
              <a:avLst/>
              <a:gdLst/>
              <a:ahLst/>
              <a:cxnLst/>
              <a:rect r="r" b="b" t="t" l="l"/>
              <a:pathLst>
                <a:path h="1470467" w="1470467">
                  <a:moveTo>
                    <a:pt x="0" y="0"/>
                  </a:moveTo>
                  <a:lnTo>
                    <a:pt x="1470467" y="0"/>
                  </a:lnTo>
                  <a:lnTo>
                    <a:pt x="1470467" y="1470467"/>
                  </a:lnTo>
                  <a:lnTo>
                    <a:pt x="0" y="14704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29" id="29"/>
            <p:cNvGrpSpPr/>
            <p:nvPr/>
          </p:nvGrpSpPr>
          <p:grpSpPr>
            <a:xfrm rot="0">
              <a:off x="223146" y="345562"/>
              <a:ext cx="1021143" cy="443887"/>
              <a:chOff x="0" y="0"/>
              <a:chExt cx="201707" cy="87681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201707" cy="87681"/>
              </a:xfrm>
              <a:custGeom>
                <a:avLst/>
                <a:gdLst/>
                <a:ahLst/>
                <a:cxnLst/>
                <a:rect r="r" b="b" t="t" l="l"/>
                <a:pathLst>
                  <a:path h="87681" w="201707">
                    <a:moveTo>
                      <a:pt x="0" y="0"/>
                    </a:moveTo>
                    <a:lnTo>
                      <a:pt x="201707" y="0"/>
                    </a:lnTo>
                    <a:lnTo>
                      <a:pt x="201707" y="87681"/>
                    </a:lnTo>
                    <a:lnTo>
                      <a:pt x="0" y="876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9525"/>
                <a:ext cx="201707" cy="9720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400"/>
                  </a:lnSpc>
                </a:pPr>
              </a:p>
            </p:txBody>
          </p:sp>
        </p:grpSp>
        <p:sp>
          <p:nvSpPr>
            <p:cNvPr name="Freeform 32" id="3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506" y="289017"/>
              <a:ext cx="1136344" cy="611967"/>
            </a:xfrm>
            <a:custGeom>
              <a:avLst/>
              <a:gdLst/>
              <a:ahLst/>
              <a:cxnLst/>
              <a:rect r="r" b="b" t="t" l="l"/>
              <a:pathLst>
                <a:path h="611967" w="1136344">
                  <a:moveTo>
                    <a:pt x="0" y="0"/>
                  </a:moveTo>
                  <a:lnTo>
                    <a:pt x="1136344" y="0"/>
                  </a:lnTo>
                  <a:lnTo>
                    <a:pt x="1136344" y="611967"/>
                  </a:lnTo>
                  <a:lnTo>
                    <a:pt x="0" y="611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16502" t="-48627" r="-15514" b="-96510"/>
              </a:stretch>
            </a:blipFill>
          </p:spPr>
        </p:sp>
      </p:grpSp>
      <p:sp>
        <p:nvSpPr>
          <p:cNvPr name="TextBox 33" id="33"/>
          <p:cNvSpPr txBox="true"/>
          <p:nvPr/>
        </p:nvSpPr>
        <p:spPr>
          <a:xfrm rot="0">
            <a:off x="2871085" y="4187173"/>
            <a:ext cx="3208660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b="true" sz="2800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Técnico especialista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2297707" y="4202321"/>
            <a:ext cx="4461865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r>
              <a:rPr lang="en-US" sz="20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cceda a datos sin procesar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para realizar análisis exploratorios detallados, identificar tendencias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y descubrir información valiosa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287035" y="4211846"/>
            <a:ext cx="3777722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</a:t>
            </a:r>
            <a:r>
              <a:rPr lang="en-US" sz="20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odelado personalizado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consultas SQL y herramientas o integraciones de análisis avanzado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028700" y="3053926"/>
            <a:ext cx="2088768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¿Quién?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6948495" y="3053926"/>
            <a:ext cx="2088768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¿Cómo?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1893782" y="3053926"/>
            <a:ext cx="2519817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¿Qué?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287035" y="6696331"/>
            <a:ext cx="3671504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Uso de herramientas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BI (Power BI, Grafana, etc.), aplicaciones integradas, sistemas CRM / ERP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2297707" y="6710619"/>
            <a:ext cx="4136315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Acceda a información a través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dashboards, informes, diferentes elementos visuales basados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en lógica y cálculos adicionales 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2871085" y="7163056"/>
            <a:ext cx="3210635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(Gerentes de flota, Contadores, Logistas)</a:t>
            </a:r>
          </a:p>
        </p:txBody>
      </p:sp>
      <p:sp>
        <p:nvSpPr>
          <p:cNvPr name="Freeform 42" id="42"/>
          <p:cNvSpPr/>
          <p:nvPr/>
        </p:nvSpPr>
        <p:spPr>
          <a:xfrm flipH="false" flipV="false" rot="0">
            <a:off x="16649759" y="9869514"/>
            <a:ext cx="1214195" cy="260500"/>
          </a:xfrm>
          <a:custGeom>
            <a:avLst/>
            <a:gdLst/>
            <a:ahLst/>
            <a:cxnLst/>
            <a:rect r="r" b="b" t="t" l="l"/>
            <a:pathLst>
              <a:path h="260500" w="1214195">
                <a:moveTo>
                  <a:pt x="0" y="0"/>
                </a:moveTo>
                <a:lnTo>
                  <a:pt x="1214195" y="0"/>
                </a:lnTo>
                <a:lnTo>
                  <a:pt x="1214195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7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3" id="43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grpSp>
          <p:nvGrpSpPr>
            <p:cNvPr name="Group 44" id="44"/>
            <p:cNvGrpSpPr/>
            <p:nvPr/>
          </p:nvGrpSpPr>
          <p:grpSpPr>
            <a:xfrm rot="0">
              <a:off x="0" y="0"/>
              <a:ext cx="24384000" cy="766148"/>
              <a:chOff x="0" y="0"/>
              <a:chExt cx="24384000" cy="766148"/>
            </a:xfrm>
          </p:grpSpPr>
          <p:sp>
            <p:nvSpPr>
              <p:cNvPr name="Freeform 45" id="45"/>
              <p:cNvSpPr/>
              <p:nvPr/>
            </p:nvSpPr>
            <p:spPr>
              <a:xfrm flipH="false" flipV="false" rot="0">
                <a:off x="0" y="0"/>
                <a:ext cx="24384000" cy="766099"/>
              </a:xfrm>
              <a:custGeom>
                <a:avLst/>
                <a:gdLst/>
                <a:ahLst/>
                <a:cxnLst/>
                <a:rect r="r" b="b" t="t" l="l"/>
                <a:pathLst>
                  <a:path h="766099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766099"/>
                    </a:lnTo>
                    <a:lnTo>
                      <a:pt x="0" y="766099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46" id="46"/>
            <p:cNvSpPr/>
            <p:nvPr/>
          </p:nvSpPr>
          <p:spPr>
            <a:xfrm flipH="false" flipV="false" rot="0">
              <a:off x="22199679" y="209408"/>
              <a:ext cx="1618927" cy="347333"/>
            </a:xfrm>
            <a:custGeom>
              <a:avLst/>
              <a:gdLst/>
              <a:ahLst/>
              <a:cxnLst/>
              <a:rect r="r" b="b" t="t" l="l"/>
              <a:pathLst>
                <a:path h="347333" w="1618927">
                  <a:moveTo>
                    <a:pt x="0" y="0"/>
                  </a:moveTo>
                  <a:lnTo>
                    <a:pt x="1618926" y="0"/>
                  </a:lnTo>
                  <a:lnTo>
                    <a:pt x="1618926" y="347333"/>
                  </a:lnTo>
                  <a:lnTo>
                    <a:pt x="0" y="347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alphaModFix amt="7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47" id="47"/>
          <p:cNvSpPr/>
          <p:nvPr/>
        </p:nvSpPr>
        <p:spPr>
          <a:xfrm flipH="false" flipV="false" rot="0">
            <a:off x="12669042" y="-1620838"/>
            <a:ext cx="4443884" cy="3666444"/>
          </a:xfrm>
          <a:custGeom>
            <a:avLst/>
            <a:gdLst/>
            <a:ahLst/>
            <a:cxnLst/>
            <a:rect r="r" b="b" t="t" l="l"/>
            <a:pathLst>
              <a:path h="3666444" w="4443884">
                <a:moveTo>
                  <a:pt x="0" y="0"/>
                </a:moveTo>
                <a:lnTo>
                  <a:pt x="4443884" y="0"/>
                </a:lnTo>
                <a:lnTo>
                  <a:pt x="4443884" y="3666444"/>
                </a:lnTo>
                <a:lnTo>
                  <a:pt x="0" y="366644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44128" y="1165271"/>
            <a:ext cx="5480447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60"/>
              </a:lnSpc>
              <a:spcBef>
                <a:spcPct val="0"/>
              </a:spcBef>
            </a:pPr>
            <a:r>
              <a:rPr lang="en-US" b="true" sz="48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Ventaja competitiva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638241" y="2854745"/>
            <a:ext cx="15011518" cy="3513408"/>
            <a:chOff x="0" y="0"/>
            <a:chExt cx="4132194" cy="9671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132194" cy="967130"/>
            </a:xfrm>
            <a:custGeom>
              <a:avLst/>
              <a:gdLst/>
              <a:ahLst/>
              <a:cxnLst/>
              <a:rect r="r" b="b" t="t" l="l"/>
              <a:pathLst>
                <a:path h="967130" w="4132194">
                  <a:moveTo>
                    <a:pt x="21145" y="0"/>
                  </a:moveTo>
                  <a:lnTo>
                    <a:pt x="4111049" y="0"/>
                  </a:lnTo>
                  <a:cubicBezTo>
                    <a:pt x="4116657" y="0"/>
                    <a:pt x="4122035" y="2228"/>
                    <a:pt x="4126001" y="6193"/>
                  </a:cubicBezTo>
                  <a:cubicBezTo>
                    <a:pt x="4129966" y="10159"/>
                    <a:pt x="4132194" y="15537"/>
                    <a:pt x="4132194" y="21145"/>
                  </a:cubicBezTo>
                  <a:lnTo>
                    <a:pt x="4132194" y="945985"/>
                  </a:lnTo>
                  <a:cubicBezTo>
                    <a:pt x="4132194" y="957663"/>
                    <a:pt x="4122727" y="967130"/>
                    <a:pt x="4111049" y="967130"/>
                  </a:cubicBezTo>
                  <a:lnTo>
                    <a:pt x="21145" y="967130"/>
                  </a:lnTo>
                  <a:cubicBezTo>
                    <a:pt x="15537" y="967130"/>
                    <a:pt x="10159" y="964902"/>
                    <a:pt x="6193" y="960936"/>
                  </a:cubicBezTo>
                  <a:cubicBezTo>
                    <a:pt x="2228" y="956971"/>
                    <a:pt x="0" y="951592"/>
                    <a:pt x="0" y="945985"/>
                  </a:cubicBezTo>
                  <a:lnTo>
                    <a:pt x="0" y="21145"/>
                  </a:lnTo>
                  <a:cubicBezTo>
                    <a:pt x="0" y="15537"/>
                    <a:pt x="2228" y="10159"/>
                    <a:pt x="6193" y="6193"/>
                  </a:cubicBezTo>
                  <a:cubicBezTo>
                    <a:pt x="10159" y="2228"/>
                    <a:pt x="15537" y="0"/>
                    <a:pt x="21145" y="0"/>
                  </a:cubicBezTo>
                  <a:close/>
                </a:path>
              </a:pathLst>
            </a:custGeom>
            <a:solidFill>
              <a:srgbClr val="F1F6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4132194" cy="1014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7212730" y="3602457"/>
            <a:ext cx="3921056" cy="803318"/>
            <a:chOff x="0" y="0"/>
            <a:chExt cx="1079342" cy="22112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79342" cy="221128"/>
            </a:xfrm>
            <a:custGeom>
              <a:avLst/>
              <a:gdLst/>
              <a:ahLst/>
              <a:cxnLst/>
              <a:rect r="r" b="b" t="t" l="l"/>
              <a:pathLst>
                <a:path h="221128" w="1079342">
                  <a:moveTo>
                    <a:pt x="39489" y="0"/>
                  </a:moveTo>
                  <a:lnTo>
                    <a:pt x="1039853" y="0"/>
                  </a:lnTo>
                  <a:cubicBezTo>
                    <a:pt x="1050326" y="0"/>
                    <a:pt x="1060370" y="4160"/>
                    <a:pt x="1067776" y="11566"/>
                  </a:cubicBezTo>
                  <a:cubicBezTo>
                    <a:pt x="1075182" y="18972"/>
                    <a:pt x="1079342" y="29016"/>
                    <a:pt x="1079342" y="39489"/>
                  </a:cubicBezTo>
                  <a:lnTo>
                    <a:pt x="1079342" y="181639"/>
                  </a:lnTo>
                  <a:cubicBezTo>
                    <a:pt x="1079342" y="192112"/>
                    <a:pt x="1075182" y="202156"/>
                    <a:pt x="1067776" y="209562"/>
                  </a:cubicBezTo>
                  <a:cubicBezTo>
                    <a:pt x="1060370" y="216967"/>
                    <a:pt x="1050326" y="221128"/>
                    <a:pt x="1039853" y="221128"/>
                  </a:cubicBezTo>
                  <a:lnTo>
                    <a:pt x="39489" y="221128"/>
                  </a:lnTo>
                  <a:cubicBezTo>
                    <a:pt x="29016" y="221128"/>
                    <a:pt x="18972" y="216967"/>
                    <a:pt x="11566" y="209562"/>
                  </a:cubicBezTo>
                  <a:cubicBezTo>
                    <a:pt x="4160" y="202156"/>
                    <a:pt x="0" y="192112"/>
                    <a:pt x="0" y="181639"/>
                  </a:cubicBezTo>
                  <a:lnTo>
                    <a:pt x="0" y="39489"/>
                  </a:lnTo>
                  <a:cubicBezTo>
                    <a:pt x="0" y="29016"/>
                    <a:pt x="4160" y="18972"/>
                    <a:pt x="11566" y="11566"/>
                  </a:cubicBezTo>
                  <a:cubicBezTo>
                    <a:pt x="18972" y="4160"/>
                    <a:pt x="29016" y="0"/>
                    <a:pt x="39489" y="0"/>
                  </a:cubicBez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079342" cy="2687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7599986" y="3804297"/>
            <a:ext cx="3192331" cy="352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13"/>
              </a:lnSpc>
            </a:pPr>
            <a:r>
              <a:rPr lang="en-US" b="true" sz="200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Informes Personalizados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1691777" y="3602457"/>
            <a:ext cx="4143930" cy="803318"/>
            <a:chOff x="0" y="0"/>
            <a:chExt cx="1140692" cy="22112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40692" cy="221128"/>
            </a:xfrm>
            <a:custGeom>
              <a:avLst/>
              <a:gdLst/>
              <a:ahLst/>
              <a:cxnLst/>
              <a:rect r="r" b="b" t="t" l="l"/>
              <a:pathLst>
                <a:path h="221128" w="1140692">
                  <a:moveTo>
                    <a:pt x="37365" y="0"/>
                  </a:moveTo>
                  <a:lnTo>
                    <a:pt x="1103327" y="0"/>
                  </a:lnTo>
                  <a:cubicBezTo>
                    <a:pt x="1123963" y="0"/>
                    <a:pt x="1140692" y="16729"/>
                    <a:pt x="1140692" y="37365"/>
                  </a:cubicBezTo>
                  <a:lnTo>
                    <a:pt x="1140692" y="183763"/>
                  </a:lnTo>
                  <a:cubicBezTo>
                    <a:pt x="1140692" y="204399"/>
                    <a:pt x="1123963" y="221128"/>
                    <a:pt x="1103327" y="221128"/>
                  </a:cubicBezTo>
                  <a:lnTo>
                    <a:pt x="37365" y="221128"/>
                  </a:lnTo>
                  <a:cubicBezTo>
                    <a:pt x="16729" y="221128"/>
                    <a:pt x="0" y="204399"/>
                    <a:pt x="0" y="183763"/>
                  </a:cubicBezTo>
                  <a:lnTo>
                    <a:pt x="0" y="37365"/>
                  </a:lnTo>
                  <a:cubicBezTo>
                    <a:pt x="0" y="16729"/>
                    <a:pt x="16729" y="0"/>
                    <a:pt x="37365" y="0"/>
                  </a:cubicBez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1140692" cy="2687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1765402" y="3804297"/>
            <a:ext cx="3996680" cy="352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13"/>
              </a:lnSpc>
            </a:pPr>
            <a:r>
              <a:rPr lang="en-US" b="true" sz="200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Machine Learning &amp; Modeling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4668783" y="4794924"/>
            <a:ext cx="4143930" cy="857185"/>
            <a:chOff x="0" y="0"/>
            <a:chExt cx="1140692" cy="23595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140692" cy="235956"/>
            </a:xfrm>
            <a:custGeom>
              <a:avLst/>
              <a:gdLst/>
              <a:ahLst/>
              <a:cxnLst/>
              <a:rect r="r" b="b" t="t" l="l"/>
              <a:pathLst>
                <a:path h="235956" w="1140692">
                  <a:moveTo>
                    <a:pt x="37365" y="0"/>
                  </a:moveTo>
                  <a:lnTo>
                    <a:pt x="1103327" y="0"/>
                  </a:lnTo>
                  <a:cubicBezTo>
                    <a:pt x="1123963" y="0"/>
                    <a:pt x="1140692" y="16729"/>
                    <a:pt x="1140692" y="37365"/>
                  </a:cubicBezTo>
                  <a:lnTo>
                    <a:pt x="1140692" y="198591"/>
                  </a:lnTo>
                  <a:cubicBezTo>
                    <a:pt x="1140692" y="219227"/>
                    <a:pt x="1123963" y="235956"/>
                    <a:pt x="1103327" y="235956"/>
                  </a:cubicBezTo>
                  <a:lnTo>
                    <a:pt x="37365" y="235956"/>
                  </a:lnTo>
                  <a:cubicBezTo>
                    <a:pt x="16729" y="235956"/>
                    <a:pt x="0" y="219227"/>
                    <a:pt x="0" y="198591"/>
                  </a:cubicBezTo>
                  <a:lnTo>
                    <a:pt x="0" y="37365"/>
                  </a:lnTo>
                  <a:cubicBezTo>
                    <a:pt x="0" y="16729"/>
                    <a:pt x="16729" y="0"/>
                    <a:pt x="37365" y="0"/>
                  </a:cubicBez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1140692" cy="2835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4668783" y="5023698"/>
            <a:ext cx="4143930" cy="352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13"/>
              </a:lnSpc>
            </a:pPr>
            <a:r>
              <a:rPr lang="en-US" b="true" sz="200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Integraciones y datapipes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9347748" y="4794924"/>
            <a:ext cx="3736434" cy="879665"/>
            <a:chOff x="0" y="0"/>
            <a:chExt cx="1028522" cy="24214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028522" cy="242144"/>
            </a:xfrm>
            <a:custGeom>
              <a:avLst/>
              <a:gdLst/>
              <a:ahLst/>
              <a:cxnLst/>
              <a:rect r="r" b="b" t="t" l="l"/>
              <a:pathLst>
                <a:path h="242144" w="1028522">
                  <a:moveTo>
                    <a:pt x="41440" y="0"/>
                  </a:moveTo>
                  <a:lnTo>
                    <a:pt x="987082" y="0"/>
                  </a:lnTo>
                  <a:cubicBezTo>
                    <a:pt x="1009968" y="0"/>
                    <a:pt x="1028522" y="18553"/>
                    <a:pt x="1028522" y="41440"/>
                  </a:cubicBezTo>
                  <a:lnTo>
                    <a:pt x="1028522" y="200704"/>
                  </a:lnTo>
                  <a:cubicBezTo>
                    <a:pt x="1028522" y="223590"/>
                    <a:pt x="1009968" y="242144"/>
                    <a:pt x="987082" y="242144"/>
                  </a:cubicBezTo>
                  <a:lnTo>
                    <a:pt x="41440" y="242144"/>
                  </a:lnTo>
                  <a:cubicBezTo>
                    <a:pt x="18553" y="242144"/>
                    <a:pt x="0" y="223590"/>
                    <a:pt x="0" y="200704"/>
                  </a:cubicBezTo>
                  <a:lnTo>
                    <a:pt x="0" y="41440"/>
                  </a:lnTo>
                  <a:cubicBezTo>
                    <a:pt x="0" y="18553"/>
                    <a:pt x="18553" y="0"/>
                    <a:pt x="41440" y="0"/>
                  </a:cubicBez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1028522" cy="2897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9144000" y="5023698"/>
            <a:ext cx="4143930" cy="352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13"/>
              </a:lnSpc>
            </a:pPr>
            <a:r>
              <a:rPr lang="en-US" b="true" sz="200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Iframes y Aplicaciones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2555349" y="7005781"/>
            <a:ext cx="4467489" cy="772097"/>
            <a:chOff x="0" y="0"/>
            <a:chExt cx="1229758" cy="212534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229758" cy="212534"/>
            </a:xfrm>
            <a:custGeom>
              <a:avLst/>
              <a:gdLst/>
              <a:ahLst/>
              <a:cxnLst/>
              <a:rect r="r" b="b" t="t" l="l"/>
              <a:pathLst>
                <a:path h="212534" w="1229758">
                  <a:moveTo>
                    <a:pt x="32926" y="0"/>
                  </a:moveTo>
                  <a:lnTo>
                    <a:pt x="1196832" y="0"/>
                  </a:lnTo>
                  <a:cubicBezTo>
                    <a:pt x="1205564" y="0"/>
                    <a:pt x="1213939" y="3469"/>
                    <a:pt x="1220114" y="9644"/>
                  </a:cubicBezTo>
                  <a:cubicBezTo>
                    <a:pt x="1226289" y="15819"/>
                    <a:pt x="1229758" y="24193"/>
                    <a:pt x="1229758" y="32926"/>
                  </a:cubicBezTo>
                  <a:lnTo>
                    <a:pt x="1229758" y="179608"/>
                  </a:lnTo>
                  <a:cubicBezTo>
                    <a:pt x="1229758" y="188340"/>
                    <a:pt x="1226289" y="196715"/>
                    <a:pt x="1220114" y="202890"/>
                  </a:cubicBezTo>
                  <a:cubicBezTo>
                    <a:pt x="1213939" y="209065"/>
                    <a:pt x="1205564" y="212534"/>
                    <a:pt x="1196832" y="212534"/>
                  </a:cubicBezTo>
                  <a:lnTo>
                    <a:pt x="32926" y="212534"/>
                  </a:lnTo>
                  <a:cubicBezTo>
                    <a:pt x="24193" y="212534"/>
                    <a:pt x="15819" y="209065"/>
                    <a:pt x="9644" y="202890"/>
                  </a:cubicBezTo>
                  <a:cubicBezTo>
                    <a:pt x="3469" y="196715"/>
                    <a:pt x="0" y="188340"/>
                    <a:pt x="0" y="179608"/>
                  </a:cubicBezTo>
                  <a:lnTo>
                    <a:pt x="0" y="32926"/>
                  </a:lnTo>
                  <a:cubicBezTo>
                    <a:pt x="0" y="24193"/>
                    <a:pt x="3469" y="15819"/>
                    <a:pt x="9644" y="9644"/>
                  </a:cubicBezTo>
                  <a:cubicBezTo>
                    <a:pt x="15819" y="3469"/>
                    <a:pt x="24193" y="0"/>
                    <a:pt x="32926" y="0"/>
                  </a:cubicBezTo>
                  <a:close/>
                </a:path>
              </a:pathLst>
            </a:custGeom>
            <a:solidFill>
              <a:srgbClr val="0F4566">
                <a:alpha val="85882"/>
              </a:srgbClr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47625"/>
              <a:ext cx="1229758" cy="2601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2605270" y="7193504"/>
            <a:ext cx="4255788" cy="352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13"/>
              </a:lnSpc>
            </a:pPr>
            <a:r>
              <a:rPr lang="en-US" sz="2009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Datos en tiempo real e históricos</a:t>
            </a:r>
          </a:p>
        </p:txBody>
      </p:sp>
      <p:grpSp>
        <p:nvGrpSpPr>
          <p:cNvPr name="Group 27" id="27"/>
          <p:cNvGrpSpPr/>
          <p:nvPr/>
        </p:nvGrpSpPr>
        <p:grpSpPr>
          <a:xfrm rot="0">
            <a:off x="7996440" y="7005781"/>
            <a:ext cx="3695337" cy="772097"/>
            <a:chOff x="0" y="0"/>
            <a:chExt cx="1017209" cy="212534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017209" cy="212534"/>
            </a:xfrm>
            <a:custGeom>
              <a:avLst/>
              <a:gdLst/>
              <a:ahLst/>
              <a:cxnLst/>
              <a:rect r="r" b="b" t="t" l="l"/>
              <a:pathLst>
                <a:path h="212534" w="1017209">
                  <a:moveTo>
                    <a:pt x="39806" y="0"/>
                  </a:moveTo>
                  <a:lnTo>
                    <a:pt x="977403" y="0"/>
                  </a:lnTo>
                  <a:cubicBezTo>
                    <a:pt x="987960" y="0"/>
                    <a:pt x="998085" y="4194"/>
                    <a:pt x="1005550" y="11659"/>
                  </a:cubicBezTo>
                  <a:cubicBezTo>
                    <a:pt x="1013015" y="19124"/>
                    <a:pt x="1017209" y="29249"/>
                    <a:pt x="1017209" y="39806"/>
                  </a:cubicBezTo>
                  <a:lnTo>
                    <a:pt x="1017209" y="172728"/>
                  </a:lnTo>
                  <a:cubicBezTo>
                    <a:pt x="1017209" y="183285"/>
                    <a:pt x="1013015" y="193410"/>
                    <a:pt x="1005550" y="200875"/>
                  </a:cubicBezTo>
                  <a:cubicBezTo>
                    <a:pt x="998085" y="208340"/>
                    <a:pt x="987960" y="212534"/>
                    <a:pt x="977403" y="212534"/>
                  </a:cubicBezTo>
                  <a:lnTo>
                    <a:pt x="39806" y="212534"/>
                  </a:lnTo>
                  <a:cubicBezTo>
                    <a:pt x="29249" y="212534"/>
                    <a:pt x="19124" y="208340"/>
                    <a:pt x="11659" y="200875"/>
                  </a:cubicBezTo>
                  <a:cubicBezTo>
                    <a:pt x="4194" y="193410"/>
                    <a:pt x="0" y="183285"/>
                    <a:pt x="0" y="172728"/>
                  </a:cubicBezTo>
                  <a:lnTo>
                    <a:pt x="0" y="39806"/>
                  </a:lnTo>
                  <a:cubicBezTo>
                    <a:pt x="0" y="29249"/>
                    <a:pt x="4194" y="19124"/>
                    <a:pt x="11659" y="11659"/>
                  </a:cubicBezTo>
                  <a:cubicBezTo>
                    <a:pt x="19124" y="4194"/>
                    <a:pt x="29249" y="0"/>
                    <a:pt x="39806" y="0"/>
                  </a:cubicBezTo>
                  <a:close/>
                </a:path>
              </a:pathLst>
            </a:custGeom>
            <a:solidFill>
              <a:srgbClr val="0F4566">
                <a:alpha val="85882"/>
              </a:srgbClr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47625"/>
              <a:ext cx="1017209" cy="2601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8042228" y="7181836"/>
            <a:ext cx="3649549" cy="352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13"/>
              </a:lnSpc>
            </a:pPr>
            <a:r>
              <a:rPr lang="en-US" sz="2009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BI desde el primer día</a:t>
            </a:r>
          </a:p>
        </p:txBody>
      </p:sp>
      <p:grpSp>
        <p:nvGrpSpPr>
          <p:cNvPr name="Group 31" id="31"/>
          <p:cNvGrpSpPr/>
          <p:nvPr/>
        </p:nvGrpSpPr>
        <p:grpSpPr>
          <a:xfrm rot="0">
            <a:off x="12725895" y="7005781"/>
            <a:ext cx="3323720" cy="774227"/>
            <a:chOff x="0" y="0"/>
            <a:chExt cx="914914" cy="21312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914914" cy="213120"/>
            </a:xfrm>
            <a:custGeom>
              <a:avLst/>
              <a:gdLst/>
              <a:ahLst/>
              <a:cxnLst/>
              <a:rect r="r" b="b" t="t" l="l"/>
              <a:pathLst>
                <a:path h="213120" w="914914">
                  <a:moveTo>
                    <a:pt x="44257" y="0"/>
                  </a:moveTo>
                  <a:lnTo>
                    <a:pt x="870658" y="0"/>
                  </a:lnTo>
                  <a:cubicBezTo>
                    <a:pt x="882395" y="0"/>
                    <a:pt x="893652" y="4663"/>
                    <a:pt x="901952" y="12962"/>
                  </a:cubicBezTo>
                  <a:cubicBezTo>
                    <a:pt x="910252" y="21262"/>
                    <a:pt x="914914" y="32519"/>
                    <a:pt x="914914" y="44257"/>
                  </a:cubicBezTo>
                  <a:lnTo>
                    <a:pt x="914914" y="168864"/>
                  </a:lnTo>
                  <a:cubicBezTo>
                    <a:pt x="914914" y="193306"/>
                    <a:pt x="895100" y="213120"/>
                    <a:pt x="870658" y="213120"/>
                  </a:cubicBezTo>
                  <a:lnTo>
                    <a:pt x="44257" y="213120"/>
                  </a:lnTo>
                  <a:cubicBezTo>
                    <a:pt x="19814" y="213120"/>
                    <a:pt x="0" y="193306"/>
                    <a:pt x="0" y="168864"/>
                  </a:cubicBezTo>
                  <a:lnTo>
                    <a:pt x="0" y="44257"/>
                  </a:lnTo>
                  <a:cubicBezTo>
                    <a:pt x="0" y="19814"/>
                    <a:pt x="19814" y="0"/>
                    <a:pt x="44257" y="0"/>
                  </a:cubicBezTo>
                  <a:close/>
                </a:path>
              </a:pathLst>
            </a:custGeom>
            <a:solidFill>
              <a:srgbClr val="0F4566">
                <a:alpha val="85882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47625"/>
              <a:ext cx="914914" cy="2607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34" id="34"/>
          <p:cNvSpPr txBox="true"/>
          <p:nvPr/>
        </p:nvSpPr>
        <p:spPr>
          <a:xfrm rot="0">
            <a:off x="12725895" y="7180770"/>
            <a:ext cx="3323720" cy="352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13"/>
              </a:lnSpc>
            </a:pPr>
            <a:r>
              <a:rPr lang="en-US" sz="2009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Altamente escalable</a:t>
            </a:r>
          </a:p>
        </p:txBody>
      </p:sp>
      <p:grpSp>
        <p:nvGrpSpPr>
          <p:cNvPr name="Group 35" id="35"/>
          <p:cNvGrpSpPr/>
          <p:nvPr/>
        </p:nvGrpSpPr>
        <p:grpSpPr>
          <a:xfrm rot="0">
            <a:off x="2711760" y="3602457"/>
            <a:ext cx="3673743" cy="803318"/>
            <a:chOff x="0" y="0"/>
            <a:chExt cx="1011265" cy="221128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011265" cy="221128"/>
            </a:xfrm>
            <a:custGeom>
              <a:avLst/>
              <a:gdLst/>
              <a:ahLst/>
              <a:cxnLst/>
              <a:rect r="r" b="b" t="t" l="l"/>
              <a:pathLst>
                <a:path h="221128" w="1011265">
                  <a:moveTo>
                    <a:pt x="42147" y="0"/>
                  </a:moveTo>
                  <a:lnTo>
                    <a:pt x="969117" y="0"/>
                  </a:lnTo>
                  <a:cubicBezTo>
                    <a:pt x="992395" y="0"/>
                    <a:pt x="1011265" y="18870"/>
                    <a:pt x="1011265" y="42147"/>
                  </a:cubicBezTo>
                  <a:lnTo>
                    <a:pt x="1011265" y="178980"/>
                  </a:lnTo>
                  <a:cubicBezTo>
                    <a:pt x="1011265" y="202258"/>
                    <a:pt x="992395" y="221128"/>
                    <a:pt x="969117" y="221128"/>
                  </a:cubicBezTo>
                  <a:lnTo>
                    <a:pt x="42147" y="221128"/>
                  </a:lnTo>
                  <a:cubicBezTo>
                    <a:pt x="18870" y="221128"/>
                    <a:pt x="0" y="202258"/>
                    <a:pt x="0" y="178980"/>
                  </a:cubicBezTo>
                  <a:lnTo>
                    <a:pt x="0" y="42147"/>
                  </a:lnTo>
                  <a:cubicBezTo>
                    <a:pt x="0" y="18870"/>
                    <a:pt x="18870" y="0"/>
                    <a:pt x="42147" y="0"/>
                  </a:cubicBez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47625"/>
              <a:ext cx="1011265" cy="2687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38" id="38"/>
          <p:cNvSpPr txBox="true"/>
          <p:nvPr/>
        </p:nvSpPr>
        <p:spPr>
          <a:xfrm rot="0">
            <a:off x="2774452" y="3804297"/>
            <a:ext cx="3611051" cy="352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13"/>
              </a:lnSpc>
            </a:pPr>
            <a:r>
              <a:rPr lang="en-US" b="true" sz="200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Dashboards Operativos</a:t>
            </a:r>
          </a:p>
        </p:txBody>
      </p:sp>
      <p:sp>
        <p:nvSpPr>
          <p:cNvPr name="Freeform 39" id="39"/>
          <p:cNvSpPr/>
          <p:nvPr/>
        </p:nvSpPr>
        <p:spPr>
          <a:xfrm flipH="false" flipV="false" rot="0">
            <a:off x="16649759" y="9869514"/>
            <a:ext cx="1214195" cy="260500"/>
          </a:xfrm>
          <a:custGeom>
            <a:avLst/>
            <a:gdLst/>
            <a:ahLst/>
            <a:cxnLst/>
            <a:rect r="r" b="b" t="t" l="l"/>
            <a:pathLst>
              <a:path h="260500" w="1214195">
                <a:moveTo>
                  <a:pt x="0" y="0"/>
                </a:moveTo>
                <a:lnTo>
                  <a:pt x="1214195" y="0"/>
                </a:lnTo>
                <a:lnTo>
                  <a:pt x="1214195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0" id="40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grpSp>
          <p:nvGrpSpPr>
            <p:cNvPr name="Group 41" id="41"/>
            <p:cNvGrpSpPr/>
            <p:nvPr/>
          </p:nvGrpSpPr>
          <p:grpSpPr>
            <a:xfrm rot="0">
              <a:off x="0" y="0"/>
              <a:ext cx="24384000" cy="766148"/>
              <a:chOff x="0" y="0"/>
              <a:chExt cx="24384000" cy="766148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0" y="0"/>
                <a:ext cx="24384000" cy="766099"/>
              </a:xfrm>
              <a:custGeom>
                <a:avLst/>
                <a:gdLst/>
                <a:ahLst/>
                <a:cxnLst/>
                <a:rect r="r" b="b" t="t" l="l"/>
                <a:pathLst>
                  <a:path h="766099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766099"/>
                    </a:lnTo>
                    <a:lnTo>
                      <a:pt x="0" y="766099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43" id="43"/>
            <p:cNvSpPr/>
            <p:nvPr/>
          </p:nvSpPr>
          <p:spPr>
            <a:xfrm flipH="false" flipV="false" rot="0">
              <a:off x="22199679" y="209408"/>
              <a:ext cx="1618927" cy="347333"/>
            </a:xfrm>
            <a:custGeom>
              <a:avLst/>
              <a:gdLst/>
              <a:ahLst/>
              <a:cxnLst/>
              <a:rect r="r" b="b" t="t" l="l"/>
              <a:pathLst>
                <a:path h="347333" w="1618927">
                  <a:moveTo>
                    <a:pt x="0" y="0"/>
                  </a:moveTo>
                  <a:lnTo>
                    <a:pt x="1618926" y="0"/>
                  </a:lnTo>
                  <a:lnTo>
                    <a:pt x="1618926" y="347333"/>
                  </a:lnTo>
                  <a:lnTo>
                    <a:pt x="0" y="347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7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slow">
    <p:push dir="l"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0616132" y="7334633"/>
            <a:ext cx="4631884" cy="3821555"/>
          </a:xfrm>
          <a:custGeom>
            <a:avLst/>
            <a:gdLst/>
            <a:ahLst/>
            <a:cxnLst/>
            <a:rect r="r" b="b" t="t" l="l"/>
            <a:pathLst>
              <a:path h="3821555" w="4631884">
                <a:moveTo>
                  <a:pt x="0" y="3821555"/>
                </a:moveTo>
                <a:lnTo>
                  <a:pt x="4631884" y="3821555"/>
                </a:lnTo>
                <a:lnTo>
                  <a:pt x="4631884" y="0"/>
                </a:lnTo>
                <a:lnTo>
                  <a:pt x="0" y="0"/>
                </a:lnTo>
                <a:lnTo>
                  <a:pt x="0" y="3821555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330316" y="2804946"/>
            <a:ext cx="7348607" cy="1559463"/>
            <a:chOff x="0" y="0"/>
            <a:chExt cx="1935436" cy="41072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35436" cy="410723"/>
            </a:xfrm>
            <a:custGeom>
              <a:avLst/>
              <a:gdLst/>
              <a:ahLst/>
              <a:cxnLst/>
              <a:rect r="r" b="b" t="t" l="l"/>
              <a:pathLst>
                <a:path h="410723" w="1935436">
                  <a:moveTo>
                    <a:pt x="21070" y="0"/>
                  </a:moveTo>
                  <a:lnTo>
                    <a:pt x="1914365" y="0"/>
                  </a:lnTo>
                  <a:cubicBezTo>
                    <a:pt x="1926002" y="0"/>
                    <a:pt x="1935436" y="9434"/>
                    <a:pt x="1935436" y="21070"/>
                  </a:cubicBezTo>
                  <a:lnTo>
                    <a:pt x="1935436" y="389652"/>
                  </a:lnTo>
                  <a:cubicBezTo>
                    <a:pt x="1935436" y="395241"/>
                    <a:pt x="1933216" y="400600"/>
                    <a:pt x="1929264" y="404551"/>
                  </a:cubicBezTo>
                  <a:cubicBezTo>
                    <a:pt x="1925313" y="408503"/>
                    <a:pt x="1919954" y="410723"/>
                    <a:pt x="1914365" y="410723"/>
                  </a:cubicBezTo>
                  <a:lnTo>
                    <a:pt x="21070" y="410723"/>
                  </a:lnTo>
                  <a:cubicBezTo>
                    <a:pt x="15482" y="410723"/>
                    <a:pt x="10123" y="408503"/>
                    <a:pt x="6171" y="404551"/>
                  </a:cubicBezTo>
                  <a:cubicBezTo>
                    <a:pt x="2220" y="400600"/>
                    <a:pt x="0" y="395241"/>
                    <a:pt x="0" y="389652"/>
                  </a:cubicBezTo>
                  <a:lnTo>
                    <a:pt x="0" y="21070"/>
                  </a:lnTo>
                  <a:cubicBezTo>
                    <a:pt x="0" y="15482"/>
                    <a:pt x="2220" y="10123"/>
                    <a:pt x="6171" y="6171"/>
                  </a:cubicBezTo>
                  <a:cubicBezTo>
                    <a:pt x="10123" y="2220"/>
                    <a:pt x="15482" y="0"/>
                    <a:pt x="21070" y="0"/>
                  </a:cubicBezTo>
                  <a:close/>
                </a:path>
              </a:pathLst>
            </a:custGeom>
            <a:solidFill>
              <a:srgbClr val="F1F6FF"/>
            </a:solidFill>
            <a:ln cap="sq">
              <a:noFill/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935436" cy="4488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330316" y="4689320"/>
            <a:ext cx="7348607" cy="1559463"/>
            <a:chOff x="0" y="0"/>
            <a:chExt cx="1935436" cy="41072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35436" cy="410723"/>
            </a:xfrm>
            <a:custGeom>
              <a:avLst/>
              <a:gdLst/>
              <a:ahLst/>
              <a:cxnLst/>
              <a:rect r="r" b="b" t="t" l="l"/>
              <a:pathLst>
                <a:path h="410723" w="1935436">
                  <a:moveTo>
                    <a:pt x="21070" y="0"/>
                  </a:moveTo>
                  <a:lnTo>
                    <a:pt x="1914365" y="0"/>
                  </a:lnTo>
                  <a:cubicBezTo>
                    <a:pt x="1926002" y="0"/>
                    <a:pt x="1935436" y="9434"/>
                    <a:pt x="1935436" y="21070"/>
                  </a:cubicBezTo>
                  <a:lnTo>
                    <a:pt x="1935436" y="389652"/>
                  </a:lnTo>
                  <a:cubicBezTo>
                    <a:pt x="1935436" y="395241"/>
                    <a:pt x="1933216" y="400600"/>
                    <a:pt x="1929264" y="404551"/>
                  </a:cubicBezTo>
                  <a:cubicBezTo>
                    <a:pt x="1925313" y="408503"/>
                    <a:pt x="1919954" y="410723"/>
                    <a:pt x="1914365" y="410723"/>
                  </a:cubicBezTo>
                  <a:lnTo>
                    <a:pt x="21070" y="410723"/>
                  </a:lnTo>
                  <a:cubicBezTo>
                    <a:pt x="15482" y="410723"/>
                    <a:pt x="10123" y="408503"/>
                    <a:pt x="6171" y="404551"/>
                  </a:cubicBezTo>
                  <a:cubicBezTo>
                    <a:pt x="2220" y="400600"/>
                    <a:pt x="0" y="395241"/>
                    <a:pt x="0" y="389652"/>
                  </a:cubicBezTo>
                  <a:lnTo>
                    <a:pt x="0" y="21070"/>
                  </a:lnTo>
                  <a:cubicBezTo>
                    <a:pt x="0" y="15482"/>
                    <a:pt x="2220" y="10123"/>
                    <a:pt x="6171" y="6171"/>
                  </a:cubicBezTo>
                  <a:cubicBezTo>
                    <a:pt x="10123" y="2220"/>
                    <a:pt x="15482" y="0"/>
                    <a:pt x="21070" y="0"/>
                  </a:cubicBezTo>
                  <a:close/>
                </a:path>
              </a:pathLst>
            </a:custGeom>
            <a:solidFill>
              <a:srgbClr val="F1F6FF"/>
            </a:solidFill>
            <a:ln cap="sq">
              <a:noFill/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935436" cy="4488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34603" y="4642111"/>
            <a:ext cx="7348607" cy="1559463"/>
            <a:chOff x="0" y="0"/>
            <a:chExt cx="1935436" cy="41072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35436" cy="410723"/>
            </a:xfrm>
            <a:custGeom>
              <a:avLst/>
              <a:gdLst/>
              <a:ahLst/>
              <a:cxnLst/>
              <a:rect r="r" b="b" t="t" l="l"/>
              <a:pathLst>
                <a:path h="410723" w="1935436">
                  <a:moveTo>
                    <a:pt x="21070" y="0"/>
                  </a:moveTo>
                  <a:lnTo>
                    <a:pt x="1914365" y="0"/>
                  </a:lnTo>
                  <a:cubicBezTo>
                    <a:pt x="1926002" y="0"/>
                    <a:pt x="1935436" y="9434"/>
                    <a:pt x="1935436" y="21070"/>
                  </a:cubicBezTo>
                  <a:lnTo>
                    <a:pt x="1935436" y="389652"/>
                  </a:lnTo>
                  <a:cubicBezTo>
                    <a:pt x="1935436" y="395241"/>
                    <a:pt x="1933216" y="400600"/>
                    <a:pt x="1929264" y="404551"/>
                  </a:cubicBezTo>
                  <a:cubicBezTo>
                    <a:pt x="1925313" y="408503"/>
                    <a:pt x="1919954" y="410723"/>
                    <a:pt x="1914365" y="410723"/>
                  </a:cubicBezTo>
                  <a:lnTo>
                    <a:pt x="21070" y="410723"/>
                  </a:lnTo>
                  <a:cubicBezTo>
                    <a:pt x="15482" y="410723"/>
                    <a:pt x="10123" y="408503"/>
                    <a:pt x="6171" y="404551"/>
                  </a:cubicBezTo>
                  <a:cubicBezTo>
                    <a:pt x="2220" y="400600"/>
                    <a:pt x="0" y="395241"/>
                    <a:pt x="0" y="389652"/>
                  </a:cubicBezTo>
                  <a:lnTo>
                    <a:pt x="0" y="21070"/>
                  </a:lnTo>
                  <a:cubicBezTo>
                    <a:pt x="0" y="15482"/>
                    <a:pt x="2220" y="10123"/>
                    <a:pt x="6171" y="6171"/>
                  </a:cubicBezTo>
                  <a:cubicBezTo>
                    <a:pt x="10123" y="2220"/>
                    <a:pt x="15482" y="0"/>
                    <a:pt x="21070" y="0"/>
                  </a:cubicBezTo>
                  <a:close/>
                </a:path>
              </a:pathLst>
            </a:custGeom>
            <a:solidFill>
              <a:srgbClr val="F1F6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935436" cy="4488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34603" y="6477799"/>
            <a:ext cx="7348607" cy="1480883"/>
            <a:chOff x="0" y="0"/>
            <a:chExt cx="1935436" cy="39002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35436" cy="390027"/>
            </a:xfrm>
            <a:custGeom>
              <a:avLst/>
              <a:gdLst/>
              <a:ahLst/>
              <a:cxnLst/>
              <a:rect r="r" b="b" t="t" l="l"/>
              <a:pathLst>
                <a:path h="390027" w="1935436">
                  <a:moveTo>
                    <a:pt x="21070" y="0"/>
                  </a:moveTo>
                  <a:lnTo>
                    <a:pt x="1914365" y="0"/>
                  </a:lnTo>
                  <a:cubicBezTo>
                    <a:pt x="1926002" y="0"/>
                    <a:pt x="1935436" y="9434"/>
                    <a:pt x="1935436" y="21070"/>
                  </a:cubicBezTo>
                  <a:lnTo>
                    <a:pt x="1935436" y="368956"/>
                  </a:lnTo>
                  <a:cubicBezTo>
                    <a:pt x="1935436" y="374545"/>
                    <a:pt x="1933216" y="379904"/>
                    <a:pt x="1929264" y="383855"/>
                  </a:cubicBezTo>
                  <a:cubicBezTo>
                    <a:pt x="1925313" y="387807"/>
                    <a:pt x="1919954" y="390027"/>
                    <a:pt x="1914365" y="390027"/>
                  </a:cubicBezTo>
                  <a:lnTo>
                    <a:pt x="21070" y="390027"/>
                  </a:lnTo>
                  <a:cubicBezTo>
                    <a:pt x="9434" y="390027"/>
                    <a:pt x="0" y="380593"/>
                    <a:pt x="0" y="368956"/>
                  </a:cubicBezTo>
                  <a:lnTo>
                    <a:pt x="0" y="21070"/>
                  </a:lnTo>
                  <a:cubicBezTo>
                    <a:pt x="0" y="15482"/>
                    <a:pt x="2220" y="10123"/>
                    <a:pt x="6171" y="6171"/>
                  </a:cubicBezTo>
                  <a:cubicBezTo>
                    <a:pt x="10123" y="2220"/>
                    <a:pt x="15482" y="0"/>
                    <a:pt x="21070" y="0"/>
                  </a:cubicBezTo>
                  <a:close/>
                </a:path>
              </a:pathLst>
            </a:custGeom>
            <a:solidFill>
              <a:srgbClr val="F1F6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935436" cy="4281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6649759" y="9869514"/>
            <a:ext cx="1214195" cy="260500"/>
          </a:xfrm>
          <a:custGeom>
            <a:avLst/>
            <a:gdLst/>
            <a:ahLst/>
            <a:cxnLst/>
            <a:rect r="r" b="b" t="t" l="l"/>
            <a:pathLst>
              <a:path h="260500" w="1214195">
                <a:moveTo>
                  <a:pt x="0" y="0"/>
                </a:moveTo>
                <a:lnTo>
                  <a:pt x="1214195" y="0"/>
                </a:lnTo>
                <a:lnTo>
                  <a:pt x="1214195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449063" y="6722472"/>
            <a:ext cx="832497" cy="832497"/>
            <a:chOff x="0" y="0"/>
            <a:chExt cx="1109996" cy="1109996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149120" y="188560"/>
              <a:ext cx="811755" cy="732877"/>
              <a:chOff x="0" y="0"/>
              <a:chExt cx="126708" cy="114396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126708" cy="114396"/>
              </a:xfrm>
              <a:custGeom>
                <a:avLst/>
                <a:gdLst/>
                <a:ahLst/>
                <a:cxnLst/>
                <a:rect r="r" b="b" t="t" l="l"/>
                <a:pathLst>
                  <a:path h="114396" w="126708">
                    <a:moveTo>
                      <a:pt x="0" y="0"/>
                    </a:moveTo>
                    <a:lnTo>
                      <a:pt x="126708" y="0"/>
                    </a:lnTo>
                    <a:lnTo>
                      <a:pt x="126708" y="114396"/>
                    </a:lnTo>
                    <a:lnTo>
                      <a:pt x="0" y="114396"/>
                    </a:lnTo>
                    <a:close/>
                  </a:path>
                </a:pathLst>
              </a:custGeom>
              <a:solidFill>
                <a:srgbClr val="1090CF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38100"/>
                <a:ext cx="126708" cy="15249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05"/>
                  </a:lnSpc>
                </a:pPr>
              </a:p>
            </p:txBody>
          </p:sp>
        </p:grp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109996" cy="1109996"/>
            </a:xfrm>
            <a:custGeom>
              <a:avLst/>
              <a:gdLst/>
              <a:ahLst/>
              <a:cxnLst/>
              <a:rect r="r" b="b" t="t" l="l"/>
              <a:pathLst>
                <a:path h="1109996" w="1109996">
                  <a:moveTo>
                    <a:pt x="0" y="0"/>
                  </a:moveTo>
                  <a:lnTo>
                    <a:pt x="1109996" y="0"/>
                  </a:lnTo>
                  <a:lnTo>
                    <a:pt x="1109996" y="1109996"/>
                  </a:lnTo>
                  <a:lnTo>
                    <a:pt x="0" y="11099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w="76200" cap="sq">
              <a:solidFill>
                <a:srgbClr val="0F4566"/>
              </a:solidFill>
              <a:prstDash val="solid"/>
              <a:miter/>
            </a:ln>
          </p:spPr>
        </p:sp>
      </p:grpSp>
      <p:sp>
        <p:nvSpPr>
          <p:cNvPr name="Freeform 22" id="22"/>
          <p:cNvSpPr/>
          <p:nvPr/>
        </p:nvSpPr>
        <p:spPr>
          <a:xfrm flipH="false" flipV="false" rot="0">
            <a:off x="9685654" y="3098214"/>
            <a:ext cx="930478" cy="934826"/>
          </a:xfrm>
          <a:custGeom>
            <a:avLst/>
            <a:gdLst/>
            <a:ahLst/>
            <a:cxnLst/>
            <a:rect r="r" b="b" t="t" l="l"/>
            <a:pathLst>
              <a:path h="934826" w="930478">
                <a:moveTo>
                  <a:pt x="0" y="0"/>
                </a:moveTo>
                <a:lnTo>
                  <a:pt x="930478" y="0"/>
                </a:lnTo>
                <a:lnTo>
                  <a:pt x="930478" y="934827"/>
                </a:lnTo>
                <a:lnTo>
                  <a:pt x="0" y="9348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473935" y="5043999"/>
            <a:ext cx="977749" cy="786620"/>
          </a:xfrm>
          <a:custGeom>
            <a:avLst/>
            <a:gdLst/>
            <a:ahLst/>
            <a:cxnLst/>
            <a:rect r="r" b="b" t="t" l="l"/>
            <a:pathLst>
              <a:path h="786620" w="977749">
                <a:moveTo>
                  <a:pt x="0" y="0"/>
                </a:moveTo>
                <a:lnTo>
                  <a:pt x="977749" y="0"/>
                </a:lnTo>
                <a:lnTo>
                  <a:pt x="977749" y="786619"/>
                </a:lnTo>
                <a:lnTo>
                  <a:pt x="0" y="78661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934603" y="2804946"/>
            <a:ext cx="7348607" cy="1559463"/>
            <a:chOff x="0" y="0"/>
            <a:chExt cx="1935436" cy="41072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935436" cy="410723"/>
            </a:xfrm>
            <a:custGeom>
              <a:avLst/>
              <a:gdLst/>
              <a:ahLst/>
              <a:cxnLst/>
              <a:rect r="r" b="b" t="t" l="l"/>
              <a:pathLst>
                <a:path h="410723" w="1935436">
                  <a:moveTo>
                    <a:pt x="21070" y="0"/>
                  </a:moveTo>
                  <a:lnTo>
                    <a:pt x="1914365" y="0"/>
                  </a:lnTo>
                  <a:cubicBezTo>
                    <a:pt x="1926002" y="0"/>
                    <a:pt x="1935436" y="9434"/>
                    <a:pt x="1935436" y="21070"/>
                  </a:cubicBezTo>
                  <a:lnTo>
                    <a:pt x="1935436" y="389652"/>
                  </a:lnTo>
                  <a:cubicBezTo>
                    <a:pt x="1935436" y="395241"/>
                    <a:pt x="1933216" y="400600"/>
                    <a:pt x="1929264" y="404551"/>
                  </a:cubicBezTo>
                  <a:cubicBezTo>
                    <a:pt x="1925313" y="408503"/>
                    <a:pt x="1919954" y="410723"/>
                    <a:pt x="1914365" y="410723"/>
                  </a:cubicBezTo>
                  <a:lnTo>
                    <a:pt x="21070" y="410723"/>
                  </a:lnTo>
                  <a:cubicBezTo>
                    <a:pt x="15482" y="410723"/>
                    <a:pt x="10123" y="408503"/>
                    <a:pt x="6171" y="404551"/>
                  </a:cubicBezTo>
                  <a:cubicBezTo>
                    <a:pt x="2220" y="400600"/>
                    <a:pt x="0" y="395241"/>
                    <a:pt x="0" y="389652"/>
                  </a:cubicBezTo>
                  <a:lnTo>
                    <a:pt x="0" y="21070"/>
                  </a:lnTo>
                  <a:cubicBezTo>
                    <a:pt x="0" y="15482"/>
                    <a:pt x="2220" y="10123"/>
                    <a:pt x="6171" y="6171"/>
                  </a:cubicBezTo>
                  <a:cubicBezTo>
                    <a:pt x="10123" y="2220"/>
                    <a:pt x="15482" y="0"/>
                    <a:pt x="21070" y="0"/>
                  </a:cubicBezTo>
                  <a:close/>
                </a:path>
              </a:pathLst>
            </a:custGeom>
            <a:solidFill>
              <a:srgbClr val="F1F6FF"/>
            </a:solidFill>
            <a:ln cap="sq">
              <a:noFill/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1935436" cy="4488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468194" y="3152729"/>
            <a:ext cx="873742" cy="880312"/>
          </a:xfrm>
          <a:custGeom>
            <a:avLst/>
            <a:gdLst/>
            <a:ahLst/>
            <a:cxnLst/>
            <a:rect r="r" b="b" t="t" l="l"/>
            <a:pathLst>
              <a:path h="880312" w="873742">
                <a:moveTo>
                  <a:pt x="0" y="0"/>
                </a:moveTo>
                <a:lnTo>
                  <a:pt x="873742" y="0"/>
                </a:lnTo>
                <a:lnTo>
                  <a:pt x="873742" y="880312"/>
                </a:lnTo>
                <a:lnTo>
                  <a:pt x="0" y="88031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0"/>
              <a:ext cx="24384000" cy="766148"/>
              <a:chOff x="0" y="0"/>
              <a:chExt cx="24384000" cy="766148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24384000" cy="766099"/>
              </a:xfrm>
              <a:custGeom>
                <a:avLst/>
                <a:gdLst/>
                <a:ahLst/>
                <a:cxnLst/>
                <a:rect r="r" b="b" t="t" l="l"/>
                <a:pathLst>
                  <a:path h="766099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766099"/>
                    </a:lnTo>
                    <a:lnTo>
                      <a:pt x="0" y="766099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31" id="31"/>
            <p:cNvSpPr/>
            <p:nvPr/>
          </p:nvSpPr>
          <p:spPr>
            <a:xfrm flipH="false" flipV="false" rot="0">
              <a:off x="22199679" y="209408"/>
              <a:ext cx="1618927" cy="347333"/>
            </a:xfrm>
            <a:custGeom>
              <a:avLst/>
              <a:gdLst/>
              <a:ahLst/>
              <a:cxnLst/>
              <a:rect r="r" b="b" t="t" l="l"/>
              <a:pathLst>
                <a:path h="347333" w="1618927">
                  <a:moveTo>
                    <a:pt x="0" y="0"/>
                  </a:moveTo>
                  <a:lnTo>
                    <a:pt x="1618926" y="0"/>
                  </a:lnTo>
                  <a:lnTo>
                    <a:pt x="1618926" y="347333"/>
                  </a:lnTo>
                  <a:lnTo>
                    <a:pt x="0" y="347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9675014" y="4941152"/>
            <a:ext cx="1036749" cy="1036749"/>
            <a:chOff x="0" y="0"/>
            <a:chExt cx="1382332" cy="1382332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382332" cy="1382332"/>
            </a:xfrm>
            <a:custGeom>
              <a:avLst/>
              <a:gdLst/>
              <a:ahLst/>
              <a:cxnLst/>
              <a:rect r="r" b="b" t="t" l="l"/>
              <a:pathLst>
                <a:path h="1382332" w="1382332">
                  <a:moveTo>
                    <a:pt x="0" y="0"/>
                  </a:moveTo>
                  <a:lnTo>
                    <a:pt x="1382332" y="0"/>
                  </a:lnTo>
                  <a:lnTo>
                    <a:pt x="1382332" y="1382332"/>
                  </a:lnTo>
                  <a:lnTo>
                    <a:pt x="0" y="1382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473569" y="725565"/>
              <a:ext cx="435195" cy="296855"/>
            </a:xfrm>
            <a:custGeom>
              <a:avLst/>
              <a:gdLst/>
              <a:ahLst/>
              <a:cxnLst/>
              <a:rect r="r" b="b" t="t" l="l"/>
              <a:pathLst>
                <a:path h="296855" w="435195">
                  <a:moveTo>
                    <a:pt x="0" y="0"/>
                  </a:moveTo>
                  <a:lnTo>
                    <a:pt x="435195" y="0"/>
                  </a:lnTo>
                  <a:lnTo>
                    <a:pt x="435195" y="296855"/>
                  </a:lnTo>
                  <a:lnTo>
                    <a:pt x="0" y="2968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-108511" t="-244756" r="-109123" b="-120902"/>
              </a:stretch>
            </a:blipFill>
          </p:spPr>
        </p:sp>
      </p:grpSp>
      <p:sp>
        <p:nvSpPr>
          <p:cNvPr name="Freeform 35" id="35"/>
          <p:cNvSpPr/>
          <p:nvPr/>
        </p:nvSpPr>
        <p:spPr>
          <a:xfrm flipH="false" flipV="false" rot="0">
            <a:off x="4608907" y="1088734"/>
            <a:ext cx="3589963" cy="796319"/>
          </a:xfrm>
          <a:custGeom>
            <a:avLst/>
            <a:gdLst/>
            <a:ahLst/>
            <a:cxnLst/>
            <a:rect r="r" b="b" t="t" l="l"/>
            <a:pathLst>
              <a:path h="796319" w="3589963">
                <a:moveTo>
                  <a:pt x="0" y="0"/>
                </a:moveTo>
                <a:lnTo>
                  <a:pt x="3589963" y="0"/>
                </a:lnTo>
                <a:lnTo>
                  <a:pt x="3589963" y="796319"/>
                </a:lnTo>
                <a:lnTo>
                  <a:pt x="0" y="79631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962025" y="1170678"/>
            <a:ext cx="3388221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60"/>
              </a:lnSpc>
              <a:spcBef>
                <a:spcPct val="0"/>
              </a:spcBef>
            </a:pPr>
            <a:r>
              <a:rPr lang="en-US" b="true" sz="48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Ventajas del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2937437" y="3223872"/>
            <a:ext cx="4670044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Implementación dedicada </a:t>
            </a:r>
          </a:p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al almacenamiento de datos seguros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1295493" y="3223872"/>
            <a:ext cx="4225148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Conjunto completo de datos (negocios, telemática, meta) 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2937437" y="5236105"/>
            <a:ext cx="4907926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Acceso e integración sin interrupciones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1295493" y="5116627"/>
            <a:ext cx="4225148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Solución totalmente administrada basada en la nube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2937437" y="7019737"/>
            <a:ext cx="4465737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IA y ML listos para análisis integrales</a:t>
            </a:r>
          </a:p>
        </p:txBody>
      </p:sp>
    </p:spTree>
  </p:cSld>
  <p:clrMapOvr>
    <a:masterClrMapping/>
  </p:clrMapOvr>
  <p:transition spd="slow">
    <p:push dir="l"/>
  </p:transition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96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44600" y="0"/>
            <a:ext cx="16943404" cy="10287000"/>
          </a:xfrm>
          <a:custGeom>
            <a:avLst/>
            <a:gdLst/>
            <a:ahLst/>
            <a:cxnLst/>
            <a:rect r="r" b="b" t="t" l="l"/>
            <a:pathLst>
              <a:path h="10287000" w="16943404">
                <a:moveTo>
                  <a:pt x="0" y="0"/>
                </a:moveTo>
                <a:lnTo>
                  <a:pt x="16943404" y="0"/>
                </a:lnTo>
                <a:lnTo>
                  <a:pt x="169434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938" t="0" r="0" b="-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848627" y="9012753"/>
            <a:ext cx="2289000" cy="491095"/>
          </a:xfrm>
          <a:custGeom>
            <a:avLst/>
            <a:gdLst/>
            <a:ahLst/>
            <a:cxnLst/>
            <a:rect r="r" b="b" t="t" l="l"/>
            <a:pathLst>
              <a:path h="491095" w="2289000">
                <a:moveTo>
                  <a:pt x="0" y="0"/>
                </a:moveTo>
                <a:lnTo>
                  <a:pt x="2289000" y="0"/>
                </a:lnTo>
                <a:lnTo>
                  <a:pt x="2289000" y="491094"/>
                </a:lnTo>
                <a:lnTo>
                  <a:pt x="0" y="4910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684851" y="1627004"/>
            <a:ext cx="5778062" cy="5778062"/>
          </a:xfrm>
          <a:custGeom>
            <a:avLst/>
            <a:gdLst/>
            <a:ahLst/>
            <a:cxnLst/>
            <a:rect r="r" b="b" t="t" l="l"/>
            <a:pathLst>
              <a:path h="5778062" w="5778062">
                <a:moveTo>
                  <a:pt x="0" y="0"/>
                </a:moveTo>
                <a:lnTo>
                  <a:pt x="5778062" y="0"/>
                </a:lnTo>
                <a:lnTo>
                  <a:pt x="5778062" y="5778063"/>
                </a:lnTo>
                <a:lnTo>
                  <a:pt x="0" y="57780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25550" y="5636223"/>
            <a:ext cx="476250" cy="478862"/>
          </a:xfrm>
          <a:custGeom>
            <a:avLst/>
            <a:gdLst/>
            <a:ahLst/>
            <a:cxnLst/>
            <a:rect r="r" b="b" t="t" l="l"/>
            <a:pathLst>
              <a:path h="478862" w="476250">
                <a:moveTo>
                  <a:pt x="0" y="0"/>
                </a:moveTo>
                <a:lnTo>
                  <a:pt x="476250" y="0"/>
                </a:lnTo>
                <a:lnTo>
                  <a:pt x="476250" y="478862"/>
                </a:lnTo>
                <a:lnTo>
                  <a:pt x="0" y="47886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52967" y="6553235"/>
            <a:ext cx="523875" cy="446722"/>
          </a:xfrm>
          <a:custGeom>
            <a:avLst/>
            <a:gdLst/>
            <a:ahLst/>
            <a:cxnLst/>
            <a:rect r="r" b="b" t="t" l="l"/>
            <a:pathLst>
              <a:path h="446722" w="523875">
                <a:moveTo>
                  <a:pt x="0" y="0"/>
                </a:moveTo>
                <a:lnTo>
                  <a:pt x="523875" y="0"/>
                </a:lnTo>
                <a:lnTo>
                  <a:pt x="523875" y="446722"/>
                </a:lnTo>
                <a:lnTo>
                  <a:pt x="0" y="44672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96975" y="4630335"/>
            <a:ext cx="504825" cy="396288"/>
          </a:xfrm>
          <a:custGeom>
            <a:avLst/>
            <a:gdLst/>
            <a:ahLst/>
            <a:cxnLst/>
            <a:rect r="r" b="b" t="t" l="l"/>
            <a:pathLst>
              <a:path h="396288" w="504825">
                <a:moveTo>
                  <a:pt x="0" y="0"/>
                </a:moveTo>
                <a:lnTo>
                  <a:pt x="504825" y="0"/>
                </a:lnTo>
                <a:lnTo>
                  <a:pt x="504825" y="396288"/>
                </a:lnTo>
                <a:lnTo>
                  <a:pt x="0" y="39628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352967" y="1503251"/>
            <a:ext cx="8463335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Siempre listos para ofrecer </a:t>
            </a:r>
          </a:p>
          <a:p>
            <a:pPr algn="l">
              <a:lnSpc>
                <a:spcPts val="3960"/>
              </a:lnSpc>
            </a:pPr>
            <a:r>
              <a:rPr lang="en-US" sz="33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la solución que se adapta a tus necesidades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44600" y="9037122"/>
            <a:ext cx="12229282" cy="466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19"/>
              </a:lnSpc>
            </a:pPr>
            <a:r>
              <a:rPr lang="en-US" sz="30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¡Gracias por su atención!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44600" y="3061947"/>
            <a:ext cx="3732237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Natalia Kargopolova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52967" y="3561692"/>
            <a:ext cx="5778062" cy="396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Acco</a:t>
            </a:r>
            <a:r>
              <a:rPr lang="en-US" sz="24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unt Executive LATAM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218230" y="4429404"/>
            <a:ext cx="4912799" cy="2491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57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natalia.k@navixy.com</a:t>
            </a:r>
          </a:p>
          <a:p>
            <a:pPr algn="l">
              <a:lnSpc>
                <a:spcPts val="3359"/>
              </a:lnSpc>
            </a:pPr>
            <a:r>
              <a:rPr lang="en-US" sz="2400" spc="57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n.kargopolova@squaregps.com</a:t>
            </a:r>
          </a:p>
          <a:p>
            <a:pPr algn="l">
              <a:lnSpc>
                <a:spcPts val="3359"/>
              </a:lnSpc>
            </a:pPr>
          </a:p>
          <a:p>
            <a:pPr algn="l">
              <a:lnSpc>
                <a:spcPts val="3359"/>
              </a:lnSpc>
            </a:pPr>
            <a:r>
              <a:rPr lang="en-US" sz="2400" spc="57" u="sng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+52 984 524 8417</a:t>
            </a:r>
          </a:p>
          <a:p>
            <a:pPr algn="l">
              <a:lnSpc>
                <a:spcPts val="3359"/>
              </a:lnSpc>
            </a:pPr>
          </a:p>
          <a:p>
            <a:pPr algn="l">
              <a:lnSpc>
                <a:spcPts val="3359"/>
              </a:lnSpc>
            </a:pPr>
            <a:r>
              <a:rPr lang="en-US" sz="2400" spc="57" u="sng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  <a:hlinkClick r:id="rId13" tooltip="https://www.linkedin.com/in/natalia-kargopolova-68037320/"/>
              </a:rPr>
              <a:t>LinkedIn</a:t>
            </a:r>
          </a:p>
        </p:txBody>
      </p:sp>
    </p:spTree>
  </p:cSld>
  <p:clrMapOvr>
    <a:masterClrMapping/>
  </p:clrMapOvr>
  <p:transition spd="slow">
    <p:circl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DAHZaYMkcWc</dc:identifier>
  <dcterms:modified xsi:type="dcterms:W3CDTF">2011-08-01T06:04:30Z</dcterms:modified>
  <cp:revision>1</cp:revision>
  <dc:title>Navixy for system integrators_ES</dc:title>
</cp:coreProperties>
</file>