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Proxima Nova Bold" charset="1" panose="02000506030000020004"/>
      <p:regular r:id="rId22"/>
    </p:embeddedFont>
    <p:embeddedFont>
      <p:font typeface="Proxima Nova" charset="1" panose="020005060300000200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notesMasters/notesMaster1.xml" Type="http://schemas.openxmlformats.org/officeDocument/2006/relationships/notesMaster"/><Relationship Id="rId2" Target="presProps.xml" Type="http://schemas.openxmlformats.org/officeDocument/2006/relationships/presProps"/><Relationship Id="rId20" Target="theme/theme2.xml" Type="http://schemas.openxmlformats.org/officeDocument/2006/relationships/theme"/><Relationship Id="rId21" Target="notesSlides/notesSlide1.xml" Type="http://schemas.openxmlformats.org/officeDocument/2006/relationships/notesSlide"/><Relationship Id="rId22" Target="fonts/font22.fntdata" Type="http://schemas.openxmlformats.org/officeDocument/2006/relationships/font"/><Relationship Id="rId23" Target="notesSlides/notesSlide2.xml" Type="http://schemas.openxmlformats.org/officeDocument/2006/relationships/notesSlide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9.xml" Type="http://schemas.openxmlformats.org/officeDocument/2006/relationships/notesSlide"/><Relationship Id="rId32" Target="notesSlides/notesSlide10.xml" Type="http://schemas.openxmlformats.org/officeDocument/2006/relationships/notesSlide"/><Relationship Id="rId33" Target="notesSlides/notesSlide11.xml" Type="http://schemas.openxmlformats.org/officeDocument/2006/relationships/notesSlide"/><Relationship Id="rId34" Target="notesSlides/notesSlide12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navixy.com/field-service/features/" TargetMode="External" Type="http://schemas.openxmlformats.org/officeDocument/2006/relationships/hyperlink"/><Relationship Id="rId11" Target="../media/image9.png" Type="http://schemas.openxmlformats.org/officeDocument/2006/relationships/image"/><Relationship Id="rId12" Target="https://www.navixy.com/asset-gps-tracking/features/" TargetMode="External" Type="http://schemas.openxmlformats.org/officeDocument/2006/relationships/hyperlink"/><Relationship Id="rId13" Target="../media/image10.png" Type="http://schemas.openxmlformats.org/officeDocument/2006/relationships/image"/><Relationship Id="rId14" Target="../media/image11.png" Type="http://schemas.openxmlformats.org/officeDocument/2006/relationships/image"/><Relationship Id="rId15" Target="../media/image12.png" Type="http://schemas.openxmlformats.org/officeDocument/2006/relationships/image"/><Relationship Id="rId16" Target="../media/image13.png" Type="http://schemas.openxmlformats.org/officeDocument/2006/relationships/image"/><Relationship Id="rId17" Target="../media/image14.png" Type="http://schemas.openxmlformats.org/officeDocument/2006/relationships/image"/><Relationship Id="rId18" Target="../media/image15.jpeg" Type="http://schemas.openxmlformats.org/officeDocument/2006/relationships/image"/><Relationship Id="rId19" Target="../media/VAGP-lfc9pU.mp4" Type="http://schemas.openxmlformats.org/officeDocument/2006/relationships/video"/><Relationship Id="rId2" Target="../notesSlides/notesSlide2.xml" Type="http://schemas.openxmlformats.org/officeDocument/2006/relationships/notesSlide"/><Relationship Id="rId20" Target="../media/VAGP-lfc9pU.mp4" Type="http://schemas.microsoft.com/office/2007/relationships/media"/><Relationship Id="rId21" Target="../media/image16.png" Type="http://schemas.openxmlformats.org/officeDocument/2006/relationships/image"/><Relationship Id="rId22" Target="../media/image17.png" Type="http://schemas.openxmlformats.org/officeDocument/2006/relationships/image"/><Relationship Id="rId23" Target="../media/image18.png" Type="http://schemas.openxmlformats.org/officeDocument/2006/relationships/image"/><Relationship Id="rId24" Target="../media/image19.png" Type="http://schemas.openxmlformats.org/officeDocument/2006/relationships/image"/><Relationship Id="rId25" Target="https://www.navixy.com/video-telematics/" TargetMode="External" Type="http://schemas.openxmlformats.org/officeDocument/2006/relationships/hyperlink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png" Type="http://schemas.openxmlformats.org/officeDocument/2006/relationships/image"/><Relationship Id="rId8" Target="https://www.navixy.com/fleet-management/features/" TargetMode="External" Type="http://schemas.openxmlformats.org/officeDocument/2006/relationships/hyperlink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navixy.com/fleet-management/features/" TargetMode="External" Type="http://schemas.openxmlformats.org/officeDocument/2006/relationships/hyperlink"/><Relationship Id="rId11" Target="https://www.navixy.com/fleet-management/features/" TargetMode="External" Type="http://schemas.openxmlformats.org/officeDocument/2006/relationships/hyperlink"/><Relationship Id="rId12" Target="https://www.navixy.com/fleet-management/features/" TargetMode="External" Type="http://schemas.openxmlformats.org/officeDocument/2006/relationships/hyperlink"/><Relationship Id="rId13" Target="https://www.navixy.com/fleet-management/features/" TargetMode="External" Type="http://schemas.openxmlformats.org/officeDocument/2006/relationships/hyperlink"/><Relationship Id="rId14" Target="../media/image23.png" Type="http://schemas.openxmlformats.org/officeDocument/2006/relationships/image"/><Relationship Id="rId15" Target="../media/image13.png" Type="http://schemas.openxmlformats.org/officeDocument/2006/relationships/image"/><Relationship Id="rId16" Target="../media/image24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20.jpe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https://www.navixy.com/fleet-management/features/" TargetMode="External" Type="http://schemas.openxmlformats.org/officeDocument/2006/relationships/hyperlink"/><Relationship Id="rId9" Target="https://www.navixy.com/fleet-management/features/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navixy.com/fleet-management/features/" TargetMode="External" Type="http://schemas.openxmlformats.org/officeDocument/2006/relationships/hyperlink"/><Relationship Id="rId11" Target="https://www.navixy.com/fleet-management/features/" TargetMode="External" Type="http://schemas.openxmlformats.org/officeDocument/2006/relationships/hyperlink"/><Relationship Id="rId12" Target="https://www.navixy.com/fleet-management/features/" TargetMode="External" Type="http://schemas.openxmlformats.org/officeDocument/2006/relationships/hyperlink"/><Relationship Id="rId13" Target="https://www.navixy.com/fleet-management/features/" TargetMode="External" Type="http://schemas.openxmlformats.org/officeDocument/2006/relationships/hyperlink"/><Relationship Id="rId14" Target="../media/image9.png" Type="http://schemas.openxmlformats.org/officeDocument/2006/relationships/image"/><Relationship Id="rId15" Target="../media/image10.png" Type="http://schemas.openxmlformats.org/officeDocument/2006/relationships/image"/><Relationship Id="rId16" Target="../media/image27.png" Type="http://schemas.openxmlformats.org/officeDocument/2006/relationships/image"/><Relationship Id="rId17" Target="../media/image13.png" Type="http://schemas.openxmlformats.org/officeDocument/2006/relationships/image"/><Relationship Id="rId18" Target="../media/image28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20.jpeg" Type="http://schemas.openxmlformats.org/officeDocument/2006/relationships/image"/><Relationship Id="rId4" Target="../media/image6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2.png" Type="http://schemas.openxmlformats.org/officeDocument/2006/relationships/image"/><Relationship Id="rId8" Target="https://www.navixy.com/fleet-management/features/" TargetMode="External" Type="http://schemas.openxmlformats.org/officeDocument/2006/relationships/hyperlink"/><Relationship Id="rId9" Target="https://www.navixy.com/fleet-management/features/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navixy.com/fleet-management/features/" TargetMode="External" Type="http://schemas.openxmlformats.org/officeDocument/2006/relationships/hyperlink"/><Relationship Id="rId11" Target="https://www.navixy.com/fleet-management/features/" TargetMode="External" Type="http://schemas.openxmlformats.org/officeDocument/2006/relationships/hyperlink"/><Relationship Id="rId12" Target="https://www.navixy.com/fleet-management/features/" TargetMode="External" Type="http://schemas.openxmlformats.org/officeDocument/2006/relationships/hyperlink"/><Relationship Id="rId13" Target="../media/image10.png" Type="http://schemas.openxmlformats.org/officeDocument/2006/relationships/image"/><Relationship Id="rId14" Target="../media/image29.png" Type="http://schemas.openxmlformats.org/officeDocument/2006/relationships/image"/><Relationship Id="rId15" Target="../media/image30.png" Type="http://schemas.openxmlformats.org/officeDocument/2006/relationships/image"/><Relationship Id="rId16" Target="../media/image31.jpeg" Type="http://schemas.openxmlformats.org/officeDocument/2006/relationships/image"/><Relationship Id="rId17" Target="../media/image32.png" Type="http://schemas.openxmlformats.org/officeDocument/2006/relationships/image"/><Relationship Id="rId18" Target="../media/image17.pn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3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8.png" Type="http://schemas.openxmlformats.org/officeDocument/2006/relationships/image"/><Relationship Id="rId7" Target="../media/image22.png" Type="http://schemas.openxmlformats.org/officeDocument/2006/relationships/image"/><Relationship Id="rId8" Target="https://www.navixy.com/fleet-management/features/" TargetMode="External" Type="http://schemas.openxmlformats.org/officeDocument/2006/relationships/hyperlink"/><Relationship Id="rId9" Target="https://www.navixy.com/fleet-management/features/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navixy.com/fleet-management/features/" TargetMode="External" Type="http://schemas.openxmlformats.org/officeDocument/2006/relationships/hyperlink"/><Relationship Id="rId11" Target="https://www.navixy.com/fleet-management/features/" TargetMode="External" Type="http://schemas.openxmlformats.org/officeDocument/2006/relationships/hyperlink"/><Relationship Id="rId12" Target="https://www.navixy.com/fleet-management/features/" TargetMode="External" Type="http://schemas.openxmlformats.org/officeDocument/2006/relationships/hyperlink"/><Relationship Id="rId13" Target="https://www.navixy.com/fleet-management/features/" TargetMode="External" Type="http://schemas.openxmlformats.org/officeDocument/2006/relationships/hyperlink"/><Relationship Id="rId14" Target="../media/image10.png" Type="http://schemas.openxmlformats.org/officeDocument/2006/relationships/image"/><Relationship Id="rId15" Target="../media/image11.png" Type="http://schemas.openxmlformats.org/officeDocument/2006/relationships/image"/><Relationship Id="rId2" Target="../notesSlides/notesSlide6.xml" Type="http://schemas.openxmlformats.org/officeDocument/2006/relationships/notesSlide"/><Relationship Id="rId3" Target="../media/image20.jpeg" Type="http://schemas.openxmlformats.org/officeDocument/2006/relationships/image"/><Relationship Id="rId4" Target="../media/image6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22.png" Type="http://schemas.openxmlformats.org/officeDocument/2006/relationships/image"/><Relationship Id="rId9" Target="https://www.navixy.com/fleet-management/features/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43.png" Type="http://schemas.openxmlformats.org/officeDocument/2006/relationships/image"/><Relationship Id="rId12" Target="../media/image44.png" Type="http://schemas.openxmlformats.org/officeDocument/2006/relationships/image"/><Relationship Id="rId13" Target="../media/image45.png" Type="http://schemas.openxmlformats.org/officeDocument/2006/relationships/image"/><Relationship Id="rId14" Target="../media/image46.png" Type="http://schemas.openxmlformats.org/officeDocument/2006/relationships/image"/><Relationship Id="rId15" Target="../media/image47.png" Type="http://schemas.openxmlformats.org/officeDocument/2006/relationships/image"/><Relationship Id="rId16" Target="../media/image48.png" Type="http://schemas.openxmlformats.org/officeDocument/2006/relationships/image"/><Relationship Id="rId17" Target="../media/image49.png" Type="http://schemas.openxmlformats.org/officeDocument/2006/relationships/image"/><Relationship Id="rId18" Target="../media/image50.png" Type="http://schemas.openxmlformats.org/officeDocument/2006/relationships/image"/><Relationship Id="rId19" Target="../media/image51.png" Type="http://schemas.openxmlformats.org/officeDocument/2006/relationships/image"/><Relationship Id="rId2" Target="../notesSlides/notesSlide7.xml" Type="http://schemas.openxmlformats.org/officeDocument/2006/relationships/notesSlide"/><Relationship Id="rId20" Target="../media/image52.png" Type="http://schemas.openxmlformats.org/officeDocument/2006/relationships/image"/><Relationship Id="rId21" Target="../media/image53.png" Type="http://schemas.openxmlformats.org/officeDocument/2006/relationships/image"/><Relationship Id="rId3" Target="../media/image6.pn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Relationship Id="rId7" Target="../media/image39.pn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GP-lfc9pU.mp4" Type="http://schemas.microsoft.com/office/2007/relationships/media"/><Relationship Id="rId2" Target="../notesSlides/notesSlide8.xml" Type="http://schemas.openxmlformats.org/officeDocument/2006/relationships/notesSlide"/><Relationship Id="rId3" Target="../media/image6.png" Type="http://schemas.openxmlformats.org/officeDocument/2006/relationships/image"/><Relationship Id="rId4" Target="../media/image54.png" Type="http://schemas.openxmlformats.org/officeDocument/2006/relationships/image"/><Relationship Id="rId5" Target="../media/image55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jpeg" Type="http://schemas.openxmlformats.org/officeDocument/2006/relationships/image"/><Relationship Id="rId9" Target="../media/VAGP-lfc9pU.mp4" Type="http://schemas.openxmlformats.org/officeDocument/2006/relationships/video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navixy.com/fleet-management/features/" TargetMode="External" Type="http://schemas.openxmlformats.org/officeDocument/2006/relationships/hyperlink"/><Relationship Id="rId11" Target="https://www.navixy.com/fleet-management/features/" TargetMode="External" Type="http://schemas.openxmlformats.org/officeDocument/2006/relationships/hyperlink"/><Relationship Id="rId12" Target="https://www.navixy.com/fleet-management/features/" TargetMode="External" Type="http://schemas.openxmlformats.org/officeDocument/2006/relationships/hyperlink"/><Relationship Id="rId13" Target="https://www.navixy.com/fleet-management/features/" TargetMode="External" Type="http://schemas.openxmlformats.org/officeDocument/2006/relationships/hyperlink"/><Relationship Id="rId14" Target="https://www.navixy.com/fleet-management/features/" TargetMode="External" Type="http://schemas.openxmlformats.org/officeDocument/2006/relationships/hyperlink"/><Relationship Id="rId15" Target="../media/image57.png" Type="http://schemas.openxmlformats.org/officeDocument/2006/relationships/image"/><Relationship Id="rId16" Target="../media/image58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56.png" Type="http://schemas.openxmlformats.org/officeDocument/2006/relationships/image"/><Relationship Id="rId4" Target="../media/image6.png" Type="http://schemas.openxmlformats.org/officeDocument/2006/relationships/image"/><Relationship Id="rId5" Target="https://www.navixy.com/fleet-management/features/" TargetMode="External" Type="http://schemas.openxmlformats.org/officeDocument/2006/relationships/hyperlink"/><Relationship Id="rId6" Target="https://www.navixy.com/fleet-management/features/" TargetMode="External" Type="http://schemas.openxmlformats.org/officeDocument/2006/relationships/hyperlink"/><Relationship Id="rId7" Target="https://www.navixy.com/fleet-management/features/" TargetMode="External" Type="http://schemas.openxmlformats.org/officeDocument/2006/relationships/hyperlink"/><Relationship Id="rId8" Target="https://www.navixy.com/fleet-management/features/" TargetMode="External" Type="http://schemas.openxmlformats.org/officeDocument/2006/relationships/hyperlink"/><Relationship Id="rId9" Target="https://www.navixy.com/fleet-management/features/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59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6.png" Type="http://schemas.openxmlformats.org/officeDocument/2006/relationships/image"/><Relationship Id="rId4" Target="../media/image60.png" Type="http://schemas.openxmlformats.org/officeDocument/2006/relationships/image"/><Relationship Id="rId5" Target="../media/image61.png" Type="http://schemas.openxmlformats.org/officeDocument/2006/relationships/image"/><Relationship Id="rId6" Target="../media/image62.png" Type="http://schemas.openxmlformats.org/officeDocument/2006/relationships/image"/><Relationship Id="rId7" Target="../media/image63.png" Type="http://schemas.openxmlformats.org/officeDocument/2006/relationships/image"/><Relationship Id="rId8" Target="../media/image64.png" Type="http://schemas.openxmlformats.org/officeDocument/2006/relationships/image"/><Relationship Id="rId9" Target="../media/image6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66.png" Type="http://schemas.openxmlformats.org/officeDocument/2006/relationships/image"/><Relationship Id="rId4" Target="../media/image6.png" Type="http://schemas.openxmlformats.org/officeDocument/2006/relationships/image"/><Relationship Id="rId5" Target="../media/image6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4600" y="4048125"/>
            <a:ext cx="14672550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b="true" sz="72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Telematics </a:t>
            </a:r>
          </a:p>
          <a:p>
            <a:pPr algn="l">
              <a:lnSpc>
                <a:spcPts val="8640"/>
              </a:lnSpc>
            </a:pPr>
            <a:r>
              <a:rPr lang="en-US" b="true" sz="72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asset management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44600" y="1406977"/>
            <a:ext cx="2289000" cy="511600"/>
          </a:xfrm>
          <a:custGeom>
            <a:avLst/>
            <a:gdLst/>
            <a:ahLst/>
            <a:cxnLst/>
            <a:rect r="r" b="b" t="t" l="l"/>
            <a:pathLst>
              <a:path h="511600" w="2289000">
                <a:moveTo>
                  <a:pt x="0" y="0"/>
                </a:moveTo>
                <a:lnTo>
                  <a:pt x="2289000" y="0"/>
                </a:lnTo>
                <a:lnTo>
                  <a:pt x="2289000" y="511600"/>
                </a:lnTo>
                <a:lnTo>
                  <a:pt x="0" y="51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92669">
            <a:off x="969013" y="1167924"/>
            <a:ext cx="23308483" cy="12517138"/>
          </a:xfrm>
          <a:custGeom>
            <a:avLst/>
            <a:gdLst/>
            <a:ahLst/>
            <a:cxnLst/>
            <a:rect r="r" b="b" t="t" l="l"/>
            <a:pathLst>
              <a:path h="12517138" w="23308483">
                <a:moveTo>
                  <a:pt x="0" y="0"/>
                </a:moveTo>
                <a:lnTo>
                  <a:pt x="23308483" y="0"/>
                </a:lnTo>
                <a:lnTo>
                  <a:pt x="23308483" y="12517138"/>
                </a:lnTo>
                <a:lnTo>
                  <a:pt x="0" y="12517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7926" t="0" r="-14127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48669" y="8180644"/>
            <a:ext cx="4742358" cy="759733"/>
          </a:xfrm>
          <a:custGeom>
            <a:avLst/>
            <a:gdLst/>
            <a:ahLst/>
            <a:cxnLst/>
            <a:rect r="r" b="b" t="t" l="l"/>
            <a:pathLst>
              <a:path h="759733" w="4742358">
                <a:moveTo>
                  <a:pt x="0" y="0"/>
                </a:moveTo>
                <a:lnTo>
                  <a:pt x="4742358" y="0"/>
                </a:lnTo>
                <a:lnTo>
                  <a:pt x="4742358" y="759733"/>
                </a:lnTo>
                <a:lnTo>
                  <a:pt x="0" y="7597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4000"/>
            </a:blip>
            <a:stretch>
              <a:fillRect l="-5523" t="-58765" r="0" b="-2402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8288000" cy="10277650"/>
          </a:xfrm>
          <a:custGeom>
            <a:avLst/>
            <a:gdLst/>
            <a:ahLst/>
            <a:cxnLst/>
            <a:rect r="r" b="b" t="t" l="l"/>
            <a:pathLst>
              <a:path h="10277650" w="18288000">
                <a:moveTo>
                  <a:pt x="0" y="0"/>
                </a:moveTo>
                <a:lnTo>
                  <a:pt x="18288000" y="0"/>
                </a:lnTo>
                <a:lnTo>
                  <a:pt x="18288000" y="10277650"/>
                </a:lnTo>
                <a:lnTo>
                  <a:pt x="0" y="10277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052" t="-2466" r="-21455" b="-603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511254" y="8244448"/>
            <a:ext cx="2779163" cy="742190"/>
          </a:xfrm>
          <a:custGeom>
            <a:avLst/>
            <a:gdLst/>
            <a:ahLst/>
            <a:cxnLst/>
            <a:rect r="r" b="b" t="t" l="l"/>
            <a:pathLst>
              <a:path h="742190" w="2779163">
                <a:moveTo>
                  <a:pt x="0" y="0"/>
                </a:moveTo>
                <a:lnTo>
                  <a:pt x="2779163" y="0"/>
                </a:lnTo>
                <a:lnTo>
                  <a:pt x="2779163" y="742190"/>
                </a:lnTo>
                <a:lnTo>
                  <a:pt x="0" y="7421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4000"/>
            </a:blip>
            <a:stretch>
              <a:fillRect l="-15300" t="-25122" r="-5112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007322" y="2827885"/>
            <a:ext cx="3963016" cy="708718"/>
            <a:chOff x="0" y="0"/>
            <a:chExt cx="5284022" cy="944957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944957" cy="944957"/>
              <a:chOff x="0" y="0"/>
              <a:chExt cx="876800" cy="8768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76808" cy="876808"/>
              </a:xfrm>
              <a:custGeom>
                <a:avLst/>
                <a:gdLst/>
                <a:ahLst/>
                <a:cxnLst/>
                <a:rect r="r" b="b" t="t" l="l"/>
                <a:pathLst>
                  <a:path h="876808" w="876808">
                    <a:moveTo>
                      <a:pt x="0" y="438404"/>
                    </a:moveTo>
                    <a:cubicBezTo>
                      <a:pt x="0" y="196215"/>
                      <a:pt x="196215" y="0"/>
                      <a:pt x="438404" y="0"/>
                    </a:cubicBezTo>
                    <a:cubicBezTo>
                      <a:pt x="680593" y="0"/>
                      <a:pt x="876808" y="196215"/>
                      <a:pt x="876808" y="438404"/>
                    </a:cubicBezTo>
                    <a:cubicBezTo>
                      <a:pt x="876808" y="680593"/>
                      <a:pt x="680466" y="876808"/>
                      <a:pt x="438404" y="876808"/>
                    </a:cubicBezTo>
                    <a:cubicBezTo>
                      <a:pt x="196342" y="876808"/>
                      <a:pt x="0" y="680466"/>
                      <a:pt x="0" y="438404"/>
                    </a:cubicBez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43787" y="195862"/>
              <a:ext cx="630466" cy="630466"/>
            </a:xfrm>
            <a:custGeom>
              <a:avLst/>
              <a:gdLst/>
              <a:ahLst/>
              <a:cxnLst/>
              <a:rect r="r" b="b" t="t" l="l"/>
              <a:pathLst>
                <a:path h="630466" w="630466">
                  <a:moveTo>
                    <a:pt x="0" y="0"/>
                  </a:moveTo>
                  <a:lnTo>
                    <a:pt x="630466" y="0"/>
                  </a:lnTo>
                  <a:lnTo>
                    <a:pt x="630466" y="630466"/>
                  </a:lnTo>
                  <a:lnTo>
                    <a:pt x="0" y="630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1236699" y="196768"/>
              <a:ext cx="4047323" cy="5133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71"/>
                </a:lnSpc>
              </a:pPr>
              <a:r>
                <a:rPr lang="en-US" b="true" sz="2371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8" tooltip="https://www.navixy.com/fleet-management/features/"/>
                </a:rPr>
                <a:t>Fleet Management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07322" y="5081691"/>
            <a:ext cx="3963016" cy="708718"/>
            <a:chOff x="0" y="0"/>
            <a:chExt cx="5284022" cy="944957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944957" cy="944957"/>
              <a:chOff x="0" y="0"/>
              <a:chExt cx="876800" cy="8768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76808" cy="876808"/>
              </a:xfrm>
              <a:custGeom>
                <a:avLst/>
                <a:gdLst/>
                <a:ahLst/>
                <a:cxnLst/>
                <a:rect r="r" b="b" t="t" l="l"/>
                <a:pathLst>
                  <a:path h="876808" w="876808">
                    <a:moveTo>
                      <a:pt x="0" y="438404"/>
                    </a:moveTo>
                    <a:cubicBezTo>
                      <a:pt x="0" y="196215"/>
                      <a:pt x="196215" y="0"/>
                      <a:pt x="438404" y="0"/>
                    </a:cubicBezTo>
                    <a:cubicBezTo>
                      <a:pt x="680593" y="0"/>
                      <a:pt x="876808" y="196215"/>
                      <a:pt x="876808" y="438404"/>
                    </a:cubicBezTo>
                    <a:cubicBezTo>
                      <a:pt x="876808" y="680593"/>
                      <a:pt x="680466" y="876808"/>
                      <a:pt x="438404" y="876808"/>
                    </a:cubicBezTo>
                    <a:cubicBezTo>
                      <a:pt x="196342" y="876808"/>
                      <a:pt x="0" y="680466"/>
                      <a:pt x="0" y="438404"/>
                    </a:cubicBez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157300" y="156088"/>
              <a:ext cx="630469" cy="630466"/>
            </a:xfrm>
            <a:custGeom>
              <a:avLst/>
              <a:gdLst/>
              <a:ahLst/>
              <a:cxnLst/>
              <a:rect r="r" b="b" t="t" l="l"/>
              <a:pathLst>
                <a:path h="630466" w="630469">
                  <a:moveTo>
                    <a:pt x="0" y="0"/>
                  </a:moveTo>
                  <a:lnTo>
                    <a:pt x="630469" y="0"/>
                  </a:lnTo>
                  <a:lnTo>
                    <a:pt x="630469" y="630465"/>
                  </a:lnTo>
                  <a:lnTo>
                    <a:pt x="0" y="630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236699" y="196768"/>
              <a:ext cx="4047323" cy="5133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71"/>
                </a:lnSpc>
              </a:pPr>
              <a:r>
                <a:rPr lang="en-US" b="true" sz="2371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0" tooltip="https://www.navixy.com/field-service/features/"/>
                </a:rPr>
                <a:t>Field Service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08938" y="3954788"/>
            <a:ext cx="3959784" cy="708718"/>
            <a:chOff x="0" y="0"/>
            <a:chExt cx="5279712" cy="944957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944957" cy="944957"/>
              <a:chOff x="0" y="0"/>
              <a:chExt cx="876800" cy="876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76808" cy="876808"/>
              </a:xfrm>
              <a:custGeom>
                <a:avLst/>
                <a:gdLst/>
                <a:ahLst/>
                <a:cxnLst/>
                <a:rect r="r" b="b" t="t" l="l"/>
                <a:pathLst>
                  <a:path h="876808" w="876808">
                    <a:moveTo>
                      <a:pt x="0" y="438404"/>
                    </a:moveTo>
                    <a:cubicBezTo>
                      <a:pt x="0" y="196215"/>
                      <a:pt x="196215" y="0"/>
                      <a:pt x="438404" y="0"/>
                    </a:cubicBezTo>
                    <a:cubicBezTo>
                      <a:pt x="680593" y="0"/>
                      <a:pt x="876808" y="196215"/>
                      <a:pt x="876808" y="438404"/>
                    </a:cubicBezTo>
                    <a:cubicBezTo>
                      <a:pt x="876808" y="680593"/>
                      <a:pt x="680466" y="876808"/>
                      <a:pt x="438404" y="876808"/>
                    </a:cubicBezTo>
                    <a:cubicBezTo>
                      <a:pt x="196342" y="876808"/>
                      <a:pt x="0" y="680466"/>
                      <a:pt x="0" y="438404"/>
                    </a:cubicBez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157165" y="156090"/>
              <a:ext cx="630466" cy="630466"/>
            </a:xfrm>
            <a:custGeom>
              <a:avLst/>
              <a:gdLst/>
              <a:ahLst/>
              <a:cxnLst/>
              <a:rect r="r" b="b" t="t" l="l"/>
              <a:pathLst>
                <a:path h="630466" w="630466">
                  <a:moveTo>
                    <a:pt x="0" y="0"/>
                  </a:moveTo>
                  <a:lnTo>
                    <a:pt x="630466" y="0"/>
                  </a:lnTo>
                  <a:lnTo>
                    <a:pt x="630466" y="630466"/>
                  </a:lnTo>
                  <a:lnTo>
                    <a:pt x="0" y="630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1232389" y="196768"/>
              <a:ext cx="4047323" cy="5133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71"/>
                </a:lnSpc>
              </a:pPr>
              <a:r>
                <a:rPr lang="en-US" b="true" sz="2371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2" tooltip="https://www.navixy.com/asset-gps-tracking/features/"/>
                </a:rPr>
                <a:t>Asset Monitoring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0030650" y="1028700"/>
            <a:ext cx="9101886" cy="7531811"/>
          </a:xfrm>
          <a:custGeom>
            <a:avLst/>
            <a:gdLst/>
            <a:ahLst/>
            <a:cxnLst/>
            <a:rect r="r" b="b" t="t" l="l"/>
            <a:pathLst>
              <a:path h="7531811" w="9101886">
                <a:moveTo>
                  <a:pt x="0" y="0"/>
                </a:moveTo>
                <a:lnTo>
                  <a:pt x="9101886" y="0"/>
                </a:lnTo>
                <a:lnTo>
                  <a:pt x="9101886" y="7531811"/>
                </a:lnTo>
                <a:lnTo>
                  <a:pt x="0" y="75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375362" y="1423905"/>
            <a:ext cx="8360951" cy="5511106"/>
          </a:xfrm>
          <a:custGeom>
            <a:avLst/>
            <a:gdLst/>
            <a:ahLst/>
            <a:cxnLst/>
            <a:rect r="r" b="b" t="t" l="l"/>
            <a:pathLst>
              <a:path h="5511106" w="8360951">
                <a:moveTo>
                  <a:pt x="0" y="0"/>
                </a:moveTo>
                <a:lnTo>
                  <a:pt x="8360951" y="0"/>
                </a:lnTo>
                <a:lnTo>
                  <a:pt x="8360951" y="5511106"/>
                </a:lnTo>
                <a:lnTo>
                  <a:pt x="0" y="55111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-34024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6170236" y="5513002"/>
            <a:ext cx="1591785" cy="3390196"/>
          </a:xfrm>
          <a:custGeom>
            <a:avLst/>
            <a:gdLst/>
            <a:ahLst/>
            <a:cxnLst/>
            <a:rect r="r" b="b" t="t" l="l"/>
            <a:pathLst>
              <a:path h="3390196" w="1591785">
                <a:moveTo>
                  <a:pt x="0" y="0"/>
                </a:moveTo>
                <a:lnTo>
                  <a:pt x="1591785" y="0"/>
                </a:lnTo>
                <a:lnTo>
                  <a:pt x="1591785" y="3390196"/>
                </a:lnTo>
                <a:lnTo>
                  <a:pt x="0" y="339019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6966128" y="9084173"/>
            <a:ext cx="2464094" cy="507745"/>
          </a:xfrm>
          <a:custGeom>
            <a:avLst/>
            <a:gdLst/>
            <a:ahLst/>
            <a:cxnLst/>
            <a:rect r="r" b="b" t="t" l="l"/>
            <a:pathLst>
              <a:path h="507745" w="2464094">
                <a:moveTo>
                  <a:pt x="0" y="0"/>
                </a:moveTo>
                <a:lnTo>
                  <a:pt x="2464094" y="0"/>
                </a:lnTo>
                <a:lnTo>
                  <a:pt x="2464094" y="507745"/>
                </a:lnTo>
                <a:lnTo>
                  <a:pt x="0" y="5077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</a:blip>
            <a:stretch>
              <a:fillRect l="-1032" t="-34132" r="0" b="-1928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7914860" y="3936262"/>
            <a:ext cx="6409975" cy="4679282"/>
            <a:chOff x="0" y="0"/>
            <a:chExt cx="8546633" cy="6239042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546633" cy="6239042"/>
            </a:xfrm>
            <a:custGeom>
              <a:avLst/>
              <a:gdLst/>
              <a:ahLst/>
              <a:cxnLst/>
              <a:rect r="r" b="b" t="t" l="l"/>
              <a:pathLst>
                <a:path h="6239042" w="8546633">
                  <a:moveTo>
                    <a:pt x="0" y="0"/>
                  </a:moveTo>
                  <a:lnTo>
                    <a:pt x="8546633" y="0"/>
                  </a:lnTo>
                  <a:lnTo>
                    <a:pt x="8546633" y="6239042"/>
                  </a:lnTo>
                  <a:lnTo>
                    <a:pt x="0" y="6239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608999" y="480677"/>
              <a:ext cx="502746" cy="5303087"/>
            </a:xfrm>
            <a:custGeom>
              <a:avLst/>
              <a:gdLst/>
              <a:ahLst/>
              <a:cxnLst/>
              <a:rect r="r" b="b" t="t" l="l"/>
              <a:pathLst>
                <a:path h="5303087" w="502746">
                  <a:moveTo>
                    <a:pt x="0" y="0"/>
                  </a:moveTo>
                  <a:lnTo>
                    <a:pt x="502745" y="0"/>
                  </a:lnTo>
                  <a:lnTo>
                    <a:pt x="502745" y="5303088"/>
                  </a:lnTo>
                  <a:lnTo>
                    <a:pt x="0" y="5303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-1587720" b="0"/>
              </a:stretch>
            </a:blipFill>
          </p:spPr>
        </p:sp>
        <p:pic>
          <p:nvPicPr>
            <p:cNvPr name="Picture 31" id="31">
              <a:hlinkClick action="ppaction://media"/>
            </p:cNvPr>
            <p:cNvPicPr>
              <a:picLocks noChangeAspect="true"/>
            </p:cNvPicPr>
            <p:nvPr>
              <a:videoFile r:link="rId19"/>
              <p:extLst>
                <p:ext uri="{DAA4B4D4-6D71-4841-9C94-3DE7FCFB9230}">
                  <p14:media xmlns:p14="http://schemas.microsoft.com/office/powerpoint/2010/main" r:embed="rId20">
                    <p14:trim st="0.0000" end="4499.5850"/>
                  </p14:media>
                </p:ext>
              </p:extLst>
            </p:nvPr>
          </p:nvPicPr>
          <p:blipFill>
            <a:blip r:embed="rId18"/>
            <a:srcRect l="17163" t="18955" r="31869" b="18252"/>
            <a:stretch>
              <a:fillRect/>
            </a:stretch>
          </p:blipFill>
          <p:spPr>
            <a:xfrm flipH="false" flipV="false" rot="0">
              <a:off x="1111744" y="472479"/>
              <a:ext cx="6883514" cy="5300416"/>
            </a:xfrm>
            <a:prstGeom prst="rect">
              <a:avLst/>
            </a:prstGeom>
          </p:spPr>
        </p:pic>
      </p:grpSp>
      <p:sp>
        <p:nvSpPr>
          <p:cNvPr name="Freeform 32" id="32"/>
          <p:cNvSpPr/>
          <p:nvPr/>
        </p:nvSpPr>
        <p:spPr>
          <a:xfrm flipH="false" flipV="false" rot="0">
            <a:off x="12534651" y="5625559"/>
            <a:ext cx="2572527" cy="3818803"/>
          </a:xfrm>
          <a:custGeom>
            <a:avLst/>
            <a:gdLst/>
            <a:ahLst/>
            <a:cxnLst/>
            <a:rect r="r" b="b" t="t" l="l"/>
            <a:pathLst>
              <a:path h="3818803" w="2572527">
                <a:moveTo>
                  <a:pt x="0" y="0"/>
                </a:moveTo>
                <a:lnTo>
                  <a:pt x="2572527" y="0"/>
                </a:lnTo>
                <a:lnTo>
                  <a:pt x="2572527" y="3818803"/>
                </a:lnTo>
                <a:lnTo>
                  <a:pt x="0" y="381880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4804221" y="7134420"/>
            <a:ext cx="1944994" cy="2220056"/>
          </a:xfrm>
          <a:custGeom>
            <a:avLst/>
            <a:gdLst/>
            <a:ahLst/>
            <a:cxnLst/>
            <a:rect r="r" b="b" t="t" l="l"/>
            <a:pathLst>
              <a:path h="2220056" w="1944994">
                <a:moveTo>
                  <a:pt x="0" y="0"/>
                </a:moveTo>
                <a:lnTo>
                  <a:pt x="1944994" y="0"/>
                </a:lnTo>
                <a:lnTo>
                  <a:pt x="1944994" y="2220056"/>
                </a:lnTo>
                <a:lnTo>
                  <a:pt x="0" y="222005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7546" t="0" r="-7546" b="-1052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5179365" y="9127673"/>
            <a:ext cx="1306844" cy="316688"/>
          </a:xfrm>
          <a:custGeom>
            <a:avLst/>
            <a:gdLst/>
            <a:ahLst/>
            <a:cxnLst/>
            <a:rect r="r" b="b" t="t" l="l"/>
            <a:pathLst>
              <a:path h="316688" w="1306844">
                <a:moveTo>
                  <a:pt x="0" y="0"/>
                </a:moveTo>
                <a:lnTo>
                  <a:pt x="1306844" y="0"/>
                </a:lnTo>
                <a:lnTo>
                  <a:pt x="1306844" y="316689"/>
                </a:lnTo>
                <a:lnTo>
                  <a:pt x="0" y="3166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</a:blip>
            <a:stretch>
              <a:fillRect l="-1032" t="-14055" r="0" b="-1639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7085805" y="5328276"/>
            <a:ext cx="2058395" cy="4026200"/>
          </a:xfrm>
          <a:custGeom>
            <a:avLst/>
            <a:gdLst/>
            <a:ahLst/>
            <a:cxnLst/>
            <a:rect r="r" b="b" t="t" l="l"/>
            <a:pathLst>
              <a:path h="4026200" w="2058395">
                <a:moveTo>
                  <a:pt x="0" y="0"/>
                </a:moveTo>
                <a:lnTo>
                  <a:pt x="2058395" y="0"/>
                </a:lnTo>
                <a:lnTo>
                  <a:pt x="2058395" y="4026200"/>
                </a:lnTo>
                <a:lnTo>
                  <a:pt x="0" y="40262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grpSp>
        <p:nvGrpSpPr>
          <p:cNvPr name="Group 36" id="36"/>
          <p:cNvGrpSpPr/>
          <p:nvPr/>
        </p:nvGrpSpPr>
        <p:grpSpPr>
          <a:xfrm rot="0">
            <a:off x="1023706" y="6208593"/>
            <a:ext cx="3930249" cy="666301"/>
            <a:chOff x="0" y="0"/>
            <a:chExt cx="5240332" cy="88840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88401" cy="888401"/>
            </a:xfrm>
            <a:custGeom>
              <a:avLst/>
              <a:gdLst/>
              <a:ahLst/>
              <a:cxnLst/>
              <a:rect r="r" b="b" t="t" l="l"/>
              <a:pathLst>
                <a:path h="888401" w="888401">
                  <a:moveTo>
                    <a:pt x="0" y="0"/>
                  </a:moveTo>
                  <a:lnTo>
                    <a:pt x="888401" y="0"/>
                  </a:lnTo>
                  <a:lnTo>
                    <a:pt x="888401" y="888401"/>
                  </a:lnTo>
                  <a:lnTo>
                    <a:pt x="0" y="8884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1193009" y="168490"/>
              <a:ext cx="4047323" cy="5133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71"/>
                </a:lnSpc>
              </a:pPr>
              <a:r>
                <a:rPr lang="en-US" b="true" sz="2371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25" tooltip="https://www.navixy.com/video-telematics/"/>
                </a:rPr>
                <a:t>Video Telematics</a:t>
              </a: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028700" y="1028700"/>
            <a:ext cx="6385565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All-in-one GPS Fleet </a:t>
            </a:r>
          </a:p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&amp; Asset tracking platform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7917" y="1035737"/>
            <a:ext cx="876487" cy="876487"/>
            <a:chOff x="0" y="0"/>
            <a:chExt cx="1168650" cy="1168650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1168650" cy="1168650"/>
              <a:chOff x="0" y="0"/>
              <a:chExt cx="876800" cy="876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76808" cy="876808"/>
              </a:xfrm>
              <a:custGeom>
                <a:avLst/>
                <a:gdLst/>
                <a:ahLst/>
                <a:cxnLst/>
                <a:rect r="r" b="b" t="t" l="l"/>
                <a:pathLst>
                  <a:path h="876808" w="876808">
                    <a:moveTo>
                      <a:pt x="0" y="438404"/>
                    </a:moveTo>
                    <a:cubicBezTo>
                      <a:pt x="0" y="196215"/>
                      <a:pt x="196215" y="0"/>
                      <a:pt x="438404" y="0"/>
                    </a:cubicBezTo>
                    <a:cubicBezTo>
                      <a:pt x="680593" y="0"/>
                      <a:pt x="876808" y="196215"/>
                      <a:pt x="876808" y="438404"/>
                    </a:cubicBezTo>
                    <a:cubicBezTo>
                      <a:pt x="876808" y="680593"/>
                      <a:pt x="680466" y="876808"/>
                      <a:pt x="438404" y="876808"/>
                    </a:cubicBezTo>
                    <a:cubicBezTo>
                      <a:pt x="196342" y="876808"/>
                      <a:pt x="0" y="680466"/>
                      <a:pt x="0" y="438404"/>
                    </a:cubicBezTo>
                    <a:close/>
                  </a:path>
                </a:pathLst>
              </a:custGeom>
              <a:solidFill>
                <a:srgbClr val="1090CF"/>
              </a:solidFill>
            </p:spPr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177825" y="242227"/>
              <a:ext cx="779711" cy="779711"/>
            </a:xfrm>
            <a:custGeom>
              <a:avLst/>
              <a:gdLst/>
              <a:ahLst/>
              <a:cxnLst/>
              <a:rect r="r" b="b" t="t" l="l"/>
              <a:pathLst>
                <a:path h="779711" w="779711">
                  <a:moveTo>
                    <a:pt x="0" y="0"/>
                  </a:moveTo>
                  <a:lnTo>
                    <a:pt x="779711" y="0"/>
                  </a:lnTo>
                  <a:lnTo>
                    <a:pt x="779711" y="779712"/>
                  </a:lnTo>
                  <a:lnTo>
                    <a:pt x="0" y="779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384521" y="1512053"/>
            <a:ext cx="6954062" cy="4297545"/>
          </a:xfrm>
          <a:custGeom>
            <a:avLst/>
            <a:gdLst/>
            <a:ahLst/>
            <a:cxnLst/>
            <a:rect r="r" b="b" t="t" l="l"/>
            <a:pathLst>
              <a:path h="4297545" w="6954062">
                <a:moveTo>
                  <a:pt x="0" y="0"/>
                </a:moveTo>
                <a:lnTo>
                  <a:pt x="6954062" y="0"/>
                </a:lnTo>
                <a:lnTo>
                  <a:pt x="6954062" y="4297545"/>
                </a:lnTo>
                <a:lnTo>
                  <a:pt x="0" y="42975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7917" y="2794028"/>
            <a:ext cx="3471617" cy="567690"/>
            <a:chOff x="0" y="0"/>
            <a:chExt cx="4628822" cy="7569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873422" y="126175"/>
              <a:ext cx="37554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8" tooltip="https://www.navixy.com/fleet-management/features/"/>
                </a:rPr>
                <a:t>GPS and telemetry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7917" y="3660826"/>
            <a:ext cx="3471617" cy="567690"/>
            <a:chOff x="0" y="0"/>
            <a:chExt cx="4628822" cy="7569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873422" y="119888"/>
              <a:ext cx="37554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9" tooltip="https://www.navixy.com/fleet-management/features/"/>
                </a:rPr>
                <a:t>Road safety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27917" y="4527623"/>
            <a:ext cx="3470834" cy="567690"/>
            <a:chOff x="0" y="0"/>
            <a:chExt cx="4627779" cy="7569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872379" y="119888"/>
              <a:ext cx="37554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0" tooltip="https://www.navixy.com/fleet-management/features/"/>
                </a:rPr>
                <a:t>Driver management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27917" y="5394421"/>
            <a:ext cx="3802456" cy="567690"/>
            <a:chOff x="0" y="0"/>
            <a:chExt cx="5069942" cy="7569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873422" y="119888"/>
              <a:ext cx="4196519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1" tooltip="https://www.navixy.com/fleet-management/features/"/>
                </a:rPr>
                <a:t>Temperature monitoring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27917" y="6261218"/>
            <a:ext cx="3802456" cy="567690"/>
            <a:chOff x="0" y="0"/>
            <a:chExt cx="5069942" cy="756920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873422" y="119888"/>
              <a:ext cx="4196519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2" tooltip="https://www.navixy.com/fleet-management/features/"/>
                </a:rPr>
                <a:t>Fuel monitoring</a:t>
              </a:r>
            </a:p>
          </p:txBody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7917" y="7128016"/>
            <a:ext cx="4473973" cy="567690"/>
            <a:chOff x="0" y="0"/>
            <a:chExt cx="5965298" cy="756920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873422" y="119888"/>
              <a:ext cx="5091875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3" tooltip="https://www.navixy.com/fleet-management/features/"/>
                </a:rPr>
                <a:t>Remote device management</a:t>
              </a:r>
            </a:p>
          </p:txBody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29" id="29"/>
          <p:cNvSpPr/>
          <p:nvPr/>
        </p:nvSpPr>
        <p:spPr>
          <a:xfrm flipH="false" flipV="false" rot="0">
            <a:off x="6747755" y="6433078"/>
            <a:ext cx="3461271" cy="2525255"/>
          </a:xfrm>
          <a:custGeom>
            <a:avLst/>
            <a:gdLst/>
            <a:ahLst/>
            <a:cxnLst/>
            <a:rect r="r" b="b" t="t" l="l"/>
            <a:pathLst>
              <a:path h="2525255" w="3461271">
                <a:moveTo>
                  <a:pt x="0" y="0"/>
                </a:moveTo>
                <a:lnTo>
                  <a:pt x="3461271" y="0"/>
                </a:lnTo>
                <a:lnTo>
                  <a:pt x="3461271" y="2525255"/>
                </a:lnTo>
                <a:lnTo>
                  <a:pt x="0" y="25252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11815" r="-4249" b="-3881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9906028" y="2646950"/>
            <a:ext cx="7588249" cy="5539422"/>
            <a:chOff x="0" y="0"/>
            <a:chExt cx="10117666" cy="7385896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117666" cy="7385896"/>
            </a:xfrm>
            <a:custGeom>
              <a:avLst/>
              <a:gdLst/>
              <a:ahLst/>
              <a:cxnLst/>
              <a:rect r="r" b="b" t="t" l="l"/>
              <a:pathLst>
                <a:path h="7385896" w="10117666">
                  <a:moveTo>
                    <a:pt x="0" y="0"/>
                  </a:moveTo>
                  <a:lnTo>
                    <a:pt x="10117666" y="0"/>
                  </a:lnTo>
                  <a:lnTo>
                    <a:pt x="10117666" y="7385896"/>
                  </a:lnTo>
                  <a:lnTo>
                    <a:pt x="0" y="73858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577104" y="500379"/>
              <a:ext cx="8963457" cy="6385137"/>
            </a:xfrm>
            <a:custGeom>
              <a:avLst/>
              <a:gdLst/>
              <a:ahLst/>
              <a:cxnLst/>
              <a:rect r="r" b="b" t="t" l="l"/>
              <a:pathLst>
                <a:path h="6385137" w="8963457">
                  <a:moveTo>
                    <a:pt x="0" y="0"/>
                  </a:moveTo>
                  <a:lnTo>
                    <a:pt x="8963457" y="0"/>
                  </a:lnTo>
                  <a:lnTo>
                    <a:pt x="8963457" y="6385137"/>
                  </a:lnTo>
                  <a:lnTo>
                    <a:pt x="0" y="6385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-87159" b="-7520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2110831" y="1312150"/>
            <a:ext cx="527369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 management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110831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Features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6511589"/>
            <a:ext cx="2804084" cy="2789209"/>
            <a:chOff x="0" y="0"/>
            <a:chExt cx="766165" cy="7621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66165" cy="762100"/>
            </a:xfrm>
            <a:custGeom>
              <a:avLst/>
              <a:gdLst/>
              <a:ahLst/>
              <a:cxnLst/>
              <a:rect r="r" b="b" t="t" l="l"/>
              <a:pathLst>
                <a:path h="762100" w="766165">
                  <a:moveTo>
                    <a:pt x="77306" y="0"/>
                  </a:moveTo>
                  <a:lnTo>
                    <a:pt x="688858" y="0"/>
                  </a:lnTo>
                  <a:cubicBezTo>
                    <a:pt x="731553" y="0"/>
                    <a:pt x="766165" y="34611"/>
                    <a:pt x="766165" y="77306"/>
                  </a:cubicBezTo>
                  <a:lnTo>
                    <a:pt x="766165" y="684794"/>
                  </a:lnTo>
                  <a:cubicBezTo>
                    <a:pt x="766165" y="727489"/>
                    <a:pt x="731553" y="762100"/>
                    <a:pt x="688858" y="762100"/>
                  </a:cubicBezTo>
                  <a:lnTo>
                    <a:pt x="77306" y="762100"/>
                  </a:lnTo>
                  <a:cubicBezTo>
                    <a:pt x="34611" y="762100"/>
                    <a:pt x="0" y="727489"/>
                    <a:pt x="0" y="684794"/>
                  </a:cubicBezTo>
                  <a:lnTo>
                    <a:pt x="0" y="77306"/>
                  </a:lnTo>
                  <a:cubicBezTo>
                    <a:pt x="0" y="34611"/>
                    <a:pt x="34611" y="0"/>
                    <a:pt x="77306" y="0"/>
                  </a:cubicBezTo>
                  <a:close/>
                </a:path>
              </a:pathLst>
            </a:custGeom>
            <a:solidFill>
              <a:srgbClr val="F3F3F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766165" cy="809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018251" y="6511589"/>
            <a:ext cx="2804084" cy="2789209"/>
            <a:chOff x="0" y="0"/>
            <a:chExt cx="766165" cy="7621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66165" cy="762100"/>
            </a:xfrm>
            <a:custGeom>
              <a:avLst/>
              <a:gdLst/>
              <a:ahLst/>
              <a:cxnLst/>
              <a:rect r="r" b="b" t="t" l="l"/>
              <a:pathLst>
                <a:path h="762100" w="766165">
                  <a:moveTo>
                    <a:pt x="77306" y="0"/>
                  </a:moveTo>
                  <a:lnTo>
                    <a:pt x="688858" y="0"/>
                  </a:lnTo>
                  <a:cubicBezTo>
                    <a:pt x="731553" y="0"/>
                    <a:pt x="766165" y="34611"/>
                    <a:pt x="766165" y="77306"/>
                  </a:cubicBezTo>
                  <a:lnTo>
                    <a:pt x="766165" y="684794"/>
                  </a:lnTo>
                  <a:cubicBezTo>
                    <a:pt x="766165" y="727489"/>
                    <a:pt x="731553" y="762100"/>
                    <a:pt x="688858" y="762100"/>
                  </a:cubicBezTo>
                  <a:lnTo>
                    <a:pt x="77306" y="762100"/>
                  </a:lnTo>
                  <a:cubicBezTo>
                    <a:pt x="34611" y="762100"/>
                    <a:pt x="0" y="727489"/>
                    <a:pt x="0" y="684794"/>
                  </a:cubicBezTo>
                  <a:lnTo>
                    <a:pt x="0" y="77306"/>
                  </a:lnTo>
                  <a:cubicBezTo>
                    <a:pt x="0" y="34611"/>
                    <a:pt x="34611" y="0"/>
                    <a:pt x="77306" y="0"/>
                  </a:cubicBezTo>
                  <a:close/>
                </a:path>
              </a:pathLst>
            </a:custGeom>
            <a:solidFill>
              <a:srgbClr val="F3F3F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766165" cy="809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35555" y="7048478"/>
            <a:ext cx="1895257" cy="1895257"/>
          </a:xfrm>
          <a:custGeom>
            <a:avLst/>
            <a:gdLst/>
            <a:ahLst/>
            <a:cxnLst/>
            <a:rect r="r" b="b" t="t" l="l"/>
            <a:pathLst>
              <a:path h="1895257" w="1895257">
                <a:moveTo>
                  <a:pt x="0" y="0"/>
                </a:moveTo>
                <a:lnTo>
                  <a:pt x="1895258" y="0"/>
                </a:lnTo>
                <a:lnTo>
                  <a:pt x="1895258" y="1895258"/>
                </a:lnTo>
                <a:lnTo>
                  <a:pt x="0" y="18952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6489" r="-6489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59349" y="7048478"/>
            <a:ext cx="1542785" cy="1777645"/>
          </a:xfrm>
          <a:custGeom>
            <a:avLst/>
            <a:gdLst/>
            <a:ahLst/>
            <a:cxnLst/>
            <a:rect r="r" b="b" t="t" l="l"/>
            <a:pathLst>
              <a:path h="1777645" w="1542785">
                <a:moveTo>
                  <a:pt x="0" y="0"/>
                </a:moveTo>
                <a:lnTo>
                  <a:pt x="1542786" y="0"/>
                </a:lnTo>
                <a:lnTo>
                  <a:pt x="1542786" y="1777646"/>
                </a:lnTo>
                <a:lnTo>
                  <a:pt x="0" y="1777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963939" y="2425869"/>
            <a:ext cx="4584270" cy="567690"/>
            <a:chOff x="0" y="0"/>
            <a:chExt cx="6112360" cy="75692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873422" y="126175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8" tooltip="https://www.navixy.com/fleet-management/features/"/>
                </a:rPr>
                <a:t>GPS and advanced telemetry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63939" y="4194789"/>
            <a:ext cx="3736534" cy="567690"/>
            <a:chOff x="0" y="0"/>
            <a:chExt cx="4982046" cy="7569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873422" y="126175"/>
              <a:ext cx="4108623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9" tooltip="https://www.navixy.com/fleet-management/features/"/>
                </a:rPr>
                <a:t>Condition change alerts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912806" y="3310329"/>
            <a:ext cx="4019113" cy="567690"/>
            <a:chOff x="0" y="0"/>
            <a:chExt cx="5358817" cy="7569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873422" y="126175"/>
              <a:ext cx="4485395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0" tooltip="https://www.navixy.com/fleet-management/features/"/>
                </a:rPr>
                <a:t>Sustainable power source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63939" y="3310329"/>
            <a:ext cx="3471617" cy="567690"/>
            <a:chOff x="0" y="0"/>
            <a:chExt cx="4628822" cy="7569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873422" y="126175"/>
              <a:ext cx="37554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1" tooltip="https://www.navixy.com/fleet-management/features/"/>
                </a:rPr>
                <a:t>Geofencing and POI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912806" y="2425869"/>
            <a:ext cx="4636892" cy="567690"/>
            <a:chOff x="0" y="0"/>
            <a:chExt cx="6182522" cy="75692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873422" y="126175"/>
              <a:ext cx="53091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2" tooltip="https://www.navixy.com/fleet-management/features/"/>
                </a:rPr>
                <a:t>Remote device management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5912806" y="4194789"/>
            <a:ext cx="3842501" cy="567690"/>
            <a:chOff x="0" y="0"/>
            <a:chExt cx="5123335" cy="7569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873422" y="126175"/>
              <a:ext cx="4249913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3" tooltip="https://www.navixy.com/fleet-management/features/"/>
                </a:rPr>
                <a:t>Temperature monitoring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02039" y="1028700"/>
            <a:ext cx="883525" cy="883525"/>
            <a:chOff x="0" y="0"/>
            <a:chExt cx="1178033" cy="1178033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0"/>
              <a:ext cx="1178033" cy="1178033"/>
              <a:chOff x="0" y="0"/>
              <a:chExt cx="876800" cy="876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76808" cy="876808"/>
              </a:xfrm>
              <a:custGeom>
                <a:avLst/>
                <a:gdLst/>
                <a:ahLst/>
                <a:cxnLst/>
                <a:rect r="r" b="b" t="t" l="l"/>
                <a:pathLst>
                  <a:path h="876808" w="876808">
                    <a:moveTo>
                      <a:pt x="0" y="438404"/>
                    </a:moveTo>
                    <a:cubicBezTo>
                      <a:pt x="0" y="196215"/>
                      <a:pt x="196215" y="0"/>
                      <a:pt x="438404" y="0"/>
                    </a:cubicBezTo>
                    <a:cubicBezTo>
                      <a:pt x="680593" y="0"/>
                      <a:pt x="876808" y="196215"/>
                      <a:pt x="876808" y="438404"/>
                    </a:cubicBezTo>
                    <a:cubicBezTo>
                      <a:pt x="876808" y="680593"/>
                      <a:pt x="680466" y="876808"/>
                      <a:pt x="438404" y="876808"/>
                    </a:cubicBezTo>
                    <a:cubicBezTo>
                      <a:pt x="196342" y="876808"/>
                      <a:pt x="0" y="680466"/>
                      <a:pt x="0" y="438404"/>
                    </a:cubicBez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5" id="35"/>
            <p:cNvSpPr/>
            <p:nvPr/>
          </p:nvSpPr>
          <p:spPr>
            <a:xfrm flipH="false" flipV="false" rot="0">
              <a:off x="195930" y="194590"/>
              <a:ext cx="785972" cy="785972"/>
            </a:xfrm>
            <a:custGeom>
              <a:avLst/>
              <a:gdLst/>
              <a:ahLst/>
              <a:cxnLst/>
              <a:rect r="r" b="b" t="t" l="l"/>
              <a:pathLst>
                <a:path h="785972" w="785972">
                  <a:moveTo>
                    <a:pt x="0" y="0"/>
                  </a:moveTo>
                  <a:lnTo>
                    <a:pt x="785972" y="0"/>
                  </a:lnTo>
                  <a:lnTo>
                    <a:pt x="785972" y="785972"/>
                  </a:lnTo>
                  <a:lnTo>
                    <a:pt x="0" y="785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sp>
        <p:nvSpPr>
          <p:cNvPr name="TextBox 36" id="36"/>
          <p:cNvSpPr txBox="true"/>
          <p:nvPr/>
        </p:nvSpPr>
        <p:spPr>
          <a:xfrm rot="0">
            <a:off x="2110831" y="1312150"/>
            <a:ext cx="527369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Asset monitoring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110831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Features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10446910" y="1162050"/>
            <a:ext cx="9101886" cy="7531811"/>
          </a:xfrm>
          <a:custGeom>
            <a:avLst/>
            <a:gdLst/>
            <a:ahLst/>
            <a:cxnLst/>
            <a:rect r="r" b="b" t="t" l="l"/>
            <a:pathLst>
              <a:path h="7531811" w="9101886">
                <a:moveTo>
                  <a:pt x="0" y="0"/>
                </a:moveTo>
                <a:lnTo>
                  <a:pt x="9101886" y="0"/>
                </a:lnTo>
                <a:lnTo>
                  <a:pt x="9101886" y="7531811"/>
                </a:lnTo>
                <a:lnTo>
                  <a:pt x="0" y="75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0778298" y="1514831"/>
            <a:ext cx="9287071" cy="5439226"/>
          </a:xfrm>
          <a:custGeom>
            <a:avLst/>
            <a:gdLst/>
            <a:ahLst/>
            <a:cxnLst/>
            <a:rect r="r" b="b" t="t" l="l"/>
            <a:pathLst>
              <a:path h="5439226" w="9287071">
                <a:moveTo>
                  <a:pt x="0" y="0"/>
                </a:moveTo>
                <a:lnTo>
                  <a:pt x="9287070" y="0"/>
                </a:lnTo>
                <a:lnTo>
                  <a:pt x="9287070" y="5439226"/>
                </a:lnTo>
                <a:lnTo>
                  <a:pt x="0" y="54392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45" t="0" r="-31531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7126653" y="4947701"/>
            <a:ext cx="6156245" cy="4494059"/>
            <a:chOff x="0" y="0"/>
            <a:chExt cx="8208327" cy="5992079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208327" cy="5992079"/>
            </a:xfrm>
            <a:custGeom>
              <a:avLst/>
              <a:gdLst/>
              <a:ahLst/>
              <a:cxnLst/>
              <a:rect r="r" b="b" t="t" l="l"/>
              <a:pathLst>
                <a:path h="5992079" w="8208327">
                  <a:moveTo>
                    <a:pt x="0" y="0"/>
                  </a:moveTo>
                  <a:lnTo>
                    <a:pt x="8208327" y="0"/>
                  </a:lnTo>
                  <a:lnTo>
                    <a:pt x="8208327" y="5992079"/>
                  </a:lnTo>
                  <a:lnTo>
                    <a:pt x="0" y="5992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516061" y="519918"/>
              <a:ext cx="7176205" cy="4952243"/>
            </a:xfrm>
            <a:custGeom>
              <a:avLst/>
              <a:gdLst/>
              <a:ahLst/>
              <a:cxnLst/>
              <a:rect r="r" b="b" t="t" l="l"/>
              <a:pathLst>
                <a:path h="4952243" w="7176205">
                  <a:moveTo>
                    <a:pt x="0" y="0"/>
                  </a:moveTo>
                  <a:lnTo>
                    <a:pt x="7176205" y="0"/>
                  </a:lnTo>
                  <a:lnTo>
                    <a:pt x="7176205" y="4952243"/>
                  </a:lnTo>
                  <a:lnTo>
                    <a:pt x="0" y="4952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201" t="0" r="-16997" b="0"/>
              </a:stretch>
            </a:blipFill>
            <a:ln w="9525" cap="sq">
              <a:solidFill>
                <a:srgbClr val="D9D9D9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68471">
            <a:off x="816798" y="995255"/>
            <a:ext cx="21638272" cy="13684231"/>
          </a:xfrm>
          <a:custGeom>
            <a:avLst/>
            <a:gdLst/>
            <a:ahLst/>
            <a:cxnLst/>
            <a:rect r="r" b="b" t="t" l="l"/>
            <a:pathLst>
              <a:path h="13684231" w="21638272">
                <a:moveTo>
                  <a:pt x="0" y="0"/>
                </a:moveTo>
                <a:lnTo>
                  <a:pt x="21638271" y="0"/>
                </a:lnTo>
                <a:lnTo>
                  <a:pt x="21638271" y="13684232"/>
                </a:lnTo>
                <a:lnTo>
                  <a:pt x="0" y="136842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7928" t="0" r="-16696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62312" y="0"/>
            <a:ext cx="21828093" cy="9895402"/>
          </a:xfrm>
          <a:custGeom>
            <a:avLst/>
            <a:gdLst/>
            <a:ahLst/>
            <a:cxnLst/>
            <a:rect r="r" b="b" t="t" l="l"/>
            <a:pathLst>
              <a:path h="9895402" w="21828093">
                <a:moveTo>
                  <a:pt x="0" y="0"/>
                </a:moveTo>
                <a:lnTo>
                  <a:pt x="21828093" y="0"/>
                </a:lnTo>
                <a:lnTo>
                  <a:pt x="21828093" y="9895402"/>
                </a:lnTo>
                <a:lnTo>
                  <a:pt x="0" y="98954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02039" y="1028700"/>
            <a:ext cx="883525" cy="883525"/>
            <a:chOff x="0" y="0"/>
            <a:chExt cx="876800" cy="876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76808" cy="876808"/>
            </a:xfrm>
            <a:custGeom>
              <a:avLst/>
              <a:gdLst/>
              <a:ahLst/>
              <a:cxnLst/>
              <a:rect r="r" b="b" t="t" l="l"/>
              <a:pathLst>
                <a:path h="876808" w="876808">
                  <a:moveTo>
                    <a:pt x="0" y="438404"/>
                  </a:moveTo>
                  <a:cubicBezTo>
                    <a:pt x="0" y="196215"/>
                    <a:pt x="196215" y="0"/>
                    <a:pt x="438404" y="0"/>
                  </a:cubicBezTo>
                  <a:cubicBezTo>
                    <a:pt x="680593" y="0"/>
                    <a:pt x="876808" y="196215"/>
                    <a:pt x="876808" y="438404"/>
                  </a:cubicBezTo>
                  <a:cubicBezTo>
                    <a:pt x="876808" y="680593"/>
                    <a:pt x="680466" y="876808"/>
                    <a:pt x="438404" y="876808"/>
                  </a:cubicBezTo>
                  <a:cubicBezTo>
                    <a:pt x="196342" y="876808"/>
                    <a:pt x="0" y="680466"/>
                    <a:pt x="0" y="438404"/>
                  </a:cubicBez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82980" y="1162050"/>
            <a:ext cx="721643" cy="687592"/>
          </a:xfrm>
          <a:custGeom>
            <a:avLst/>
            <a:gdLst/>
            <a:ahLst/>
            <a:cxnLst/>
            <a:rect r="r" b="b" t="t" l="l"/>
            <a:pathLst>
              <a:path h="687592" w="721643">
                <a:moveTo>
                  <a:pt x="0" y="0"/>
                </a:moveTo>
                <a:lnTo>
                  <a:pt x="721642" y="0"/>
                </a:lnTo>
                <a:lnTo>
                  <a:pt x="721642" y="687592"/>
                </a:lnTo>
                <a:lnTo>
                  <a:pt x="0" y="6875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4951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63939" y="2425869"/>
            <a:ext cx="4584270" cy="567690"/>
            <a:chOff x="0" y="0"/>
            <a:chExt cx="6112360" cy="7569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73422" y="126175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8" tooltip="https://www.navixy.com/fleet-management/features/"/>
                </a:rPr>
                <a:t>Job dispatching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63939" y="4194789"/>
            <a:ext cx="3736534" cy="567690"/>
            <a:chOff x="0" y="0"/>
            <a:chExt cx="4982046" cy="7569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873422" y="126175"/>
              <a:ext cx="4108623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9" tooltip="https://www.navixy.com/fleet-management/features/"/>
                </a:rPr>
                <a:t>Route optimization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63939" y="6099760"/>
            <a:ext cx="4019113" cy="567690"/>
            <a:chOff x="0" y="0"/>
            <a:chExt cx="5358817" cy="7569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873422" y="126175"/>
              <a:ext cx="4485395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0" tooltip="https://www.navixy.com/fleet-management/features/"/>
                </a:rPr>
                <a:t>Places management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63939" y="3310329"/>
            <a:ext cx="3471617" cy="567690"/>
            <a:chOff x="0" y="0"/>
            <a:chExt cx="4628822" cy="756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873422" y="126175"/>
              <a:ext cx="37554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1" tooltip="https://www.navixy.com/fleet-management/features/"/>
                </a:rPr>
                <a:t>Custom digital forms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63939" y="5143500"/>
            <a:ext cx="4636892" cy="567690"/>
            <a:chOff x="0" y="0"/>
            <a:chExt cx="6182522" cy="75692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873422" y="126175"/>
              <a:ext cx="53091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2" tooltip="https://www.navixy.com/fleet-management/features/"/>
                </a:rPr>
                <a:t>Proof of delivery (POD)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0446910" y="1162050"/>
            <a:ext cx="9101886" cy="7531811"/>
          </a:xfrm>
          <a:custGeom>
            <a:avLst/>
            <a:gdLst/>
            <a:ahLst/>
            <a:cxnLst/>
            <a:rect r="r" b="b" t="t" l="l"/>
            <a:pathLst>
              <a:path h="7531811" w="9101886">
                <a:moveTo>
                  <a:pt x="0" y="0"/>
                </a:moveTo>
                <a:lnTo>
                  <a:pt x="9101886" y="0"/>
                </a:lnTo>
                <a:lnTo>
                  <a:pt x="9101886" y="7531811"/>
                </a:lnTo>
                <a:lnTo>
                  <a:pt x="0" y="753181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0763124" y="1488122"/>
            <a:ext cx="10964587" cy="5413334"/>
          </a:xfrm>
          <a:custGeom>
            <a:avLst/>
            <a:gdLst/>
            <a:ahLst/>
            <a:cxnLst/>
            <a:rect r="r" b="b" t="t" l="l"/>
            <a:pathLst>
              <a:path h="5413334" w="10964587">
                <a:moveTo>
                  <a:pt x="0" y="0"/>
                </a:moveTo>
                <a:lnTo>
                  <a:pt x="10964587" y="0"/>
                </a:lnTo>
                <a:lnTo>
                  <a:pt x="10964587" y="5413333"/>
                </a:lnTo>
                <a:lnTo>
                  <a:pt x="0" y="541333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7261904" y="4511622"/>
            <a:ext cx="2346730" cy="4779667"/>
          </a:xfrm>
          <a:custGeom>
            <a:avLst/>
            <a:gdLst/>
            <a:ahLst/>
            <a:cxnLst/>
            <a:rect r="r" b="b" t="t" l="l"/>
            <a:pathLst>
              <a:path h="4779667" w="2346730">
                <a:moveTo>
                  <a:pt x="0" y="0"/>
                </a:moveTo>
                <a:lnTo>
                  <a:pt x="2346730" y="0"/>
                </a:lnTo>
                <a:lnTo>
                  <a:pt x="2346730" y="4779667"/>
                </a:lnTo>
                <a:lnTo>
                  <a:pt x="0" y="47796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767874" y="4142134"/>
            <a:ext cx="2564302" cy="3581545"/>
          </a:xfrm>
          <a:custGeom>
            <a:avLst/>
            <a:gdLst/>
            <a:ahLst/>
            <a:cxnLst/>
            <a:rect r="r" b="b" t="t" l="l"/>
            <a:pathLst>
              <a:path h="3581545" w="2564302">
                <a:moveTo>
                  <a:pt x="0" y="0"/>
                </a:moveTo>
                <a:lnTo>
                  <a:pt x="2564301" y="0"/>
                </a:lnTo>
                <a:lnTo>
                  <a:pt x="2564301" y="3581545"/>
                </a:lnTo>
                <a:lnTo>
                  <a:pt x="0" y="358154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446910" y="5143500"/>
            <a:ext cx="2886211" cy="3911796"/>
          </a:xfrm>
          <a:custGeom>
            <a:avLst/>
            <a:gdLst/>
            <a:ahLst/>
            <a:cxnLst/>
            <a:rect r="r" b="b" t="t" l="l"/>
            <a:pathLst>
              <a:path h="3911796" w="2886211">
                <a:moveTo>
                  <a:pt x="0" y="0"/>
                </a:moveTo>
                <a:lnTo>
                  <a:pt x="2886211" y="0"/>
                </a:lnTo>
                <a:lnTo>
                  <a:pt x="2886211" y="3911796"/>
                </a:lnTo>
                <a:lnTo>
                  <a:pt x="0" y="391179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156099" y="7071233"/>
            <a:ext cx="1944994" cy="2220056"/>
          </a:xfrm>
          <a:custGeom>
            <a:avLst/>
            <a:gdLst/>
            <a:ahLst/>
            <a:cxnLst/>
            <a:rect r="r" b="b" t="t" l="l"/>
            <a:pathLst>
              <a:path h="2220056" w="1944994">
                <a:moveTo>
                  <a:pt x="0" y="0"/>
                </a:moveTo>
                <a:lnTo>
                  <a:pt x="1944994" y="0"/>
                </a:lnTo>
                <a:lnTo>
                  <a:pt x="1944994" y="2220056"/>
                </a:lnTo>
                <a:lnTo>
                  <a:pt x="0" y="222005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7546" t="0" r="-7546" b="-1052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2110831" y="1312150"/>
            <a:ext cx="527369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Field service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110831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Features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6511589"/>
            <a:ext cx="2804084" cy="2789209"/>
            <a:chOff x="0" y="0"/>
            <a:chExt cx="766165" cy="7621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66165" cy="762100"/>
            </a:xfrm>
            <a:custGeom>
              <a:avLst/>
              <a:gdLst/>
              <a:ahLst/>
              <a:cxnLst/>
              <a:rect r="r" b="b" t="t" l="l"/>
              <a:pathLst>
                <a:path h="762100" w="766165">
                  <a:moveTo>
                    <a:pt x="77306" y="0"/>
                  </a:moveTo>
                  <a:lnTo>
                    <a:pt x="688858" y="0"/>
                  </a:lnTo>
                  <a:cubicBezTo>
                    <a:pt x="731553" y="0"/>
                    <a:pt x="766165" y="34611"/>
                    <a:pt x="766165" y="77306"/>
                  </a:cubicBezTo>
                  <a:lnTo>
                    <a:pt x="766165" y="684794"/>
                  </a:lnTo>
                  <a:cubicBezTo>
                    <a:pt x="766165" y="727489"/>
                    <a:pt x="731553" y="762100"/>
                    <a:pt x="688858" y="762100"/>
                  </a:cubicBezTo>
                  <a:lnTo>
                    <a:pt x="77306" y="762100"/>
                  </a:lnTo>
                  <a:cubicBezTo>
                    <a:pt x="34611" y="762100"/>
                    <a:pt x="0" y="727489"/>
                    <a:pt x="0" y="684794"/>
                  </a:cubicBezTo>
                  <a:lnTo>
                    <a:pt x="0" y="77306"/>
                  </a:lnTo>
                  <a:cubicBezTo>
                    <a:pt x="0" y="34611"/>
                    <a:pt x="34611" y="0"/>
                    <a:pt x="77306" y="0"/>
                  </a:cubicBezTo>
                  <a:close/>
                </a:path>
              </a:pathLst>
            </a:custGeom>
            <a:solidFill>
              <a:srgbClr val="F3F3F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766165" cy="809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018251" y="6511589"/>
            <a:ext cx="2804084" cy="2789209"/>
            <a:chOff x="0" y="0"/>
            <a:chExt cx="766165" cy="7621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66165" cy="762100"/>
            </a:xfrm>
            <a:custGeom>
              <a:avLst/>
              <a:gdLst/>
              <a:ahLst/>
              <a:cxnLst/>
              <a:rect r="r" b="b" t="t" l="l"/>
              <a:pathLst>
                <a:path h="762100" w="766165">
                  <a:moveTo>
                    <a:pt x="77306" y="0"/>
                  </a:moveTo>
                  <a:lnTo>
                    <a:pt x="688858" y="0"/>
                  </a:lnTo>
                  <a:cubicBezTo>
                    <a:pt x="731553" y="0"/>
                    <a:pt x="766165" y="34611"/>
                    <a:pt x="766165" y="77306"/>
                  </a:cubicBezTo>
                  <a:lnTo>
                    <a:pt x="766165" y="684794"/>
                  </a:lnTo>
                  <a:cubicBezTo>
                    <a:pt x="766165" y="727489"/>
                    <a:pt x="731553" y="762100"/>
                    <a:pt x="688858" y="762100"/>
                  </a:cubicBezTo>
                  <a:lnTo>
                    <a:pt x="77306" y="762100"/>
                  </a:lnTo>
                  <a:cubicBezTo>
                    <a:pt x="34611" y="762100"/>
                    <a:pt x="0" y="727489"/>
                    <a:pt x="0" y="684794"/>
                  </a:cubicBezTo>
                  <a:lnTo>
                    <a:pt x="0" y="77306"/>
                  </a:lnTo>
                  <a:cubicBezTo>
                    <a:pt x="0" y="34611"/>
                    <a:pt x="34611" y="0"/>
                    <a:pt x="77306" y="0"/>
                  </a:cubicBezTo>
                  <a:close/>
                </a:path>
              </a:pathLst>
            </a:custGeom>
            <a:solidFill>
              <a:srgbClr val="F3F3F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766165" cy="8097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52037" y="6918568"/>
            <a:ext cx="1557410" cy="1975251"/>
          </a:xfrm>
          <a:custGeom>
            <a:avLst/>
            <a:gdLst/>
            <a:ahLst/>
            <a:cxnLst/>
            <a:rect r="r" b="b" t="t" l="l"/>
            <a:pathLst>
              <a:path h="1975251" w="1557410">
                <a:moveTo>
                  <a:pt x="0" y="0"/>
                </a:moveTo>
                <a:lnTo>
                  <a:pt x="1557410" y="0"/>
                </a:lnTo>
                <a:lnTo>
                  <a:pt x="1557410" y="1975251"/>
                </a:lnTo>
                <a:lnTo>
                  <a:pt x="0" y="1975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47326" y="7157395"/>
            <a:ext cx="2122360" cy="1497596"/>
          </a:xfrm>
          <a:custGeom>
            <a:avLst/>
            <a:gdLst/>
            <a:ahLst/>
            <a:cxnLst/>
            <a:rect r="r" b="b" t="t" l="l"/>
            <a:pathLst>
              <a:path h="1497596" w="2122360">
                <a:moveTo>
                  <a:pt x="0" y="0"/>
                </a:moveTo>
                <a:lnTo>
                  <a:pt x="2122360" y="0"/>
                </a:lnTo>
                <a:lnTo>
                  <a:pt x="2122360" y="1497596"/>
                </a:lnTo>
                <a:lnTo>
                  <a:pt x="0" y="14975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0831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Features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10831" y="1312150"/>
            <a:ext cx="527369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Video telematics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810601" y="1028700"/>
            <a:ext cx="1300230" cy="946988"/>
          </a:xfrm>
          <a:custGeom>
            <a:avLst/>
            <a:gdLst/>
            <a:ahLst/>
            <a:cxnLst/>
            <a:rect r="r" b="b" t="t" l="l"/>
            <a:pathLst>
              <a:path h="946988" w="1300230">
                <a:moveTo>
                  <a:pt x="0" y="0"/>
                </a:moveTo>
                <a:lnTo>
                  <a:pt x="1300230" y="0"/>
                </a:lnTo>
                <a:lnTo>
                  <a:pt x="1300230" y="946988"/>
                </a:lnTo>
                <a:lnTo>
                  <a:pt x="0" y="9469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9532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63939" y="2425869"/>
            <a:ext cx="4584270" cy="567690"/>
            <a:chOff x="0" y="0"/>
            <a:chExt cx="6112360" cy="7569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873422" y="126175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9" tooltip="https://www.navixy.com/fleet-management/features/"/>
                </a:rPr>
                <a:t>Video evidence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63939" y="4194789"/>
            <a:ext cx="3736534" cy="567690"/>
            <a:chOff x="0" y="0"/>
            <a:chExt cx="4982046" cy="7569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873422" y="126175"/>
              <a:ext cx="4108623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0" tooltip="https://www.navixy.com/fleet-management/features/"/>
                </a:rPr>
                <a:t>Multi-channel MDVR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5246056" y="3310329"/>
            <a:ext cx="4019113" cy="567690"/>
            <a:chOff x="0" y="0"/>
            <a:chExt cx="5358817" cy="75692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873422" y="126175"/>
              <a:ext cx="4485395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1" tooltip="https://www.navixy.com/fleet-management/features/"/>
                </a:rPr>
                <a:t>DMS and ADSA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63939" y="3310329"/>
            <a:ext cx="3471617" cy="567690"/>
            <a:chOff x="0" y="0"/>
            <a:chExt cx="4628822" cy="7569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873422" y="126175"/>
              <a:ext cx="37554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2" tooltip="https://www.navixy.com/fleet-management/features/"/>
                </a:rPr>
                <a:t>Driver coaching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5246056" y="2425869"/>
            <a:ext cx="4636892" cy="567690"/>
            <a:chOff x="0" y="0"/>
            <a:chExt cx="6182522" cy="7569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56920" cy="756920"/>
            </a:xfrm>
            <a:custGeom>
              <a:avLst/>
              <a:gdLst/>
              <a:ahLst/>
              <a:cxnLst/>
              <a:rect r="r" b="b" t="t" l="l"/>
              <a:pathLst>
                <a:path h="756920" w="756920">
                  <a:moveTo>
                    <a:pt x="0" y="0"/>
                  </a:moveTo>
                  <a:lnTo>
                    <a:pt x="756920" y="0"/>
                  </a:lnTo>
                  <a:lnTo>
                    <a:pt x="756920" y="756920"/>
                  </a:lnTo>
                  <a:lnTo>
                    <a:pt x="0" y="756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873422" y="126175"/>
              <a:ext cx="5309100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3" tooltip="https://www.navixy.com/fleet-management/features/"/>
                </a:rPr>
                <a:t>Accident monitoring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22264565" y="175033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9031315" y="2347712"/>
            <a:ext cx="8402521" cy="6953086"/>
            <a:chOff x="0" y="0"/>
            <a:chExt cx="11203361" cy="9270781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203361" cy="9270781"/>
            </a:xfrm>
            <a:custGeom>
              <a:avLst/>
              <a:gdLst/>
              <a:ahLst/>
              <a:cxnLst/>
              <a:rect r="r" b="b" t="t" l="l"/>
              <a:pathLst>
                <a:path h="9270781" w="11203361">
                  <a:moveTo>
                    <a:pt x="0" y="0"/>
                  </a:moveTo>
                  <a:lnTo>
                    <a:pt x="11203361" y="0"/>
                  </a:lnTo>
                  <a:lnTo>
                    <a:pt x="11203361" y="9270781"/>
                  </a:lnTo>
                  <a:lnTo>
                    <a:pt x="0" y="9270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424300" y="486451"/>
              <a:ext cx="10291357" cy="6783530"/>
            </a:xfrm>
            <a:custGeom>
              <a:avLst/>
              <a:gdLst/>
              <a:ahLst/>
              <a:cxnLst/>
              <a:rect r="r" b="b" t="t" l="l"/>
              <a:pathLst>
                <a:path h="6783530" w="10291357">
                  <a:moveTo>
                    <a:pt x="0" y="0"/>
                  </a:moveTo>
                  <a:lnTo>
                    <a:pt x="10291356" y="0"/>
                  </a:lnTo>
                  <a:lnTo>
                    <a:pt x="10291356" y="6783530"/>
                  </a:lnTo>
                  <a:lnTo>
                    <a:pt x="0" y="6783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-34024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76292" y="3923907"/>
            <a:ext cx="10391118" cy="5659098"/>
          </a:xfrm>
          <a:custGeom>
            <a:avLst/>
            <a:gdLst/>
            <a:ahLst/>
            <a:cxnLst/>
            <a:rect r="r" b="b" t="t" l="l"/>
            <a:pathLst>
              <a:path h="5659098" w="10391118">
                <a:moveTo>
                  <a:pt x="0" y="0"/>
                </a:moveTo>
                <a:lnTo>
                  <a:pt x="10391118" y="0"/>
                </a:lnTo>
                <a:lnTo>
                  <a:pt x="10391118" y="5659098"/>
                </a:lnTo>
                <a:lnTo>
                  <a:pt x="0" y="5659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1" t="-743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31041" y="6256318"/>
            <a:ext cx="364734" cy="268513"/>
          </a:xfrm>
          <a:custGeom>
            <a:avLst/>
            <a:gdLst/>
            <a:ahLst/>
            <a:cxnLst/>
            <a:rect r="r" b="b" t="t" l="l"/>
            <a:pathLst>
              <a:path h="268513" w="364734">
                <a:moveTo>
                  <a:pt x="0" y="0"/>
                </a:moveTo>
                <a:lnTo>
                  <a:pt x="364734" y="0"/>
                </a:lnTo>
                <a:lnTo>
                  <a:pt x="364734" y="268513"/>
                </a:lnTo>
                <a:lnTo>
                  <a:pt x="0" y="2685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" t="0" r="-5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31041" y="7225671"/>
            <a:ext cx="364734" cy="268513"/>
          </a:xfrm>
          <a:custGeom>
            <a:avLst/>
            <a:gdLst/>
            <a:ahLst/>
            <a:cxnLst/>
            <a:rect r="r" b="b" t="t" l="l"/>
            <a:pathLst>
              <a:path h="268513" w="364734">
                <a:moveTo>
                  <a:pt x="0" y="0"/>
                </a:moveTo>
                <a:lnTo>
                  <a:pt x="364734" y="0"/>
                </a:lnTo>
                <a:lnTo>
                  <a:pt x="364734" y="268513"/>
                </a:lnTo>
                <a:lnTo>
                  <a:pt x="0" y="2685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" t="0" r="-5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68297" y="7246892"/>
            <a:ext cx="364734" cy="268513"/>
          </a:xfrm>
          <a:custGeom>
            <a:avLst/>
            <a:gdLst/>
            <a:ahLst/>
            <a:cxnLst/>
            <a:rect r="r" b="b" t="t" l="l"/>
            <a:pathLst>
              <a:path h="268513" w="364734">
                <a:moveTo>
                  <a:pt x="0" y="0"/>
                </a:moveTo>
                <a:lnTo>
                  <a:pt x="364734" y="0"/>
                </a:lnTo>
                <a:lnTo>
                  <a:pt x="364734" y="268513"/>
                </a:lnTo>
                <a:lnTo>
                  <a:pt x="0" y="2685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" t="0" r="-5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68297" y="8216245"/>
            <a:ext cx="364734" cy="268513"/>
          </a:xfrm>
          <a:custGeom>
            <a:avLst/>
            <a:gdLst/>
            <a:ahLst/>
            <a:cxnLst/>
            <a:rect r="r" b="b" t="t" l="l"/>
            <a:pathLst>
              <a:path h="268513" w="364734">
                <a:moveTo>
                  <a:pt x="0" y="0"/>
                </a:moveTo>
                <a:lnTo>
                  <a:pt x="364734" y="0"/>
                </a:lnTo>
                <a:lnTo>
                  <a:pt x="364734" y="268512"/>
                </a:lnTo>
                <a:lnTo>
                  <a:pt x="0" y="2685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" t="0" r="-5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326814" y="7225671"/>
            <a:ext cx="364734" cy="268513"/>
          </a:xfrm>
          <a:custGeom>
            <a:avLst/>
            <a:gdLst/>
            <a:ahLst/>
            <a:cxnLst/>
            <a:rect r="r" b="b" t="t" l="l"/>
            <a:pathLst>
              <a:path h="268513" w="364734">
                <a:moveTo>
                  <a:pt x="0" y="0"/>
                </a:moveTo>
                <a:lnTo>
                  <a:pt x="364734" y="0"/>
                </a:lnTo>
                <a:lnTo>
                  <a:pt x="364734" y="268513"/>
                </a:lnTo>
                <a:lnTo>
                  <a:pt x="0" y="2685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" t="0" r="-5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933875" y="4258007"/>
            <a:ext cx="7997697" cy="4392068"/>
          </a:xfrm>
          <a:custGeom>
            <a:avLst/>
            <a:gdLst/>
            <a:ahLst/>
            <a:cxnLst/>
            <a:rect r="r" b="b" t="t" l="l"/>
            <a:pathLst>
              <a:path h="4392068" w="7997697">
                <a:moveTo>
                  <a:pt x="0" y="0"/>
                </a:moveTo>
                <a:lnTo>
                  <a:pt x="7997696" y="0"/>
                </a:lnTo>
                <a:lnTo>
                  <a:pt x="7997696" y="4392068"/>
                </a:lnTo>
                <a:lnTo>
                  <a:pt x="0" y="43920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2494" y="4258007"/>
            <a:ext cx="7997697" cy="4392068"/>
          </a:xfrm>
          <a:custGeom>
            <a:avLst/>
            <a:gdLst/>
            <a:ahLst/>
            <a:cxnLst/>
            <a:rect r="r" b="b" t="t" l="l"/>
            <a:pathLst>
              <a:path h="4392068" w="7997697">
                <a:moveTo>
                  <a:pt x="0" y="0"/>
                </a:moveTo>
                <a:lnTo>
                  <a:pt x="7997697" y="0"/>
                </a:lnTo>
                <a:lnTo>
                  <a:pt x="7997697" y="4392068"/>
                </a:lnTo>
                <a:lnTo>
                  <a:pt x="0" y="43920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752999" y="5982147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8"/>
                </a:lnTo>
                <a:lnTo>
                  <a:pt x="0" y="943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983921" y="6774998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8"/>
                </a:lnTo>
                <a:lnTo>
                  <a:pt x="0" y="943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43356" y="5184036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7"/>
                </a:lnTo>
                <a:lnTo>
                  <a:pt x="0" y="9437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977029" y="5982147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8"/>
                </a:lnTo>
                <a:lnTo>
                  <a:pt x="0" y="943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906826" y="4371371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8"/>
                </a:lnTo>
                <a:lnTo>
                  <a:pt x="0" y="943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167444" y="5990802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8"/>
                </a:lnTo>
                <a:lnTo>
                  <a:pt x="0" y="943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544957" y="5184036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7"/>
                </a:lnTo>
                <a:lnTo>
                  <a:pt x="0" y="9437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047910" y="5982147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8"/>
                </a:lnTo>
                <a:lnTo>
                  <a:pt x="0" y="943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678818" y="7584245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7"/>
                </a:lnTo>
                <a:lnTo>
                  <a:pt x="0" y="9437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072236" y="5184036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7"/>
                </a:lnTo>
                <a:lnTo>
                  <a:pt x="0" y="9437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071907" y="7584245"/>
            <a:ext cx="816605" cy="943788"/>
          </a:xfrm>
          <a:custGeom>
            <a:avLst/>
            <a:gdLst/>
            <a:ahLst/>
            <a:cxnLst/>
            <a:rect r="r" b="b" t="t" l="l"/>
            <a:pathLst>
              <a:path h="943788" w="816605">
                <a:moveTo>
                  <a:pt x="0" y="0"/>
                </a:moveTo>
                <a:lnTo>
                  <a:pt x="816605" y="0"/>
                </a:lnTo>
                <a:lnTo>
                  <a:pt x="816605" y="943787"/>
                </a:lnTo>
                <a:lnTo>
                  <a:pt x="0" y="9437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5988249" y="6257051"/>
            <a:ext cx="346107" cy="343562"/>
          </a:xfrm>
          <a:custGeom>
            <a:avLst/>
            <a:gdLst/>
            <a:ahLst/>
            <a:cxnLst/>
            <a:rect r="r" b="b" t="t" l="l"/>
            <a:pathLst>
              <a:path h="343562" w="346107">
                <a:moveTo>
                  <a:pt x="0" y="0"/>
                </a:moveTo>
                <a:lnTo>
                  <a:pt x="346106" y="0"/>
                </a:lnTo>
                <a:lnTo>
                  <a:pt x="346106" y="343563"/>
                </a:lnTo>
                <a:lnTo>
                  <a:pt x="0" y="3435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278048" y="6290376"/>
            <a:ext cx="356329" cy="276912"/>
          </a:xfrm>
          <a:custGeom>
            <a:avLst/>
            <a:gdLst/>
            <a:ahLst/>
            <a:cxnLst/>
            <a:rect r="r" b="b" t="t" l="l"/>
            <a:pathLst>
              <a:path h="276912" w="356329">
                <a:moveTo>
                  <a:pt x="0" y="0"/>
                </a:moveTo>
                <a:lnTo>
                  <a:pt x="356329" y="0"/>
                </a:lnTo>
                <a:lnTo>
                  <a:pt x="356329" y="276913"/>
                </a:lnTo>
                <a:lnTo>
                  <a:pt x="0" y="2769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0286" r="0" b="-10286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321718" y="7921130"/>
            <a:ext cx="303491" cy="253680"/>
          </a:xfrm>
          <a:custGeom>
            <a:avLst/>
            <a:gdLst/>
            <a:ahLst/>
            <a:cxnLst/>
            <a:rect r="r" b="b" t="t" l="l"/>
            <a:pathLst>
              <a:path h="253680" w="303491">
                <a:moveTo>
                  <a:pt x="0" y="0"/>
                </a:moveTo>
                <a:lnTo>
                  <a:pt x="303490" y="0"/>
                </a:lnTo>
                <a:lnTo>
                  <a:pt x="303490" y="253680"/>
                </a:lnTo>
                <a:lnTo>
                  <a:pt x="0" y="2536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" t="0" r="-3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6913408" y="7871319"/>
            <a:ext cx="303491" cy="303491"/>
          </a:xfrm>
          <a:custGeom>
            <a:avLst/>
            <a:gdLst/>
            <a:ahLst/>
            <a:cxnLst/>
            <a:rect r="r" b="b" t="t" l="l"/>
            <a:pathLst>
              <a:path h="303491" w="303491">
                <a:moveTo>
                  <a:pt x="0" y="0"/>
                </a:moveTo>
                <a:lnTo>
                  <a:pt x="303491" y="0"/>
                </a:lnTo>
                <a:lnTo>
                  <a:pt x="303491" y="303491"/>
                </a:lnTo>
                <a:lnTo>
                  <a:pt x="0" y="3034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6688970" y="5768960"/>
            <a:ext cx="274946" cy="350695"/>
          </a:xfrm>
          <a:custGeom>
            <a:avLst/>
            <a:gdLst/>
            <a:ahLst/>
            <a:cxnLst/>
            <a:rect r="r" b="b" t="t" l="l"/>
            <a:pathLst>
              <a:path h="350695" w="274946">
                <a:moveTo>
                  <a:pt x="0" y="0"/>
                </a:moveTo>
                <a:lnTo>
                  <a:pt x="274946" y="0"/>
                </a:lnTo>
                <a:lnTo>
                  <a:pt x="274946" y="350695"/>
                </a:lnTo>
                <a:lnTo>
                  <a:pt x="0" y="35069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683007" y="7793528"/>
            <a:ext cx="269336" cy="370333"/>
          </a:xfrm>
          <a:custGeom>
            <a:avLst/>
            <a:gdLst/>
            <a:ahLst/>
            <a:cxnLst/>
            <a:rect r="r" b="b" t="t" l="l"/>
            <a:pathLst>
              <a:path h="370333" w="269336">
                <a:moveTo>
                  <a:pt x="0" y="0"/>
                </a:moveTo>
                <a:lnTo>
                  <a:pt x="269336" y="0"/>
                </a:lnTo>
                <a:lnTo>
                  <a:pt x="269336" y="370333"/>
                </a:lnTo>
                <a:lnTo>
                  <a:pt x="0" y="3703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1496142" y="8508671"/>
            <a:ext cx="231620" cy="364734"/>
          </a:xfrm>
          <a:custGeom>
            <a:avLst/>
            <a:gdLst/>
            <a:ahLst/>
            <a:cxnLst/>
            <a:rect r="r" b="b" t="t" l="l"/>
            <a:pathLst>
              <a:path h="364734" w="231620">
                <a:moveTo>
                  <a:pt x="0" y="0"/>
                </a:moveTo>
                <a:lnTo>
                  <a:pt x="231620" y="0"/>
                </a:lnTo>
                <a:lnTo>
                  <a:pt x="231620" y="364734"/>
                </a:lnTo>
                <a:lnTo>
                  <a:pt x="0" y="36473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345871" y="5470763"/>
            <a:ext cx="269336" cy="370333"/>
          </a:xfrm>
          <a:custGeom>
            <a:avLst/>
            <a:gdLst/>
            <a:ahLst/>
            <a:cxnLst/>
            <a:rect r="r" b="b" t="t" l="l"/>
            <a:pathLst>
              <a:path h="370333" w="269336">
                <a:moveTo>
                  <a:pt x="0" y="0"/>
                </a:moveTo>
                <a:lnTo>
                  <a:pt x="269336" y="0"/>
                </a:lnTo>
                <a:lnTo>
                  <a:pt x="269336" y="370333"/>
                </a:lnTo>
                <a:lnTo>
                  <a:pt x="0" y="3703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232306" y="7101241"/>
            <a:ext cx="319835" cy="308612"/>
          </a:xfrm>
          <a:custGeom>
            <a:avLst/>
            <a:gdLst/>
            <a:ahLst/>
            <a:cxnLst/>
            <a:rect r="r" b="b" t="t" l="l"/>
            <a:pathLst>
              <a:path h="308612" w="319835">
                <a:moveTo>
                  <a:pt x="0" y="0"/>
                </a:moveTo>
                <a:lnTo>
                  <a:pt x="319835" y="0"/>
                </a:lnTo>
                <a:lnTo>
                  <a:pt x="319835" y="308612"/>
                </a:lnTo>
                <a:lnTo>
                  <a:pt x="0" y="30861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4815787" y="5470763"/>
            <a:ext cx="274946" cy="350695"/>
          </a:xfrm>
          <a:custGeom>
            <a:avLst/>
            <a:gdLst/>
            <a:ahLst/>
            <a:cxnLst/>
            <a:rect r="r" b="b" t="t" l="l"/>
            <a:pathLst>
              <a:path h="350695" w="274946">
                <a:moveTo>
                  <a:pt x="0" y="0"/>
                </a:moveTo>
                <a:lnTo>
                  <a:pt x="274946" y="0"/>
                </a:lnTo>
                <a:lnTo>
                  <a:pt x="274946" y="350695"/>
                </a:lnTo>
                <a:lnTo>
                  <a:pt x="0" y="35069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4151003" y="4713170"/>
            <a:ext cx="328251" cy="260190"/>
          </a:xfrm>
          <a:custGeom>
            <a:avLst/>
            <a:gdLst/>
            <a:ahLst/>
            <a:cxnLst/>
            <a:rect r="r" b="b" t="t" l="l"/>
            <a:pathLst>
              <a:path h="260190" w="328251">
                <a:moveTo>
                  <a:pt x="0" y="0"/>
                </a:moveTo>
                <a:lnTo>
                  <a:pt x="328252" y="0"/>
                </a:lnTo>
                <a:lnTo>
                  <a:pt x="328252" y="260190"/>
                </a:lnTo>
                <a:lnTo>
                  <a:pt x="0" y="2601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3" t="0" r="-3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3402693" y="6282260"/>
            <a:ext cx="346107" cy="285029"/>
          </a:xfrm>
          <a:custGeom>
            <a:avLst/>
            <a:gdLst/>
            <a:ahLst/>
            <a:cxnLst/>
            <a:rect r="r" b="b" t="t" l="l"/>
            <a:pathLst>
              <a:path h="285029" w="346107">
                <a:moveTo>
                  <a:pt x="0" y="0"/>
                </a:moveTo>
                <a:lnTo>
                  <a:pt x="346107" y="0"/>
                </a:lnTo>
                <a:lnTo>
                  <a:pt x="346107" y="285029"/>
                </a:lnTo>
                <a:lnTo>
                  <a:pt x="0" y="28502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grpSp>
        <p:nvGrpSpPr>
          <p:cNvPr name="Group 34" id="34"/>
          <p:cNvGrpSpPr/>
          <p:nvPr/>
        </p:nvGrpSpPr>
        <p:grpSpPr>
          <a:xfrm rot="0">
            <a:off x="11766653" y="6783653"/>
            <a:ext cx="816605" cy="943788"/>
            <a:chOff x="0" y="0"/>
            <a:chExt cx="1088807" cy="125838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088807" cy="1258383"/>
            </a:xfrm>
            <a:custGeom>
              <a:avLst/>
              <a:gdLst/>
              <a:ahLst/>
              <a:cxnLst/>
              <a:rect r="r" b="b" t="t" l="l"/>
              <a:pathLst>
                <a:path h="1258383" w="1088807">
                  <a:moveTo>
                    <a:pt x="0" y="0"/>
                  </a:moveTo>
                  <a:lnTo>
                    <a:pt x="1088807" y="0"/>
                  </a:lnTo>
                  <a:lnTo>
                    <a:pt x="1088807" y="1258383"/>
                  </a:lnTo>
                  <a:lnTo>
                    <a:pt x="0" y="1258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349295" y="422543"/>
              <a:ext cx="390217" cy="390217"/>
            </a:xfrm>
            <a:custGeom>
              <a:avLst/>
              <a:gdLst/>
              <a:ahLst/>
              <a:cxnLst/>
              <a:rect r="r" b="b" t="t" l="l"/>
              <a:pathLst>
                <a:path h="390217" w="390217">
                  <a:moveTo>
                    <a:pt x="0" y="0"/>
                  </a:moveTo>
                  <a:lnTo>
                    <a:pt x="390217" y="0"/>
                  </a:lnTo>
                  <a:lnTo>
                    <a:pt x="390217" y="390218"/>
                  </a:lnTo>
                  <a:lnTo>
                    <a:pt x="0" y="390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9457796" y="5982147"/>
            <a:ext cx="816605" cy="943788"/>
            <a:chOff x="0" y="0"/>
            <a:chExt cx="1088807" cy="1258383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088807" cy="1258383"/>
            </a:xfrm>
            <a:custGeom>
              <a:avLst/>
              <a:gdLst/>
              <a:ahLst/>
              <a:cxnLst/>
              <a:rect r="r" b="b" t="t" l="l"/>
              <a:pathLst>
                <a:path h="1258383" w="1088807">
                  <a:moveTo>
                    <a:pt x="0" y="0"/>
                  </a:moveTo>
                  <a:lnTo>
                    <a:pt x="1088807" y="0"/>
                  </a:lnTo>
                  <a:lnTo>
                    <a:pt x="1088807" y="1258383"/>
                  </a:lnTo>
                  <a:lnTo>
                    <a:pt x="0" y="1258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315362" y="440868"/>
              <a:ext cx="458083" cy="339321"/>
            </a:xfrm>
            <a:custGeom>
              <a:avLst/>
              <a:gdLst/>
              <a:ahLst/>
              <a:cxnLst/>
              <a:rect r="r" b="b" t="t" l="l"/>
              <a:pathLst>
                <a:path h="339321" w="458083">
                  <a:moveTo>
                    <a:pt x="0" y="0"/>
                  </a:moveTo>
                  <a:lnTo>
                    <a:pt x="458083" y="0"/>
                  </a:lnTo>
                  <a:lnTo>
                    <a:pt x="458083" y="339320"/>
                  </a:lnTo>
                  <a:lnTo>
                    <a:pt x="0" y="33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</p:grpSp>
      <p:sp>
        <p:nvSpPr>
          <p:cNvPr name="Freeform 40" id="40"/>
          <p:cNvSpPr/>
          <p:nvPr/>
        </p:nvSpPr>
        <p:spPr>
          <a:xfrm flipH="false" flipV="false" rot="0">
            <a:off x="3298805" y="6266990"/>
            <a:ext cx="173053" cy="346107"/>
          </a:xfrm>
          <a:custGeom>
            <a:avLst/>
            <a:gdLst/>
            <a:ahLst/>
            <a:cxnLst/>
            <a:rect r="r" b="b" t="t" l="l"/>
            <a:pathLst>
              <a:path h="346107" w="173053">
                <a:moveTo>
                  <a:pt x="0" y="0"/>
                </a:moveTo>
                <a:lnTo>
                  <a:pt x="173053" y="0"/>
                </a:lnTo>
                <a:lnTo>
                  <a:pt x="173053" y="346107"/>
                </a:lnTo>
                <a:lnTo>
                  <a:pt x="0" y="34610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1114551" y="5470763"/>
            <a:ext cx="274216" cy="327463"/>
          </a:xfrm>
          <a:custGeom>
            <a:avLst/>
            <a:gdLst/>
            <a:ahLst/>
            <a:cxnLst/>
            <a:rect r="r" b="b" t="t" l="l"/>
            <a:pathLst>
              <a:path h="327463" w="274216">
                <a:moveTo>
                  <a:pt x="0" y="0"/>
                </a:moveTo>
                <a:lnTo>
                  <a:pt x="274215" y="0"/>
                </a:lnTo>
                <a:lnTo>
                  <a:pt x="274215" y="327463"/>
                </a:lnTo>
                <a:lnTo>
                  <a:pt x="0" y="32746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grpSp>
        <p:nvGrpSpPr>
          <p:cNvPr name="Group 42" id="42"/>
          <p:cNvGrpSpPr/>
          <p:nvPr/>
        </p:nvGrpSpPr>
        <p:grpSpPr>
          <a:xfrm rot="0">
            <a:off x="3893615" y="2210760"/>
            <a:ext cx="1813627" cy="619374"/>
            <a:chOff x="0" y="0"/>
            <a:chExt cx="463353" cy="15824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463353" cy="158240"/>
            </a:xfrm>
            <a:custGeom>
              <a:avLst/>
              <a:gdLst/>
              <a:ahLst/>
              <a:cxnLst/>
              <a:rect r="r" b="b" t="t" l="l"/>
              <a:pathLst>
                <a:path h="158240" w="463353">
                  <a:moveTo>
                    <a:pt x="42687" y="0"/>
                  </a:moveTo>
                  <a:lnTo>
                    <a:pt x="420666" y="0"/>
                  </a:lnTo>
                  <a:cubicBezTo>
                    <a:pt x="431987" y="0"/>
                    <a:pt x="442845" y="4497"/>
                    <a:pt x="450850" y="12503"/>
                  </a:cubicBezTo>
                  <a:cubicBezTo>
                    <a:pt x="458856" y="20508"/>
                    <a:pt x="463353" y="31366"/>
                    <a:pt x="463353" y="42687"/>
                  </a:cubicBezTo>
                  <a:lnTo>
                    <a:pt x="463353" y="115553"/>
                  </a:lnTo>
                  <a:cubicBezTo>
                    <a:pt x="463353" y="126874"/>
                    <a:pt x="458856" y="137732"/>
                    <a:pt x="450850" y="145737"/>
                  </a:cubicBezTo>
                  <a:cubicBezTo>
                    <a:pt x="442845" y="153743"/>
                    <a:pt x="431987" y="158240"/>
                    <a:pt x="420666" y="158240"/>
                  </a:cubicBezTo>
                  <a:lnTo>
                    <a:pt x="42687" y="158240"/>
                  </a:lnTo>
                  <a:cubicBezTo>
                    <a:pt x="31366" y="158240"/>
                    <a:pt x="20508" y="153743"/>
                    <a:pt x="12503" y="145737"/>
                  </a:cubicBezTo>
                  <a:cubicBezTo>
                    <a:pt x="4497" y="137732"/>
                    <a:pt x="0" y="126874"/>
                    <a:pt x="0" y="115553"/>
                  </a:cubicBezTo>
                  <a:lnTo>
                    <a:pt x="0" y="42687"/>
                  </a:lnTo>
                  <a:cubicBezTo>
                    <a:pt x="0" y="31366"/>
                    <a:pt x="4497" y="20508"/>
                    <a:pt x="12503" y="12503"/>
                  </a:cubicBezTo>
                  <a:cubicBezTo>
                    <a:pt x="20508" y="4497"/>
                    <a:pt x="31366" y="0"/>
                    <a:pt x="42687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463353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Fleets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5875411" y="2210760"/>
            <a:ext cx="2596675" cy="619374"/>
            <a:chOff x="0" y="0"/>
            <a:chExt cx="663410" cy="15824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663410" cy="158240"/>
            </a:xfrm>
            <a:custGeom>
              <a:avLst/>
              <a:gdLst/>
              <a:ahLst/>
              <a:cxnLst/>
              <a:rect r="r" b="b" t="t" l="l"/>
              <a:pathLst>
                <a:path h="158240" w="663410">
                  <a:moveTo>
                    <a:pt x="29815" y="0"/>
                  </a:moveTo>
                  <a:lnTo>
                    <a:pt x="633595" y="0"/>
                  </a:lnTo>
                  <a:cubicBezTo>
                    <a:pt x="650061" y="0"/>
                    <a:pt x="663410" y="13349"/>
                    <a:pt x="663410" y="29815"/>
                  </a:cubicBezTo>
                  <a:lnTo>
                    <a:pt x="663410" y="128426"/>
                  </a:lnTo>
                  <a:cubicBezTo>
                    <a:pt x="663410" y="136333"/>
                    <a:pt x="660268" y="143916"/>
                    <a:pt x="654677" y="149508"/>
                  </a:cubicBezTo>
                  <a:cubicBezTo>
                    <a:pt x="649086" y="155099"/>
                    <a:pt x="641502" y="158240"/>
                    <a:pt x="633595" y="158240"/>
                  </a:cubicBezTo>
                  <a:lnTo>
                    <a:pt x="29815" y="158240"/>
                  </a:lnTo>
                  <a:cubicBezTo>
                    <a:pt x="13349" y="158240"/>
                    <a:pt x="0" y="144892"/>
                    <a:pt x="0" y="128426"/>
                  </a:cubicBezTo>
                  <a:lnTo>
                    <a:pt x="0" y="29815"/>
                  </a:lnTo>
                  <a:cubicBezTo>
                    <a:pt x="0" y="21907"/>
                    <a:pt x="3141" y="14324"/>
                    <a:pt x="8733" y="8733"/>
                  </a:cubicBezTo>
                  <a:cubicBezTo>
                    <a:pt x="14324" y="3141"/>
                    <a:pt x="21907" y="0"/>
                    <a:pt x="29815" y="0"/>
                  </a:cubicBezTo>
                  <a:close/>
                </a:path>
              </a:pathLst>
            </a:custGeom>
            <a:solidFill>
              <a:srgbClr val="D4EDFF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663410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Mobile workforce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8640254" y="2210760"/>
            <a:ext cx="2596675" cy="619374"/>
            <a:chOff x="0" y="0"/>
            <a:chExt cx="663410" cy="15824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663410" cy="158240"/>
            </a:xfrm>
            <a:custGeom>
              <a:avLst/>
              <a:gdLst/>
              <a:ahLst/>
              <a:cxnLst/>
              <a:rect r="r" b="b" t="t" l="l"/>
              <a:pathLst>
                <a:path h="158240" w="663410">
                  <a:moveTo>
                    <a:pt x="29815" y="0"/>
                  </a:moveTo>
                  <a:lnTo>
                    <a:pt x="633595" y="0"/>
                  </a:lnTo>
                  <a:cubicBezTo>
                    <a:pt x="650061" y="0"/>
                    <a:pt x="663410" y="13349"/>
                    <a:pt x="663410" y="29815"/>
                  </a:cubicBezTo>
                  <a:lnTo>
                    <a:pt x="663410" y="128426"/>
                  </a:lnTo>
                  <a:cubicBezTo>
                    <a:pt x="663410" y="136333"/>
                    <a:pt x="660268" y="143916"/>
                    <a:pt x="654677" y="149508"/>
                  </a:cubicBezTo>
                  <a:cubicBezTo>
                    <a:pt x="649086" y="155099"/>
                    <a:pt x="641502" y="158240"/>
                    <a:pt x="633595" y="158240"/>
                  </a:cubicBezTo>
                  <a:lnTo>
                    <a:pt x="29815" y="158240"/>
                  </a:lnTo>
                  <a:cubicBezTo>
                    <a:pt x="13349" y="158240"/>
                    <a:pt x="0" y="144892"/>
                    <a:pt x="0" y="128426"/>
                  </a:cubicBezTo>
                  <a:lnTo>
                    <a:pt x="0" y="29815"/>
                  </a:lnTo>
                  <a:cubicBezTo>
                    <a:pt x="0" y="21907"/>
                    <a:pt x="3141" y="14324"/>
                    <a:pt x="8733" y="8733"/>
                  </a:cubicBezTo>
                  <a:cubicBezTo>
                    <a:pt x="14324" y="3141"/>
                    <a:pt x="21907" y="0"/>
                    <a:pt x="29815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663410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Heavy machinery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1405097" y="2210760"/>
            <a:ext cx="3599078" cy="619374"/>
            <a:chOff x="0" y="0"/>
            <a:chExt cx="919507" cy="15824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919507" cy="158240"/>
            </a:xfrm>
            <a:custGeom>
              <a:avLst/>
              <a:gdLst/>
              <a:ahLst/>
              <a:cxnLst/>
              <a:rect r="r" b="b" t="t" l="l"/>
              <a:pathLst>
                <a:path h="158240" w="919507">
                  <a:moveTo>
                    <a:pt x="21511" y="0"/>
                  </a:moveTo>
                  <a:lnTo>
                    <a:pt x="897997" y="0"/>
                  </a:lnTo>
                  <a:cubicBezTo>
                    <a:pt x="909877" y="0"/>
                    <a:pt x="919507" y="9631"/>
                    <a:pt x="919507" y="21511"/>
                  </a:cubicBezTo>
                  <a:lnTo>
                    <a:pt x="919507" y="136730"/>
                  </a:lnTo>
                  <a:cubicBezTo>
                    <a:pt x="919507" y="148610"/>
                    <a:pt x="909877" y="158240"/>
                    <a:pt x="897997" y="158240"/>
                  </a:cubicBezTo>
                  <a:lnTo>
                    <a:pt x="21511" y="158240"/>
                  </a:lnTo>
                  <a:cubicBezTo>
                    <a:pt x="9631" y="158240"/>
                    <a:pt x="0" y="148610"/>
                    <a:pt x="0" y="136730"/>
                  </a:cubicBezTo>
                  <a:lnTo>
                    <a:pt x="0" y="21511"/>
                  </a:lnTo>
                  <a:cubicBezTo>
                    <a:pt x="0" y="9631"/>
                    <a:pt x="9631" y="0"/>
                    <a:pt x="21511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919507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Buses / passenger vehicles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4848132" y="2977422"/>
            <a:ext cx="1813627" cy="619374"/>
            <a:chOff x="0" y="0"/>
            <a:chExt cx="463353" cy="15824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63353" cy="158240"/>
            </a:xfrm>
            <a:custGeom>
              <a:avLst/>
              <a:gdLst/>
              <a:ahLst/>
              <a:cxnLst/>
              <a:rect r="r" b="b" t="t" l="l"/>
              <a:pathLst>
                <a:path h="158240" w="463353">
                  <a:moveTo>
                    <a:pt x="42687" y="0"/>
                  </a:moveTo>
                  <a:lnTo>
                    <a:pt x="420666" y="0"/>
                  </a:lnTo>
                  <a:cubicBezTo>
                    <a:pt x="431987" y="0"/>
                    <a:pt x="442845" y="4497"/>
                    <a:pt x="450850" y="12503"/>
                  </a:cubicBezTo>
                  <a:cubicBezTo>
                    <a:pt x="458856" y="20508"/>
                    <a:pt x="463353" y="31366"/>
                    <a:pt x="463353" y="42687"/>
                  </a:cubicBezTo>
                  <a:lnTo>
                    <a:pt x="463353" y="115553"/>
                  </a:lnTo>
                  <a:cubicBezTo>
                    <a:pt x="463353" y="126874"/>
                    <a:pt x="458856" y="137732"/>
                    <a:pt x="450850" y="145737"/>
                  </a:cubicBezTo>
                  <a:cubicBezTo>
                    <a:pt x="442845" y="153743"/>
                    <a:pt x="431987" y="158240"/>
                    <a:pt x="420666" y="158240"/>
                  </a:cubicBezTo>
                  <a:lnTo>
                    <a:pt x="42687" y="158240"/>
                  </a:lnTo>
                  <a:cubicBezTo>
                    <a:pt x="31366" y="158240"/>
                    <a:pt x="20508" y="153743"/>
                    <a:pt x="12503" y="145737"/>
                  </a:cubicBezTo>
                  <a:cubicBezTo>
                    <a:pt x="4497" y="137732"/>
                    <a:pt x="0" y="126874"/>
                    <a:pt x="0" y="115553"/>
                  </a:cubicBezTo>
                  <a:lnTo>
                    <a:pt x="0" y="42687"/>
                  </a:lnTo>
                  <a:cubicBezTo>
                    <a:pt x="0" y="31366"/>
                    <a:pt x="4497" y="20508"/>
                    <a:pt x="12503" y="12503"/>
                  </a:cubicBezTo>
                  <a:cubicBezTo>
                    <a:pt x="20508" y="4497"/>
                    <a:pt x="31366" y="0"/>
                    <a:pt x="42687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463353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Cargo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6814834" y="2977422"/>
            <a:ext cx="1813627" cy="619374"/>
            <a:chOff x="0" y="0"/>
            <a:chExt cx="463353" cy="15824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463353" cy="158240"/>
            </a:xfrm>
            <a:custGeom>
              <a:avLst/>
              <a:gdLst/>
              <a:ahLst/>
              <a:cxnLst/>
              <a:rect r="r" b="b" t="t" l="l"/>
              <a:pathLst>
                <a:path h="158240" w="463353">
                  <a:moveTo>
                    <a:pt x="42687" y="0"/>
                  </a:moveTo>
                  <a:lnTo>
                    <a:pt x="420666" y="0"/>
                  </a:lnTo>
                  <a:cubicBezTo>
                    <a:pt x="431987" y="0"/>
                    <a:pt x="442845" y="4497"/>
                    <a:pt x="450850" y="12503"/>
                  </a:cubicBezTo>
                  <a:cubicBezTo>
                    <a:pt x="458856" y="20508"/>
                    <a:pt x="463353" y="31366"/>
                    <a:pt x="463353" y="42687"/>
                  </a:cubicBezTo>
                  <a:lnTo>
                    <a:pt x="463353" y="115553"/>
                  </a:lnTo>
                  <a:cubicBezTo>
                    <a:pt x="463353" y="126874"/>
                    <a:pt x="458856" y="137732"/>
                    <a:pt x="450850" y="145737"/>
                  </a:cubicBezTo>
                  <a:cubicBezTo>
                    <a:pt x="442845" y="153743"/>
                    <a:pt x="431987" y="158240"/>
                    <a:pt x="420666" y="158240"/>
                  </a:cubicBezTo>
                  <a:lnTo>
                    <a:pt x="42687" y="158240"/>
                  </a:lnTo>
                  <a:cubicBezTo>
                    <a:pt x="31366" y="158240"/>
                    <a:pt x="20508" y="153743"/>
                    <a:pt x="12503" y="145737"/>
                  </a:cubicBezTo>
                  <a:cubicBezTo>
                    <a:pt x="4497" y="137732"/>
                    <a:pt x="0" y="126874"/>
                    <a:pt x="0" y="115553"/>
                  </a:cubicBezTo>
                  <a:lnTo>
                    <a:pt x="0" y="42687"/>
                  </a:lnTo>
                  <a:cubicBezTo>
                    <a:pt x="0" y="31366"/>
                    <a:pt x="4497" y="20508"/>
                    <a:pt x="12503" y="12503"/>
                  </a:cubicBezTo>
                  <a:cubicBezTo>
                    <a:pt x="20508" y="4497"/>
                    <a:pt x="31366" y="0"/>
                    <a:pt x="42687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463353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Cold chain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8781537" y="2977422"/>
            <a:ext cx="2557523" cy="619374"/>
            <a:chOff x="0" y="0"/>
            <a:chExt cx="653407" cy="15824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653407" cy="158240"/>
            </a:xfrm>
            <a:custGeom>
              <a:avLst/>
              <a:gdLst/>
              <a:ahLst/>
              <a:cxnLst/>
              <a:rect r="r" b="b" t="t" l="l"/>
              <a:pathLst>
                <a:path h="158240" w="653407">
                  <a:moveTo>
                    <a:pt x="30271" y="0"/>
                  </a:moveTo>
                  <a:lnTo>
                    <a:pt x="623136" y="0"/>
                  </a:lnTo>
                  <a:cubicBezTo>
                    <a:pt x="631164" y="0"/>
                    <a:pt x="638864" y="3189"/>
                    <a:pt x="644540" y="8866"/>
                  </a:cubicBezTo>
                  <a:cubicBezTo>
                    <a:pt x="650217" y="14543"/>
                    <a:pt x="653407" y="22243"/>
                    <a:pt x="653407" y="30271"/>
                  </a:cubicBezTo>
                  <a:lnTo>
                    <a:pt x="653407" y="127969"/>
                  </a:lnTo>
                  <a:cubicBezTo>
                    <a:pt x="653407" y="144687"/>
                    <a:pt x="639854" y="158240"/>
                    <a:pt x="623136" y="158240"/>
                  </a:cubicBezTo>
                  <a:lnTo>
                    <a:pt x="30271" y="158240"/>
                  </a:lnTo>
                  <a:cubicBezTo>
                    <a:pt x="13553" y="158240"/>
                    <a:pt x="0" y="144687"/>
                    <a:pt x="0" y="127969"/>
                  </a:cubicBezTo>
                  <a:lnTo>
                    <a:pt x="0" y="30271"/>
                  </a:lnTo>
                  <a:cubicBezTo>
                    <a:pt x="0" y="13553"/>
                    <a:pt x="13553" y="0"/>
                    <a:pt x="30271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38100"/>
              <a:ext cx="653407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Personal vehicles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1492136" y="2977422"/>
            <a:ext cx="2557523" cy="619374"/>
            <a:chOff x="0" y="0"/>
            <a:chExt cx="653407" cy="15824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653407" cy="158240"/>
            </a:xfrm>
            <a:custGeom>
              <a:avLst/>
              <a:gdLst/>
              <a:ahLst/>
              <a:cxnLst/>
              <a:rect r="r" b="b" t="t" l="l"/>
              <a:pathLst>
                <a:path h="158240" w="653407">
                  <a:moveTo>
                    <a:pt x="30271" y="0"/>
                  </a:moveTo>
                  <a:lnTo>
                    <a:pt x="623136" y="0"/>
                  </a:lnTo>
                  <a:cubicBezTo>
                    <a:pt x="631164" y="0"/>
                    <a:pt x="638864" y="3189"/>
                    <a:pt x="644540" y="8866"/>
                  </a:cubicBezTo>
                  <a:cubicBezTo>
                    <a:pt x="650217" y="14543"/>
                    <a:pt x="653407" y="22243"/>
                    <a:pt x="653407" y="30271"/>
                  </a:cubicBezTo>
                  <a:lnTo>
                    <a:pt x="653407" y="127969"/>
                  </a:lnTo>
                  <a:cubicBezTo>
                    <a:pt x="653407" y="144687"/>
                    <a:pt x="639854" y="158240"/>
                    <a:pt x="623136" y="158240"/>
                  </a:cubicBezTo>
                  <a:lnTo>
                    <a:pt x="30271" y="158240"/>
                  </a:lnTo>
                  <a:cubicBezTo>
                    <a:pt x="13553" y="158240"/>
                    <a:pt x="0" y="144687"/>
                    <a:pt x="0" y="127969"/>
                  </a:cubicBezTo>
                  <a:lnTo>
                    <a:pt x="0" y="30271"/>
                  </a:lnTo>
                  <a:cubicBezTo>
                    <a:pt x="0" y="13553"/>
                    <a:pt x="13553" y="0"/>
                    <a:pt x="30271" y="0"/>
                  </a:cubicBezTo>
                  <a:close/>
                </a:path>
              </a:pathLst>
            </a:custGeom>
            <a:solidFill>
              <a:srgbClr val="CAE9FF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0" y="-38100"/>
              <a:ext cx="653407" cy="196340"/>
            </a:xfrm>
            <a:prstGeom prst="rect">
              <a:avLst/>
            </a:prstGeom>
          </p:spPr>
          <p:txBody>
            <a:bodyPr anchor="ctr" rtlCol="false" tIns="52369" lIns="52369" bIns="52369" rIns="52369"/>
            <a:lstStyle/>
            <a:p>
              <a:pPr algn="ctr">
                <a:lnSpc>
                  <a:spcPts val="2759"/>
                </a:lnSpc>
              </a:pPr>
              <a:r>
                <a:rPr lang="en-US" b="true" sz="19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Stationary objects</a:t>
              </a:r>
            </a:p>
          </p:txBody>
        </p:sp>
      </p:grpSp>
      <p:sp>
        <p:nvSpPr>
          <p:cNvPr name="TextBox 66" id="66"/>
          <p:cNvSpPr txBox="true"/>
          <p:nvPr/>
        </p:nvSpPr>
        <p:spPr>
          <a:xfrm rot="0">
            <a:off x="5605260" y="1312150"/>
            <a:ext cx="707748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Max out the performance of: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5342025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Objects</a:t>
            </a:r>
          </a:p>
        </p:txBody>
      </p:sp>
      <p:grpSp>
        <p:nvGrpSpPr>
          <p:cNvPr name="Group 68" id="68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69" id="69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70" id="70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1" id="71"/>
            <p:cNvSpPr/>
            <p:nvPr/>
          </p:nvSpPr>
          <p:spPr>
            <a:xfrm flipH="false" flipV="false" rot="0">
              <a:off x="22264565" y="175033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75033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531875" y="-2609659"/>
            <a:ext cx="11615854" cy="12505061"/>
          </a:xfrm>
          <a:custGeom>
            <a:avLst/>
            <a:gdLst/>
            <a:ahLst/>
            <a:cxnLst/>
            <a:rect r="r" b="b" t="t" l="l"/>
            <a:pathLst>
              <a:path h="12505061" w="11615854">
                <a:moveTo>
                  <a:pt x="0" y="0"/>
                </a:moveTo>
                <a:lnTo>
                  <a:pt x="11615854" y="0"/>
                </a:lnTo>
                <a:lnTo>
                  <a:pt x="11615854" y="12505061"/>
                </a:lnTo>
                <a:lnTo>
                  <a:pt x="0" y="125050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63800" y="3246501"/>
            <a:ext cx="7361861" cy="300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‘We've simplified complex operations, ensuring that users from any industry can access GPS and asset tracking with just a few clicks.’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063800" y="6833237"/>
            <a:ext cx="4962933" cy="1313121"/>
            <a:chOff x="0" y="0"/>
            <a:chExt cx="6617244" cy="175082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50797" cy="1750828"/>
            </a:xfrm>
            <a:custGeom>
              <a:avLst/>
              <a:gdLst/>
              <a:ahLst/>
              <a:cxnLst/>
              <a:rect r="r" b="b" t="t" l="l"/>
              <a:pathLst>
                <a:path h="1750828" w="1750797">
                  <a:moveTo>
                    <a:pt x="0" y="0"/>
                  </a:moveTo>
                  <a:lnTo>
                    <a:pt x="1750797" y="0"/>
                  </a:lnTo>
                  <a:lnTo>
                    <a:pt x="1750797" y="1750828"/>
                  </a:lnTo>
                  <a:lnTo>
                    <a:pt x="0" y="1750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2098644" y="104074"/>
              <a:ext cx="4518600" cy="5237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</a:pPr>
              <a:r>
                <a:rPr lang="en-US" b="true" sz="2399">
                  <a:solidFill>
                    <a:srgbClr val="2A3C4C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Den Demianikov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2098644" y="717114"/>
              <a:ext cx="4253972" cy="891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7373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VP of Product Management at Navixy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63800" y="1312150"/>
            <a:ext cx="6085782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Experience from a bunch of industries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63800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Industries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759369" y="4622254"/>
            <a:ext cx="6580434" cy="4803716"/>
            <a:chOff x="0" y="0"/>
            <a:chExt cx="8773911" cy="640495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773911" cy="6404955"/>
            </a:xfrm>
            <a:custGeom>
              <a:avLst/>
              <a:gdLst/>
              <a:ahLst/>
              <a:cxnLst/>
              <a:rect r="r" b="b" t="t" l="l"/>
              <a:pathLst>
                <a:path h="6404955" w="8773911">
                  <a:moveTo>
                    <a:pt x="0" y="0"/>
                  </a:moveTo>
                  <a:lnTo>
                    <a:pt x="8773911" y="0"/>
                  </a:lnTo>
                  <a:lnTo>
                    <a:pt x="8773911" y="6404955"/>
                  </a:lnTo>
                  <a:lnTo>
                    <a:pt x="0" y="6404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25194" y="493460"/>
              <a:ext cx="516115" cy="5444111"/>
            </a:xfrm>
            <a:custGeom>
              <a:avLst/>
              <a:gdLst/>
              <a:ahLst/>
              <a:cxnLst/>
              <a:rect r="r" b="b" t="t" l="l"/>
              <a:pathLst>
                <a:path h="5444111" w="516115">
                  <a:moveTo>
                    <a:pt x="0" y="0"/>
                  </a:moveTo>
                  <a:lnTo>
                    <a:pt x="516115" y="0"/>
                  </a:lnTo>
                  <a:lnTo>
                    <a:pt x="516115" y="5444111"/>
                  </a:lnTo>
                  <a:lnTo>
                    <a:pt x="0" y="5444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587720" b="0"/>
              </a:stretch>
            </a:blipFill>
          </p:spPr>
        </p:sp>
        <p:pic>
          <p:nvPicPr>
            <p:cNvPr name="Picture 18" id="18">
              <a:hlinkClick action="ppaction://media"/>
            </p:cNvPr>
            <p:cNvPicPr>
              <a:picLocks noChangeAspect="true"/>
            </p:cNvPicPr>
            <p:nvPr>
              <a:videoFile r:link="rId9"/>
              <p:extLst>
                <p:ext uri="{DAA4B4D4-6D71-4841-9C94-3DE7FCFB9230}">
                  <p14:media xmlns:p14="http://schemas.microsoft.com/office/powerpoint/2010/main" r:embed="rId10">
                    <p14:trim st="0.0000" end="4499.5850"/>
                  </p14:media>
                </p:ext>
              </p:extLst>
            </p:nvPr>
          </p:nvPicPr>
          <p:blipFill>
            <a:blip r:embed="rId8"/>
            <a:srcRect l="17163" t="18955" r="31869" b="18252"/>
            <a:stretch>
              <a:fillRect/>
            </a:stretch>
          </p:blipFill>
          <p:spPr>
            <a:xfrm flipH="false" flipV="false" rot="0">
              <a:off x="1141309" y="485043"/>
              <a:ext cx="7066565" cy="544136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531875" y="-2609659"/>
            <a:ext cx="11615854" cy="12505061"/>
          </a:xfrm>
          <a:custGeom>
            <a:avLst/>
            <a:gdLst/>
            <a:ahLst/>
            <a:cxnLst/>
            <a:rect r="r" b="b" t="t" l="l"/>
            <a:pathLst>
              <a:path h="12505061" w="11615854">
                <a:moveTo>
                  <a:pt x="0" y="0"/>
                </a:moveTo>
                <a:lnTo>
                  <a:pt x="11615854" y="0"/>
                </a:lnTo>
                <a:lnTo>
                  <a:pt x="11615854" y="12505061"/>
                </a:lnTo>
                <a:lnTo>
                  <a:pt x="0" y="125050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7" r="0" b="-8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75033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2811371"/>
            <a:ext cx="4183378" cy="330708"/>
            <a:chOff x="0" y="0"/>
            <a:chExt cx="5577838" cy="440944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5" tooltip="https://www.navixy.com/fleet-management/features/"/>
                </a:rPr>
                <a:t>Transportation and logistics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32600" y="3413661"/>
            <a:ext cx="4183378" cy="330708"/>
            <a:chOff x="0" y="0"/>
            <a:chExt cx="5577838" cy="440944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6" tooltip="https://www.navixy.com/fleet-management/features/"/>
                </a:rPr>
                <a:t>Retail and distribution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36500" y="4015952"/>
            <a:ext cx="4183378" cy="330708"/>
            <a:chOff x="0" y="0"/>
            <a:chExt cx="5577838" cy="440944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7" tooltip="https://www.navixy.com/fleet-management/features/"/>
                </a:rPr>
                <a:t>Leasing and rental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40400" y="4618243"/>
            <a:ext cx="4183378" cy="330708"/>
            <a:chOff x="0" y="0"/>
            <a:chExt cx="5577838" cy="440944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8" tooltip="https://www.navixy.com/fleet-management/features/"/>
                </a:rPr>
                <a:t>Mining industry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56000" y="5220533"/>
            <a:ext cx="4183378" cy="330708"/>
            <a:chOff x="0" y="0"/>
            <a:chExt cx="5577838" cy="440944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9" tooltip="https://www.navixy.com/fleet-management/features/"/>
                </a:rPr>
                <a:t>Construction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44300" y="5822824"/>
            <a:ext cx="4183378" cy="330708"/>
            <a:chOff x="0" y="0"/>
            <a:chExt cx="5577838" cy="440944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0" tooltip="https://www.navixy.com/fleet-management/features/"/>
                </a:rPr>
                <a:t>Agriculture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059900" y="6425115"/>
            <a:ext cx="4183378" cy="330708"/>
            <a:chOff x="0" y="0"/>
            <a:chExt cx="5577838" cy="440944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41" id="41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1" tooltip="https://www.navixy.com/fleet-management/features/"/>
                </a:rPr>
                <a:t>Healthcare and pharma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048200" y="7027406"/>
            <a:ext cx="4183378" cy="330708"/>
            <a:chOff x="0" y="0"/>
            <a:chExt cx="5577838" cy="440944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46" id="46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2" tooltip="https://www.navixy.com/fleet-management/features/"/>
                </a:rPr>
                <a:t>Insurance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063800" y="7629696"/>
            <a:ext cx="4183378" cy="330708"/>
            <a:chOff x="0" y="0"/>
            <a:chExt cx="5577838" cy="440944"/>
          </a:xfrm>
        </p:grpSpPr>
        <p:grpSp>
          <p:nvGrpSpPr>
            <p:cNvPr name="Group 48" id="48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51" id="51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3" tooltip="https://www.navixy.com/fleet-management/features/"/>
                </a:rPr>
                <a:t>Public transportation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052100" y="8231987"/>
            <a:ext cx="4183378" cy="330708"/>
            <a:chOff x="0" y="0"/>
            <a:chExt cx="5577838" cy="440944"/>
          </a:xfrm>
        </p:grpSpPr>
        <p:grpSp>
          <p:nvGrpSpPr>
            <p:cNvPr name="Group 53" id="53"/>
            <p:cNvGrpSpPr/>
            <p:nvPr/>
          </p:nvGrpSpPr>
          <p:grpSpPr>
            <a:xfrm rot="0">
              <a:off x="0" y="96744"/>
              <a:ext cx="247457" cy="247457"/>
              <a:chOff x="0" y="0"/>
              <a:chExt cx="812800" cy="812800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1090CF"/>
                </a:solidFill>
                <a:prstDash val="solid"/>
                <a:miter/>
              </a:ln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60"/>
                  </a:lnSpc>
                </a:pPr>
              </a:p>
            </p:txBody>
          </p:sp>
        </p:grpSp>
        <p:sp>
          <p:nvSpPr>
            <p:cNvPr name="TextBox 56" id="56"/>
            <p:cNvSpPr txBox="true"/>
            <p:nvPr/>
          </p:nvSpPr>
          <p:spPr>
            <a:xfrm rot="0">
              <a:off x="338900" y="-38100"/>
              <a:ext cx="5238938" cy="4790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035"/>
                </a:lnSpc>
              </a:pPr>
              <a:r>
                <a:rPr lang="en-US" b="true" sz="2199">
                  <a:solidFill>
                    <a:srgbClr val="737373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14" tooltip="https://www.navixy.com/fleet-management/features/"/>
                </a:rPr>
                <a:t>Utilities and services</a:t>
              </a: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8250910" y="3142079"/>
            <a:ext cx="3249995" cy="6356958"/>
          </a:xfrm>
          <a:custGeom>
            <a:avLst/>
            <a:gdLst/>
            <a:ahLst/>
            <a:cxnLst/>
            <a:rect r="r" b="b" t="t" l="l"/>
            <a:pathLst>
              <a:path h="6356958" w="3249995">
                <a:moveTo>
                  <a:pt x="0" y="0"/>
                </a:moveTo>
                <a:lnTo>
                  <a:pt x="3249994" y="0"/>
                </a:lnTo>
                <a:lnTo>
                  <a:pt x="324999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6470722" y="5822824"/>
            <a:ext cx="3244130" cy="1668919"/>
          </a:xfrm>
          <a:custGeom>
            <a:avLst/>
            <a:gdLst/>
            <a:ahLst/>
            <a:cxnLst/>
            <a:rect r="r" b="b" t="t" l="l"/>
            <a:pathLst>
              <a:path h="1668919" w="3244130">
                <a:moveTo>
                  <a:pt x="0" y="0"/>
                </a:moveTo>
                <a:lnTo>
                  <a:pt x="3244130" y="0"/>
                </a:lnTo>
                <a:lnTo>
                  <a:pt x="3244130" y="1668920"/>
                </a:lnTo>
                <a:lnTo>
                  <a:pt x="0" y="166892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59" id="59"/>
          <p:cNvSpPr txBox="true"/>
          <p:nvPr/>
        </p:nvSpPr>
        <p:spPr>
          <a:xfrm rot="0">
            <a:off x="1063800" y="1312150"/>
            <a:ext cx="6085782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Experience from a bunch of industries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063800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Industries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287" y="779311"/>
            <a:ext cx="18139713" cy="9507689"/>
          </a:xfrm>
          <a:custGeom>
            <a:avLst/>
            <a:gdLst/>
            <a:ahLst/>
            <a:cxnLst/>
            <a:rect r="r" b="b" t="t" l="l"/>
            <a:pathLst>
              <a:path h="9507689" w="18139713">
                <a:moveTo>
                  <a:pt x="0" y="0"/>
                </a:moveTo>
                <a:lnTo>
                  <a:pt x="18139713" y="0"/>
                </a:lnTo>
                <a:lnTo>
                  <a:pt x="18139713" y="9507689"/>
                </a:lnTo>
                <a:lnTo>
                  <a:pt x="0" y="9507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5502" b="-503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916217"/>
            <a:ext cx="2515304" cy="562180"/>
          </a:xfrm>
          <a:custGeom>
            <a:avLst/>
            <a:gdLst/>
            <a:ahLst/>
            <a:cxnLst/>
            <a:rect r="r" b="b" t="t" l="l"/>
            <a:pathLst>
              <a:path h="562180" w="2515304">
                <a:moveTo>
                  <a:pt x="0" y="0"/>
                </a:moveTo>
                <a:lnTo>
                  <a:pt x="2515304" y="0"/>
                </a:lnTo>
                <a:lnTo>
                  <a:pt x="2515304" y="562180"/>
                </a:lnTo>
                <a:lnTo>
                  <a:pt x="0" y="562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25118" y="8667750"/>
            <a:ext cx="3013119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9"/>
              </a:lnSpc>
            </a:pPr>
            <a:r>
              <a:rPr lang="en-US" sz="38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navixy.com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25118" y="1829953"/>
            <a:ext cx="9945170" cy="178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89"/>
              </a:lnSpc>
            </a:pPr>
            <a:r>
              <a:rPr lang="en-US" b="true" sz="600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Connecting people, vehicles </a:t>
            </a:r>
          </a:p>
          <a:p>
            <a:pPr algn="l">
              <a:lnSpc>
                <a:spcPts val="7089"/>
              </a:lnSpc>
            </a:pPr>
            <a:r>
              <a:rPr lang="en-US" b="true" sz="6007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assets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2227743"/>
            <a:ext cx="5396319" cy="7125807"/>
            <a:chOff x="0" y="0"/>
            <a:chExt cx="1581892" cy="20888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81892" cy="2088878"/>
            </a:xfrm>
            <a:custGeom>
              <a:avLst/>
              <a:gdLst/>
              <a:ahLst/>
              <a:cxnLst/>
              <a:rect r="r" b="b" t="t" l="l"/>
              <a:pathLst>
                <a:path h="2088878" w="1581892">
                  <a:moveTo>
                    <a:pt x="61691" y="0"/>
                  </a:moveTo>
                  <a:lnTo>
                    <a:pt x="1520201" y="0"/>
                  </a:lnTo>
                  <a:cubicBezTo>
                    <a:pt x="1536562" y="0"/>
                    <a:pt x="1552254" y="6500"/>
                    <a:pt x="1563823" y="18069"/>
                  </a:cubicBezTo>
                  <a:cubicBezTo>
                    <a:pt x="1575392" y="29638"/>
                    <a:pt x="1581892" y="45329"/>
                    <a:pt x="1581892" y="61691"/>
                  </a:cubicBezTo>
                  <a:lnTo>
                    <a:pt x="1581892" y="2027188"/>
                  </a:lnTo>
                  <a:cubicBezTo>
                    <a:pt x="1581892" y="2043549"/>
                    <a:pt x="1575392" y="2059240"/>
                    <a:pt x="1563823" y="2070809"/>
                  </a:cubicBezTo>
                  <a:cubicBezTo>
                    <a:pt x="1552254" y="2082379"/>
                    <a:pt x="1536562" y="2088878"/>
                    <a:pt x="1520201" y="2088878"/>
                  </a:cubicBezTo>
                  <a:lnTo>
                    <a:pt x="61691" y="2088878"/>
                  </a:lnTo>
                  <a:cubicBezTo>
                    <a:pt x="45329" y="2088878"/>
                    <a:pt x="29638" y="2082379"/>
                    <a:pt x="18069" y="2070809"/>
                  </a:cubicBezTo>
                  <a:cubicBezTo>
                    <a:pt x="6500" y="2059240"/>
                    <a:pt x="0" y="2043549"/>
                    <a:pt x="0" y="2027188"/>
                  </a:cubicBezTo>
                  <a:lnTo>
                    <a:pt x="0" y="61691"/>
                  </a:lnTo>
                  <a:cubicBezTo>
                    <a:pt x="0" y="45329"/>
                    <a:pt x="6500" y="29638"/>
                    <a:pt x="18069" y="18069"/>
                  </a:cubicBezTo>
                  <a:cubicBezTo>
                    <a:pt x="29638" y="6500"/>
                    <a:pt x="45329" y="0"/>
                    <a:pt x="61691" y="0"/>
                  </a:cubicBezTo>
                  <a:close/>
                </a:path>
              </a:pathLst>
            </a:custGeom>
            <a:solidFill>
              <a:srgbClr val="D4ED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581892" cy="21365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50842" y="2227743"/>
            <a:ext cx="5396319" cy="7125807"/>
            <a:chOff x="0" y="0"/>
            <a:chExt cx="1581892" cy="20888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81892" cy="2088878"/>
            </a:xfrm>
            <a:custGeom>
              <a:avLst/>
              <a:gdLst/>
              <a:ahLst/>
              <a:cxnLst/>
              <a:rect r="r" b="b" t="t" l="l"/>
              <a:pathLst>
                <a:path h="2088878" w="1581892">
                  <a:moveTo>
                    <a:pt x="61691" y="0"/>
                  </a:moveTo>
                  <a:lnTo>
                    <a:pt x="1520201" y="0"/>
                  </a:lnTo>
                  <a:cubicBezTo>
                    <a:pt x="1536562" y="0"/>
                    <a:pt x="1552254" y="6500"/>
                    <a:pt x="1563823" y="18069"/>
                  </a:cubicBezTo>
                  <a:cubicBezTo>
                    <a:pt x="1575392" y="29638"/>
                    <a:pt x="1581892" y="45329"/>
                    <a:pt x="1581892" y="61691"/>
                  </a:cubicBezTo>
                  <a:lnTo>
                    <a:pt x="1581892" y="2027188"/>
                  </a:lnTo>
                  <a:cubicBezTo>
                    <a:pt x="1581892" y="2043549"/>
                    <a:pt x="1575392" y="2059240"/>
                    <a:pt x="1563823" y="2070809"/>
                  </a:cubicBezTo>
                  <a:cubicBezTo>
                    <a:pt x="1552254" y="2082379"/>
                    <a:pt x="1536562" y="2088878"/>
                    <a:pt x="1520201" y="2088878"/>
                  </a:cubicBezTo>
                  <a:lnTo>
                    <a:pt x="61691" y="2088878"/>
                  </a:lnTo>
                  <a:cubicBezTo>
                    <a:pt x="45329" y="2088878"/>
                    <a:pt x="29638" y="2082379"/>
                    <a:pt x="18069" y="2070809"/>
                  </a:cubicBezTo>
                  <a:cubicBezTo>
                    <a:pt x="6500" y="2059240"/>
                    <a:pt x="0" y="2043549"/>
                    <a:pt x="0" y="2027188"/>
                  </a:cubicBezTo>
                  <a:lnTo>
                    <a:pt x="0" y="61691"/>
                  </a:lnTo>
                  <a:cubicBezTo>
                    <a:pt x="0" y="45329"/>
                    <a:pt x="6500" y="29638"/>
                    <a:pt x="18069" y="18069"/>
                  </a:cubicBezTo>
                  <a:cubicBezTo>
                    <a:pt x="29638" y="6500"/>
                    <a:pt x="45329" y="0"/>
                    <a:pt x="61691" y="0"/>
                  </a:cubicBezTo>
                  <a:close/>
                </a:path>
              </a:pathLst>
            </a:custGeom>
            <a:solidFill>
              <a:srgbClr val="D4ED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581892" cy="21365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272983" y="2227743"/>
            <a:ext cx="5396319" cy="7125807"/>
            <a:chOff x="0" y="0"/>
            <a:chExt cx="1581892" cy="20888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81892" cy="2088878"/>
            </a:xfrm>
            <a:custGeom>
              <a:avLst/>
              <a:gdLst/>
              <a:ahLst/>
              <a:cxnLst/>
              <a:rect r="r" b="b" t="t" l="l"/>
              <a:pathLst>
                <a:path h="2088878" w="1581892">
                  <a:moveTo>
                    <a:pt x="61691" y="0"/>
                  </a:moveTo>
                  <a:lnTo>
                    <a:pt x="1520201" y="0"/>
                  </a:lnTo>
                  <a:cubicBezTo>
                    <a:pt x="1536562" y="0"/>
                    <a:pt x="1552254" y="6500"/>
                    <a:pt x="1563823" y="18069"/>
                  </a:cubicBezTo>
                  <a:cubicBezTo>
                    <a:pt x="1575392" y="29638"/>
                    <a:pt x="1581892" y="45329"/>
                    <a:pt x="1581892" y="61691"/>
                  </a:cubicBezTo>
                  <a:lnTo>
                    <a:pt x="1581892" y="2027188"/>
                  </a:lnTo>
                  <a:cubicBezTo>
                    <a:pt x="1581892" y="2043549"/>
                    <a:pt x="1575392" y="2059240"/>
                    <a:pt x="1563823" y="2070809"/>
                  </a:cubicBezTo>
                  <a:cubicBezTo>
                    <a:pt x="1552254" y="2082379"/>
                    <a:pt x="1536562" y="2088878"/>
                    <a:pt x="1520201" y="2088878"/>
                  </a:cubicBezTo>
                  <a:lnTo>
                    <a:pt x="61691" y="2088878"/>
                  </a:lnTo>
                  <a:cubicBezTo>
                    <a:pt x="45329" y="2088878"/>
                    <a:pt x="29638" y="2082379"/>
                    <a:pt x="18069" y="2070809"/>
                  </a:cubicBezTo>
                  <a:cubicBezTo>
                    <a:pt x="6500" y="2059240"/>
                    <a:pt x="0" y="2043549"/>
                    <a:pt x="0" y="2027188"/>
                  </a:cubicBezTo>
                  <a:lnTo>
                    <a:pt x="0" y="61691"/>
                  </a:lnTo>
                  <a:cubicBezTo>
                    <a:pt x="0" y="45329"/>
                    <a:pt x="6500" y="29638"/>
                    <a:pt x="18069" y="18069"/>
                  </a:cubicBezTo>
                  <a:cubicBezTo>
                    <a:pt x="29638" y="6500"/>
                    <a:pt x="45329" y="0"/>
                    <a:pt x="61691" y="0"/>
                  </a:cubicBezTo>
                  <a:close/>
                </a:path>
              </a:pathLst>
            </a:custGeom>
            <a:solidFill>
              <a:srgbClr val="D4ED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581892" cy="21365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998347" y="5488828"/>
            <a:ext cx="4701309" cy="3411564"/>
          </a:xfrm>
          <a:custGeom>
            <a:avLst/>
            <a:gdLst/>
            <a:ahLst/>
            <a:cxnLst/>
            <a:rect r="r" b="b" t="t" l="l"/>
            <a:pathLst>
              <a:path h="3411564" w="4701309">
                <a:moveTo>
                  <a:pt x="0" y="0"/>
                </a:moveTo>
                <a:lnTo>
                  <a:pt x="4701309" y="0"/>
                </a:lnTo>
                <a:lnTo>
                  <a:pt x="4701309" y="3411564"/>
                </a:lnTo>
                <a:lnTo>
                  <a:pt x="0" y="3411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1" t="-613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694040" y="5406998"/>
            <a:ext cx="4540352" cy="3575223"/>
          </a:xfrm>
          <a:custGeom>
            <a:avLst/>
            <a:gdLst/>
            <a:ahLst/>
            <a:cxnLst/>
            <a:rect r="r" b="b" t="t" l="l"/>
            <a:pathLst>
              <a:path h="3575223" w="4540352">
                <a:moveTo>
                  <a:pt x="0" y="0"/>
                </a:moveTo>
                <a:lnTo>
                  <a:pt x="4540351" y="0"/>
                </a:lnTo>
                <a:lnTo>
                  <a:pt x="4540351" y="3575224"/>
                </a:lnTo>
                <a:lnTo>
                  <a:pt x="0" y="35752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15714" y="2758378"/>
            <a:ext cx="1218864" cy="1218864"/>
          </a:xfrm>
          <a:custGeom>
            <a:avLst/>
            <a:gdLst/>
            <a:ahLst/>
            <a:cxnLst/>
            <a:rect r="r" b="b" t="t" l="l"/>
            <a:pathLst>
              <a:path h="1218864" w="1218864">
                <a:moveTo>
                  <a:pt x="0" y="0"/>
                </a:moveTo>
                <a:lnTo>
                  <a:pt x="1218865" y="0"/>
                </a:lnTo>
                <a:lnTo>
                  <a:pt x="1218865" y="1218865"/>
                </a:lnTo>
                <a:lnTo>
                  <a:pt x="0" y="12188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245794" y="2764185"/>
            <a:ext cx="1207251" cy="1207251"/>
          </a:xfrm>
          <a:custGeom>
            <a:avLst/>
            <a:gdLst/>
            <a:ahLst/>
            <a:cxnLst/>
            <a:rect r="r" b="b" t="t" l="l"/>
            <a:pathLst>
              <a:path h="1207251" w="1207251">
                <a:moveTo>
                  <a:pt x="0" y="0"/>
                </a:moveTo>
                <a:lnTo>
                  <a:pt x="1207252" y="0"/>
                </a:lnTo>
                <a:lnTo>
                  <a:pt x="1207252" y="1207251"/>
                </a:lnTo>
                <a:lnTo>
                  <a:pt x="0" y="12072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66150" y="5406998"/>
            <a:ext cx="4613192" cy="3575223"/>
          </a:xfrm>
          <a:custGeom>
            <a:avLst/>
            <a:gdLst/>
            <a:ahLst/>
            <a:cxnLst/>
            <a:rect r="r" b="b" t="t" l="l"/>
            <a:pathLst>
              <a:path h="3575223" w="4613192">
                <a:moveTo>
                  <a:pt x="0" y="0"/>
                </a:moveTo>
                <a:lnTo>
                  <a:pt x="4613192" y="0"/>
                </a:lnTo>
                <a:lnTo>
                  <a:pt x="4613192" y="3575224"/>
                </a:lnTo>
                <a:lnTo>
                  <a:pt x="0" y="35752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971928" y="2915724"/>
            <a:ext cx="1107907" cy="1018812"/>
          </a:xfrm>
          <a:custGeom>
            <a:avLst/>
            <a:gdLst/>
            <a:ahLst/>
            <a:cxnLst/>
            <a:rect r="r" b="b" t="t" l="l"/>
            <a:pathLst>
              <a:path h="1018812" w="1107907">
                <a:moveTo>
                  <a:pt x="0" y="0"/>
                </a:moveTo>
                <a:lnTo>
                  <a:pt x="1107906" y="0"/>
                </a:lnTo>
                <a:lnTo>
                  <a:pt x="1107906" y="1018812"/>
                </a:lnTo>
                <a:lnTo>
                  <a:pt x="0" y="10188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902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948918" y="4167907"/>
            <a:ext cx="3393107" cy="435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7"/>
              </a:lnSpc>
            </a:pPr>
            <a:r>
              <a:rPr lang="en-US" b="true" sz="2599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Advanced solutions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87897" y="4613982"/>
            <a:ext cx="3315150" cy="368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5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Features and cases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570687" y="4167907"/>
            <a:ext cx="3556628" cy="435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7"/>
              </a:lnSpc>
            </a:pPr>
            <a:r>
              <a:rPr lang="en-US" b="true" sz="2599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Marketplace, API/ SDK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611544" y="4613982"/>
            <a:ext cx="3474915" cy="368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5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Flexibility and adaptiveness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141996" y="4167907"/>
            <a:ext cx="3556628" cy="435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7"/>
              </a:lnSpc>
            </a:pPr>
            <a:r>
              <a:rPr lang="en-US" b="true" sz="2599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Community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182852" y="4613982"/>
            <a:ext cx="3474915" cy="368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5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Manufacturers &amp; providers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204498" y="1312150"/>
            <a:ext cx="9879003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Solving the problem and securing growth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342025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Growth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93472" y="-2051355"/>
            <a:ext cx="21238679" cy="11946757"/>
          </a:xfrm>
          <a:custGeom>
            <a:avLst/>
            <a:gdLst/>
            <a:ahLst/>
            <a:cxnLst/>
            <a:rect r="r" b="b" t="t" l="l"/>
            <a:pathLst>
              <a:path h="11946757" w="21238679">
                <a:moveTo>
                  <a:pt x="0" y="0"/>
                </a:moveTo>
                <a:lnTo>
                  <a:pt x="21238679" y="0"/>
                </a:lnTo>
                <a:lnTo>
                  <a:pt x="21238679" y="11946757"/>
                </a:lnTo>
                <a:lnTo>
                  <a:pt x="0" y="11946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</a:blip>
            <a:stretch>
              <a:fillRect l="-27944" t="0" r="-2794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2264565" y="175033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85023" y="5499370"/>
            <a:ext cx="15518354" cy="2536159"/>
          </a:xfrm>
          <a:custGeom>
            <a:avLst/>
            <a:gdLst/>
            <a:ahLst/>
            <a:cxnLst/>
            <a:rect r="r" b="b" t="t" l="l"/>
            <a:pathLst>
              <a:path h="2536159" w="15518354">
                <a:moveTo>
                  <a:pt x="0" y="0"/>
                </a:moveTo>
                <a:lnTo>
                  <a:pt x="15518354" y="0"/>
                </a:lnTo>
                <a:lnTo>
                  <a:pt x="15518354" y="2536159"/>
                </a:lnTo>
                <a:lnTo>
                  <a:pt x="0" y="2536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49582" y="1707613"/>
            <a:ext cx="13589236" cy="28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We and our partners understand the challenges businesses face, with over </a:t>
            </a:r>
            <a:r>
              <a:rPr lang="en-US" sz="47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10,000 </a:t>
            </a:r>
          </a:p>
          <a:p>
            <a:pPr algn="ctr">
              <a:lnSpc>
                <a:spcPts val="5759"/>
              </a:lnSpc>
            </a:pPr>
            <a:r>
              <a:rPr lang="en-US" b="true" sz="47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successful projects </a:t>
            </a:r>
            <a:r>
              <a:rPr lang="en-US" sz="4799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completed for clients from different industries worldwide.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42025" y="1019175"/>
            <a:ext cx="760395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true" sz="2000">
                <a:solidFill>
                  <a:srgbClr val="65BE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Clients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9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44600" y="1406977"/>
            <a:ext cx="2289000" cy="511600"/>
          </a:xfrm>
          <a:custGeom>
            <a:avLst/>
            <a:gdLst/>
            <a:ahLst/>
            <a:cxnLst/>
            <a:rect r="r" b="b" t="t" l="l"/>
            <a:pathLst>
              <a:path h="511600" w="2289000">
                <a:moveTo>
                  <a:pt x="0" y="0"/>
                </a:moveTo>
                <a:lnTo>
                  <a:pt x="2289000" y="0"/>
                </a:lnTo>
                <a:lnTo>
                  <a:pt x="2289000" y="511600"/>
                </a:lnTo>
                <a:lnTo>
                  <a:pt x="0" y="511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44600" y="4595812"/>
            <a:ext cx="14672550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b="true" sz="72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Thank you for your attention!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DAHZabrv6lY</dc:identifier>
  <dcterms:modified xsi:type="dcterms:W3CDTF">2011-08-01T06:04:30Z</dcterms:modified>
  <cp:revision>1</cp:revision>
  <dc:title>Navixy — General presentation</dc:title>
</cp:coreProperties>
</file>