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8288000" cy="10287000"/>
  <p:notesSz cx="6858000" cy="9144000"/>
  <p:embeddedFontLst>
    <p:embeddedFont>
      <p:font typeface="Proxima Nova Bold" charset="1" panose="02000506030000020004"/>
      <p:regular r:id="rId33"/>
    </p:embeddedFont>
    <p:embeddedFont>
      <p:font typeface="Proxima Nova" charset="1" panose="02000506030000020004"/>
      <p:regular r:id="rId35"/>
    </p:embeddedFont>
    <p:embeddedFont>
      <p:font typeface="Arimo Bold" charset="1" panose="020B0704020202020204"/>
      <p:regular r:id="rId41"/>
    </p:embeddedFont>
    <p:embeddedFont>
      <p:font typeface="Roboto" charset="1" panose="0200000000000000000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notesMasters/notesMaster1.xml" Type="http://schemas.openxmlformats.org/officeDocument/2006/relationships/notesMaster"/><Relationship Id="rId31" Target="theme/theme2.xml" Type="http://schemas.openxmlformats.org/officeDocument/2006/relationships/theme"/><Relationship Id="rId32" Target="notesSlides/notesSlide1.xml" Type="http://schemas.openxmlformats.org/officeDocument/2006/relationships/notesSlide"/><Relationship Id="rId33" Target="fonts/font33.fntdata" Type="http://schemas.openxmlformats.org/officeDocument/2006/relationships/font"/><Relationship Id="rId34" Target="notesSlides/notesSlide2.xml" Type="http://schemas.openxmlformats.org/officeDocument/2006/relationships/notesSlide"/><Relationship Id="rId35" Target="fonts/font35.fntdata" Type="http://schemas.openxmlformats.org/officeDocument/2006/relationships/font"/><Relationship Id="rId36" Target="notesSlides/notesSlide3.xml" Type="http://schemas.openxmlformats.org/officeDocument/2006/relationships/notesSlide"/><Relationship Id="rId37" Target="notesSlides/notesSlide4.xml" Type="http://schemas.openxmlformats.org/officeDocument/2006/relationships/notesSlide"/><Relationship Id="rId38" Target="notesSlides/notesSlide5.xml" Type="http://schemas.openxmlformats.org/officeDocument/2006/relationships/notesSlide"/><Relationship Id="rId39" Target="notesSlides/notesSlide6.xml" Type="http://schemas.openxmlformats.org/officeDocument/2006/relationships/notesSlide"/><Relationship Id="rId4" Target="theme/theme1.xml" Type="http://schemas.openxmlformats.org/officeDocument/2006/relationships/theme"/><Relationship Id="rId40" Target="notesSlides/notesSlide7.xml" Type="http://schemas.openxmlformats.org/officeDocument/2006/relationships/notesSlide"/><Relationship Id="rId41" Target="fonts/font41.fntdata" Type="http://schemas.openxmlformats.org/officeDocument/2006/relationships/font"/><Relationship Id="rId42" Target="notesSlides/notesSlide8.xml" Type="http://schemas.openxmlformats.org/officeDocument/2006/relationships/notesSlide"/><Relationship Id="rId43" Target="notesSlides/notesSlide9.xml" Type="http://schemas.openxmlformats.org/officeDocument/2006/relationships/notesSlide"/><Relationship Id="rId44" Target="notesSlides/notesSlide10.xml" Type="http://schemas.openxmlformats.org/officeDocument/2006/relationships/notesSlide"/><Relationship Id="rId45" Target="fonts/font45.fntdata" Type="http://schemas.openxmlformats.org/officeDocument/2006/relationships/font"/><Relationship Id="rId46" Target="notesSlides/notesSlide11.xml" Type="http://schemas.openxmlformats.org/officeDocument/2006/relationships/notesSlide"/><Relationship Id="rId47" Target="notesSlides/notesSlide12.xml" Type="http://schemas.openxmlformats.org/officeDocument/2006/relationships/notesSlide"/><Relationship Id="rId48" Target="notesSlides/notesSlide13.xml" Type="http://schemas.openxmlformats.org/officeDocument/2006/relationships/notesSlide"/><Relationship Id="rId49" Target="notesSlides/notesSlide14.xml" Type="http://schemas.openxmlformats.org/officeDocument/2006/relationships/notesSlide"/><Relationship Id="rId5" Target="tableStyles.xml" Type="http://schemas.openxmlformats.org/officeDocument/2006/relationships/tableStyles"/><Relationship Id="rId50" Target="notesSlides/notesSlide15.xml" Type="http://schemas.openxmlformats.org/officeDocument/2006/relationships/notesSlide"/><Relationship Id="rId51" Target="notesSlides/notesSlide16.xml" Type="http://schemas.openxmlformats.org/officeDocument/2006/relationships/notesSlide"/><Relationship Id="rId52" Target="notesSlides/notesSlide17.xml" Type="http://schemas.openxmlformats.org/officeDocument/2006/relationships/notesSlide"/><Relationship Id="rId53" Target="notesSlides/notesSlide18.xml" Type="http://schemas.openxmlformats.org/officeDocument/2006/relationships/notesSlide"/><Relationship Id="rId54" Target="notesSlides/notesSlide19.xml" Type="http://schemas.openxmlformats.org/officeDocument/2006/relationships/notesSlide"/><Relationship Id="rId55" Target="notesSlides/notesSlide20.xml" Type="http://schemas.openxmlformats.org/officeDocument/2006/relationships/notesSlide"/><Relationship Id="rId56" Target="notesSlides/notesSlide21.xml" Type="http://schemas.openxmlformats.org/officeDocument/2006/relationships/notesSlide"/><Relationship Id="rId57" Target="notesSlides/notesSlide22.xml" Type="http://schemas.openxmlformats.org/officeDocument/2006/relationships/notesSlide"/><Relationship Id="rId58" Target="notesSlides/notesSlide23.xml" Type="http://schemas.openxmlformats.org/officeDocument/2006/relationships/notesSlide"/><Relationship Id="rId59" Target="notesSlides/notesSlide24.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introduction of the presentation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speak briefly about the company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speak about briefly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talk about the capabilities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talk about the different verticals we can help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Natalia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Natalia stats about the trucks stolen in Mexico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Natalia revenue losses and cargo cost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Natalia revenue losses and cargo cost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Natalia our main points, why Navixy.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could say a couple of words here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Raul and Julio conversation about use case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talks about the radio frequency connection between the Master and Slave it gives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talks about configuration on the SuntechSide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talks about an easy activation of the device on Navixy.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talks about Events, Widgets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shows how easy it is to work with our API's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example of the carton box open event.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no physica inputs but we can get Temperature from the device it self. Virtal sensor on Navixy.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we have all the documentation. We have everything in one place!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we can work with any visual platform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Adrian, spoke to Anna about this.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Julio introduction of the presentation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6.jpe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0.jpeg" Type="http://schemas.openxmlformats.org/officeDocument/2006/relationships/image"/><Relationship Id="rId4" Target="../media/image11.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svg" Type="http://schemas.openxmlformats.org/officeDocument/2006/relationships/image"/><Relationship Id="rId11" Target="../media/image22.png" Type="http://schemas.openxmlformats.org/officeDocument/2006/relationships/image"/><Relationship Id="rId12" Target="../media/image23.svg" Type="http://schemas.openxmlformats.org/officeDocument/2006/relationships/image"/><Relationship Id="rId13" Target="../media/image24.png" Type="http://schemas.openxmlformats.org/officeDocument/2006/relationships/image"/><Relationship Id="rId14" Target="../media/image25.svg" Type="http://schemas.openxmlformats.org/officeDocument/2006/relationships/image"/><Relationship Id="rId15" Target="../media/image26.png" Type="http://schemas.openxmlformats.org/officeDocument/2006/relationships/image"/><Relationship Id="rId16" Target="../media/image27.svg" Type="http://schemas.openxmlformats.org/officeDocument/2006/relationships/image"/><Relationship Id="rId2" Target="../notesSlides/notesSlide4.xml" Type="http://schemas.openxmlformats.org/officeDocument/2006/relationships/notesSlide"/><Relationship Id="rId3" Target="../media/image14.jpe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2" Target="../notesSlides/notesSlide5.xml" Type="http://schemas.openxmlformats.org/officeDocument/2006/relationships/notesSlide"/><Relationship Id="rId3" Target="../media/image10.jpe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32.png" Type="http://schemas.openxmlformats.org/officeDocument/2006/relationships/image"/><Relationship Id="rId9" Target="../media/image3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png" Type="http://schemas.openxmlformats.org/officeDocument/2006/relationships/image"/><Relationship Id="rId12" Target="../media/image44.png" Type="http://schemas.openxmlformats.org/officeDocument/2006/relationships/image"/><Relationship Id="rId13" Target="../media/image45.png" Type="http://schemas.openxmlformats.org/officeDocument/2006/relationships/image"/><Relationship Id="rId14" Target="../media/image46.png" Type="http://schemas.openxmlformats.org/officeDocument/2006/relationships/image"/><Relationship Id="rId15" Target="../media/image47.png" Type="http://schemas.openxmlformats.org/officeDocument/2006/relationships/image"/><Relationship Id="rId16" Target="../media/image48.png" Type="http://schemas.openxmlformats.org/officeDocument/2006/relationships/image"/><Relationship Id="rId2" Target="../notesSlides/notesSlide6.xml" Type="http://schemas.openxmlformats.org/officeDocument/2006/relationships/notesSlide"/><Relationship Id="rId3" Target="../media/image35.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4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0.jpeg" Type="http://schemas.openxmlformats.org/officeDocument/2006/relationships/image"/><Relationship Id="rId4" Target="../media/image50.jpeg" Type="http://schemas.openxmlformats.org/officeDocument/2006/relationships/image"/><Relationship Id="rId5" Target="../media/image5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0.jpeg" Type="http://schemas.openxmlformats.org/officeDocument/2006/relationships/image"/><Relationship Id="rId4" Target="../media/image52.jpeg" Type="http://schemas.openxmlformats.org/officeDocument/2006/relationships/image"/><Relationship Id="rId5" Target="../media/image53.png" Type="http://schemas.openxmlformats.org/officeDocument/2006/relationships/image"/><Relationship Id="rId6" Target="../media/image51.png" Type="http://schemas.openxmlformats.org/officeDocument/2006/relationships/image"/><Relationship Id="rId7" Target="../media/image54.png" Type="http://schemas.openxmlformats.org/officeDocument/2006/relationships/image"/><Relationship Id="rId8" Target="../media/image5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4.jpeg" Type="http://schemas.openxmlformats.org/officeDocument/2006/relationships/image"/><Relationship Id="rId4" Target="../media/image56.png" Type="http://schemas.openxmlformats.org/officeDocument/2006/relationships/image"/><Relationship Id="rId5" Target="../media/image5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2.png" Type="http://schemas.openxmlformats.org/officeDocument/2006/relationships/image"/><Relationship Id="rId11" Target="../media/image63.jpeg" Type="http://schemas.openxmlformats.org/officeDocument/2006/relationships/image"/><Relationship Id="rId12" Target="../media/VAGP-lfc9pU.mp4" Type="http://schemas.openxmlformats.org/officeDocument/2006/relationships/video"/><Relationship Id="rId13" Target="../media/VAGP-lfc9pU.mp4" Type="http://schemas.microsoft.com/office/2007/relationships/media"/><Relationship Id="rId2" Target="../notesSlides/notesSlide11.xml" Type="http://schemas.openxmlformats.org/officeDocument/2006/relationships/notesSlide"/><Relationship Id="rId3" Target="../media/image10.jpeg" Type="http://schemas.openxmlformats.org/officeDocument/2006/relationships/image"/><Relationship Id="rId4" Target="../media/image58.png" Type="http://schemas.openxmlformats.org/officeDocument/2006/relationships/image"/><Relationship Id="rId5" Target="../media/image59.png" Type="http://schemas.openxmlformats.org/officeDocument/2006/relationships/image"/><Relationship Id="rId6" Target="../media/image52.jpeg" Type="http://schemas.openxmlformats.org/officeDocument/2006/relationships/image"/><Relationship Id="rId7" Target="../media/image60.jpeg" Type="http://schemas.openxmlformats.org/officeDocument/2006/relationships/image"/><Relationship Id="rId8" Target="../media/image51.png" Type="http://schemas.openxmlformats.org/officeDocument/2006/relationships/image"/><Relationship Id="rId9" Target="../media/image6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64.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65.png" Type="http://schemas.openxmlformats.org/officeDocument/2006/relationships/image"/><Relationship Id="rId4" Target="../media/image66.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0.jpeg" Type="http://schemas.openxmlformats.org/officeDocument/2006/relationships/image"/><Relationship Id="rId4" Target="../media/image51.png" Type="http://schemas.openxmlformats.org/officeDocument/2006/relationships/image"/><Relationship Id="rId5" Target="../media/image70.png" Type="http://schemas.openxmlformats.org/officeDocument/2006/relationships/image"/><Relationship Id="rId6" Target="../media/image71.png" Type="http://schemas.openxmlformats.org/officeDocument/2006/relationships/image"/><Relationship Id="rId7" Target="../media/image6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0.jpeg" Type="http://schemas.openxmlformats.org/officeDocument/2006/relationships/image"/><Relationship Id="rId4" Target="../media/image51.png" Type="http://schemas.openxmlformats.org/officeDocument/2006/relationships/image"/><Relationship Id="rId5" Target="../media/image7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9.png" Type="http://schemas.openxmlformats.org/officeDocument/2006/relationships/image"/><Relationship Id="rId2" Target="../notesSlides/notesSlide16.xml" Type="http://schemas.openxmlformats.org/officeDocument/2006/relationships/notesSlide"/><Relationship Id="rId3" Target="../media/image14.jpeg" Type="http://schemas.openxmlformats.org/officeDocument/2006/relationships/image"/><Relationship Id="rId4" Target="../media/image73.png" Type="http://schemas.openxmlformats.org/officeDocument/2006/relationships/image"/><Relationship Id="rId5" Target="../media/image74.png" Type="http://schemas.openxmlformats.org/officeDocument/2006/relationships/image"/><Relationship Id="rId6" Target="../media/image75.png" Type="http://schemas.openxmlformats.org/officeDocument/2006/relationships/image"/><Relationship Id="rId7" Target="../media/image76.png" Type="http://schemas.openxmlformats.org/officeDocument/2006/relationships/image"/><Relationship Id="rId8" Target="../media/image77.png" Type="http://schemas.openxmlformats.org/officeDocument/2006/relationships/image"/><Relationship Id="rId9" Target="../media/image78.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0.jpeg" Type="http://schemas.openxmlformats.org/officeDocument/2006/relationships/image"/><Relationship Id="rId4" Target="../media/image80.png" Type="http://schemas.openxmlformats.org/officeDocument/2006/relationships/image"/><Relationship Id="rId5" Target="../media/image8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4.jpeg" Type="http://schemas.openxmlformats.org/officeDocument/2006/relationships/image"/><Relationship Id="rId4" Target="../media/image8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4.jpeg" Type="http://schemas.openxmlformats.org/officeDocument/2006/relationships/image"/><Relationship Id="rId4" Target="../media/image51.png" Type="http://schemas.openxmlformats.org/officeDocument/2006/relationships/image"/><Relationship Id="rId5" Target="../media/image83.png" Type="http://schemas.openxmlformats.org/officeDocument/2006/relationships/image"/><Relationship Id="rId6" Target="../media/image8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4.jpeg" Type="http://schemas.openxmlformats.org/officeDocument/2006/relationships/image"/><Relationship Id="rId4" Target="../media/image8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0.jpeg" Type="http://schemas.openxmlformats.org/officeDocument/2006/relationships/image"/><Relationship Id="rId4" Target="../media/image51.png" Type="http://schemas.openxmlformats.org/officeDocument/2006/relationships/image"/><Relationship Id="rId5" Target="../media/image86.png" Type="http://schemas.openxmlformats.org/officeDocument/2006/relationships/image"/><Relationship Id="rId6" Target="../media/image8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4.jpeg" Type="http://schemas.openxmlformats.org/officeDocument/2006/relationships/image"/><Relationship Id="rId4" Target="../media/image8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3.pn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23.xml" Type="http://schemas.openxmlformats.org/officeDocument/2006/relationships/notesSlide"/><Relationship Id="rId3" Target="../media/image10.jpeg" Type="http://schemas.openxmlformats.org/officeDocument/2006/relationships/image"/><Relationship Id="rId4" Target="../media/image51.png" Type="http://schemas.openxmlformats.org/officeDocument/2006/relationships/image"/><Relationship Id="rId5" Target="../media/image88.png" Type="http://schemas.openxmlformats.org/officeDocument/2006/relationships/image"/><Relationship Id="rId6" Target="../media/image89.png" Type="http://schemas.openxmlformats.org/officeDocument/2006/relationships/image"/><Relationship Id="rId7" Target="../media/image90.png" Type="http://schemas.openxmlformats.org/officeDocument/2006/relationships/image"/><Relationship Id="rId8" Target="../media/image91.png" Type="http://schemas.openxmlformats.org/officeDocument/2006/relationships/image"/><Relationship Id="rId9" Target="../media/image9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090CF"/>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grpSp>
        <p:nvGrpSpPr>
          <p:cNvPr name="Group 3" id="3"/>
          <p:cNvGrpSpPr/>
          <p:nvPr/>
        </p:nvGrpSpPr>
        <p:grpSpPr>
          <a:xfrm rot="0">
            <a:off x="1239825" y="1222253"/>
            <a:ext cx="5862410" cy="1119176"/>
            <a:chOff x="0" y="0"/>
            <a:chExt cx="7816547" cy="1492235"/>
          </a:xfrm>
        </p:grpSpPr>
        <p:sp>
          <p:nvSpPr>
            <p:cNvPr name="Freeform 4" id="4"/>
            <p:cNvSpPr/>
            <p:nvPr/>
          </p:nvSpPr>
          <p:spPr>
            <a:xfrm flipH="false" flipV="false" rot="0">
              <a:off x="0" y="744190"/>
              <a:ext cx="3276711" cy="748045"/>
            </a:xfrm>
            <a:custGeom>
              <a:avLst/>
              <a:gdLst/>
              <a:ahLst/>
              <a:cxnLst/>
              <a:rect r="r" b="b" t="t" l="l"/>
              <a:pathLst>
                <a:path h="748045" w="3276711">
                  <a:moveTo>
                    <a:pt x="0" y="0"/>
                  </a:moveTo>
                  <a:lnTo>
                    <a:pt x="3276711" y="0"/>
                  </a:lnTo>
                  <a:lnTo>
                    <a:pt x="3276711" y="748045"/>
                  </a:lnTo>
                  <a:lnTo>
                    <a:pt x="0" y="748045"/>
                  </a:lnTo>
                  <a:lnTo>
                    <a:pt x="0" y="0"/>
                  </a:lnTo>
                  <a:close/>
                </a:path>
              </a:pathLst>
            </a:custGeom>
            <a:blipFill>
              <a:blip r:embed="rId4"/>
              <a:stretch>
                <a:fillRect l="0" t="0" r="0" b="0"/>
              </a:stretch>
            </a:blipFill>
          </p:spPr>
        </p:sp>
        <p:sp>
          <p:nvSpPr>
            <p:cNvPr name="Freeform 5" id="5"/>
            <p:cNvSpPr/>
            <p:nvPr/>
          </p:nvSpPr>
          <p:spPr>
            <a:xfrm flipH="false" flipV="false" rot="0">
              <a:off x="3596176" y="758494"/>
              <a:ext cx="719437" cy="719437"/>
            </a:xfrm>
            <a:custGeom>
              <a:avLst/>
              <a:gdLst/>
              <a:ahLst/>
              <a:cxnLst/>
              <a:rect r="r" b="b" t="t" l="l"/>
              <a:pathLst>
                <a:path h="719437" w="719437">
                  <a:moveTo>
                    <a:pt x="0" y="0"/>
                  </a:moveTo>
                  <a:lnTo>
                    <a:pt x="719437" y="0"/>
                  </a:lnTo>
                  <a:lnTo>
                    <a:pt x="719437" y="719437"/>
                  </a:lnTo>
                  <a:lnTo>
                    <a:pt x="0" y="7194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633113" y="0"/>
              <a:ext cx="3183434" cy="1492235"/>
            </a:xfrm>
            <a:custGeom>
              <a:avLst/>
              <a:gdLst/>
              <a:ahLst/>
              <a:cxnLst/>
              <a:rect r="r" b="b" t="t" l="l"/>
              <a:pathLst>
                <a:path h="1492235" w="3183434">
                  <a:moveTo>
                    <a:pt x="0" y="0"/>
                  </a:moveTo>
                  <a:lnTo>
                    <a:pt x="3183434" y="0"/>
                  </a:lnTo>
                  <a:lnTo>
                    <a:pt x="3183434" y="1492235"/>
                  </a:lnTo>
                  <a:lnTo>
                    <a:pt x="0" y="1492235"/>
                  </a:lnTo>
                  <a:lnTo>
                    <a:pt x="0" y="0"/>
                  </a:lnTo>
                  <a:close/>
                </a:path>
              </a:pathLst>
            </a:custGeom>
            <a:blipFill>
              <a:blip r:embed="rId7"/>
              <a:stretch>
                <a:fillRect l="0" t="0" r="0" b="0"/>
              </a:stretch>
            </a:blipFill>
          </p:spPr>
        </p:sp>
      </p:grpSp>
      <p:sp>
        <p:nvSpPr>
          <p:cNvPr name="TextBox 7" id="7"/>
          <p:cNvSpPr txBox="true"/>
          <p:nvPr/>
        </p:nvSpPr>
        <p:spPr>
          <a:xfrm rot="0">
            <a:off x="1344600" y="4595812"/>
            <a:ext cx="14672550" cy="1095375"/>
          </a:xfrm>
          <a:prstGeom prst="rect">
            <a:avLst/>
          </a:prstGeom>
        </p:spPr>
        <p:txBody>
          <a:bodyPr anchor="t" rtlCol="false" tIns="0" lIns="0" bIns="0" rIns="0">
            <a:spAutoFit/>
          </a:bodyPr>
          <a:lstStyle/>
          <a:p>
            <a:pPr algn="l">
              <a:lnSpc>
                <a:spcPts val="8640"/>
              </a:lnSpc>
            </a:pPr>
            <a:r>
              <a:rPr lang="en-US" b="true" sz="7200">
                <a:solidFill>
                  <a:srgbClr val="FFFFFF"/>
                </a:solidFill>
                <a:latin typeface="Proxima Nova Bold"/>
                <a:ea typeface="Proxima Nova Bold"/>
                <a:cs typeface="Proxima Nova Bold"/>
                <a:sym typeface="Proxima Nova Bold"/>
              </a:rPr>
              <a:t>Desayuno empresarial</a:t>
            </a:r>
            <a:r>
              <a:rPr lang="en-US" b="true" sz="7200">
                <a:solidFill>
                  <a:srgbClr val="FFFFFF"/>
                </a:solidFill>
                <a:latin typeface="Proxima Nova Bold"/>
                <a:ea typeface="Proxima Nova Bold"/>
                <a:cs typeface="Proxima Nova Bold"/>
                <a:sym typeface="Proxima Nova Bold"/>
              </a:rPr>
              <a:t>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1F0F9"/>
        </a:solidFill>
      </p:bgPr>
    </p:bg>
    <p:spTree>
      <p:nvGrpSpPr>
        <p:cNvPr id="1" name=""/>
        <p:cNvGrpSpPr/>
        <p:nvPr/>
      </p:nvGrpSpPr>
      <p:grpSpPr>
        <a:xfrm>
          <a:off x="0" y="0"/>
          <a:ext cx="0" cy="0"/>
          <a:chOff x="0" y="0"/>
          <a:chExt cx="0" cy="0"/>
        </a:xfrm>
      </p:grpSpPr>
      <p:grpSp>
        <p:nvGrpSpPr>
          <p:cNvPr name="Group 2" id="2"/>
          <p:cNvGrpSpPr/>
          <p:nvPr/>
        </p:nvGrpSpPr>
        <p:grpSpPr>
          <a:xfrm rot="0">
            <a:off x="4572000" y="0"/>
            <a:ext cx="4572000" cy="5143800"/>
            <a:chOff x="0" y="0"/>
            <a:chExt cx="6096000" cy="6858400"/>
          </a:xfrm>
        </p:grpSpPr>
        <p:sp>
          <p:nvSpPr>
            <p:cNvPr name="Freeform 3" id="3"/>
            <p:cNvSpPr/>
            <p:nvPr/>
          </p:nvSpPr>
          <p:spPr>
            <a:xfrm flipH="false" flipV="false" rot="0">
              <a:off x="0" y="0"/>
              <a:ext cx="6096000" cy="6858381"/>
            </a:xfrm>
            <a:custGeom>
              <a:avLst/>
              <a:gdLst/>
              <a:ahLst/>
              <a:cxnLst/>
              <a:rect r="r" b="b" t="t" l="l"/>
              <a:pathLst>
                <a:path h="6858381" w="6096000">
                  <a:moveTo>
                    <a:pt x="0" y="0"/>
                  </a:moveTo>
                  <a:lnTo>
                    <a:pt x="6096000" y="0"/>
                  </a:lnTo>
                  <a:lnTo>
                    <a:pt x="6096000" y="6858381"/>
                  </a:lnTo>
                  <a:lnTo>
                    <a:pt x="0" y="6858381"/>
                  </a:lnTo>
                  <a:close/>
                </a:path>
              </a:pathLst>
            </a:custGeom>
            <a:solidFill>
              <a:srgbClr val="0B395A"/>
            </a:solidFill>
          </p:spPr>
        </p:sp>
      </p:grpSp>
      <p:grpSp>
        <p:nvGrpSpPr>
          <p:cNvPr name="Group 4" id="4"/>
          <p:cNvGrpSpPr/>
          <p:nvPr/>
        </p:nvGrpSpPr>
        <p:grpSpPr>
          <a:xfrm rot="0">
            <a:off x="4392856" y="5143500"/>
            <a:ext cx="4751146" cy="5143500"/>
            <a:chOff x="0" y="0"/>
            <a:chExt cx="6334861" cy="6858000"/>
          </a:xfrm>
        </p:grpSpPr>
        <p:sp>
          <p:nvSpPr>
            <p:cNvPr name="Freeform 5" id="5"/>
            <p:cNvSpPr/>
            <p:nvPr/>
          </p:nvSpPr>
          <p:spPr>
            <a:xfrm flipH="false" flipV="false" rot="0">
              <a:off x="0" y="0"/>
              <a:ext cx="6334887" cy="6858000"/>
            </a:xfrm>
            <a:custGeom>
              <a:avLst/>
              <a:gdLst/>
              <a:ahLst/>
              <a:cxnLst/>
              <a:rect r="r" b="b" t="t" l="l"/>
              <a:pathLst>
                <a:path h="6858000" w="6334887">
                  <a:moveTo>
                    <a:pt x="0" y="0"/>
                  </a:moveTo>
                  <a:lnTo>
                    <a:pt x="6334887" y="0"/>
                  </a:lnTo>
                  <a:lnTo>
                    <a:pt x="6334887" y="6858000"/>
                  </a:lnTo>
                  <a:lnTo>
                    <a:pt x="0" y="6858000"/>
                  </a:lnTo>
                  <a:lnTo>
                    <a:pt x="0" y="0"/>
                  </a:lnTo>
                  <a:close/>
                </a:path>
              </a:pathLst>
            </a:custGeom>
            <a:blipFill>
              <a:blip r:embed="rId3"/>
              <a:stretch>
                <a:fillRect l="-31168" t="0" r="-31168" b="0"/>
              </a:stretch>
            </a:blipFill>
          </p:spPr>
        </p:sp>
      </p:grpSp>
      <p:grpSp>
        <p:nvGrpSpPr>
          <p:cNvPr name="Group 6" id="6"/>
          <p:cNvGrpSpPr/>
          <p:nvPr/>
        </p:nvGrpSpPr>
        <p:grpSpPr>
          <a:xfrm rot="0">
            <a:off x="0" y="5143500"/>
            <a:ext cx="4572000" cy="5143800"/>
            <a:chOff x="0" y="0"/>
            <a:chExt cx="6096000" cy="6858400"/>
          </a:xfrm>
        </p:grpSpPr>
        <p:sp>
          <p:nvSpPr>
            <p:cNvPr name="Freeform 7" id="7"/>
            <p:cNvSpPr/>
            <p:nvPr/>
          </p:nvSpPr>
          <p:spPr>
            <a:xfrm flipH="false" flipV="false" rot="0">
              <a:off x="0" y="0"/>
              <a:ext cx="6096000" cy="6858381"/>
            </a:xfrm>
            <a:custGeom>
              <a:avLst/>
              <a:gdLst/>
              <a:ahLst/>
              <a:cxnLst/>
              <a:rect r="r" b="b" t="t" l="l"/>
              <a:pathLst>
                <a:path h="6858381" w="6096000">
                  <a:moveTo>
                    <a:pt x="0" y="0"/>
                  </a:moveTo>
                  <a:lnTo>
                    <a:pt x="6096000" y="0"/>
                  </a:lnTo>
                  <a:lnTo>
                    <a:pt x="6096000" y="6858381"/>
                  </a:lnTo>
                  <a:lnTo>
                    <a:pt x="0" y="6858381"/>
                  </a:lnTo>
                  <a:close/>
                </a:path>
              </a:pathLst>
            </a:custGeom>
            <a:solidFill>
              <a:srgbClr val="1090CF"/>
            </a:solidFill>
          </p:spPr>
        </p:sp>
      </p:grpSp>
      <p:grpSp>
        <p:nvGrpSpPr>
          <p:cNvPr name="Group 8" id="8"/>
          <p:cNvGrpSpPr/>
          <p:nvPr/>
        </p:nvGrpSpPr>
        <p:grpSpPr>
          <a:xfrm rot="0">
            <a:off x="0" y="0"/>
            <a:ext cx="4572000" cy="5143500"/>
            <a:chOff x="0" y="0"/>
            <a:chExt cx="6096000" cy="6858000"/>
          </a:xfrm>
        </p:grpSpPr>
        <p:sp>
          <p:nvSpPr>
            <p:cNvPr name="Freeform 9" id="9"/>
            <p:cNvSpPr/>
            <p:nvPr/>
          </p:nvSpPr>
          <p:spPr>
            <a:xfrm flipH="false" flipV="false" rot="0">
              <a:off x="0" y="0"/>
              <a:ext cx="6096000" cy="6858000"/>
            </a:xfrm>
            <a:custGeom>
              <a:avLst/>
              <a:gdLst/>
              <a:ahLst/>
              <a:cxnLst/>
              <a:rect r="r" b="b" t="t" l="l"/>
              <a:pathLst>
                <a:path h="6858000" w="6096000">
                  <a:moveTo>
                    <a:pt x="0" y="0"/>
                  </a:moveTo>
                  <a:lnTo>
                    <a:pt x="6096000" y="0"/>
                  </a:lnTo>
                  <a:lnTo>
                    <a:pt x="6096000" y="6858000"/>
                  </a:lnTo>
                  <a:lnTo>
                    <a:pt x="0" y="6858000"/>
                  </a:lnTo>
                  <a:lnTo>
                    <a:pt x="0" y="0"/>
                  </a:lnTo>
                  <a:close/>
                </a:path>
              </a:pathLst>
            </a:custGeom>
            <a:blipFill>
              <a:blip r:embed="rId4"/>
              <a:stretch>
                <a:fillRect l="-34375" t="0" r="-34375" b="0"/>
              </a:stretch>
            </a:blipFill>
          </p:spPr>
        </p:sp>
      </p:grpSp>
      <p:grpSp>
        <p:nvGrpSpPr>
          <p:cNvPr name="Group 10" id="10"/>
          <p:cNvGrpSpPr/>
          <p:nvPr/>
        </p:nvGrpSpPr>
        <p:grpSpPr>
          <a:xfrm rot="0">
            <a:off x="13536854" y="5143500"/>
            <a:ext cx="4751146" cy="5143500"/>
            <a:chOff x="0" y="0"/>
            <a:chExt cx="6334861" cy="6858000"/>
          </a:xfrm>
        </p:grpSpPr>
        <p:sp>
          <p:nvSpPr>
            <p:cNvPr name="Freeform 11" id="11"/>
            <p:cNvSpPr/>
            <p:nvPr/>
          </p:nvSpPr>
          <p:spPr>
            <a:xfrm flipH="false" flipV="false" rot="0">
              <a:off x="0" y="0"/>
              <a:ext cx="6334887" cy="6858000"/>
            </a:xfrm>
            <a:custGeom>
              <a:avLst/>
              <a:gdLst/>
              <a:ahLst/>
              <a:cxnLst/>
              <a:rect r="r" b="b" t="t" l="l"/>
              <a:pathLst>
                <a:path h="6858000" w="6334887">
                  <a:moveTo>
                    <a:pt x="0" y="0"/>
                  </a:moveTo>
                  <a:lnTo>
                    <a:pt x="6334887" y="0"/>
                  </a:lnTo>
                  <a:lnTo>
                    <a:pt x="6334887" y="6858000"/>
                  </a:lnTo>
                  <a:lnTo>
                    <a:pt x="0" y="6858000"/>
                  </a:lnTo>
                  <a:lnTo>
                    <a:pt x="0" y="0"/>
                  </a:lnTo>
                  <a:close/>
                </a:path>
              </a:pathLst>
            </a:custGeom>
            <a:blipFill>
              <a:blip r:embed="rId5"/>
              <a:stretch>
                <a:fillRect l="-31193" t="0" r="-31193" b="0"/>
              </a:stretch>
            </a:blipFill>
          </p:spPr>
        </p:sp>
      </p:grpSp>
      <p:grpSp>
        <p:nvGrpSpPr>
          <p:cNvPr name="Group 12" id="12"/>
          <p:cNvGrpSpPr/>
          <p:nvPr/>
        </p:nvGrpSpPr>
        <p:grpSpPr>
          <a:xfrm rot="0">
            <a:off x="9144000" y="0"/>
            <a:ext cx="4572000" cy="5143500"/>
            <a:chOff x="0" y="0"/>
            <a:chExt cx="6096000" cy="6858000"/>
          </a:xfrm>
        </p:grpSpPr>
        <p:sp>
          <p:nvSpPr>
            <p:cNvPr name="Freeform 13" id="13"/>
            <p:cNvSpPr/>
            <p:nvPr/>
          </p:nvSpPr>
          <p:spPr>
            <a:xfrm flipH="false" flipV="false" rot="0">
              <a:off x="0" y="0"/>
              <a:ext cx="6096000" cy="6858000"/>
            </a:xfrm>
            <a:custGeom>
              <a:avLst/>
              <a:gdLst/>
              <a:ahLst/>
              <a:cxnLst/>
              <a:rect r="r" b="b" t="t" l="l"/>
              <a:pathLst>
                <a:path h="6858000" w="6096000">
                  <a:moveTo>
                    <a:pt x="0" y="0"/>
                  </a:moveTo>
                  <a:lnTo>
                    <a:pt x="6096000" y="0"/>
                  </a:lnTo>
                  <a:lnTo>
                    <a:pt x="6096000" y="6858000"/>
                  </a:lnTo>
                  <a:lnTo>
                    <a:pt x="0" y="6858000"/>
                  </a:lnTo>
                  <a:lnTo>
                    <a:pt x="0" y="0"/>
                  </a:lnTo>
                  <a:close/>
                </a:path>
              </a:pathLst>
            </a:custGeom>
            <a:blipFill>
              <a:blip r:embed="rId6"/>
              <a:stretch>
                <a:fillRect l="-34375" t="0" r="-34375" b="0"/>
              </a:stretch>
            </a:blipFill>
          </p:spPr>
        </p:sp>
      </p:grpSp>
      <p:grpSp>
        <p:nvGrpSpPr>
          <p:cNvPr name="Group 14" id="14"/>
          <p:cNvGrpSpPr/>
          <p:nvPr/>
        </p:nvGrpSpPr>
        <p:grpSpPr>
          <a:xfrm rot="0">
            <a:off x="13716000" y="0"/>
            <a:ext cx="4572000" cy="5143800"/>
            <a:chOff x="0" y="0"/>
            <a:chExt cx="6096000" cy="6858400"/>
          </a:xfrm>
        </p:grpSpPr>
        <p:sp>
          <p:nvSpPr>
            <p:cNvPr name="Freeform 15" id="15"/>
            <p:cNvSpPr/>
            <p:nvPr/>
          </p:nvSpPr>
          <p:spPr>
            <a:xfrm flipH="false" flipV="false" rot="0">
              <a:off x="0" y="0"/>
              <a:ext cx="6096000" cy="6858381"/>
            </a:xfrm>
            <a:custGeom>
              <a:avLst/>
              <a:gdLst/>
              <a:ahLst/>
              <a:cxnLst/>
              <a:rect r="r" b="b" t="t" l="l"/>
              <a:pathLst>
                <a:path h="6858381" w="6096000">
                  <a:moveTo>
                    <a:pt x="0" y="0"/>
                  </a:moveTo>
                  <a:lnTo>
                    <a:pt x="6096000" y="0"/>
                  </a:lnTo>
                  <a:lnTo>
                    <a:pt x="6096000" y="6858381"/>
                  </a:lnTo>
                  <a:lnTo>
                    <a:pt x="0" y="6858381"/>
                  </a:lnTo>
                  <a:close/>
                </a:path>
              </a:pathLst>
            </a:custGeom>
            <a:solidFill>
              <a:srgbClr val="1090CF"/>
            </a:solidFill>
          </p:spPr>
        </p:sp>
      </p:grpSp>
      <p:grpSp>
        <p:nvGrpSpPr>
          <p:cNvPr name="Group 16" id="16"/>
          <p:cNvGrpSpPr/>
          <p:nvPr/>
        </p:nvGrpSpPr>
        <p:grpSpPr>
          <a:xfrm rot="0">
            <a:off x="9144000" y="5143500"/>
            <a:ext cx="4572000" cy="5143800"/>
            <a:chOff x="0" y="0"/>
            <a:chExt cx="6096000" cy="6858400"/>
          </a:xfrm>
        </p:grpSpPr>
        <p:sp>
          <p:nvSpPr>
            <p:cNvPr name="Freeform 17" id="17"/>
            <p:cNvSpPr/>
            <p:nvPr/>
          </p:nvSpPr>
          <p:spPr>
            <a:xfrm flipH="false" flipV="false" rot="0">
              <a:off x="0" y="0"/>
              <a:ext cx="6096000" cy="6858381"/>
            </a:xfrm>
            <a:custGeom>
              <a:avLst/>
              <a:gdLst/>
              <a:ahLst/>
              <a:cxnLst/>
              <a:rect r="r" b="b" t="t" l="l"/>
              <a:pathLst>
                <a:path h="6858381" w="6096000">
                  <a:moveTo>
                    <a:pt x="0" y="0"/>
                  </a:moveTo>
                  <a:lnTo>
                    <a:pt x="6096000" y="0"/>
                  </a:lnTo>
                  <a:lnTo>
                    <a:pt x="6096000" y="6858381"/>
                  </a:lnTo>
                  <a:lnTo>
                    <a:pt x="0" y="6858381"/>
                  </a:lnTo>
                  <a:close/>
                </a:path>
              </a:pathLst>
            </a:custGeom>
            <a:solidFill>
              <a:srgbClr val="1090CF"/>
            </a:solidFill>
          </p:spPr>
        </p:sp>
      </p:grpSp>
      <p:grpSp>
        <p:nvGrpSpPr>
          <p:cNvPr name="Group 18" id="18"/>
          <p:cNvGrpSpPr/>
          <p:nvPr/>
        </p:nvGrpSpPr>
        <p:grpSpPr>
          <a:xfrm rot="0">
            <a:off x="5461200" y="1828908"/>
            <a:ext cx="2793600" cy="1608930"/>
            <a:chOff x="0" y="0"/>
            <a:chExt cx="3724800" cy="2145240"/>
          </a:xfrm>
        </p:grpSpPr>
        <p:sp>
          <p:nvSpPr>
            <p:cNvPr name="TextBox 19" id="19"/>
            <p:cNvSpPr txBox="true"/>
            <p:nvPr/>
          </p:nvSpPr>
          <p:spPr>
            <a:xfrm rot="0">
              <a:off x="0" y="-104775"/>
              <a:ext cx="3724800" cy="1729315"/>
            </a:xfrm>
            <a:prstGeom prst="rect">
              <a:avLst/>
            </a:prstGeom>
          </p:spPr>
          <p:txBody>
            <a:bodyPr anchor="t" rtlCol="false" tIns="0" lIns="0" bIns="0" rIns="0">
              <a:spAutoFit/>
            </a:bodyPr>
            <a:lstStyle/>
            <a:p>
              <a:pPr algn="l">
                <a:lnSpc>
                  <a:spcPts val="10656"/>
                </a:lnSpc>
              </a:pPr>
              <a:r>
                <a:rPr lang="en-US" b="true" sz="7999">
                  <a:solidFill>
                    <a:srgbClr val="FFFFFF"/>
                  </a:solidFill>
                  <a:latin typeface="Proxima Nova Bold"/>
                  <a:ea typeface="Proxima Nova Bold"/>
                  <a:cs typeface="Proxima Nova Bold"/>
                  <a:sym typeface="Proxima Nova Bold"/>
                </a:rPr>
                <a:t>+500 </a:t>
              </a:r>
            </a:p>
          </p:txBody>
        </p:sp>
        <p:sp>
          <p:nvSpPr>
            <p:cNvPr name="TextBox 20" id="20"/>
            <p:cNvSpPr txBox="true"/>
            <p:nvPr/>
          </p:nvSpPr>
          <p:spPr>
            <a:xfrm rot="0">
              <a:off x="0" y="1615015"/>
              <a:ext cx="3631605" cy="5302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Proxima Nova"/>
                  <a:ea typeface="Proxima Nova"/>
                  <a:cs typeface="Proxima Nova"/>
                  <a:sym typeface="Proxima Nova"/>
                </a:rPr>
                <a:t>socios en la región</a:t>
              </a:r>
            </a:p>
          </p:txBody>
        </p:sp>
      </p:grpSp>
      <p:grpSp>
        <p:nvGrpSpPr>
          <p:cNvPr name="Group 21" id="21"/>
          <p:cNvGrpSpPr/>
          <p:nvPr/>
        </p:nvGrpSpPr>
        <p:grpSpPr>
          <a:xfrm rot="0">
            <a:off x="884881" y="6715673"/>
            <a:ext cx="2793600" cy="1999455"/>
            <a:chOff x="0" y="0"/>
            <a:chExt cx="3724800" cy="2665940"/>
          </a:xfrm>
        </p:grpSpPr>
        <p:sp>
          <p:nvSpPr>
            <p:cNvPr name="TextBox 22" id="22"/>
            <p:cNvSpPr txBox="true"/>
            <p:nvPr/>
          </p:nvSpPr>
          <p:spPr>
            <a:xfrm rot="0">
              <a:off x="0" y="415925"/>
              <a:ext cx="3724800" cy="1729315"/>
            </a:xfrm>
            <a:prstGeom prst="rect">
              <a:avLst/>
            </a:prstGeom>
          </p:spPr>
          <p:txBody>
            <a:bodyPr anchor="t" rtlCol="false" tIns="0" lIns="0" bIns="0" rIns="0">
              <a:spAutoFit/>
            </a:bodyPr>
            <a:lstStyle/>
            <a:p>
              <a:pPr algn="ctr">
                <a:lnSpc>
                  <a:spcPts val="10656"/>
                </a:lnSpc>
              </a:pPr>
              <a:r>
                <a:rPr lang="en-US" b="true" sz="7999">
                  <a:solidFill>
                    <a:srgbClr val="FFFFFF"/>
                  </a:solidFill>
                  <a:latin typeface="Proxima Nova Bold"/>
                  <a:ea typeface="Proxima Nova Bold"/>
                  <a:cs typeface="Proxima Nova Bold"/>
                  <a:sym typeface="Proxima Nova Bold"/>
                </a:rPr>
                <a:t>22 </a:t>
              </a:r>
            </a:p>
          </p:txBody>
        </p:sp>
        <p:sp>
          <p:nvSpPr>
            <p:cNvPr name="TextBox 23" id="23"/>
            <p:cNvSpPr txBox="true"/>
            <p:nvPr/>
          </p:nvSpPr>
          <p:spPr>
            <a:xfrm rot="0">
              <a:off x="46598" y="2135715"/>
              <a:ext cx="3631605" cy="5302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Proxima Nova"/>
                  <a:ea typeface="Proxima Nova"/>
                  <a:cs typeface="Proxima Nova"/>
                  <a:sym typeface="Proxima Nova"/>
                </a:rPr>
                <a:t>países en LATAM</a:t>
              </a:r>
            </a:p>
          </p:txBody>
        </p:sp>
        <p:sp>
          <p:nvSpPr>
            <p:cNvPr name="TextBox 24" id="24"/>
            <p:cNvSpPr txBox="true"/>
            <p:nvPr/>
          </p:nvSpPr>
          <p:spPr>
            <a:xfrm rot="0">
              <a:off x="46598" y="-9525"/>
              <a:ext cx="3631605" cy="5302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Proxima Nova"/>
                  <a:ea typeface="Proxima Nova"/>
                  <a:cs typeface="Proxima Nova"/>
                  <a:sym typeface="Proxima Nova"/>
                </a:rPr>
                <a:t>Presencia en</a:t>
              </a:r>
            </a:p>
          </p:txBody>
        </p:sp>
      </p:grpSp>
      <p:grpSp>
        <p:nvGrpSpPr>
          <p:cNvPr name="Group 25" id="25"/>
          <p:cNvGrpSpPr/>
          <p:nvPr/>
        </p:nvGrpSpPr>
        <p:grpSpPr>
          <a:xfrm rot="0">
            <a:off x="14303012" y="1767285"/>
            <a:ext cx="3397975" cy="1608930"/>
            <a:chOff x="0" y="0"/>
            <a:chExt cx="4530634" cy="2145240"/>
          </a:xfrm>
        </p:grpSpPr>
        <p:sp>
          <p:nvSpPr>
            <p:cNvPr name="TextBox 26" id="26"/>
            <p:cNvSpPr txBox="true"/>
            <p:nvPr/>
          </p:nvSpPr>
          <p:spPr>
            <a:xfrm rot="0">
              <a:off x="94215" y="-104775"/>
              <a:ext cx="4103342" cy="1729315"/>
            </a:xfrm>
            <a:prstGeom prst="rect">
              <a:avLst/>
            </a:prstGeom>
          </p:spPr>
          <p:txBody>
            <a:bodyPr anchor="t" rtlCol="false" tIns="0" lIns="0" bIns="0" rIns="0">
              <a:spAutoFit/>
            </a:bodyPr>
            <a:lstStyle/>
            <a:p>
              <a:pPr algn="ctr">
                <a:lnSpc>
                  <a:spcPts val="10656"/>
                </a:lnSpc>
              </a:pPr>
              <a:r>
                <a:rPr lang="en-US" b="true" sz="7999">
                  <a:solidFill>
                    <a:srgbClr val="FFFFFF"/>
                  </a:solidFill>
                  <a:latin typeface="Proxima Nova Bold"/>
                  <a:ea typeface="Proxima Nova Bold"/>
                  <a:cs typeface="Proxima Nova Bold"/>
                  <a:sym typeface="Proxima Nova Bold"/>
                </a:rPr>
                <a:t>+1,600</a:t>
              </a:r>
            </a:p>
          </p:txBody>
        </p:sp>
        <p:sp>
          <p:nvSpPr>
            <p:cNvPr name="TextBox 27" id="27"/>
            <p:cNvSpPr txBox="true"/>
            <p:nvPr/>
          </p:nvSpPr>
          <p:spPr>
            <a:xfrm rot="0">
              <a:off x="0" y="1615015"/>
              <a:ext cx="4530634" cy="5302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Proxima Nova"/>
                  <a:ea typeface="Proxima Nova"/>
                  <a:cs typeface="Proxima Nova"/>
                  <a:sym typeface="Proxima Nova"/>
                </a:rPr>
                <a:t>modelos homologados</a:t>
              </a:r>
            </a:p>
          </p:txBody>
        </p:sp>
      </p:grpSp>
      <p:grpSp>
        <p:nvGrpSpPr>
          <p:cNvPr name="Group 28" id="28"/>
          <p:cNvGrpSpPr/>
          <p:nvPr/>
        </p:nvGrpSpPr>
        <p:grpSpPr>
          <a:xfrm rot="0">
            <a:off x="9144002" y="6910785"/>
            <a:ext cx="4501339" cy="1646784"/>
            <a:chOff x="0" y="0"/>
            <a:chExt cx="6001785" cy="2195712"/>
          </a:xfrm>
        </p:grpSpPr>
        <p:sp>
          <p:nvSpPr>
            <p:cNvPr name="TextBox 29" id="29"/>
            <p:cNvSpPr txBox="true"/>
            <p:nvPr/>
          </p:nvSpPr>
          <p:spPr>
            <a:xfrm rot="0">
              <a:off x="0" y="-95250"/>
              <a:ext cx="6001785" cy="1616666"/>
            </a:xfrm>
            <a:prstGeom prst="rect">
              <a:avLst/>
            </a:prstGeom>
          </p:spPr>
          <p:txBody>
            <a:bodyPr anchor="t" rtlCol="false" tIns="0" lIns="0" bIns="0" rIns="0">
              <a:spAutoFit/>
            </a:bodyPr>
            <a:lstStyle/>
            <a:p>
              <a:pPr algn="ctr">
                <a:lnSpc>
                  <a:spcPts val="9990"/>
                </a:lnSpc>
              </a:pPr>
              <a:r>
                <a:rPr lang="en-US" b="true" sz="7499">
                  <a:solidFill>
                    <a:srgbClr val="FFFFFF"/>
                  </a:solidFill>
                  <a:latin typeface="Proxima Nova Bold"/>
                  <a:ea typeface="Proxima Nova Bold"/>
                  <a:cs typeface="Proxima Nova Bold"/>
                  <a:sym typeface="Proxima Nova Bold"/>
                </a:rPr>
                <a:t>+1 M</a:t>
              </a:r>
            </a:p>
          </p:txBody>
        </p:sp>
        <p:sp>
          <p:nvSpPr>
            <p:cNvPr name="TextBox 30" id="30"/>
            <p:cNvSpPr txBox="true"/>
            <p:nvPr/>
          </p:nvSpPr>
          <p:spPr>
            <a:xfrm rot="0">
              <a:off x="596777" y="1665487"/>
              <a:ext cx="4808231" cy="5302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Proxima Nova"/>
                  <a:ea typeface="Proxima Nova"/>
                  <a:cs typeface="Proxima Nova"/>
                  <a:sym typeface="Proxima Nova"/>
                </a:rPr>
                <a:t> </a:t>
              </a:r>
              <a:r>
                <a:rPr lang="en-US" sz="2599">
                  <a:solidFill>
                    <a:srgbClr val="FFFFFF"/>
                  </a:solidFill>
                  <a:latin typeface="Proxima Nova"/>
                  <a:ea typeface="Proxima Nova"/>
                  <a:cs typeface="Proxima Nova"/>
                  <a:sym typeface="Proxima Nova"/>
                </a:rPr>
                <a:t>dispositivos conectados</a:t>
              </a:r>
            </a:p>
          </p:txBody>
        </p:sp>
      </p:gr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1737196" cy="10287000"/>
          </a:xfrm>
          <a:custGeom>
            <a:avLst/>
            <a:gdLst/>
            <a:ahLst/>
            <a:cxnLst/>
            <a:rect r="r" b="b" t="t" l="l"/>
            <a:pathLst>
              <a:path h="10287000" w="11737196">
                <a:moveTo>
                  <a:pt x="0" y="0"/>
                </a:moveTo>
                <a:lnTo>
                  <a:pt x="11737196" y="0"/>
                </a:lnTo>
                <a:lnTo>
                  <a:pt x="11737196" y="10287000"/>
                </a:lnTo>
                <a:lnTo>
                  <a:pt x="0" y="10287000"/>
                </a:lnTo>
                <a:lnTo>
                  <a:pt x="0" y="0"/>
                </a:lnTo>
                <a:close/>
              </a:path>
            </a:pathLst>
          </a:custGeom>
          <a:blipFill>
            <a:blip r:embed="rId3"/>
            <a:stretch>
              <a:fillRect l="-55814" t="0" r="-1902" b="-1222"/>
            </a:stretch>
          </a:blipFill>
        </p:spPr>
      </p:sp>
      <p:sp>
        <p:nvSpPr>
          <p:cNvPr name="Freeform 3" id="3"/>
          <p:cNvSpPr/>
          <p:nvPr/>
        </p:nvSpPr>
        <p:spPr>
          <a:xfrm flipH="false" flipV="false" rot="0">
            <a:off x="10521020" y="0"/>
            <a:ext cx="7766980" cy="12304127"/>
          </a:xfrm>
          <a:custGeom>
            <a:avLst/>
            <a:gdLst/>
            <a:ahLst/>
            <a:cxnLst/>
            <a:rect r="r" b="b" t="t" l="l"/>
            <a:pathLst>
              <a:path h="12304127" w="7766980">
                <a:moveTo>
                  <a:pt x="0" y="0"/>
                </a:moveTo>
                <a:lnTo>
                  <a:pt x="7766980" y="0"/>
                </a:lnTo>
                <a:lnTo>
                  <a:pt x="7766980" y="12304127"/>
                </a:lnTo>
                <a:lnTo>
                  <a:pt x="0" y="12304127"/>
                </a:lnTo>
                <a:lnTo>
                  <a:pt x="0" y="0"/>
                </a:lnTo>
                <a:close/>
              </a:path>
            </a:pathLst>
          </a:custGeom>
          <a:blipFill>
            <a:blip r:embed="rId4"/>
            <a:stretch>
              <a:fillRect l="0" t="0" r="0" b="0"/>
            </a:stretch>
          </a:blipFill>
        </p:spPr>
      </p:sp>
      <p:sp>
        <p:nvSpPr>
          <p:cNvPr name="Freeform 4" id="4"/>
          <p:cNvSpPr/>
          <p:nvPr/>
        </p:nvSpPr>
        <p:spPr>
          <a:xfrm flipH="false" flipV="false" rot="0">
            <a:off x="857250" y="1753706"/>
            <a:ext cx="3336991" cy="2359638"/>
          </a:xfrm>
          <a:custGeom>
            <a:avLst/>
            <a:gdLst/>
            <a:ahLst/>
            <a:cxnLst/>
            <a:rect r="r" b="b" t="t" l="l"/>
            <a:pathLst>
              <a:path h="2359638" w="3336991">
                <a:moveTo>
                  <a:pt x="0" y="0"/>
                </a:moveTo>
                <a:lnTo>
                  <a:pt x="3336991" y="0"/>
                </a:lnTo>
                <a:lnTo>
                  <a:pt x="3336991" y="2359638"/>
                </a:lnTo>
                <a:lnTo>
                  <a:pt x="0" y="23596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034215" y="3839394"/>
            <a:ext cx="6947485" cy="4587240"/>
          </a:xfrm>
          <a:prstGeom prst="rect">
            <a:avLst/>
          </a:prstGeom>
        </p:spPr>
        <p:txBody>
          <a:bodyPr anchor="t" rtlCol="false" tIns="0" lIns="0" bIns="0" rIns="0">
            <a:spAutoFit/>
          </a:bodyPr>
          <a:lstStyle/>
          <a:p>
            <a:pPr algn="l">
              <a:lnSpc>
                <a:spcPts val="3360"/>
              </a:lnSpc>
            </a:pPr>
            <a:r>
              <a:rPr lang="en-US" sz="2400">
                <a:solidFill>
                  <a:srgbClr val="28323A"/>
                </a:solidFill>
                <a:latin typeface="Proxima Nova"/>
                <a:ea typeface="Proxima Nova"/>
                <a:cs typeface="Proxima Nova"/>
                <a:sym typeface="Proxima Nova"/>
              </a:rPr>
              <a:t>Empresa con mas de 20 años de experiencia en telemática y IoT.</a:t>
            </a:r>
          </a:p>
          <a:p>
            <a:pPr algn="l">
              <a:lnSpc>
                <a:spcPts val="3360"/>
              </a:lnSpc>
            </a:pPr>
            <a:r>
              <a:rPr lang="en-US" sz="2400">
                <a:solidFill>
                  <a:srgbClr val="28323A"/>
                </a:solidFill>
                <a:latin typeface="Proxima Nova"/>
                <a:ea typeface="Proxima Nova"/>
                <a:cs typeface="Proxima Nova"/>
                <a:sym typeface="Proxima Nova"/>
              </a:rPr>
              <a:t>Con Oficinas físicas en Londres, Serbia, México y oficinas centrales en Estados Unidos.</a:t>
            </a:r>
          </a:p>
          <a:p>
            <a:pPr algn="l">
              <a:lnSpc>
                <a:spcPts val="3360"/>
              </a:lnSpc>
            </a:pPr>
          </a:p>
          <a:p>
            <a:pPr algn="l">
              <a:lnSpc>
                <a:spcPts val="3360"/>
              </a:lnSpc>
            </a:pPr>
            <a:r>
              <a:rPr lang="en-US" sz="2400">
                <a:solidFill>
                  <a:srgbClr val="28323A"/>
                </a:solidFill>
                <a:latin typeface="Proxima Nova"/>
                <a:ea typeface="Proxima Nova"/>
                <a:cs typeface="Proxima Nova"/>
                <a:sym typeface="Proxima Nova"/>
              </a:rPr>
              <a:t>Fabricante de la plataforma Navixy con más de </a:t>
            </a:r>
            <a:r>
              <a:rPr lang="en-US" sz="2400" b="true">
                <a:solidFill>
                  <a:srgbClr val="28323A"/>
                </a:solidFill>
                <a:latin typeface="Proxima Nova Bold"/>
                <a:ea typeface="Proxima Nova Bold"/>
                <a:cs typeface="Proxima Nova Bold"/>
                <a:sym typeface="Proxima Nova Bold"/>
              </a:rPr>
              <a:t>1 millón de dispositivos conectados</a:t>
            </a:r>
            <a:r>
              <a:rPr lang="en-US" sz="2400">
                <a:solidFill>
                  <a:srgbClr val="28323A"/>
                </a:solidFill>
                <a:latin typeface="Proxima Nova"/>
                <a:ea typeface="Proxima Nova"/>
                <a:cs typeface="Proxima Nova"/>
                <a:sym typeface="Proxima Nova"/>
              </a:rPr>
              <a:t>, más de </a:t>
            </a:r>
            <a:r>
              <a:rPr lang="en-US" sz="2400" b="true">
                <a:solidFill>
                  <a:srgbClr val="28323A"/>
                </a:solidFill>
                <a:latin typeface="Proxima Nova Bold"/>
                <a:ea typeface="Proxima Nova Bold"/>
                <a:cs typeface="Proxima Nova Bold"/>
                <a:sym typeface="Proxima Nova Bold"/>
              </a:rPr>
              <a:t>+1600 dispositivos </a:t>
            </a:r>
            <a:r>
              <a:rPr lang="en-US" sz="2400">
                <a:solidFill>
                  <a:srgbClr val="28323A"/>
                </a:solidFill>
                <a:latin typeface="Proxima Nova"/>
                <a:ea typeface="Proxima Nova"/>
                <a:cs typeface="Proxima Nova"/>
                <a:sym typeface="Proxima Nova"/>
              </a:rPr>
              <a:t>de las diferentes marcas globales integrados, más de </a:t>
            </a:r>
            <a:r>
              <a:rPr lang="en-US" sz="2400" b="true">
                <a:solidFill>
                  <a:srgbClr val="28323A"/>
                </a:solidFill>
                <a:latin typeface="Proxima Nova Bold"/>
                <a:ea typeface="Proxima Nova Bold"/>
                <a:cs typeface="Proxima Nova Bold"/>
                <a:sym typeface="Proxima Nova Bold"/>
              </a:rPr>
              <a:t>130 países </a:t>
            </a:r>
            <a:r>
              <a:rPr lang="en-US" sz="2400">
                <a:solidFill>
                  <a:srgbClr val="28323A"/>
                </a:solidFill>
                <a:latin typeface="Proxima Nova"/>
                <a:ea typeface="Proxima Nova"/>
                <a:cs typeface="Proxima Nova"/>
                <a:sym typeface="Proxima Nova"/>
              </a:rPr>
              <a:t>con uso de la solución de Navixy.</a:t>
            </a:r>
          </a:p>
          <a:p>
            <a:pPr algn="l">
              <a:lnSpc>
                <a:spcPts val="3360"/>
              </a:lnSpc>
            </a:pPr>
          </a:p>
        </p:txBody>
      </p:sp>
      <p:sp>
        <p:nvSpPr>
          <p:cNvPr name="TextBox 6" id="6"/>
          <p:cNvSpPr txBox="true"/>
          <p:nvPr/>
        </p:nvSpPr>
        <p:spPr>
          <a:xfrm rot="0">
            <a:off x="1034215" y="1467956"/>
            <a:ext cx="5592750"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Quienes Somos</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10982387" y="1372235"/>
            <a:ext cx="8859486" cy="7331224"/>
          </a:xfrm>
          <a:custGeom>
            <a:avLst/>
            <a:gdLst/>
            <a:ahLst/>
            <a:cxnLst/>
            <a:rect r="r" b="b" t="t" l="l"/>
            <a:pathLst>
              <a:path h="7331224" w="8859486">
                <a:moveTo>
                  <a:pt x="0" y="0"/>
                </a:moveTo>
                <a:lnTo>
                  <a:pt x="8859485" y="0"/>
                </a:lnTo>
                <a:lnTo>
                  <a:pt x="8859485" y="7331224"/>
                </a:lnTo>
                <a:lnTo>
                  <a:pt x="0" y="7331224"/>
                </a:lnTo>
                <a:lnTo>
                  <a:pt x="0" y="0"/>
                </a:lnTo>
                <a:close/>
              </a:path>
            </a:pathLst>
          </a:custGeom>
          <a:blipFill>
            <a:blip r:embed="rId4"/>
            <a:stretch>
              <a:fillRect l="0" t="0" r="0" b="0"/>
            </a:stretch>
          </a:blipFill>
        </p:spPr>
      </p:sp>
      <p:sp>
        <p:nvSpPr>
          <p:cNvPr name="Freeform 4" id="4"/>
          <p:cNvSpPr/>
          <p:nvPr/>
        </p:nvSpPr>
        <p:spPr>
          <a:xfrm flipH="false" flipV="false" rot="0">
            <a:off x="11325211" y="1750875"/>
            <a:ext cx="8190038" cy="5118774"/>
          </a:xfrm>
          <a:custGeom>
            <a:avLst/>
            <a:gdLst/>
            <a:ahLst/>
            <a:cxnLst/>
            <a:rect r="r" b="b" t="t" l="l"/>
            <a:pathLst>
              <a:path h="5118774" w="8190038">
                <a:moveTo>
                  <a:pt x="0" y="0"/>
                </a:moveTo>
                <a:lnTo>
                  <a:pt x="8190038" y="0"/>
                </a:lnTo>
                <a:lnTo>
                  <a:pt x="8190038" y="5118774"/>
                </a:lnTo>
                <a:lnTo>
                  <a:pt x="0" y="5118774"/>
                </a:lnTo>
                <a:lnTo>
                  <a:pt x="0" y="0"/>
                </a:lnTo>
                <a:close/>
              </a:path>
            </a:pathLst>
          </a:custGeom>
          <a:blipFill>
            <a:blip r:embed="rId5"/>
            <a:stretch>
              <a:fillRect l="0" t="0" r="0" b="0"/>
            </a:stretch>
          </a:blipFill>
        </p:spPr>
      </p:sp>
      <p:sp>
        <p:nvSpPr>
          <p:cNvPr name="Freeform 5" id="5"/>
          <p:cNvSpPr/>
          <p:nvPr/>
        </p:nvSpPr>
        <p:spPr>
          <a:xfrm flipH="false" flipV="false" rot="0">
            <a:off x="8224397" y="4542110"/>
            <a:ext cx="2054290" cy="4375242"/>
          </a:xfrm>
          <a:custGeom>
            <a:avLst/>
            <a:gdLst/>
            <a:ahLst/>
            <a:cxnLst/>
            <a:rect r="r" b="b" t="t" l="l"/>
            <a:pathLst>
              <a:path h="4375242" w="2054290">
                <a:moveTo>
                  <a:pt x="0" y="0"/>
                </a:moveTo>
                <a:lnTo>
                  <a:pt x="2054290" y="0"/>
                </a:lnTo>
                <a:lnTo>
                  <a:pt x="2054290" y="4375242"/>
                </a:lnTo>
                <a:lnTo>
                  <a:pt x="0" y="4375242"/>
                </a:lnTo>
                <a:lnTo>
                  <a:pt x="0" y="0"/>
                </a:lnTo>
                <a:close/>
              </a:path>
            </a:pathLst>
          </a:custGeom>
          <a:blipFill>
            <a:blip r:embed="rId6"/>
            <a:stretch>
              <a:fillRect l="0" t="0" r="0" b="0"/>
            </a:stretch>
          </a:blipFill>
        </p:spPr>
      </p:sp>
      <p:sp>
        <p:nvSpPr>
          <p:cNvPr name="Freeform 6" id="6"/>
          <p:cNvSpPr/>
          <p:nvPr/>
        </p:nvSpPr>
        <p:spPr>
          <a:xfrm flipH="false" flipV="false" rot="0">
            <a:off x="9677559" y="4620279"/>
            <a:ext cx="2570908" cy="5028671"/>
          </a:xfrm>
          <a:custGeom>
            <a:avLst/>
            <a:gdLst/>
            <a:ahLst/>
            <a:cxnLst/>
            <a:rect r="r" b="b" t="t" l="l"/>
            <a:pathLst>
              <a:path h="5028671" w="2570908">
                <a:moveTo>
                  <a:pt x="0" y="0"/>
                </a:moveTo>
                <a:lnTo>
                  <a:pt x="2570908" y="0"/>
                </a:lnTo>
                <a:lnTo>
                  <a:pt x="2570908" y="5028671"/>
                </a:lnTo>
                <a:lnTo>
                  <a:pt x="0" y="5028671"/>
                </a:lnTo>
                <a:lnTo>
                  <a:pt x="0" y="0"/>
                </a:lnTo>
                <a:close/>
              </a:path>
            </a:pathLst>
          </a:custGeom>
          <a:blipFill>
            <a:blip r:embed="rId7"/>
            <a:stretch>
              <a:fillRect l="0" t="0" r="0" b="0"/>
            </a:stretch>
          </a:blipFill>
        </p:spPr>
      </p:sp>
      <p:sp>
        <p:nvSpPr>
          <p:cNvPr name="Freeform 7" id="7"/>
          <p:cNvSpPr/>
          <p:nvPr/>
        </p:nvSpPr>
        <p:spPr>
          <a:xfrm flipH="false" flipV="false" rot="0">
            <a:off x="11655384" y="6876130"/>
            <a:ext cx="2429272" cy="2772821"/>
          </a:xfrm>
          <a:custGeom>
            <a:avLst/>
            <a:gdLst/>
            <a:ahLst/>
            <a:cxnLst/>
            <a:rect r="r" b="b" t="t" l="l"/>
            <a:pathLst>
              <a:path h="2772821" w="2429272">
                <a:moveTo>
                  <a:pt x="0" y="0"/>
                </a:moveTo>
                <a:lnTo>
                  <a:pt x="2429272" y="0"/>
                </a:lnTo>
                <a:lnTo>
                  <a:pt x="2429272" y="2772820"/>
                </a:lnTo>
                <a:lnTo>
                  <a:pt x="0" y="2772820"/>
                </a:lnTo>
                <a:lnTo>
                  <a:pt x="0" y="0"/>
                </a:lnTo>
                <a:close/>
              </a:path>
            </a:pathLst>
          </a:custGeom>
          <a:blipFill>
            <a:blip r:embed="rId8"/>
            <a:stretch>
              <a:fillRect l="-7546" t="0" r="-7546" b="-1052"/>
            </a:stretch>
          </a:blipFill>
        </p:spPr>
      </p:sp>
      <p:grpSp>
        <p:nvGrpSpPr>
          <p:cNvPr name="Group 8" id="8"/>
          <p:cNvGrpSpPr/>
          <p:nvPr/>
        </p:nvGrpSpPr>
        <p:grpSpPr>
          <a:xfrm rot="0">
            <a:off x="988106" y="3176476"/>
            <a:ext cx="4594442" cy="847319"/>
            <a:chOff x="0" y="0"/>
            <a:chExt cx="6125923" cy="1129759"/>
          </a:xfrm>
        </p:grpSpPr>
        <p:sp>
          <p:nvSpPr>
            <p:cNvPr name="Freeform 9" id="9"/>
            <p:cNvSpPr/>
            <p:nvPr/>
          </p:nvSpPr>
          <p:spPr>
            <a:xfrm flipH="false" flipV="false" rot="0">
              <a:off x="0" y="0"/>
              <a:ext cx="1129759" cy="1129759"/>
            </a:xfrm>
            <a:custGeom>
              <a:avLst/>
              <a:gdLst/>
              <a:ahLst/>
              <a:cxnLst/>
              <a:rect r="r" b="b" t="t" l="l"/>
              <a:pathLst>
                <a:path h="1129759" w="1129759">
                  <a:moveTo>
                    <a:pt x="0" y="0"/>
                  </a:moveTo>
                  <a:lnTo>
                    <a:pt x="1129759" y="0"/>
                  </a:lnTo>
                  <a:lnTo>
                    <a:pt x="1129759" y="1129759"/>
                  </a:lnTo>
                  <a:lnTo>
                    <a:pt x="0" y="112975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1665388" y="0"/>
              <a:ext cx="1129759" cy="1129759"/>
            </a:xfrm>
            <a:custGeom>
              <a:avLst/>
              <a:gdLst/>
              <a:ahLst/>
              <a:cxnLst/>
              <a:rect r="r" b="b" t="t" l="l"/>
              <a:pathLst>
                <a:path h="1129759" w="1129759">
                  <a:moveTo>
                    <a:pt x="0" y="0"/>
                  </a:moveTo>
                  <a:lnTo>
                    <a:pt x="1129759" y="0"/>
                  </a:lnTo>
                  <a:lnTo>
                    <a:pt x="1129759" y="1129759"/>
                  </a:lnTo>
                  <a:lnTo>
                    <a:pt x="0" y="112975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1" id="11"/>
            <p:cNvSpPr/>
            <p:nvPr/>
          </p:nvSpPr>
          <p:spPr>
            <a:xfrm flipH="false" flipV="false" rot="0">
              <a:off x="3330776" y="0"/>
              <a:ext cx="1129759" cy="1129759"/>
            </a:xfrm>
            <a:custGeom>
              <a:avLst/>
              <a:gdLst/>
              <a:ahLst/>
              <a:cxnLst/>
              <a:rect r="r" b="b" t="t" l="l"/>
              <a:pathLst>
                <a:path h="1129759" w="1129759">
                  <a:moveTo>
                    <a:pt x="0" y="0"/>
                  </a:moveTo>
                  <a:lnTo>
                    <a:pt x="1129759" y="0"/>
                  </a:lnTo>
                  <a:lnTo>
                    <a:pt x="1129759" y="1129759"/>
                  </a:lnTo>
                  <a:lnTo>
                    <a:pt x="0" y="112975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2" id="12"/>
            <p:cNvSpPr/>
            <p:nvPr/>
          </p:nvSpPr>
          <p:spPr>
            <a:xfrm flipH="false" flipV="false" rot="0">
              <a:off x="4996164" y="0"/>
              <a:ext cx="1129759" cy="1129759"/>
            </a:xfrm>
            <a:custGeom>
              <a:avLst/>
              <a:gdLst/>
              <a:ahLst/>
              <a:cxnLst/>
              <a:rect r="r" b="b" t="t" l="l"/>
              <a:pathLst>
                <a:path h="1129759" w="1129759">
                  <a:moveTo>
                    <a:pt x="0" y="0"/>
                  </a:moveTo>
                  <a:lnTo>
                    <a:pt x="1129759" y="0"/>
                  </a:lnTo>
                  <a:lnTo>
                    <a:pt x="1129759" y="1129759"/>
                  </a:lnTo>
                  <a:lnTo>
                    <a:pt x="0" y="1129759"/>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sp>
        <p:nvSpPr>
          <p:cNvPr name="TextBox 13" id="13"/>
          <p:cNvSpPr txBox="true"/>
          <p:nvPr/>
        </p:nvSpPr>
        <p:spPr>
          <a:xfrm rot="0">
            <a:off x="988106" y="5544068"/>
            <a:ext cx="6637509" cy="2910840"/>
          </a:xfrm>
          <a:prstGeom prst="rect">
            <a:avLst/>
          </a:prstGeom>
        </p:spPr>
        <p:txBody>
          <a:bodyPr anchor="t" rtlCol="false" tIns="0" lIns="0" bIns="0" rIns="0">
            <a:spAutoFit/>
          </a:bodyPr>
          <a:lstStyle/>
          <a:p>
            <a:pPr algn="l">
              <a:lnSpc>
                <a:spcPts val="3360"/>
              </a:lnSpc>
            </a:pPr>
            <a:r>
              <a:rPr lang="en-US" sz="2400">
                <a:solidFill>
                  <a:srgbClr val="FEFEFE"/>
                </a:solidFill>
                <a:latin typeface="Proxima Nova"/>
                <a:ea typeface="Proxima Nova"/>
                <a:cs typeface="Proxima Nova"/>
                <a:sym typeface="Proxima Nova"/>
              </a:rPr>
              <a:t>Navixy es la plataforma en la nube (PaaS) de rastreo GPS líder en la industria. Descubra una suite de aplicaciones web y móviles para la gestión de recursos móviles, rastreo GPS, LBS, gestión de flotas y servicios en campo. Obtenga seguridad, cumplimiento, productividad, seguridad y sostenibilidad en un solo lugar.</a:t>
            </a:r>
          </a:p>
        </p:txBody>
      </p:sp>
      <p:sp>
        <p:nvSpPr>
          <p:cNvPr name="TextBox 14" id="14"/>
          <p:cNvSpPr txBox="true"/>
          <p:nvPr/>
        </p:nvSpPr>
        <p:spPr>
          <a:xfrm rot="0">
            <a:off x="1028700" y="4281687"/>
            <a:ext cx="5735757" cy="1057275"/>
          </a:xfrm>
          <a:prstGeom prst="rect">
            <a:avLst/>
          </a:prstGeom>
        </p:spPr>
        <p:txBody>
          <a:bodyPr anchor="t" rtlCol="false" tIns="0" lIns="0" bIns="0" rIns="0">
            <a:spAutoFit/>
          </a:bodyPr>
          <a:lstStyle/>
          <a:p>
            <a:pPr algn="l">
              <a:lnSpc>
                <a:spcPts val="4200"/>
              </a:lnSpc>
            </a:pPr>
            <a:r>
              <a:rPr lang="en-US" sz="3000" b="true">
                <a:solidFill>
                  <a:srgbClr val="FEFEFE"/>
                </a:solidFill>
                <a:latin typeface="Proxima Nova Bold"/>
                <a:ea typeface="Proxima Nova Bold"/>
                <a:cs typeface="Proxima Nova Bold"/>
                <a:sym typeface="Proxima Nova Bold"/>
              </a:rPr>
              <a:t>Conectando personas, vehículos y activos</a:t>
            </a:r>
          </a:p>
        </p:txBody>
      </p:sp>
      <p:sp>
        <p:nvSpPr>
          <p:cNvPr name="TextBox 15" id="15"/>
          <p:cNvSpPr txBox="true"/>
          <p:nvPr/>
        </p:nvSpPr>
        <p:spPr>
          <a:xfrm rot="0">
            <a:off x="1034215" y="1467956"/>
            <a:ext cx="5592750" cy="1438275"/>
          </a:xfrm>
          <a:prstGeom prst="rect">
            <a:avLst/>
          </a:prstGeom>
        </p:spPr>
        <p:txBody>
          <a:bodyPr anchor="t" rtlCol="false" tIns="0" lIns="0" bIns="0" rIns="0">
            <a:spAutoFit/>
          </a:bodyPr>
          <a:lstStyle/>
          <a:p>
            <a:pPr algn="l">
              <a:lnSpc>
                <a:spcPts val="5759"/>
              </a:lnSpc>
            </a:pPr>
            <a:r>
              <a:rPr lang="en-US" sz="4800" b="true">
                <a:solidFill>
                  <a:srgbClr val="FFFFFF"/>
                </a:solidFill>
                <a:latin typeface="Proxima Nova Bold"/>
                <a:ea typeface="Proxima Nova Bold"/>
                <a:cs typeface="Proxima Nova Bold"/>
                <a:sym typeface="Proxima Nova Bold"/>
              </a:rPr>
              <a:t>Una plataforma</a:t>
            </a:r>
          </a:p>
          <a:p>
            <a:pPr algn="l">
              <a:lnSpc>
                <a:spcPts val="5759"/>
              </a:lnSpc>
              <a:spcBef>
                <a:spcPct val="0"/>
              </a:spcBef>
            </a:pPr>
            <a:r>
              <a:rPr lang="en-US" b="true" sz="4800">
                <a:solidFill>
                  <a:srgbClr val="FFFFFF"/>
                </a:solidFill>
                <a:latin typeface="Proxima Nova Bold"/>
                <a:ea typeface="Proxima Nova Bold"/>
                <a:cs typeface="Proxima Nova Bold"/>
                <a:sym typeface="Proxima Nova Bold"/>
              </a:rPr>
              <a:t>todas las soluciones</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4466810" y="1610831"/>
            <a:ext cx="9342794" cy="7579341"/>
          </a:xfrm>
          <a:custGeom>
            <a:avLst/>
            <a:gdLst/>
            <a:ahLst/>
            <a:cxnLst/>
            <a:rect r="r" b="b" t="t" l="l"/>
            <a:pathLst>
              <a:path h="7579341" w="9342794">
                <a:moveTo>
                  <a:pt x="0" y="0"/>
                </a:moveTo>
                <a:lnTo>
                  <a:pt x="9342794" y="0"/>
                </a:lnTo>
                <a:lnTo>
                  <a:pt x="9342794" y="7579341"/>
                </a:lnTo>
                <a:lnTo>
                  <a:pt x="0" y="7579341"/>
                </a:lnTo>
                <a:lnTo>
                  <a:pt x="0" y="0"/>
                </a:lnTo>
                <a:close/>
              </a:path>
            </a:pathLst>
          </a:custGeom>
          <a:blipFill>
            <a:blip r:embed="rId4"/>
            <a:stretch>
              <a:fillRect l="0" t="0" r="0" b="0"/>
            </a:stretch>
          </a:blipFill>
        </p:spPr>
      </p:sp>
      <p:sp>
        <p:nvSpPr>
          <p:cNvPr name="Freeform 4" id="4"/>
          <p:cNvSpPr/>
          <p:nvPr/>
        </p:nvSpPr>
        <p:spPr>
          <a:xfrm flipH="false" flipV="false" rot="0">
            <a:off x="7949907" y="5241980"/>
            <a:ext cx="2388386" cy="2337244"/>
          </a:xfrm>
          <a:custGeom>
            <a:avLst/>
            <a:gdLst/>
            <a:ahLst/>
            <a:cxnLst/>
            <a:rect r="r" b="b" t="t" l="l"/>
            <a:pathLst>
              <a:path h="2337244" w="2388386">
                <a:moveTo>
                  <a:pt x="0" y="0"/>
                </a:moveTo>
                <a:lnTo>
                  <a:pt x="2388386" y="0"/>
                </a:lnTo>
                <a:lnTo>
                  <a:pt x="2388386" y="2337244"/>
                </a:lnTo>
                <a:lnTo>
                  <a:pt x="0" y="2337244"/>
                </a:lnTo>
                <a:lnTo>
                  <a:pt x="0" y="0"/>
                </a:lnTo>
                <a:close/>
              </a:path>
            </a:pathLst>
          </a:custGeom>
          <a:blipFill>
            <a:blip r:embed="rId5"/>
            <a:stretch>
              <a:fillRect l="0" t="-754" r="0" b="-1433"/>
            </a:stretch>
          </a:blipFill>
        </p:spPr>
      </p:sp>
      <p:sp>
        <p:nvSpPr>
          <p:cNvPr name="Freeform 5" id="5"/>
          <p:cNvSpPr/>
          <p:nvPr/>
        </p:nvSpPr>
        <p:spPr>
          <a:xfrm flipH="false" flipV="false" rot="0">
            <a:off x="5702104" y="3746164"/>
            <a:ext cx="709977" cy="742460"/>
          </a:xfrm>
          <a:custGeom>
            <a:avLst/>
            <a:gdLst/>
            <a:ahLst/>
            <a:cxnLst/>
            <a:rect r="r" b="b" t="t" l="l"/>
            <a:pathLst>
              <a:path h="742460" w="709977">
                <a:moveTo>
                  <a:pt x="0" y="0"/>
                </a:moveTo>
                <a:lnTo>
                  <a:pt x="709978" y="0"/>
                </a:lnTo>
                <a:lnTo>
                  <a:pt x="709978" y="742460"/>
                </a:lnTo>
                <a:lnTo>
                  <a:pt x="0" y="742460"/>
                </a:lnTo>
                <a:lnTo>
                  <a:pt x="0" y="0"/>
                </a:lnTo>
                <a:close/>
              </a:path>
            </a:pathLst>
          </a:custGeom>
          <a:blipFill>
            <a:blip r:embed="rId6"/>
            <a:stretch>
              <a:fillRect l="0" t="0" r="0" b="0"/>
            </a:stretch>
          </a:blipFill>
        </p:spPr>
      </p:sp>
      <p:sp>
        <p:nvSpPr>
          <p:cNvPr name="Freeform 6" id="6"/>
          <p:cNvSpPr/>
          <p:nvPr/>
        </p:nvSpPr>
        <p:spPr>
          <a:xfrm flipH="false" flipV="false" rot="0">
            <a:off x="5037704" y="7266854"/>
            <a:ext cx="623178" cy="624740"/>
          </a:xfrm>
          <a:custGeom>
            <a:avLst/>
            <a:gdLst/>
            <a:ahLst/>
            <a:cxnLst/>
            <a:rect r="r" b="b" t="t" l="l"/>
            <a:pathLst>
              <a:path h="624740" w="623178">
                <a:moveTo>
                  <a:pt x="0" y="0"/>
                </a:moveTo>
                <a:lnTo>
                  <a:pt x="623179" y="0"/>
                </a:lnTo>
                <a:lnTo>
                  <a:pt x="623179" y="624740"/>
                </a:lnTo>
                <a:lnTo>
                  <a:pt x="0" y="624740"/>
                </a:lnTo>
                <a:lnTo>
                  <a:pt x="0" y="0"/>
                </a:lnTo>
                <a:close/>
              </a:path>
            </a:pathLst>
          </a:custGeom>
          <a:blipFill>
            <a:blip r:embed="rId7"/>
            <a:stretch>
              <a:fillRect l="0" t="0" r="0" b="0"/>
            </a:stretch>
          </a:blipFill>
        </p:spPr>
      </p:sp>
      <p:sp>
        <p:nvSpPr>
          <p:cNvPr name="Freeform 7" id="7"/>
          <p:cNvSpPr/>
          <p:nvPr/>
        </p:nvSpPr>
        <p:spPr>
          <a:xfrm flipH="false" flipV="false" rot="0">
            <a:off x="8907273" y="2177395"/>
            <a:ext cx="655945" cy="666780"/>
          </a:xfrm>
          <a:custGeom>
            <a:avLst/>
            <a:gdLst/>
            <a:ahLst/>
            <a:cxnLst/>
            <a:rect r="r" b="b" t="t" l="l"/>
            <a:pathLst>
              <a:path h="666780" w="655945">
                <a:moveTo>
                  <a:pt x="0" y="0"/>
                </a:moveTo>
                <a:lnTo>
                  <a:pt x="655945" y="0"/>
                </a:lnTo>
                <a:lnTo>
                  <a:pt x="655945" y="666780"/>
                </a:lnTo>
                <a:lnTo>
                  <a:pt x="0" y="666780"/>
                </a:lnTo>
                <a:lnTo>
                  <a:pt x="0" y="0"/>
                </a:lnTo>
                <a:close/>
              </a:path>
            </a:pathLst>
          </a:custGeom>
          <a:blipFill>
            <a:blip r:embed="rId8"/>
            <a:stretch>
              <a:fillRect l="0" t="0" r="0" b="0"/>
            </a:stretch>
          </a:blipFill>
        </p:spPr>
      </p:sp>
      <p:sp>
        <p:nvSpPr>
          <p:cNvPr name="Freeform 8" id="8"/>
          <p:cNvSpPr/>
          <p:nvPr/>
        </p:nvSpPr>
        <p:spPr>
          <a:xfrm flipH="false" flipV="false" rot="0">
            <a:off x="11985341" y="3800857"/>
            <a:ext cx="770109" cy="721977"/>
          </a:xfrm>
          <a:custGeom>
            <a:avLst/>
            <a:gdLst/>
            <a:ahLst/>
            <a:cxnLst/>
            <a:rect r="r" b="b" t="t" l="l"/>
            <a:pathLst>
              <a:path h="721977" w="770109">
                <a:moveTo>
                  <a:pt x="0" y="0"/>
                </a:moveTo>
                <a:lnTo>
                  <a:pt x="770108" y="0"/>
                </a:lnTo>
                <a:lnTo>
                  <a:pt x="770108" y="721977"/>
                </a:lnTo>
                <a:lnTo>
                  <a:pt x="0" y="721977"/>
                </a:lnTo>
                <a:lnTo>
                  <a:pt x="0" y="0"/>
                </a:lnTo>
                <a:close/>
              </a:path>
            </a:pathLst>
          </a:custGeom>
          <a:blipFill>
            <a:blip r:embed="rId9"/>
            <a:stretch>
              <a:fillRect l="0" t="0" r="0" b="0"/>
            </a:stretch>
          </a:blipFill>
        </p:spPr>
      </p:sp>
      <p:sp>
        <p:nvSpPr>
          <p:cNvPr name="Freeform 9" id="9"/>
          <p:cNvSpPr/>
          <p:nvPr/>
        </p:nvSpPr>
        <p:spPr>
          <a:xfrm flipH="false" flipV="false" rot="0">
            <a:off x="12370395" y="7266854"/>
            <a:ext cx="1054385" cy="751284"/>
          </a:xfrm>
          <a:custGeom>
            <a:avLst/>
            <a:gdLst/>
            <a:ahLst/>
            <a:cxnLst/>
            <a:rect r="r" b="b" t="t" l="l"/>
            <a:pathLst>
              <a:path h="751284" w="1054385">
                <a:moveTo>
                  <a:pt x="0" y="0"/>
                </a:moveTo>
                <a:lnTo>
                  <a:pt x="1054385" y="0"/>
                </a:lnTo>
                <a:lnTo>
                  <a:pt x="1054385" y="751284"/>
                </a:lnTo>
                <a:lnTo>
                  <a:pt x="0" y="751284"/>
                </a:lnTo>
                <a:lnTo>
                  <a:pt x="0" y="0"/>
                </a:lnTo>
                <a:close/>
              </a:path>
            </a:pathLst>
          </a:custGeom>
          <a:blipFill>
            <a:blip r:embed="rId10"/>
            <a:stretch>
              <a:fillRect l="0" t="0" r="0" b="-42662"/>
            </a:stretch>
          </a:blipFill>
        </p:spPr>
      </p:sp>
      <p:sp>
        <p:nvSpPr>
          <p:cNvPr name="TextBox 10" id="10"/>
          <p:cNvSpPr txBox="true"/>
          <p:nvPr/>
        </p:nvSpPr>
        <p:spPr>
          <a:xfrm rot="0">
            <a:off x="447675" y="7296282"/>
            <a:ext cx="3657185" cy="790575"/>
          </a:xfrm>
          <a:prstGeom prst="rect">
            <a:avLst/>
          </a:prstGeom>
        </p:spPr>
        <p:txBody>
          <a:bodyPr anchor="t" rtlCol="false" tIns="0" lIns="0" bIns="0" rIns="0">
            <a:spAutoFit/>
          </a:bodyPr>
          <a:lstStyle/>
          <a:p>
            <a:pPr algn="r">
              <a:lnSpc>
                <a:spcPts val="3120"/>
              </a:lnSpc>
            </a:pPr>
            <a:r>
              <a:rPr lang="en-US" sz="2600" b="true">
                <a:solidFill>
                  <a:srgbClr val="28323A"/>
                </a:solidFill>
                <a:latin typeface="Proxima Nova Bold"/>
                <a:ea typeface="Proxima Nova Bold"/>
                <a:cs typeface="Proxima Nova Bold"/>
                <a:sym typeface="Proxima Nova Bold"/>
              </a:rPr>
              <a:t>Gestión de flota</a:t>
            </a:r>
          </a:p>
          <a:p>
            <a:pPr algn="r">
              <a:lnSpc>
                <a:spcPts val="3120"/>
              </a:lnSpc>
              <a:spcBef>
                <a:spcPct val="0"/>
              </a:spcBef>
            </a:pPr>
            <a:r>
              <a:rPr lang="en-US" b="true" sz="2600">
                <a:solidFill>
                  <a:srgbClr val="28323A"/>
                </a:solidFill>
                <a:latin typeface="Proxima Nova Bold"/>
                <a:ea typeface="Proxima Nova Bold"/>
                <a:cs typeface="Proxima Nova Bold"/>
                <a:sym typeface="Proxima Nova Bold"/>
              </a:rPr>
              <a:t>Logistica</a:t>
            </a:r>
          </a:p>
        </p:txBody>
      </p:sp>
      <p:sp>
        <p:nvSpPr>
          <p:cNvPr name="TextBox 11" id="11"/>
          <p:cNvSpPr txBox="true"/>
          <p:nvPr/>
        </p:nvSpPr>
        <p:spPr>
          <a:xfrm rot="0">
            <a:off x="1197194" y="3736639"/>
            <a:ext cx="3657185" cy="400050"/>
          </a:xfrm>
          <a:prstGeom prst="rect">
            <a:avLst/>
          </a:prstGeom>
        </p:spPr>
        <p:txBody>
          <a:bodyPr anchor="t" rtlCol="false" tIns="0" lIns="0" bIns="0" rIns="0">
            <a:spAutoFit/>
          </a:bodyPr>
          <a:lstStyle/>
          <a:p>
            <a:pPr algn="r">
              <a:lnSpc>
                <a:spcPts val="3120"/>
              </a:lnSpc>
              <a:spcBef>
                <a:spcPct val="0"/>
              </a:spcBef>
            </a:pPr>
            <a:r>
              <a:rPr lang="en-US" b="true" sz="2600">
                <a:solidFill>
                  <a:srgbClr val="28323A"/>
                </a:solidFill>
                <a:latin typeface="Proxima Nova Bold"/>
                <a:ea typeface="Proxima Nova Bold"/>
                <a:cs typeface="Proxima Nova Bold"/>
                <a:sym typeface="Proxima Nova Bold"/>
              </a:rPr>
              <a:t>Finanzas</a:t>
            </a:r>
          </a:p>
        </p:txBody>
      </p:sp>
      <p:sp>
        <p:nvSpPr>
          <p:cNvPr name="TextBox 12" id="12"/>
          <p:cNvSpPr txBox="true"/>
          <p:nvPr/>
        </p:nvSpPr>
        <p:spPr>
          <a:xfrm rot="0">
            <a:off x="10514369" y="1777345"/>
            <a:ext cx="3657185" cy="400050"/>
          </a:xfrm>
          <a:prstGeom prst="rect">
            <a:avLst/>
          </a:prstGeom>
        </p:spPr>
        <p:txBody>
          <a:bodyPr anchor="t" rtlCol="false" tIns="0" lIns="0" bIns="0" rIns="0">
            <a:spAutoFit/>
          </a:bodyPr>
          <a:lstStyle/>
          <a:p>
            <a:pPr algn="just">
              <a:lnSpc>
                <a:spcPts val="3120"/>
              </a:lnSpc>
              <a:spcBef>
                <a:spcPct val="0"/>
              </a:spcBef>
            </a:pPr>
            <a:r>
              <a:rPr lang="en-US" b="true" sz="2600">
                <a:solidFill>
                  <a:srgbClr val="28323A"/>
                </a:solidFill>
                <a:latin typeface="Proxima Nova Bold"/>
                <a:ea typeface="Proxima Nova Bold"/>
                <a:cs typeface="Proxima Nova Bold"/>
                <a:sym typeface="Proxima Nova Bold"/>
              </a:rPr>
              <a:t>Área de riesgos</a:t>
            </a:r>
          </a:p>
        </p:txBody>
      </p:sp>
      <p:sp>
        <p:nvSpPr>
          <p:cNvPr name="TextBox 13" id="13"/>
          <p:cNvSpPr txBox="true"/>
          <p:nvPr/>
        </p:nvSpPr>
        <p:spPr>
          <a:xfrm rot="0">
            <a:off x="14171554" y="7437708"/>
            <a:ext cx="3657185" cy="400050"/>
          </a:xfrm>
          <a:prstGeom prst="rect">
            <a:avLst/>
          </a:prstGeom>
        </p:spPr>
        <p:txBody>
          <a:bodyPr anchor="t" rtlCol="false" tIns="0" lIns="0" bIns="0" rIns="0">
            <a:spAutoFit/>
          </a:bodyPr>
          <a:lstStyle/>
          <a:p>
            <a:pPr algn="just">
              <a:lnSpc>
                <a:spcPts val="3120"/>
              </a:lnSpc>
              <a:spcBef>
                <a:spcPct val="0"/>
              </a:spcBef>
            </a:pPr>
            <a:r>
              <a:rPr lang="en-US" b="true" sz="2600">
                <a:solidFill>
                  <a:srgbClr val="28323A"/>
                </a:solidFill>
                <a:latin typeface="Proxima Nova Bold"/>
                <a:ea typeface="Proxima Nova Bold"/>
                <a:cs typeface="Proxima Nova Bold"/>
                <a:sym typeface="Proxima Nova Bold"/>
              </a:rPr>
              <a:t>Dirección</a:t>
            </a:r>
          </a:p>
        </p:txBody>
      </p:sp>
      <p:sp>
        <p:nvSpPr>
          <p:cNvPr name="TextBox 14" id="14"/>
          <p:cNvSpPr txBox="true"/>
          <p:nvPr/>
        </p:nvSpPr>
        <p:spPr>
          <a:xfrm rot="0">
            <a:off x="13602115" y="3791332"/>
            <a:ext cx="3657185" cy="400050"/>
          </a:xfrm>
          <a:prstGeom prst="rect">
            <a:avLst/>
          </a:prstGeom>
        </p:spPr>
        <p:txBody>
          <a:bodyPr anchor="t" rtlCol="false" tIns="0" lIns="0" bIns="0" rIns="0">
            <a:spAutoFit/>
          </a:bodyPr>
          <a:lstStyle/>
          <a:p>
            <a:pPr algn="just">
              <a:lnSpc>
                <a:spcPts val="3120"/>
              </a:lnSpc>
              <a:spcBef>
                <a:spcPct val="0"/>
              </a:spcBef>
            </a:pPr>
            <a:r>
              <a:rPr lang="en-US" b="true" sz="2600">
                <a:solidFill>
                  <a:srgbClr val="28323A"/>
                </a:solidFill>
                <a:latin typeface="Proxima Nova Bold"/>
                <a:ea typeface="Proxima Nova Bold"/>
                <a:cs typeface="Proxima Nova Bold"/>
                <a:sym typeface="Proxima Nova Bold"/>
              </a:rPr>
              <a:t>Ventas</a:t>
            </a:r>
          </a:p>
        </p:txBody>
      </p:sp>
      <p:sp>
        <p:nvSpPr>
          <p:cNvPr name="TextBox 15" id="15"/>
          <p:cNvSpPr txBox="true"/>
          <p:nvPr/>
        </p:nvSpPr>
        <p:spPr>
          <a:xfrm rot="0">
            <a:off x="1034215" y="1467956"/>
            <a:ext cx="5784122"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Un solución para todos</a:t>
            </a:r>
            <a:r>
              <a:rPr lang="en-US" b="true" sz="4800">
                <a:solidFill>
                  <a:srgbClr val="28323A"/>
                </a:solidFill>
                <a:latin typeface="Proxima Nova Bold"/>
                <a:ea typeface="Proxima Nova Bold"/>
                <a:cs typeface="Proxima Nova Bold"/>
                <a:sym typeface="Proxima Nova Bold"/>
              </a:rPr>
              <a:t> </a:t>
            </a:r>
          </a:p>
        </p:txBody>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306141" y="3864882"/>
            <a:ext cx="369388" cy="346505"/>
          </a:xfrm>
          <a:custGeom>
            <a:avLst/>
            <a:gdLst/>
            <a:ahLst/>
            <a:cxnLst/>
            <a:rect r="r" b="b" t="t" l="l"/>
            <a:pathLst>
              <a:path h="346505" w="369388">
                <a:moveTo>
                  <a:pt x="0" y="0"/>
                </a:moveTo>
                <a:lnTo>
                  <a:pt x="369387" y="0"/>
                </a:lnTo>
                <a:lnTo>
                  <a:pt x="369387" y="346505"/>
                </a:lnTo>
                <a:lnTo>
                  <a:pt x="0" y="346505"/>
                </a:lnTo>
                <a:lnTo>
                  <a:pt x="0" y="0"/>
                </a:lnTo>
                <a:close/>
              </a:path>
            </a:pathLst>
          </a:custGeom>
          <a:blipFill>
            <a:blip r:embed="rId3"/>
            <a:stretch>
              <a:fillRect l="0" t="0" r="0" b="0"/>
            </a:stretch>
          </a:blipFill>
        </p:spPr>
      </p:sp>
      <p:sp>
        <p:nvSpPr>
          <p:cNvPr name="Freeform 3" id="3"/>
          <p:cNvSpPr/>
          <p:nvPr/>
        </p:nvSpPr>
        <p:spPr>
          <a:xfrm flipH="false" flipV="false" rot="0">
            <a:off x="11403134" y="3081878"/>
            <a:ext cx="12406479" cy="6756682"/>
          </a:xfrm>
          <a:custGeom>
            <a:avLst/>
            <a:gdLst/>
            <a:ahLst/>
            <a:cxnLst/>
            <a:rect r="r" b="b" t="t" l="l"/>
            <a:pathLst>
              <a:path h="6756682" w="12406479">
                <a:moveTo>
                  <a:pt x="0" y="0"/>
                </a:moveTo>
                <a:lnTo>
                  <a:pt x="12406479" y="0"/>
                </a:lnTo>
                <a:lnTo>
                  <a:pt x="12406479" y="6756682"/>
                </a:lnTo>
                <a:lnTo>
                  <a:pt x="0" y="6756682"/>
                </a:lnTo>
                <a:lnTo>
                  <a:pt x="0" y="0"/>
                </a:lnTo>
                <a:close/>
              </a:path>
            </a:pathLst>
          </a:custGeom>
          <a:blipFill>
            <a:blip r:embed="rId4"/>
            <a:stretch>
              <a:fillRect l="-211" t="-743" r="0" b="0"/>
            </a:stretch>
          </a:blipFill>
        </p:spPr>
      </p:sp>
      <p:sp>
        <p:nvSpPr>
          <p:cNvPr name="Freeform 4" id="4"/>
          <p:cNvSpPr/>
          <p:nvPr/>
        </p:nvSpPr>
        <p:spPr>
          <a:xfrm flipH="false" flipV="false" rot="0">
            <a:off x="14692168" y="5866661"/>
            <a:ext cx="435474" cy="320591"/>
          </a:xfrm>
          <a:custGeom>
            <a:avLst/>
            <a:gdLst/>
            <a:ahLst/>
            <a:cxnLst/>
            <a:rect r="r" b="b" t="t" l="l"/>
            <a:pathLst>
              <a:path h="320591" w="435474">
                <a:moveTo>
                  <a:pt x="0" y="0"/>
                </a:moveTo>
                <a:lnTo>
                  <a:pt x="435474" y="0"/>
                </a:lnTo>
                <a:lnTo>
                  <a:pt x="435474" y="320591"/>
                </a:lnTo>
                <a:lnTo>
                  <a:pt x="0" y="320591"/>
                </a:lnTo>
                <a:lnTo>
                  <a:pt x="0" y="0"/>
                </a:lnTo>
                <a:close/>
              </a:path>
            </a:pathLst>
          </a:custGeom>
          <a:blipFill>
            <a:blip r:embed="rId5"/>
            <a:stretch>
              <a:fillRect l="-5" t="0" r="-5" b="0"/>
            </a:stretch>
          </a:blipFill>
        </p:spPr>
      </p:sp>
      <p:sp>
        <p:nvSpPr>
          <p:cNvPr name="Freeform 5" id="5"/>
          <p:cNvSpPr/>
          <p:nvPr/>
        </p:nvSpPr>
        <p:spPr>
          <a:xfrm flipH="false" flipV="false" rot="0">
            <a:off x="14692168" y="7024020"/>
            <a:ext cx="435474" cy="320591"/>
          </a:xfrm>
          <a:custGeom>
            <a:avLst/>
            <a:gdLst/>
            <a:ahLst/>
            <a:cxnLst/>
            <a:rect r="r" b="b" t="t" l="l"/>
            <a:pathLst>
              <a:path h="320591" w="435474">
                <a:moveTo>
                  <a:pt x="0" y="0"/>
                </a:moveTo>
                <a:lnTo>
                  <a:pt x="435474" y="0"/>
                </a:lnTo>
                <a:lnTo>
                  <a:pt x="435474" y="320591"/>
                </a:lnTo>
                <a:lnTo>
                  <a:pt x="0" y="320591"/>
                </a:lnTo>
                <a:lnTo>
                  <a:pt x="0" y="0"/>
                </a:lnTo>
                <a:close/>
              </a:path>
            </a:pathLst>
          </a:custGeom>
          <a:blipFill>
            <a:blip r:embed="rId5"/>
            <a:stretch>
              <a:fillRect l="-5" t="0" r="-5" b="0"/>
            </a:stretch>
          </a:blipFill>
        </p:spPr>
      </p:sp>
      <p:sp>
        <p:nvSpPr>
          <p:cNvPr name="Freeform 6" id="6"/>
          <p:cNvSpPr/>
          <p:nvPr/>
        </p:nvSpPr>
        <p:spPr>
          <a:xfrm flipH="false" flipV="false" rot="0">
            <a:off x="9602663" y="7049357"/>
            <a:ext cx="435474" cy="320591"/>
          </a:xfrm>
          <a:custGeom>
            <a:avLst/>
            <a:gdLst/>
            <a:ahLst/>
            <a:cxnLst/>
            <a:rect r="r" b="b" t="t" l="l"/>
            <a:pathLst>
              <a:path h="320591" w="435474">
                <a:moveTo>
                  <a:pt x="0" y="0"/>
                </a:moveTo>
                <a:lnTo>
                  <a:pt x="435474" y="0"/>
                </a:lnTo>
                <a:lnTo>
                  <a:pt x="435474" y="320591"/>
                </a:lnTo>
                <a:lnTo>
                  <a:pt x="0" y="320591"/>
                </a:lnTo>
                <a:lnTo>
                  <a:pt x="0" y="0"/>
                </a:lnTo>
                <a:close/>
              </a:path>
            </a:pathLst>
          </a:custGeom>
          <a:blipFill>
            <a:blip r:embed="rId5"/>
            <a:stretch>
              <a:fillRect l="-5" t="0" r="-5" b="0"/>
            </a:stretch>
          </a:blipFill>
        </p:spPr>
      </p:sp>
      <p:sp>
        <p:nvSpPr>
          <p:cNvPr name="Freeform 7" id="7"/>
          <p:cNvSpPr/>
          <p:nvPr/>
        </p:nvSpPr>
        <p:spPr>
          <a:xfrm flipH="false" flipV="false" rot="0">
            <a:off x="9602663" y="8206716"/>
            <a:ext cx="435474" cy="320591"/>
          </a:xfrm>
          <a:custGeom>
            <a:avLst/>
            <a:gdLst/>
            <a:ahLst/>
            <a:cxnLst/>
            <a:rect r="r" b="b" t="t" l="l"/>
            <a:pathLst>
              <a:path h="320591" w="435474">
                <a:moveTo>
                  <a:pt x="0" y="0"/>
                </a:moveTo>
                <a:lnTo>
                  <a:pt x="435474" y="0"/>
                </a:lnTo>
                <a:lnTo>
                  <a:pt x="435474" y="320591"/>
                </a:lnTo>
                <a:lnTo>
                  <a:pt x="0" y="320591"/>
                </a:lnTo>
                <a:lnTo>
                  <a:pt x="0" y="0"/>
                </a:lnTo>
                <a:close/>
              </a:path>
            </a:pathLst>
          </a:custGeom>
          <a:blipFill>
            <a:blip r:embed="rId5"/>
            <a:stretch>
              <a:fillRect l="-5" t="0" r="-5" b="0"/>
            </a:stretch>
          </a:blipFill>
        </p:spPr>
      </p:sp>
      <p:sp>
        <p:nvSpPr>
          <p:cNvPr name="Freeform 8" id="8"/>
          <p:cNvSpPr/>
          <p:nvPr/>
        </p:nvSpPr>
        <p:spPr>
          <a:xfrm flipH="false" flipV="false" rot="0">
            <a:off x="8964589" y="3480777"/>
            <a:ext cx="9548853" cy="5243912"/>
          </a:xfrm>
          <a:custGeom>
            <a:avLst/>
            <a:gdLst/>
            <a:ahLst/>
            <a:cxnLst/>
            <a:rect r="r" b="b" t="t" l="l"/>
            <a:pathLst>
              <a:path h="5243912" w="9548853">
                <a:moveTo>
                  <a:pt x="0" y="0"/>
                </a:moveTo>
                <a:lnTo>
                  <a:pt x="9548853" y="0"/>
                </a:lnTo>
                <a:lnTo>
                  <a:pt x="9548853" y="5243912"/>
                </a:lnTo>
                <a:lnTo>
                  <a:pt x="0" y="5243912"/>
                </a:lnTo>
                <a:lnTo>
                  <a:pt x="0" y="0"/>
                </a:lnTo>
                <a:close/>
              </a:path>
            </a:pathLst>
          </a:custGeom>
          <a:blipFill>
            <a:blip r:embed="rId6"/>
            <a:stretch>
              <a:fillRect l="0" t="0" r="0" b="0"/>
            </a:stretch>
          </a:blipFill>
        </p:spPr>
      </p:sp>
      <p:sp>
        <p:nvSpPr>
          <p:cNvPr name="Freeform 9" id="9"/>
          <p:cNvSpPr/>
          <p:nvPr/>
        </p:nvSpPr>
        <p:spPr>
          <a:xfrm flipH="false" flipV="false" rot="0">
            <a:off x="16699739" y="3480777"/>
            <a:ext cx="9548853" cy="5243912"/>
          </a:xfrm>
          <a:custGeom>
            <a:avLst/>
            <a:gdLst/>
            <a:ahLst/>
            <a:cxnLst/>
            <a:rect r="r" b="b" t="t" l="l"/>
            <a:pathLst>
              <a:path h="5243912" w="9548853">
                <a:moveTo>
                  <a:pt x="0" y="0"/>
                </a:moveTo>
                <a:lnTo>
                  <a:pt x="9548853" y="0"/>
                </a:lnTo>
                <a:lnTo>
                  <a:pt x="9548853" y="5243912"/>
                </a:lnTo>
                <a:lnTo>
                  <a:pt x="0" y="5243912"/>
                </a:lnTo>
                <a:lnTo>
                  <a:pt x="0" y="0"/>
                </a:lnTo>
                <a:close/>
              </a:path>
            </a:pathLst>
          </a:custGeom>
          <a:blipFill>
            <a:blip r:embed="rId6"/>
            <a:stretch>
              <a:fillRect l="0" t="0" r="0" b="0"/>
            </a:stretch>
          </a:blipFill>
        </p:spPr>
      </p:sp>
      <p:sp>
        <p:nvSpPr>
          <p:cNvPr name="Freeform 10" id="10"/>
          <p:cNvSpPr/>
          <p:nvPr/>
        </p:nvSpPr>
        <p:spPr>
          <a:xfrm flipH="false" flipV="false" rot="0">
            <a:off x="13524434" y="5539315"/>
            <a:ext cx="974986" cy="1126836"/>
          </a:xfrm>
          <a:custGeom>
            <a:avLst/>
            <a:gdLst/>
            <a:ahLst/>
            <a:cxnLst/>
            <a:rect r="r" b="b" t="t" l="l"/>
            <a:pathLst>
              <a:path h="1126836" w="974986">
                <a:moveTo>
                  <a:pt x="0" y="0"/>
                </a:moveTo>
                <a:lnTo>
                  <a:pt x="974986" y="0"/>
                </a:lnTo>
                <a:lnTo>
                  <a:pt x="974986" y="1126835"/>
                </a:lnTo>
                <a:lnTo>
                  <a:pt x="0" y="1126835"/>
                </a:lnTo>
                <a:lnTo>
                  <a:pt x="0" y="0"/>
                </a:lnTo>
                <a:close/>
              </a:path>
            </a:pathLst>
          </a:custGeom>
          <a:blipFill>
            <a:blip r:embed="rId7"/>
            <a:stretch>
              <a:fillRect l="0" t="0" r="0" b="0"/>
            </a:stretch>
          </a:blipFill>
        </p:spPr>
      </p:sp>
      <p:sp>
        <p:nvSpPr>
          <p:cNvPr name="Freeform 11" id="11"/>
          <p:cNvSpPr/>
          <p:nvPr/>
        </p:nvSpPr>
        <p:spPr>
          <a:xfrm flipH="false" flipV="false" rot="0">
            <a:off x="17381994" y="6485939"/>
            <a:ext cx="974986" cy="1126836"/>
          </a:xfrm>
          <a:custGeom>
            <a:avLst/>
            <a:gdLst/>
            <a:ahLst/>
            <a:cxnLst/>
            <a:rect r="r" b="b" t="t" l="l"/>
            <a:pathLst>
              <a:path h="1126836" w="974986">
                <a:moveTo>
                  <a:pt x="0" y="0"/>
                </a:moveTo>
                <a:lnTo>
                  <a:pt x="974986" y="0"/>
                </a:lnTo>
                <a:lnTo>
                  <a:pt x="974986" y="1126836"/>
                </a:lnTo>
                <a:lnTo>
                  <a:pt x="0" y="1126836"/>
                </a:lnTo>
                <a:lnTo>
                  <a:pt x="0" y="0"/>
                </a:lnTo>
                <a:close/>
              </a:path>
            </a:pathLst>
          </a:custGeom>
          <a:blipFill>
            <a:blip r:embed="rId7"/>
            <a:stretch>
              <a:fillRect l="0" t="0" r="0" b="0"/>
            </a:stretch>
          </a:blipFill>
        </p:spPr>
      </p:sp>
      <p:sp>
        <p:nvSpPr>
          <p:cNvPr name="Freeform 12" id="12"/>
          <p:cNvSpPr/>
          <p:nvPr/>
        </p:nvSpPr>
        <p:spPr>
          <a:xfrm flipH="false" flipV="false" rot="0">
            <a:off x="10210063" y="5539315"/>
            <a:ext cx="974986" cy="1126836"/>
          </a:xfrm>
          <a:custGeom>
            <a:avLst/>
            <a:gdLst/>
            <a:ahLst/>
            <a:cxnLst/>
            <a:rect r="r" b="b" t="t" l="l"/>
            <a:pathLst>
              <a:path h="1126836" w="974986">
                <a:moveTo>
                  <a:pt x="0" y="0"/>
                </a:moveTo>
                <a:lnTo>
                  <a:pt x="974986" y="0"/>
                </a:lnTo>
                <a:lnTo>
                  <a:pt x="974986" y="1126835"/>
                </a:lnTo>
                <a:lnTo>
                  <a:pt x="0" y="1126835"/>
                </a:lnTo>
                <a:lnTo>
                  <a:pt x="0" y="0"/>
                </a:lnTo>
                <a:close/>
              </a:path>
            </a:pathLst>
          </a:custGeom>
          <a:blipFill>
            <a:blip r:embed="rId7"/>
            <a:stretch>
              <a:fillRect l="0" t="0" r="0" b="0"/>
            </a:stretch>
          </a:blipFill>
        </p:spPr>
      </p:sp>
      <p:sp>
        <p:nvSpPr>
          <p:cNvPr name="Freeform 13" id="13"/>
          <p:cNvSpPr/>
          <p:nvPr/>
        </p:nvSpPr>
        <p:spPr>
          <a:xfrm flipH="false" flipV="false" rot="0">
            <a:off x="11320196" y="3616128"/>
            <a:ext cx="974986" cy="1126836"/>
          </a:xfrm>
          <a:custGeom>
            <a:avLst/>
            <a:gdLst/>
            <a:ahLst/>
            <a:cxnLst/>
            <a:rect r="r" b="b" t="t" l="l"/>
            <a:pathLst>
              <a:path h="1126836" w="974986">
                <a:moveTo>
                  <a:pt x="0" y="0"/>
                </a:moveTo>
                <a:lnTo>
                  <a:pt x="974985" y="0"/>
                </a:lnTo>
                <a:lnTo>
                  <a:pt x="974985" y="1126835"/>
                </a:lnTo>
                <a:lnTo>
                  <a:pt x="0" y="1126835"/>
                </a:lnTo>
                <a:lnTo>
                  <a:pt x="0" y="0"/>
                </a:lnTo>
                <a:close/>
              </a:path>
            </a:pathLst>
          </a:custGeom>
          <a:blipFill>
            <a:blip r:embed="rId7"/>
            <a:stretch>
              <a:fillRect l="0" t="0" r="0" b="0"/>
            </a:stretch>
          </a:blipFill>
        </p:spPr>
      </p:sp>
      <p:sp>
        <p:nvSpPr>
          <p:cNvPr name="Freeform 14" id="14"/>
          <p:cNvSpPr/>
          <p:nvPr/>
        </p:nvSpPr>
        <p:spPr>
          <a:xfrm flipH="false" flipV="false" rot="0">
            <a:off x="9100741" y="5539315"/>
            <a:ext cx="974986" cy="1126836"/>
          </a:xfrm>
          <a:custGeom>
            <a:avLst/>
            <a:gdLst/>
            <a:ahLst/>
            <a:cxnLst/>
            <a:rect r="r" b="b" t="t" l="l"/>
            <a:pathLst>
              <a:path h="1126836" w="974986">
                <a:moveTo>
                  <a:pt x="0" y="0"/>
                </a:moveTo>
                <a:lnTo>
                  <a:pt x="974986" y="0"/>
                </a:lnTo>
                <a:lnTo>
                  <a:pt x="974986" y="1126835"/>
                </a:lnTo>
                <a:lnTo>
                  <a:pt x="0" y="1126835"/>
                </a:lnTo>
                <a:lnTo>
                  <a:pt x="0" y="0"/>
                </a:lnTo>
                <a:close/>
              </a:path>
            </a:pathLst>
          </a:custGeom>
          <a:blipFill>
            <a:blip r:embed="rId7"/>
            <a:stretch>
              <a:fillRect l="0" t="0" r="0" b="0"/>
            </a:stretch>
          </a:blipFill>
        </p:spPr>
      </p:sp>
      <p:sp>
        <p:nvSpPr>
          <p:cNvPr name="Freeform 15" id="15"/>
          <p:cNvSpPr/>
          <p:nvPr/>
        </p:nvSpPr>
        <p:spPr>
          <a:xfrm flipH="false" flipV="false" rot="0">
            <a:off x="14629816" y="7452139"/>
            <a:ext cx="974986" cy="1126836"/>
          </a:xfrm>
          <a:custGeom>
            <a:avLst/>
            <a:gdLst/>
            <a:ahLst/>
            <a:cxnLst/>
            <a:rect r="r" b="b" t="t" l="l"/>
            <a:pathLst>
              <a:path h="1126836" w="974986">
                <a:moveTo>
                  <a:pt x="0" y="0"/>
                </a:moveTo>
                <a:lnTo>
                  <a:pt x="974985" y="0"/>
                </a:lnTo>
                <a:lnTo>
                  <a:pt x="974985" y="1126836"/>
                </a:lnTo>
                <a:lnTo>
                  <a:pt x="0" y="1126836"/>
                </a:lnTo>
                <a:lnTo>
                  <a:pt x="0" y="0"/>
                </a:lnTo>
                <a:close/>
              </a:path>
            </a:pathLst>
          </a:custGeom>
          <a:blipFill>
            <a:blip r:embed="rId7"/>
            <a:stretch>
              <a:fillRect l="0" t="0" r="0" b="0"/>
            </a:stretch>
          </a:blipFill>
        </p:spPr>
      </p:sp>
      <p:sp>
        <p:nvSpPr>
          <p:cNvPr name="Freeform 16" id="16"/>
          <p:cNvSpPr/>
          <p:nvPr/>
        </p:nvSpPr>
        <p:spPr>
          <a:xfrm flipH="false" flipV="false" rot="0">
            <a:off x="16293488" y="4586409"/>
            <a:ext cx="974986" cy="1126836"/>
          </a:xfrm>
          <a:custGeom>
            <a:avLst/>
            <a:gdLst/>
            <a:ahLst/>
            <a:cxnLst/>
            <a:rect r="r" b="b" t="t" l="l"/>
            <a:pathLst>
              <a:path h="1126836" w="974986">
                <a:moveTo>
                  <a:pt x="0" y="0"/>
                </a:moveTo>
                <a:lnTo>
                  <a:pt x="974986" y="0"/>
                </a:lnTo>
                <a:lnTo>
                  <a:pt x="974986" y="1126836"/>
                </a:lnTo>
                <a:lnTo>
                  <a:pt x="0" y="1126836"/>
                </a:lnTo>
                <a:lnTo>
                  <a:pt x="0" y="0"/>
                </a:lnTo>
                <a:close/>
              </a:path>
            </a:pathLst>
          </a:custGeom>
          <a:blipFill>
            <a:blip r:embed="rId7"/>
            <a:stretch>
              <a:fillRect l="0" t="0" r="0" b="0"/>
            </a:stretch>
          </a:blipFill>
        </p:spPr>
      </p:sp>
      <p:sp>
        <p:nvSpPr>
          <p:cNvPr name="Freeform 17" id="17"/>
          <p:cNvSpPr/>
          <p:nvPr/>
        </p:nvSpPr>
        <p:spPr>
          <a:xfrm flipH="false" flipV="false" rot="0">
            <a:off x="11867249" y="6485939"/>
            <a:ext cx="974986" cy="1126836"/>
          </a:xfrm>
          <a:custGeom>
            <a:avLst/>
            <a:gdLst/>
            <a:ahLst/>
            <a:cxnLst/>
            <a:rect r="r" b="b" t="t" l="l"/>
            <a:pathLst>
              <a:path h="1126836" w="974986">
                <a:moveTo>
                  <a:pt x="0" y="0"/>
                </a:moveTo>
                <a:lnTo>
                  <a:pt x="974986" y="0"/>
                </a:lnTo>
                <a:lnTo>
                  <a:pt x="974986" y="1126836"/>
                </a:lnTo>
                <a:lnTo>
                  <a:pt x="0" y="1126836"/>
                </a:lnTo>
                <a:lnTo>
                  <a:pt x="0" y="0"/>
                </a:lnTo>
                <a:close/>
              </a:path>
            </a:pathLst>
          </a:custGeom>
          <a:blipFill>
            <a:blip r:embed="rId7"/>
            <a:stretch>
              <a:fillRect l="0" t="0" r="0" b="0"/>
            </a:stretch>
          </a:blipFill>
        </p:spPr>
      </p:sp>
      <p:sp>
        <p:nvSpPr>
          <p:cNvPr name="Freeform 18" id="18"/>
          <p:cNvSpPr/>
          <p:nvPr/>
        </p:nvSpPr>
        <p:spPr>
          <a:xfrm flipH="false" flipV="false" rot="0">
            <a:off x="9272733" y="5907325"/>
            <a:ext cx="528220" cy="410494"/>
          </a:xfrm>
          <a:custGeom>
            <a:avLst/>
            <a:gdLst/>
            <a:ahLst/>
            <a:cxnLst/>
            <a:rect r="r" b="b" t="t" l="l"/>
            <a:pathLst>
              <a:path h="410494" w="528220">
                <a:moveTo>
                  <a:pt x="0" y="0"/>
                </a:moveTo>
                <a:lnTo>
                  <a:pt x="528220" y="0"/>
                </a:lnTo>
                <a:lnTo>
                  <a:pt x="528220" y="410493"/>
                </a:lnTo>
                <a:lnTo>
                  <a:pt x="0" y="410493"/>
                </a:lnTo>
                <a:lnTo>
                  <a:pt x="0" y="0"/>
                </a:lnTo>
                <a:close/>
              </a:path>
            </a:pathLst>
          </a:custGeom>
          <a:blipFill>
            <a:blip r:embed="rId8"/>
            <a:stretch>
              <a:fillRect l="0" t="-10286" r="0" b="-10286"/>
            </a:stretch>
          </a:blipFill>
        </p:spPr>
      </p:sp>
      <p:sp>
        <p:nvSpPr>
          <p:cNvPr name="Freeform 19" id="19"/>
          <p:cNvSpPr/>
          <p:nvPr/>
        </p:nvSpPr>
        <p:spPr>
          <a:xfrm flipH="false" flipV="false" rot="0">
            <a:off x="14909905" y="7794892"/>
            <a:ext cx="362353" cy="362353"/>
          </a:xfrm>
          <a:custGeom>
            <a:avLst/>
            <a:gdLst/>
            <a:ahLst/>
            <a:cxnLst/>
            <a:rect r="r" b="b" t="t" l="l"/>
            <a:pathLst>
              <a:path h="362353" w="362353">
                <a:moveTo>
                  <a:pt x="0" y="0"/>
                </a:moveTo>
                <a:lnTo>
                  <a:pt x="362353" y="0"/>
                </a:lnTo>
                <a:lnTo>
                  <a:pt x="362353" y="362353"/>
                </a:lnTo>
                <a:lnTo>
                  <a:pt x="0" y="362353"/>
                </a:lnTo>
                <a:lnTo>
                  <a:pt x="0" y="0"/>
                </a:lnTo>
                <a:close/>
              </a:path>
            </a:pathLst>
          </a:custGeom>
          <a:blipFill>
            <a:blip r:embed="rId9"/>
            <a:stretch>
              <a:fillRect l="0" t="0" r="0" b="0"/>
            </a:stretch>
          </a:blipFill>
        </p:spPr>
      </p:sp>
      <p:sp>
        <p:nvSpPr>
          <p:cNvPr name="Freeform 20" id="20"/>
          <p:cNvSpPr/>
          <p:nvPr/>
        </p:nvSpPr>
        <p:spPr>
          <a:xfrm flipH="false" flipV="false" rot="0">
            <a:off x="16620194" y="4928747"/>
            <a:ext cx="321574" cy="442159"/>
          </a:xfrm>
          <a:custGeom>
            <a:avLst/>
            <a:gdLst/>
            <a:ahLst/>
            <a:cxnLst/>
            <a:rect r="r" b="b" t="t" l="l"/>
            <a:pathLst>
              <a:path h="442159" w="321574">
                <a:moveTo>
                  <a:pt x="0" y="0"/>
                </a:moveTo>
                <a:lnTo>
                  <a:pt x="321574" y="0"/>
                </a:lnTo>
                <a:lnTo>
                  <a:pt x="321574" y="442160"/>
                </a:lnTo>
                <a:lnTo>
                  <a:pt x="0" y="442160"/>
                </a:lnTo>
                <a:lnTo>
                  <a:pt x="0" y="0"/>
                </a:lnTo>
                <a:close/>
              </a:path>
            </a:pathLst>
          </a:custGeom>
          <a:blipFill>
            <a:blip r:embed="rId10"/>
            <a:stretch>
              <a:fillRect l="0" t="0" r="0" b="0"/>
            </a:stretch>
          </a:blipFill>
        </p:spPr>
      </p:sp>
      <p:sp>
        <p:nvSpPr>
          <p:cNvPr name="Freeform 21" id="21"/>
          <p:cNvSpPr/>
          <p:nvPr/>
        </p:nvSpPr>
        <p:spPr>
          <a:xfrm flipH="false" flipV="false" rot="0">
            <a:off x="17678553" y="6875457"/>
            <a:ext cx="381868" cy="368467"/>
          </a:xfrm>
          <a:custGeom>
            <a:avLst/>
            <a:gdLst/>
            <a:ahLst/>
            <a:cxnLst/>
            <a:rect r="r" b="b" t="t" l="l"/>
            <a:pathLst>
              <a:path h="368467" w="381868">
                <a:moveTo>
                  <a:pt x="0" y="0"/>
                </a:moveTo>
                <a:lnTo>
                  <a:pt x="381868" y="0"/>
                </a:lnTo>
                <a:lnTo>
                  <a:pt x="381868" y="368467"/>
                </a:lnTo>
                <a:lnTo>
                  <a:pt x="0" y="368467"/>
                </a:lnTo>
                <a:lnTo>
                  <a:pt x="0" y="0"/>
                </a:lnTo>
                <a:close/>
              </a:path>
            </a:pathLst>
          </a:custGeom>
          <a:blipFill>
            <a:blip r:embed="rId11"/>
            <a:stretch>
              <a:fillRect l="0" t="0" r="0" b="0"/>
            </a:stretch>
          </a:blipFill>
        </p:spPr>
      </p:sp>
      <p:sp>
        <p:nvSpPr>
          <p:cNvPr name="Freeform 22" id="22"/>
          <p:cNvSpPr/>
          <p:nvPr/>
        </p:nvSpPr>
        <p:spPr>
          <a:xfrm flipH="false" flipV="false" rot="0">
            <a:off x="17947778" y="5539315"/>
            <a:ext cx="974986" cy="1126836"/>
          </a:xfrm>
          <a:custGeom>
            <a:avLst/>
            <a:gdLst/>
            <a:ahLst/>
            <a:cxnLst/>
            <a:rect r="r" b="b" t="t" l="l"/>
            <a:pathLst>
              <a:path h="1126836" w="974986">
                <a:moveTo>
                  <a:pt x="0" y="0"/>
                </a:moveTo>
                <a:lnTo>
                  <a:pt x="974986" y="0"/>
                </a:lnTo>
                <a:lnTo>
                  <a:pt x="974986" y="1126835"/>
                </a:lnTo>
                <a:lnTo>
                  <a:pt x="0" y="1126835"/>
                </a:lnTo>
                <a:lnTo>
                  <a:pt x="0" y="0"/>
                </a:lnTo>
                <a:close/>
              </a:path>
            </a:pathLst>
          </a:custGeom>
          <a:blipFill>
            <a:blip r:embed="rId7"/>
            <a:stretch>
              <a:fillRect l="0" t="0" r="0" b="0"/>
            </a:stretch>
          </a:blipFill>
        </p:spPr>
      </p:sp>
      <p:sp>
        <p:nvSpPr>
          <p:cNvPr name="Freeform 23" id="23"/>
          <p:cNvSpPr/>
          <p:nvPr/>
        </p:nvSpPr>
        <p:spPr>
          <a:xfrm flipH="false" flipV="false" rot="0">
            <a:off x="18230173" y="5934095"/>
            <a:ext cx="410196" cy="303849"/>
          </a:xfrm>
          <a:custGeom>
            <a:avLst/>
            <a:gdLst/>
            <a:ahLst/>
            <a:cxnLst/>
            <a:rect r="r" b="b" t="t" l="l"/>
            <a:pathLst>
              <a:path h="303849" w="410196">
                <a:moveTo>
                  <a:pt x="0" y="0"/>
                </a:moveTo>
                <a:lnTo>
                  <a:pt x="410196" y="0"/>
                </a:lnTo>
                <a:lnTo>
                  <a:pt x="410196" y="303849"/>
                </a:lnTo>
                <a:lnTo>
                  <a:pt x="0" y="303849"/>
                </a:lnTo>
                <a:lnTo>
                  <a:pt x="0" y="0"/>
                </a:lnTo>
                <a:close/>
              </a:path>
            </a:pathLst>
          </a:custGeom>
          <a:blipFill>
            <a:blip r:embed="rId12"/>
            <a:stretch>
              <a:fillRect l="0" t="0" r="0" b="0"/>
            </a:stretch>
          </a:blipFill>
        </p:spPr>
      </p:sp>
      <p:sp>
        <p:nvSpPr>
          <p:cNvPr name="Freeform 24" id="24"/>
          <p:cNvSpPr/>
          <p:nvPr/>
        </p:nvSpPr>
        <p:spPr>
          <a:xfrm flipH="false" flipV="false" rot="0">
            <a:off x="8997432" y="8206716"/>
            <a:ext cx="206617" cy="413234"/>
          </a:xfrm>
          <a:custGeom>
            <a:avLst/>
            <a:gdLst/>
            <a:ahLst/>
            <a:cxnLst/>
            <a:rect r="r" b="b" t="t" l="l"/>
            <a:pathLst>
              <a:path h="413234" w="206617">
                <a:moveTo>
                  <a:pt x="0" y="0"/>
                </a:moveTo>
                <a:lnTo>
                  <a:pt x="206617" y="0"/>
                </a:lnTo>
                <a:lnTo>
                  <a:pt x="206617" y="413234"/>
                </a:lnTo>
                <a:lnTo>
                  <a:pt x="0" y="413234"/>
                </a:lnTo>
                <a:lnTo>
                  <a:pt x="0" y="0"/>
                </a:lnTo>
                <a:close/>
              </a:path>
            </a:pathLst>
          </a:custGeom>
          <a:blipFill>
            <a:blip r:embed="rId13"/>
            <a:stretch>
              <a:fillRect l="0" t="0" r="0" b="0"/>
            </a:stretch>
          </a:blipFill>
        </p:spPr>
      </p:sp>
      <p:sp>
        <p:nvSpPr>
          <p:cNvPr name="Freeform 25" id="25"/>
          <p:cNvSpPr/>
          <p:nvPr/>
        </p:nvSpPr>
        <p:spPr>
          <a:xfrm flipH="false" flipV="false" rot="0">
            <a:off x="10433583" y="5847373"/>
            <a:ext cx="498558" cy="450523"/>
          </a:xfrm>
          <a:custGeom>
            <a:avLst/>
            <a:gdLst/>
            <a:ahLst/>
            <a:cxnLst/>
            <a:rect r="r" b="b" t="t" l="l"/>
            <a:pathLst>
              <a:path h="450523" w="498558">
                <a:moveTo>
                  <a:pt x="0" y="0"/>
                </a:moveTo>
                <a:lnTo>
                  <a:pt x="498558" y="0"/>
                </a:lnTo>
                <a:lnTo>
                  <a:pt x="498558" y="450523"/>
                </a:lnTo>
                <a:lnTo>
                  <a:pt x="0" y="450523"/>
                </a:lnTo>
                <a:lnTo>
                  <a:pt x="0" y="0"/>
                </a:lnTo>
                <a:close/>
              </a:path>
            </a:pathLst>
          </a:custGeom>
          <a:blipFill>
            <a:blip r:embed="rId3"/>
            <a:stretch>
              <a:fillRect l="0" t="-3806" r="0" b="0"/>
            </a:stretch>
          </a:blipFill>
        </p:spPr>
      </p:sp>
      <p:sp>
        <p:nvSpPr>
          <p:cNvPr name="Freeform 26" id="26"/>
          <p:cNvSpPr/>
          <p:nvPr/>
        </p:nvSpPr>
        <p:spPr>
          <a:xfrm flipH="false" flipV="false" rot="0">
            <a:off x="11538098" y="3891179"/>
            <a:ext cx="539180" cy="537742"/>
          </a:xfrm>
          <a:custGeom>
            <a:avLst/>
            <a:gdLst/>
            <a:ahLst/>
            <a:cxnLst/>
            <a:rect r="r" b="b" t="t" l="l"/>
            <a:pathLst>
              <a:path h="537742" w="539180">
                <a:moveTo>
                  <a:pt x="0" y="0"/>
                </a:moveTo>
                <a:lnTo>
                  <a:pt x="539181" y="0"/>
                </a:lnTo>
                <a:lnTo>
                  <a:pt x="539181" y="537742"/>
                </a:lnTo>
                <a:lnTo>
                  <a:pt x="0" y="537742"/>
                </a:lnTo>
                <a:lnTo>
                  <a:pt x="0" y="0"/>
                </a:lnTo>
                <a:close/>
              </a:path>
            </a:pathLst>
          </a:custGeom>
          <a:blipFill>
            <a:blip r:embed="rId14"/>
            <a:stretch>
              <a:fillRect l="0" t="0" r="0" b="0"/>
            </a:stretch>
          </a:blipFill>
        </p:spPr>
      </p:sp>
      <p:sp>
        <p:nvSpPr>
          <p:cNvPr name="Freeform 27" id="27"/>
          <p:cNvSpPr/>
          <p:nvPr/>
        </p:nvSpPr>
        <p:spPr>
          <a:xfrm flipH="false" flipV="false" rot="0">
            <a:off x="13739015" y="5868848"/>
            <a:ext cx="551567" cy="487447"/>
          </a:xfrm>
          <a:custGeom>
            <a:avLst/>
            <a:gdLst/>
            <a:ahLst/>
            <a:cxnLst/>
            <a:rect r="r" b="b" t="t" l="l"/>
            <a:pathLst>
              <a:path h="487447" w="551567">
                <a:moveTo>
                  <a:pt x="0" y="0"/>
                </a:moveTo>
                <a:lnTo>
                  <a:pt x="551567" y="0"/>
                </a:lnTo>
                <a:lnTo>
                  <a:pt x="551567" y="487447"/>
                </a:lnTo>
                <a:lnTo>
                  <a:pt x="0" y="487447"/>
                </a:lnTo>
                <a:lnTo>
                  <a:pt x="0" y="0"/>
                </a:lnTo>
                <a:close/>
              </a:path>
            </a:pathLst>
          </a:custGeom>
          <a:blipFill>
            <a:blip r:embed="rId15"/>
            <a:stretch>
              <a:fillRect l="0" t="0" r="0" b="0"/>
            </a:stretch>
          </a:blipFill>
        </p:spPr>
      </p:sp>
      <p:sp>
        <p:nvSpPr>
          <p:cNvPr name="Freeform 28" id="28"/>
          <p:cNvSpPr/>
          <p:nvPr/>
        </p:nvSpPr>
        <p:spPr>
          <a:xfrm flipH="false" flipV="false" rot="0">
            <a:off x="12097122" y="6662686"/>
            <a:ext cx="515239" cy="773343"/>
          </a:xfrm>
          <a:custGeom>
            <a:avLst/>
            <a:gdLst/>
            <a:ahLst/>
            <a:cxnLst/>
            <a:rect r="r" b="b" t="t" l="l"/>
            <a:pathLst>
              <a:path h="773343" w="515239">
                <a:moveTo>
                  <a:pt x="0" y="0"/>
                </a:moveTo>
                <a:lnTo>
                  <a:pt x="515239" y="0"/>
                </a:lnTo>
                <a:lnTo>
                  <a:pt x="515239" y="773342"/>
                </a:lnTo>
                <a:lnTo>
                  <a:pt x="0" y="773342"/>
                </a:lnTo>
                <a:lnTo>
                  <a:pt x="0" y="0"/>
                </a:lnTo>
                <a:close/>
              </a:path>
            </a:pathLst>
          </a:custGeom>
          <a:blipFill>
            <a:blip r:embed="rId16"/>
            <a:stretch>
              <a:fillRect l="0" t="0" r="0" b="0"/>
            </a:stretch>
          </a:blipFill>
        </p:spPr>
      </p:sp>
      <p:grpSp>
        <p:nvGrpSpPr>
          <p:cNvPr name="Group 29" id="29"/>
          <p:cNvGrpSpPr/>
          <p:nvPr/>
        </p:nvGrpSpPr>
        <p:grpSpPr>
          <a:xfrm rot="0">
            <a:off x="1084064" y="4512337"/>
            <a:ext cx="7553783" cy="838200"/>
            <a:chOff x="0" y="0"/>
            <a:chExt cx="10071710" cy="1117600"/>
          </a:xfrm>
        </p:grpSpPr>
        <p:sp>
          <p:nvSpPr>
            <p:cNvPr name="TextBox 30" id="30"/>
            <p:cNvSpPr txBox="true"/>
            <p:nvPr/>
          </p:nvSpPr>
          <p:spPr>
            <a:xfrm rot="0">
              <a:off x="588955" y="0"/>
              <a:ext cx="9482755" cy="11176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Diario decenas de operadores no logran llegar con seguridad a su destino</a:t>
              </a:r>
            </a:p>
          </p:txBody>
        </p:sp>
        <p:grpSp>
          <p:nvGrpSpPr>
            <p:cNvPr name="Group 31" id="31"/>
            <p:cNvGrpSpPr/>
            <p:nvPr/>
          </p:nvGrpSpPr>
          <p:grpSpPr>
            <a:xfrm rot="5410475">
              <a:off x="-21388" y="113787"/>
              <a:ext cx="350752" cy="306908"/>
              <a:chOff x="0" y="0"/>
              <a:chExt cx="812800" cy="711200"/>
            </a:xfrm>
          </p:grpSpPr>
          <p:sp>
            <p:nvSpPr>
              <p:cNvPr name="Freeform 32" id="3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3" id="33"/>
              <p:cNvSpPr txBox="true"/>
              <p:nvPr/>
            </p:nvSpPr>
            <p:spPr>
              <a:xfrm>
                <a:off x="127000" y="311150"/>
                <a:ext cx="558800" cy="349250"/>
              </a:xfrm>
              <a:prstGeom prst="rect">
                <a:avLst/>
              </a:prstGeom>
            </p:spPr>
            <p:txBody>
              <a:bodyPr anchor="ctr" rtlCol="false" tIns="58784" lIns="58784" bIns="58784" rIns="58784"/>
              <a:lstStyle/>
              <a:p>
                <a:pPr algn="ctr">
                  <a:lnSpc>
                    <a:spcPts val="2400"/>
                  </a:lnSpc>
                </a:pPr>
              </a:p>
            </p:txBody>
          </p:sp>
        </p:grpSp>
      </p:grpSp>
      <p:grpSp>
        <p:nvGrpSpPr>
          <p:cNvPr name="Group 34" id="34"/>
          <p:cNvGrpSpPr/>
          <p:nvPr/>
        </p:nvGrpSpPr>
        <p:grpSpPr>
          <a:xfrm rot="0">
            <a:off x="1084064" y="6003019"/>
            <a:ext cx="7553783" cy="838200"/>
            <a:chOff x="0" y="0"/>
            <a:chExt cx="10071710" cy="1117600"/>
          </a:xfrm>
        </p:grpSpPr>
        <p:sp>
          <p:nvSpPr>
            <p:cNvPr name="TextBox 35" id="35"/>
            <p:cNvSpPr txBox="true"/>
            <p:nvPr/>
          </p:nvSpPr>
          <p:spPr>
            <a:xfrm rot="0">
              <a:off x="588955" y="0"/>
              <a:ext cx="9482755" cy="11176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México l</a:t>
              </a:r>
              <a:r>
                <a:rPr lang="en-US" sz="2800">
                  <a:solidFill>
                    <a:srgbClr val="28323A"/>
                  </a:solidFill>
                  <a:latin typeface="Proxima Nova"/>
                  <a:ea typeface="Proxima Nova"/>
                  <a:cs typeface="Proxima Nova"/>
                  <a:sym typeface="Proxima Nova"/>
                </a:rPr>
                <a:t>idera en América Latina los índices de robo vehicular y mercancía</a:t>
              </a:r>
            </a:p>
          </p:txBody>
        </p:sp>
        <p:grpSp>
          <p:nvGrpSpPr>
            <p:cNvPr name="Group 36" id="36"/>
            <p:cNvGrpSpPr/>
            <p:nvPr/>
          </p:nvGrpSpPr>
          <p:grpSpPr>
            <a:xfrm rot="5410475">
              <a:off x="-21388" y="113787"/>
              <a:ext cx="350752" cy="306908"/>
              <a:chOff x="0" y="0"/>
              <a:chExt cx="812800" cy="711200"/>
            </a:xfrm>
          </p:grpSpPr>
          <p:sp>
            <p:nvSpPr>
              <p:cNvPr name="Freeform 37" id="3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8" id="38"/>
              <p:cNvSpPr txBox="true"/>
              <p:nvPr/>
            </p:nvSpPr>
            <p:spPr>
              <a:xfrm>
                <a:off x="127000" y="311150"/>
                <a:ext cx="558800" cy="349250"/>
              </a:xfrm>
              <a:prstGeom prst="rect">
                <a:avLst/>
              </a:prstGeom>
            </p:spPr>
            <p:txBody>
              <a:bodyPr anchor="ctr" rtlCol="false" tIns="58784" lIns="58784" bIns="58784" rIns="58784"/>
              <a:lstStyle/>
              <a:p>
                <a:pPr algn="ctr">
                  <a:lnSpc>
                    <a:spcPts val="2400"/>
                  </a:lnSpc>
                </a:pPr>
              </a:p>
            </p:txBody>
          </p:sp>
        </p:grpSp>
      </p:grpSp>
      <p:grpSp>
        <p:nvGrpSpPr>
          <p:cNvPr name="Group 39" id="39"/>
          <p:cNvGrpSpPr/>
          <p:nvPr/>
        </p:nvGrpSpPr>
        <p:grpSpPr>
          <a:xfrm rot="0">
            <a:off x="1084064" y="7493701"/>
            <a:ext cx="7553783" cy="838200"/>
            <a:chOff x="0" y="0"/>
            <a:chExt cx="10071710" cy="1117600"/>
          </a:xfrm>
        </p:grpSpPr>
        <p:sp>
          <p:nvSpPr>
            <p:cNvPr name="TextBox 40" id="40"/>
            <p:cNvSpPr txBox="true"/>
            <p:nvPr/>
          </p:nvSpPr>
          <p:spPr>
            <a:xfrm rot="0">
              <a:off x="588955" y="0"/>
              <a:ext cx="9482755" cy="11176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El impacto afecta a empresas, transportistas y toda la cadena de suministro</a:t>
              </a:r>
            </a:p>
          </p:txBody>
        </p:sp>
        <p:grpSp>
          <p:nvGrpSpPr>
            <p:cNvPr name="Group 41" id="41"/>
            <p:cNvGrpSpPr/>
            <p:nvPr/>
          </p:nvGrpSpPr>
          <p:grpSpPr>
            <a:xfrm rot="5410475">
              <a:off x="-21388" y="113787"/>
              <a:ext cx="350752" cy="306908"/>
              <a:chOff x="0" y="0"/>
              <a:chExt cx="812800" cy="711200"/>
            </a:xfrm>
          </p:grpSpPr>
          <p:sp>
            <p:nvSpPr>
              <p:cNvPr name="Freeform 42" id="4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43" id="43"/>
              <p:cNvSpPr txBox="true"/>
              <p:nvPr/>
            </p:nvSpPr>
            <p:spPr>
              <a:xfrm>
                <a:off x="127000" y="311150"/>
                <a:ext cx="558800" cy="349250"/>
              </a:xfrm>
              <a:prstGeom prst="rect">
                <a:avLst/>
              </a:prstGeom>
            </p:spPr>
            <p:txBody>
              <a:bodyPr anchor="ctr" rtlCol="false" tIns="58784" lIns="58784" bIns="58784" rIns="58784"/>
              <a:lstStyle/>
              <a:p>
                <a:pPr algn="ctr">
                  <a:lnSpc>
                    <a:spcPts val="2400"/>
                  </a:lnSpc>
                </a:pPr>
              </a:p>
            </p:txBody>
          </p:sp>
        </p:grpSp>
      </p:grpSp>
      <p:sp>
        <p:nvSpPr>
          <p:cNvPr name="TextBox 44" id="44"/>
          <p:cNvSpPr txBox="true"/>
          <p:nvPr/>
        </p:nvSpPr>
        <p:spPr>
          <a:xfrm rot="0">
            <a:off x="1034215" y="3195217"/>
            <a:ext cx="6730180" cy="923925"/>
          </a:xfrm>
          <a:prstGeom prst="rect">
            <a:avLst/>
          </a:prstGeom>
        </p:spPr>
        <p:txBody>
          <a:bodyPr anchor="t" rtlCol="false" tIns="0" lIns="0" bIns="0" rIns="0">
            <a:spAutoFit/>
          </a:bodyPr>
          <a:lstStyle/>
          <a:p>
            <a:pPr algn="l">
              <a:lnSpc>
                <a:spcPts val="3600"/>
              </a:lnSpc>
            </a:pPr>
            <a:r>
              <a:rPr lang="en-US" sz="3000" b="true">
                <a:solidFill>
                  <a:srgbClr val="1090CF"/>
                </a:solidFill>
                <a:latin typeface="Proxima Nova Bold"/>
                <a:ea typeface="Proxima Nova Bold"/>
                <a:cs typeface="Proxima Nova Bold"/>
                <a:sym typeface="Proxima Nova Bold"/>
              </a:rPr>
              <a:t>El Desafío de Transportar Esperanza en las Carreteras de México</a:t>
            </a:r>
            <a:r>
              <a:rPr lang="en-US" sz="3000" b="true">
                <a:solidFill>
                  <a:srgbClr val="1090CF"/>
                </a:solidFill>
                <a:latin typeface="Proxima Nova Bold"/>
                <a:ea typeface="Proxima Nova Bold"/>
                <a:cs typeface="Proxima Nova Bold"/>
                <a:sym typeface="Proxima Nova Bold"/>
              </a:rPr>
              <a:t> </a:t>
            </a:r>
          </a:p>
        </p:txBody>
      </p:sp>
      <p:sp>
        <p:nvSpPr>
          <p:cNvPr name="TextBox 45" id="45"/>
          <p:cNvSpPr txBox="true"/>
          <p:nvPr/>
        </p:nvSpPr>
        <p:spPr>
          <a:xfrm rot="0">
            <a:off x="1034215" y="1467956"/>
            <a:ext cx="12744394"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La Amenaza de Robo de Vehículos Comerciales y Mercancía en México</a:t>
            </a:r>
            <a:r>
              <a:rPr lang="en-US" b="true" sz="4800">
                <a:solidFill>
                  <a:srgbClr val="28323A"/>
                </a:solidFill>
                <a:latin typeface="Proxima Nova Bold"/>
                <a:ea typeface="Proxima Nova Bold"/>
                <a:cs typeface="Proxima Nova Bold"/>
                <a:sym typeface="Proxima Nova Bold"/>
              </a:rPr>
              <a:t> </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028700" y="4015439"/>
          <a:ext cx="16393871" cy="1734161"/>
        </p:xfrm>
        <a:graphic>
          <a:graphicData uri="http://schemas.openxmlformats.org/drawingml/2006/table">
            <a:tbl>
              <a:tblPr/>
              <a:tblGrid>
                <a:gridCol w="1261067"/>
                <a:gridCol w="1261067"/>
                <a:gridCol w="1261067"/>
                <a:gridCol w="1261067"/>
                <a:gridCol w="1261067"/>
                <a:gridCol w="1261067"/>
                <a:gridCol w="1261067"/>
                <a:gridCol w="1261067"/>
                <a:gridCol w="1261067"/>
                <a:gridCol w="1261067"/>
                <a:gridCol w="1261067"/>
                <a:gridCol w="1261067"/>
                <a:gridCol w="1261067"/>
              </a:tblGrid>
              <a:tr h="838755">
                <a:tc>
                  <a:txBody>
                    <a:bodyPr anchor="t" rtlCol="false"/>
                    <a:lstStyle/>
                    <a:p>
                      <a:pPr algn="ctr">
                        <a:lnSpc>
                          <a:spcPts val="2579"/>
                        </a:lnSpc>
                        <a:defRPr/>
                      </a:pPr>
                      <a:r>
                        <a:rPr lang="en-US" b="true" sz="1842">
                          <a:solidFill>
                            <a:srgbClr val="FEFEFE"/>
                          </a:solidFill>
                          <a:latin typeface="Proxima Nova Bold"/>
                          <a:ea typeface="Proxima Nova Bold"/>
                          <a:cs typeface="Proxima Nova Bold"/>
                          <a:sym typeface="Proxima Nova Bold"/>
                        </a:rPr>
                        <a:t>SEP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69"/>
                        </a:lnSpc>
                        <a:defRPr/>
                      </a:pPr>
                      <a:r>
                        <a:rPr lang="en-US" b="true" sz="1835">
                          <a:solidFill>
                            <a:srgbClr val="FEFEFE"/>
                          </a:solidFill>
                          <a:latin typeface="Arimo Bold"/>
                          <a:ea typeface="Arimo Bold"/>
                          <a:cs typeface="Arimo Bold"/>
                          <a:sym typeface="Arimo Bold"/>
                        </a:rPr>
                        <a:t>OCT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Arimo Bold"/>
                          <a:ea typeface="Arimo Bold"/>
                          <a:cs typeface="Arimo Bold"/>
                          <a:sym typeface="Arimo Bold"/>
                        </a:rPr>
                        <a:t>NOV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20"/>
                        </a:lnSpc>
                        <a:defRPr/>
                      </a:pPr>
                      <a:r>
                        <a:rPr lang="en-US" sz="1800" b="true">
                          <a:solidFill>
                            <a:srgbClr val="FEFEFE"/>
                          </a:solidFill>
                          <a:latin typeface="Arimo Bold"/>
                          <a:ea typeface="Arimo Bold"/>
                          <a:cs typeface="Arimo Bold"/>
                          <a:sym typeface="Arimo Bold"/>
                        </a:rPr>
                        <a:t>DEC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20"/>
                        </a:lnSpc>
                        <a:defRPr/>
                      </a:pPr>
                      <a:r>
                        <a:rPr lang="en-US" b="true" sz="1800">
                          <a:solidFill>
                            <a:srgbClr val="FEFEFE"/>
                          </a:solidFill>
                          <a:latin typeface="Proxima Nova Bold"/>
                          <a:ea typeface="Proxima Nova Bold"/>
                          <a:cs typeface="Proxima Nova Bold"/>
                          <a:sym typeface="Proxima Nova Bold"/>
                        </a:rPr>
                        <a:t>JAN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FEB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MAR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APR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MAY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JUN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JUL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AUG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SEP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r>
              <a:tr h="895405">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Arimo Bold"/>
                          <a:ea typeface="Arimo Bold"/>
                          <a:cs typeface="Arimo Bold"/>
                          <a:sym typeface="Arimo Bold"/>
                        </a:rPr>
                        <a:t>174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167</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162</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167</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167</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161</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176</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172</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167</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165</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171</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174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r>
            </a:tbl>
          </a:graphicData>
        </a:graphic>
      </p:graphicFrame>
      <p:graphicFrame>
        <p:nvGraphicFramePr>
          <p:cNvPr name="Table 3" id="3"/>
          <p:cNvGraphicFramePr>
            <a:graphicFrameLocks noGrp="true"/>
          </p:cNvGraphicFramePr>
          <p:nvPr/>
        </p:nvGraphicFramePr>
        <p:xfrm>
          <a:off x="1023185" y="7363975"/>
          <a:ext cx="16393871" cy="1734161"/>
        </p:xfrm>
        <a:graphic>
          <a:graphicData uri="http://schemas.openxmlformats.org/drawingml/2006/table">
            <a:tbl>
              <a:tblPr/>
              <a:tblGrid>
                <a:gridCol w="1366156"/>
                <a:gridCol w="1366156"/>
                <a:gridCol w="1366156"/>
                <a:gridCol w="1366156"/>
                <a:gridCol w="1366156"/>
                <a:gridCol w="1366156"/>
                <a:gridCol w="1366156"/>
                <a:gridCol w="1366156"/>
                <a:gridCol w="1366156"/>
                <a:gridCol w="1366156"/>
                <a:gridCol w="1366156"/>
                <a:gridCol w="1366156"/>
              </a:tblGrid>
              <a:tr h="838755">
                <a:tc>
                  <a:txBody>
                    <a:bodyPr anchor="t" rtlCol="false"/>
                    <a:lstStyle/>
                    <a:p>
                      <a:pPr algn="ctr">
                        <a:lnSpc>
                          <a:spcPts val="2569"/>
                        </a:lnSpc>
                        <a:defRPr/>
                      </a:pPr>
                      <a:r>
                        <a:rPr lang="en-US" b="true" sz="1835">
                          <a:solidFill>
                            <a:srgbClr val="FEFEFE"/>
                          </a:solidFill>
                          <a:latin typeface="Arimo Bold"/>
                          <a:ea typeface="Arimo Bold"/>
                          <a:cs typeface="Arimo Bold"/>
                          <a:sym typeface="Arimo Bold"/>
                        </a:rPr>
                        <a:t>OCT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Arimo Bold"/>
                          <a:ea typeface="Arimo Bold"/>
                          <a:cs typeface="Arimo Bold"/>
                          <a:sym typeface="Arimo Bold"/>
                        </a:rPr>
                        <a:t>NOV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20"/>
                        </a:lnSpc>
                        <a:defRPr/>
                      </a:pPr>
                      <a:r>
                        <a:rPr lang="en-US" sz="1800" b="true">
                          <a:solidFill>
                            <a:srgbClr val="FEFEFE"/>
                          </a:solidFill>
                          <a:latin typeface="Arimo Bold"/>
                          <a:ea typeface="Arimo Bold"/>
                          <a:cs typeface="Arimo Bold"/>
                          <a:sym typeface="Arimo Bold"/>
                        </a:rPr>
                        <a:t>DEC 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20"/>
                        </a:lnSpc>
                        <a:defRPr/>
                      </a:pPr>
                      <a:r>
                        <a:rPr lang="en-US" b="true" sz="1800">
                          <a:solidFill>
                            <a:srgbClr val="FEFEFE"/>
                          </a:solidFill>
                          <a:latin typeface="Proxima Nova Bold"/>
                          <a:ea typeface="Proxima Nova Bold"/>
                          <a:cs typeface="Proxima Nova Bold"/>
                          <a:sym typeface="Proxima Nova Bold"/>
                        </a:rPr>
                        <a:t>JAN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FEB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MAR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APR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MAY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JUN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JUL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AUG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c>
                  <a:txBody>
                    <a:bodyPr anchor="t" rtlCol="false"/>
                    <a:lstStyle/>
                    <a:p>
                      <a:pPr algn="ctr">
                        <a:lnSpc>
                          <a:spcPts val="2519"/>
                        </a:lnSpc>
                        <a:defRPr/>
                      </a:pPr>
                      <a:r>
                        <a:rPr lang="en-US" b="true" sz="1799">
                          <a:solidFill>
                            <a:srgbClr val="FEFEFE"/>
                          </a:solidFill>
                          <a:latin typeface="Proxima Nova Bold"/>
                          <a:ea typeface="Proxima Nova Bold"/>
                          <a:cs typeface="Proxima Nova Bold"/>
                          <a:sym typeface="Proxima Nova Bold"/>
                        </a:rPr>
                        <a:t>SEP 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1090CF"/>
                    </a:solidFill>
                  </a:tcPr>
                </a:tc>
              </a:tr>
              <a:tr h="895405">
                <a:tc>
                  <a:txBody>
                    <a:bodyPr anchor="t" rtlCol="false"/>
                    <a:lstStyle/>
                    <a:p>
                      <a:pPr algn="ctr">
                        <a:lnSpc>
                          <a:spcPts val="3079"/>
                        </a:lnSpc>
                        <a:defRPr/>
                      </a:pPr>
                      <a:r>
                        <a:rPr lang="en-US" sz="2199" b="true">
                          <a:solidFill>
                            <a:srgbClr val="000000"/>
                          </a:solidFill>
                          <a:latin typeface="Arimo Bold"/>
                          <a:ea typeface="Arimo Bold"/>
                          <a:cs typeface="Arimo Bold"/>
                          <a:sym typeface="Arimo Bold"/>
                        </a:rPr>
                        <a:t>26</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21</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25</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26</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27</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23</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24</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26</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c>
                  <a:txBody>
                    <a:bodyPr anchor="t" rtlCol="false"/>
                    <a:lstStyle/>
                    <a:p>
                      <a:pPr algn="ctr">
                        <a:lnSpc>
                          <a:spcPts val="3079"/>
                        </a:lnSpc>
                        <a:defRPr/>
                      </a:pPr>
                      <a:r>
                        <a:rPr lang="en-US" sz="2199" b="true">
                          <a:solidFill>
                            <a:srgbClr val="000000"/>
                          </a:solidFill>
                          <a:latin typeface="Proxima Nova Bold"/>
                          <a:ea typeface="Proxima Nova Bold"/>
                          <a:cs typeface="Proxima Nova Bold"/>
                          <a:sym typeface="Proxima Nova Bold"/>
                        </a:rPr>
                        <a:t>26</a:t>
                      </a:r>
                      <a:endParaRPr lang="en-US" sz="1100"/>
                    </a:p>
                  </a:txBody>
                  <a:tcPr marL="85725" marR="85725" marT="85725" marB="857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1F0F9"/>
                    </a:solidFill>
                  </a:tcPr>
                </a:tc>
              </a:tr>
            </a:tbl>
          </a:graphicData>
        </a:graphic>
      </p:graphicFrame>
      <p:grpSp>
        <p:nvGrpSpPr>
          <p:cNvPr name="Group 4" id="4"/>
          <p:cNvGrpSpPr/>
          <p:nvPr/>
        </p:nvGrpSpPr>
        <p:grpSpPr>
          <a:xfrm rot="0">
            <a:off x="1028700" y="3315239"/>
            <a:ext cx="16399387" cy="633525"/>
            <a:chOff x="0" y="0"/>
            <a:chExt cx="4319180" cy="166854"/>
          </a:xfrm>
        </p:grpSpPr>
        <p:sp>
          <p:nvSpPr>
            <p:cNvPr name="Freeform 5" id="5"/>
            <p:cNvSpPr/>
            <p:nvPr/>
          </p:nvSpPr>
          <p:spPr>
            <a:xfrm flipH="false" flipV="false" rot="0">
              <a:off x="0" y="0"/>
              <a:ext cx="4319180" cy="166854"/>
            </a:xfrm>
            <a:custGeom>
              <a:avLst/>
              <a:gdLst/>
              <a:ahLst/>
              <a:cxnLst/>
              <a:rect r="r" b="b" t="t" l="l"/>
              <a:pathLst>
                <a:path h="166854" w="4319180">
                  <a:moveTo>
                    <a:pt x="0" y="0"/>
                  </a:moveTo>
                  <a:lnTo>
                    <a:pt x="4319180" y="0"/>
                  </a:lnTo>
                  <a:lnTo>
                    <a:pt x="4319180" y="166854"/>
                  </a:lnTo>
                  <a:lnTo>
                    <a:pt x="0" y="166854"/>
                  </a:lnTo>
                  <a:close/>
                </a:path>
              </a:pathLst>
            </a:custGeom>
            <a:solidFill>
              <a:srgbClr val="E1F0F9"/>
            </a:solidFill>
          </p:spPr>
        </p:sp>
        <p:sp>
          <p:nvSpPr>
            <p:cNvPr name="TextBox 6" id="6"/>
            <p:cNvSpPr txBox="true"/>
            <p:nvPr/>
          </p:nvSpPr>
          <p:spPr>
            <a:xfrm>
              <a:off x="0" y="0"/>
              <a:ext cx="4319180" cy="166854"/>
            </a:xfrm>
            <a:prstGeom prst="rect">
              <a:avLst/>
            </a:prstGeom>
          </p:spPr>
          <p:txBody>
            <a:bodyPr anchor="ctr" rtlCol="false" tIns="50800" lIns="50800" bIns="50800" rIns="50800"/>
            <a:lstStyle/>
            <a:p>
              <a:pPr algn="ctr">
                <a:lnSpc>
                  <a:spcPts val="2640"/>
                </a:lnSpc>
              </a:pPr>
              <a:r>
                <a:rPr lang="en-US" b="true" sz="2200">
                  <a:solidFill>
                    <a:srgbClr val="1090CF"/>
                  </a:solidFill>
                  <a:latin typeface="Proxima Nova Bold"/>
                  <a:ea typeface="Proxima Nova Bold"/>
                  <a:cs typeface="Proxima Nova Bold"/>
                  <a:sym typeface="Proxima Nova Bold"/>
                </a:rPr>
                <a:t>Promedio diario de vehículos robados</a:t>
              </a:r>
            </a:p>
          </p:txBody>
        </p:sp>
      </p:grpSp>
      <p:grpSp>
        <p:nvGrpSpPr>
          <p:cNvPr name="Group 7" id="7"/>
          <p:cNvGrpSpPr/>
          <p:nvPr/>
        </p:nvGrpSpPr>
        <p:grpSpPr>
          <a:xfrm rot="0">
            <a:off x="1023185" y="6663776"/>
            <a:ext cx="16399387" cy="633525"/>
            <a:chOff x="0" y="0"/>
            <a:chExt cx="4319180" cy="166854"/>
          </a:xfrm>
        </p:grpSpPr>
        <p:sp>
          <p:nvSpPr>
            <p:cNvPr name="Freeform 8" id="8"/>
            <p:cNvSpPr/>
            <p:nvPr/>
          </p:nvSpPr>
          <p:spPr>
            <a:xfrm flipH="false" flipV="false" rot="0">
              <a:off x="0" y="0"/>
              <a:ext cx="4319180" cy="166854"/>
            </a:xfrm>
            <a:custGeom>
              <a:avLst/>
              <a:gdLst/>
              <a:ahLst/>
              <a:cxnLst/>
              <a:rect r="r" b="b" t="t" l="l"/>
              <a:pathLst>
                <a:path h="166854" w="4319180">
                  <a:moveTo>
                    <a:pt x="0" y="0"/>
                  </a:moveTo>
                  <a:lnTo>
                    <a:pt x="4319180" y="0"/>
                  </a:lnTo>
                  <a:lnTo>
                    <a:pt x="4319180" y="166854"/>
                  </a:lnTo>
                  <a:lnTo>
                    <a:pt x="0" y="166854"/>
                  </a:lnTo>
                  <a:close/>
                </a:path>
              </a:pathLst>
            </a:custGeom>
            <a:solidFill>
              <a:srgbClr val="E1F0F9"/>
            </a:solidFill>
          </p:spPr>
        </p:sp>
        <p:sp>
          <p:nvSpPr>
            <p:cNvPr name="TextBox 9" id="9"/>
            <p:cNvSpPr txBox="true"/>
            <p:nvPr/>
          </p:nvSpPr>
          <p:spPr>
            <a:xfrm>
              <a:off x="0" y="0"/>
              <a:ext cx="4319180" cy="166854"/>
            </a:xfrm>
            <a:prstGeom prst="rect">
              <a:avLst/>
            </a:prstGeom>
          </p:spPr>
          <p:txBody>
            <a:bodyPr anchor="ctr" rtlCol="false" tIns="50800" lIns="50800" bIns="50800" rIns="50800"/>
            <a:lstStyle/>
            <a:p>
              <a:pPr algn="ctr">
                <a:lnSpc>
                  <a:spcPts val="2640"/>
                </a:lnSpc>
              </a:pPr>
              <a:r>
                <a:rPr lang="en-US" b="true" sz="2200">
                  <a:solidFill>
                    <a:srgbClr val="1090CF"/>
                  </a:solidFill>
                  <a:latin typeface="Proxima Nova Bold"/>
                  <a:ea typeface="Proxima Nova Bold"/>
                  <a:cs typeface="Proxima Nova Bold"/>
                  <a:sym typeface="Proxima Nova Bold"/>
                </a:rPr>
                <a:t>Promedio diario de vehículos pesados robados</a:t>
              </a:r>
            </a:p>
          </p:txBody>
        </p:sp>
      </p:grpSp>
      <p:sp>
        <p:nvSpPr>
          <p:cNvPr name="Freeform 10" id="10"/>
          <p:cNvSpPr/>
          <p:nvPr/>
        </p:nvSpPr>
        <p:spPr>
          <a:xfrm flipH="false" flipV="false" rot="0">
            <a:off x="14700785" y="1557069"/>
            <a:ext cx="2558515" cy="1324032"/>
          </a:xfrm>
          <a:custGeom>
            <a:avLst/>
            <a:gdLst/>
            <a:ahLst/>
            <a:cxnLst/>
            <a:rect r="r" b="b" t="t" l="l"/>
            <a:pathLst>
              <a:path h="1324032" w="2558515">
                <a:moveTo>
                  <a:pt x="0" y="0"/>
                </a:moveTo>
                <a:lnTo>
                  <a:pt x="2558515" y="0"/>
                </a:lnTo>
                <a:lnTo>
                  <a:pt x="2558515" y="1324032"/>
                </a:lnTo>
                <a:lnTo>
                  <a:pt x="0" y="1324032"/>
                </a:lnTo>
                <a:lnTo>
                  <a:pt x="0" y="0"/>
                </a:lnTo>
                <a:close/>
              </a:path>
            </a:pathLst>
          </a:custGeom>
          <a:blipFill>
            <a:blip r:embed="rId3"/>
            <a:stretch>
              <a:fillRect l="0" t="0" r="0" b="0"/>
            </a:stretch>
          </a:blipFill>
        </p:spPr>
      </p:sp>
      <p:sp>
        <p:nvSpPr>
          <p:cNvPr name="TextBox 11" id="11"/>
          <p:cNvSpPr txBox="true"/>
          <p:nvPr/>
        </p:nvSpPr>
        <p:spPr>
          <a:xfrm rot="0">
            <a:off x="1034215" y="1505489"/>
            <a:ext cx="7659466"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Miles de Robos reportados al año, según AMIS</a:t>
            </a:r>
            <a:r>
              <a:rPr lang="en-US" b="true" sz="4800">
                <a:solidFill>
                  <a:srgbClr val="28323A"/>
                </a:solidFill>
                <a:latin typeface="Proxima Nova Bold"/>
                <a:ea typeface="Proxima Nova Bold"/>
                <a:cs typeface="Proxima Nova Bold"/>
                <a:sym typeface="Proxima Nova Bold"/>
              </a:rPr>
              <a:t> </a:t>
            </a:r>
          </a:p>
        </p:txBody>
      </p:sp>
      <p:sp>
        <p:nvSpPr>
          <p:cNvPr name="TextBox 12" id="12"/>
          <p:cNvSpPr txBox="true"/>
          <p:nvPr/>
        </p:nvSpPr>
        <p:spPr>
          <a:xfrm rot="0">
            <a:off x="1034215" y="5958926"/>
            <a:ext cx="5636270" cy="333375"/>
          </a:xfrm>
          <a:prstGeom prst="rect">
            <a:avLst/>
          </a:prstGeom>
        </p:spPr>
        <p:txBody>
          <a:bodyPr anchor="t" rtlCol="false" tIns="0" lIns="0" bIns="0" rIns="0">
            <a:spAutoFit/>
          </a:bodyPr>
          <a:lstStyle/>
          <a:p>
            <a:pPr algn="ctr">
              <a:lnSpc>
                <a:spcPts val="2640"/>
              </a:lnSpc>
              <a:spcBef>
                <a:spcPct val="0"/>
              </a:spcBef>
            </a:pPr>
            <a:r>
              <a:rPr lang="en-US" sz="2200">
                <a:solidFill>
                  <a:srgbClr val="000000"/>
                </a:solidFill>
                <a:latin typeface="Proxima Nova"/>
                <a:ea typeface="Proxima Nova"/>
                <a:cs typeface="Proxima Nova"/>
                <a:sym typeface="Proxima Nova"/>
              </a:rPr>
              <a:t>Miles de robos reportados al ano, segun AMIS</a:t>
            </a:r>
          </a:p>
        </p:txBody>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06396" y="17674"/>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TextBox 3" id="3"/>
          <p:cNvSpPr txBox="true"/>
          <p:nvPr/>
        </p:nvSpPr>
        <p:spPr>
          <a:xfrm rot="0">
            <a:off x="6131177" y="4487420"/>
            <a:ext cx="7112066" cy="466725"/>
          </a:xfrm>
          <a:prstGeom prst="rect">
            <a:avLst/>
          </a:prstGeom>
        </p:spPr>
        <p:txBody>
          <a:bodyPr anchor="t" rtlCol="false" tIns="0" lIns="0" bIns="0" rIns="0">
            <a:spAutoFit/>
          </a:bodyPr>
          <a:lstStyle/>
          <a:p>
            <a:pPr algn="l">
              <a:lnSpc>
                <a:spcPts val="3600"/>
              </a:lnSpc>
            </a:pPr>
          </a:p>
        </p:txBody>
      </p:sp>
      <p:grpSp>
        <p:nvGrpSpPr>
          <p:cNvPr name="Group 4" id="4"/>
          <p:cNvGrpSpPr/>
          <p:nvPr/>
        </p:nvGrpSpPr>
        <p:grpSpPr>
          <a:xfrm rot="0">
            <a:off x="1034215" y="3413580"/>
            <a:ext cx="7504074" cy="668121"/>
            <a:chOff x="0" y="0"/>
            <a:chExt cx="10005432" cy="890829"/>
          </a:xfrm>
        </p:grpSpPr>
        <p:grpSp>
          <p:nvGrpSpPr>
            <p:cNvPr name="Group 5" id="5"/>
            <p:cNvGrpSpPr/>
            <p:nvPr/>
          </p:nvGrpSpPr>
          <p:grpSpPr>
            <a:xfrm rot="0">
              <a:off x="0" y="0"/>
              <a:ext cx="891053" cy="890829"/>
              <a:chOff x="0" y="0"/>
              <a:chExt cx="879491" cy="879269"/>
            </a:xfrm>
          </p:grpSpPr>
          <p:sp>
            <p:nvSpPr>
              <p:cNvPr name="Freeform 6" id="6"/>
              <p:cNvSpPr/>
              <p:nvPr/>
            </p:nvSpPr>
            <p:spPr>
              <a:xfrm flipH="false" flipV="false" rot="0">
                <a:off x="0" y="0"/>
                <a:ext cx="879491" cy="879269"/>
              </a:xfrm>
              <a:custGeom>
                <a:avLst/>
                <a:gdLst/>
                <a:ahLst/>
                <a:cxnLst/>
                <a:rect r="r" b="b" t="t" l="l"/>
                <a:pathLst>
                  <a:path h="879269" w="879491">
                    <a:moveTo>
                      <a:pt x="439745" y="0"/>
                    </a:moveTo>
                    <a:cubicBezTo>
                      <a:pt x="196881" y="0"/>
                      <a:pt x="0" y="196831"/>
                      <a:pt x="0" y="439635"/>
                    </a:cubicBezTo>
                    <a:cubicBezTo>
                      <a:pt x="0" y="682438"/>
                      <a:pt x="196881" y="879269"/>
                      <a:pt x="439745" y="879269"/>
                    </a:cubicBezTo>
                    <a:cubicBezTo>
                      <a:pt x="682610" y="879269"/>
                      <a:pt x="879491" y="682438"/>
                      <a:pt x="879491" y="439635"/>
                    </a:cubicBezTo>
                    <a:cubicBezTo>
                      <a:pt x="879491" y="196831"/>
                      <a:pt x="682610" y="0"/>
                      <a:pt x="439745" y="0"/>
                    </a:cubicBezTo>
                    <a:close/>
                  </a:path>
                </a:pathLst>
              </a:custGeom>
              <a:solidFill>
                <a:srgbClr val="1090CF"/>
              </a:solidFill>
            </p:spPr>
          </p:sp>
          <p:sp>
            <p:nvSpPr>
              <p:cNvPr name="TextBox 7" id="7"/>
              <p:cNvSpPr txBox="true"/>
              <p:nvPr/>
            </p:nvSpPr>
            <p:spPr>
              <a:xfrm>
                <a:off x="82452" y="82432"/>
                <a:ext cx="714586" cy="714406"/>
              </a:xfrm>
              <a:prstGeom prst="rect">
                <a:avLst/>
              </a:prstGeom>
            </p:spPr>
            <p:txBody>
              <a:bodyPr anchor="ctr" rtlCol="false" tIns="50800" lIns="50800" bIns="50800" rIns="50800"/>
              <a:lstStyle/>
              <a:p>
                <a:pPr algn="ctr">
                  <a:lnSpc>
                    <a:spcPts val="2639"/>
                  </a:lnSpc>
                </a:pPr>
                <a:r>
                  <a:rPr lang="en-US" b="true" sz="2199">
                    <a:solidFill>
                      <a:srgbClr val="FFFFFF"/>
                    </a:solidFill>
                    <a:latin typeface="Proxima Nova Bold"/>
                    <a:ea typeface="Proxima Nova Bold"/>
                    <a:cs typeface="Proxima Nova Bold"/>
                    <a:sym typeface="Proxima Nova Bold"/>
                  </a:rPr>
                  <a:t>1</a:t>
                </a:r>
              </a:p>
            </p:txBody>
          </p:sp>
        </p:grpSp>
        <p:sp>
          <p:nvSpPr>
            <p:cNvPr name="TextBox 8" id="8"/>
            <p:cNvSpPr txBox="true"/>
            <p:nvPr/>
          </p:nvSpPr>
          <p:spPr>
            <a:xfrm rot="0">
              <a:off x="1247007" y="172364"/>
              <a:ext cx="8758426" cy="5588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Pérdidas Financieras Directas</a:t>
              </a:r>
            </a:p>
          </p:txBody>
        </p:sp>
      </p:grpSp>
      <p:grpSp>
        <p:nvGrpSpPr>
          <p:cNvPr name="Group 9" id="9"/>
          <p:cNvGrpSpPr/>
          <p:nvPr/>
        </p:nvGrpSpPr>
        <p:grpSpPr>
          <a:xfrm rot="0">
            <a:off x="1034215" y="4469223"/>
            <a:ext cx="7504074" cy="668121"/>
            <a:chOff x="0" y="0"/>
            <a:chExt cx="10005432" cy="890829"/>
          </a:xfrm>
        </p:grpSpPr>
        <p:grpSp>
          <p:nvGrpSpPr>
            <p:cNvPr name="Group 10" id="10"/>
            <p:cNvGrpSpPr/>
            <p:nvPr/>
          </p:nvGrpSpPr>
          <p:grpSpPr>
            <a:xfrm rot="0">
              <a:off x="0" y="0"/>
              <a:ext cx="891053" cy="890829"/>
              <a:chOff x="0" y="0"/>
              <a:chExt cx="879491" cy="879269"/>
            </a:xfrm>
          </p:grpSpPr>
          <p:sp>
            <p:nvSpPr>
              <p:cNvPr name="Freeform 11" id="11"/>
              <p:cNvSpPr/>
              <p:nvPr/>
            </p:nvSpPr>
            <p:spPr>
              <a:xfrm flipH="false" flipV="false" rot="0">
                <a:off x="0" y="0"/>
                <a:ext cx="879491" cy="879269"/>
              </a:xfrm>
              <a:custGeom>
                <a:avLst/>
                <a:gdLst/>
                <a:ahLst/>
                <a:cxnLst/>
                <a:rect r="r" b="b" t="t" l="l"/>
                <a:pathLst>
                  <a:path h="879269" w="879491">
                    <a:moveTo>
                      <a:pt x="439745" y="0"/>
                    </a:moveTo>
                    <a:cubicBezTo>
                      <a:pt x="196881" y="0"/>
                      <a:pt x="0" y="196831"/>
                      <a:pt x="0" y="439635"/>
                    </a:cubicBezTo>
                    <a:cubicBezTo>
                      <a:pt x="0" y="682438"/>
                      <a:pt x="196881" y="879269"/>
                      <a:pt x="439745" y="879269"/>
                    </a:cubicBezTo>
                    <a:cubicBezTo>
                      <a:pt x="682610" y="879269"/>
                      <a:pt x="879491" y="682438"/>
                      <a:pt x="879491" y="439635"/>
                    </a:cubicBezTo>
                    <a:cubicBezTo>
                      <a:pt x="879491" y="196831"/>
                      <a:pt x="682610" y="0"/>
                      <a:pt x="439745" y="0"/>
                    </a:cubicBezTo>
                    <a:close/>
                  </a:path>
                </a:pathLst>
              </a:custGeom>
              <a:solidFill>
                <a:srgbClr val="1090CF"/>
              </a:solidFill>
            </p:spPr>
          </p:sp>
          <p:sp>
            <p:nvSpPr>
              <p:cNvPr name="TextBox 12" id="12"/>
              <p:cNvSpPr txBox="true"/>
              <p:nvPr/>
            </p:nvSpPr>
            <p:spPr>
              <a:xfrm>
                <a:off x="82452" y="82432"/>
                <a:ext cx="714586" cy="714406"/>
              </a:xfrm>
              <a:prstGeom prst="rect">
                <a:avLst/>
              </a:prstGeom>
            </p:spPr>
            <p:txBody>
              <a:bodyPr anchor="ctr" rtlCol="false" tIns="50800" lIns="50800" bIns="50800" rIns="50800"/>
              <a:lstStyle/>
              <a:p>
                <a:pPr algn="ctr">
                  <a:lnSpc>
                    <a:spcPts val="2639"/>
                  </a:lnSpc>
                </a:pPr>
                <a:r>
                  <a:rPr lang="en-US" b="true" sz="2199">
                    <a:solidFill>
                      <a:srgbClr val="FFFFFF"/>
                    </a:solidFill>
                    <a:latin typeface="Proxima Nova Bold"/>
                    <a:ea typeface="Proxima Nova Bold"/>
                    <a:cs typeface="Proxima Nova Bold"/>
                    <a:sym typeface="Proxima Nova Bold"/>
                  </a:rPr>
                  <a:t>2</a:t>
                </a:r>
              </a:p>
            </p:txBody>
          </p:sp>
        </p:grpSp>
        <p:sp>
          <p:nvSpPr>
            <p:cNvPr name="TextBox 13" id="13"/>
            <p:cNvSpPr txBox="true"/>
            <p:nvPr/>
          </p:nvSpPr>
          <p:spPr>
            <a:xfrm rot="0">
              <a:off x="1247007" y="172364"/>
              <a:ext cx="8758426" cy="5588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Costos de Logística y Seguridad</a:t>
              </a:r>
            </a:p>
          </p:txBody>
        </p:sp>
      </p:grpSp>
      <p:grpSp>
        <p:nvGrpSpPr>
          <p:cNvPr name="Group 14" id="14"/>
          <p:cNvGrpSpPr/>
          <p:nvPr/>
        </p:nvGrpSpPr>
        <p:grpSpPr>
          <a:xfrm rot="0">
            <a:off x="1034215" y="5524866"/>
            <a:ext cx="7504074" cy="668121"/>
            <a:chOff x="0" y="0"/>
            <a:chExt cx="10005432" cy="890829"/>
          </a:xfrm>
        </p:grpSpPr>
        <p:grpSp>
          <p:nvGrpSpPr>
            <p:cNvPr name="Group 15" id="15"/>
            <p:cNvGrpSpPr/>
            <p:nvPr/>
          </p:nvGrpSpPr>
          <p:grpSpPr>
            <a:xfrm rot="0">
              <a:off x="0" y="0"/>
              <a:ext cx="891053" cy="890829"/>
              <a:chOff x="0" y="0"/>
              <a:chExt cx="879491" cy="879269"/>
            </a:xfrm>
          </p:grpSpPr>
          <p:sp>
            <p:nvSpPr>
              <p:cNvPr name="Freeform 16" id="16"/>
              <p:cNvSpPr/>
              <p:nvPr/>
            </p:nvSpPr>
            <p:spPr>
              <a:xfrm flipH="false" flipV="false" rot="0">
                <a:off x="0" y="0"/>
                <a:ext cx="879491" cy="879269"/>
              </a:xfrm>
              <a:custGeom>
                <a:avLst/>
                <a:gdLst/>
                <a:ahLst/>
                <a:cxnLst/>
                <a:rect r="r" b="b" t="t" l="l"/>
                <a:pathLst>
                  <a:path h="879269" w="879491">
                    <a:moveTo>
                      <a:pt x="439745" y="0"/>
                    </a:moveTo>
                    <a:cubicBezTo>
                      <a:pt x="196881" y="0"/>
                      <a:pt x="0" y="196831"/>
                      <a:pt x="0" y="439635"/>
                    </a:cubicBezTo>
                    <a:cubicBezTo>
                      <a:pt x="0" y="682438"/>
                      <a:pt x="196881" y="879269"/>
                      <a:pt x="439745" y="879269"/>
                    </a:cubicBezTo>
                    <a:cubicBezTo>
                      <a:pt x="682610" y="879269"/>
                      <a:pt x="879491" y="682438"/>
                      <a:pt x="879491" y="439635"/>
                    </a:cubicBezTo>
                    <a:cubicBezTo>
                      <a:pt x="879491" y="196831"/>
                      <a:pt x="682610" y="0"/>
                      <a:pt x="439745" y="0"/>
                    </a:cubicBezTo>
                    <a:close/>
                  </a:path>
                </a:pathLst>
              </a:custGeom>
              <a:solidFill>
                <a:srgbClr val="1090CF"/>
              </a:solidFill>
            </p:spPr>
          </p:sp>
          <p:sp>
            <p:nvSpPr>
              <p:cNvPr name="TextBox 17" id="17"/>
              <p:cNvSpPr txBox="true"/>
              <p:nvPr/>
            </p:nvSpPr>
            <p:spPr>
              <a:xfrm>
                <a:off x="82452" y="82432"/>
                <a:ext cx="714586" cy="714406"/>
              </a:xfrm>
              <a:prstGeom prst="rect">
                <a:avLst/>
              </a:prstGeom>
            </p:spPr>
            <p:txBody>
              <a:bodyPr anchor="ctr" rtlCol="false" tIns="50800" lIns="50800" bIns="50800" rIns="50800"/>
              <a:lstStyle/>
              <a:p>
                <a:pPr algn="ctr">
                  <a:lnSpc>
                    <a:spcPts val="2639"/>
                  </a:lnSpc>
                </a:pPr>
                <a:r>
                  <a:rPr lang="en-US" b="true" sz="2199">
                    <a:solidFill>
                      <a:srgbClr val="FFFFFF"/>
                    </a:solidFill>
                    <a:latin typeface="Proxima Nova Bold"/>
                    <a:ea typeface="Proxima Nova Bold"/>
                    <a:cs typeface="Proxima Nova Bold"/>
                    <a:sym typeface="Proxima Nova Bold"/>
                  </a:rPr>
                  <a:t>3</a:t>
                </a:r>
              </a:p>
            </p:txBody>
          </p:sp>
        </p:grpSp>
        <p:sp>
          <p:nvSpPr>
            <p:cNvPr name="TextBox 18" id="18"/>
            <p:cNvSpPr txBox="true"/>
            <p:nvPr/>
          </p:nvSpPr>
          <p:spPr>
            <a:xfrm rot="0">
              <a:off x="1247007" y="172364"/>
              <a:ext cx="8758426" cy="5588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Impacto en la Cadena de Suministro</a:t>
              </a:r>
            </a:p>
          </p:txBody>
        </p:sp>
      </p:grpSp>
      <p:grpSp>
        <p:nvGrpSpPr>
          <p:cNvPr name="Group 19" id="19"/>
          <p:cNvGrpSpPr/>
          <p:nvPr/>
        </p:nvGrpSpPr>
        <p:grpSpPr>
          <a:xfrm rot="0">
            <a:off x="1034215" y="6580510"/>
            <a:ext cx="7504074" cy="1386573"/>
            <a:chOff x="0" y="0"/>
            <a:chExt cx="10005432" cy="1848764"/>
          </a:xfrm>
        </p:grpSpPr>
        <p:grpSp>
          <p:nvGrpSpPr>
            <p:cNvPr name="Group 20" id="20"/>
            <p:cNvGrpSpPr/>
            <p:nvPr/>
          </p:nvGrpSpPr>
          <p:grpSpPr>
            <a:xfrm rot="0">
              <a:off x="0" y="0"/>
              <a:ext cx="891053" cy="890829"/>
              <a:chOff x="0" y="0"/>
              <a:chExt cx="879491" cy="879269"/>
            </a:xfrm>
          </p:grpSpPr>
          <p:sp>
            <p:nvSpPr>
              <p:cNvPr name="Freeform 21" id="21"/>
              <p:cNvSpPr/>
              <p:nvPr/>
            </p:nvSpPr>
            <p:spPr>
              <a:xfrm flipH="false" flipV="false" rot="0">
                <a:off x="0" y="0"/>
                <a:ext cx="879491" cy="879269"/>
              </a:xfrm>
              <a:custGeom>
                <a:avLst/>
                <a:gdLst/>
                <a:ahLst/>
                <a:cxnLst/>
                <a:rect r="r" b="b" t="t" l="l"/>
                <a:pathLst>
                  <a:path h="879269" w="879491">
                    <a:moveTo>
                      <a:pt x="439745" y="0"/>
                    </a:moveTo>
                    <a:cubicBezTo>
                      <a:pt x="196881" y="0"/>
                      <a:pt x="0" y="196831"/>
                      <a:pt x="0" y="439635"/>
                    </a:cubicBezTo>
                    <a:cubicBezTo>
                      <a:pt x="0" y="682438"/>
                      <a:pt x="196881" y="879269"/>
                      <a:pt x="439745" y="879269"/>
                    </a:cubicBezTo>
                    <a:cubicBezTo>
                      <a:pt x="682610" y="879269"/>
                      <a:pt x="879491" y="682438"/>
                      <a:pt x="879491" y="439635"/>
                    </a:cubicBezTo>
                    <a:cubicBezTo>
                      <a:pt x="879491" y="196831"/>
                      <a:pt x="682610" y="0"/>
                      <a:pt x="439745" y="0"/>
                    </a:cubicBezTo>
                    <a:close/>
                  </a:path>
                </a:pathLst>
              </a:custGeom>
              <a:solidFill>
                <a:srgbClr val="1090CF"/>
              </a:solidFill>
            </p:spPr>
          </p:sp>
          <p:sp>
            <p:nvSpPr>
              <p:cNvPr name="TextBox 22" id="22"/>
              <p:cNvSpPr txBox="true"/>
              <p:nvPr/>
            </p:nvSpPr>
            <p:spPr>
              <a:xfrm>
                <a:off x="82452" y="82432"/>
                <a:ext cx="714586" cy="714406"/>
              </a:xfrm>
              <a:prstGeom prst="rect">
                <a:avLst/>
              </a:prstGeom>
            </p:spPr>
            <p:txBody>
              <a:bodyPr anchor="ctr" rtlCol="false" tIns="50800" lIns="50800" bIns="50800" rIns="50800"/>
              <a:lstStyle/>
              <a:p>
                <a:pPr algn="ctr">
                  <a:lnSpc>
                    <a:spcPts val="2639"/>
                  </a:lnSpc>
                </a:pPr>
                <a:r>
                  <a:rPr lang="en-US" b="true" sz="2199">
                    <a:solidFill>
                      <a:srgbClr val="FFFFFF"/>
                    </a:solidFill>
                    <a:latin typeface="Proxima Nova Bold"/>
                    <a:ea typeface="Proxima Nova Bold"/>
                    <a:cs typeface="Proxima Nova Bold"/>
                    <a:sym typeface="Proxima Nova Bold"/>
                  </a:rPr>
                  <a:t>4</a:t>
                </a:r>
              </a:p>
            </p:txBody>
          </p:sp>
        </p:grpSp>
        <p:sp>
          <p:nvSpPr>
            <p:cNvPr name="TextBox 23" id="23"/>
            <p:cNvSpPr txBox="true"/>
            <p:nvPr/>
          </p:nvSpPr>
          <p:spPr>
            <a:xfrm rot="0">
              <a:off x="1247007" y="172364"/>
              <a:ext cx="8758426" cy="1676400"/>
            </a:xfrm>
            <a:prstGeom prst="rect">
              <a:avLst/>
            </a:prstGeom>
          </p:spPr>
          <p:txBody>
            <a:bodyPr anchor="t" rtlCol="false" tIns="0" lIns="0" bIns="0" rIns="0">
              <a:spAutoFit/>
            </a:bodyPr>
            <a:lstStyle/>
            <a:p>
              <a:pPr algn="l">
                <a:lnSpc>
                  <a:spcPts val="3360"/>
                </a:lnSpc>
              </a:pPr>
              <a:r>
                <a:rPr lang="en-US" sz="2800">
                  <a:solidFill>
                    <a:srgbClr val="222222"/>
                  </a:solidFill>
                  <a:latin typeface="Proxima Nova"/>
                  <a:ea typeface="Proxima Nova"/>
                  <a:cs typeface="Proxima Nova"/>
                  <a:sym typeface="Proxima Nova"/>
                </a:rPr>
                <a:t>Problemas de Reputación y Confianza con Clientes</a:t>
              </a:r>
            </a:p>
            <a:p>
              <a:pPr algn="l">
                <a:lnSpc>
                  <a:spcPts val="3360"/>
                </a:lnSpc>
                <a:spcBef>
                  <a:spcPct val="0"/>
                </a:spcBef>
              </a:pPr>
            </a:p>
          </p:txBody>
        </p:sp>
      </p:grpSp>
      <p:grpSp>
        <p:nvGrpSpPr>
          <p:cNvPr name="Group 24" id="24"/>
          <p:cNvGrpSpPr/>
          <p:nvPr/>
        </p:nvGrpSpPr>
        <p:grpSpPr>
          <a:xfrm rot="0">
            <a:off x="1034215" y="7636153"/>
            <a:ext cx="7504074" cy="668121"/>
            <a:chOff x="0" y="0"/>
            <a:chExt cx="10005432" cy="890829"/>
          </a:xfrm>
        </p:grpSpPr>
        <p:grpSp>
          <p:nvGrpSpPr>
            <p:cNvPr name="Group 25" id="25"/>
            <p:cNvGrpSpPr/>
            <p:nvPr/>
          </p:nvGrpSpPr>
          <p:grpSpPr>
            <a:xfrm rot="0">
              <a:off x="0" y="0"/>
              <a:ext cx="891053" cy="890829"/>
              <a:chOff x="0" y="0"/>
              <a:chExt cx="879491" cy="879269"/>
            </a:xfrm>
          </p:grpSpPr>
          <p:sp>
            <p:nvSpPr>
              <p:cNvPr name="Freeform 26" id="26"/>
              <p:cNvSpPr/>
              <p:nvPr/>
            </p:nvSpPr>
            <p:spPr>
              <a:xfrm flipH="false" flipV="false" rot="0">
                <a:off x="0" y="0"/>
                <a:ext cx="879491" cy="879269"/>
              </a:xfrm>
              <a:custGeom>
                <a:avLst/>
                <a:gdLst/>
                <a:ahLst/>
                <a:cxnLst/>
                <a:rect r="r" b="b" t="t" l="l"/>
                <a:pathLst>
                  <a:path h="879269" w="879491">
                    <a:moveTo>
                      <a:pt x="439745" y="0"/>
                    </a:moveTo>
                    <a:cubicBezTo>
                      <a:pt x="196881" y="0"/>
                      <a:pt x="0" y="196831"/>
                      <a:pt x="0" y="439635"/>
                    </a:cubicBezTo>
                    <a:cubicBezTo>
                      <a:pt x="0" y="682438"/>
                      <a:pt x="196881" y="879269"/>
                      <a:pt x="439745" y="879269"/>
                    </a:cubicBezTo>
                    <a:cubicBezTo>
                      <a:pt x="682610" y="879269"/>
                      <a:pt x="879491" y="682438"/>
                      <a:pt x="879491" y="439635"/>
                    </a:cubicBezTo>
                    <a:cubicBezTo>
                      <a:pt x="879491" y="196831"/>
                      <a:pt x="682610" y="0"/>
                      <a:pt x="439745" y="0"/>
                    </a:cubicBezTo>
                    <a:close/>
                  </a:path>
                </a:pathLst>
              </a:custGeom>
              <a:solidFill>
                <a:srgbClr val="1090CF"/>
              </a:solidFill>
            </p:spPr>
          </p:sp>
          <p:sp>
            <p:nvSpPr>
              <p:cNvPr name="TextBox 27" id="27"/>
              <p:cNvSpPr txBox="true"/>
              <p:nvPr/>
            </p:nvSpPr>
            <p:spPr>
              <a:xfrm>
                <a:off x="82452" y="82432"/>
                <a:ext cx="714586" cy="714406"/>
              </a:xfrm>
              <a:prstGeom prst="rect">
                <a:avLst/>
              </a:prstGeom>
            </p:spPr>
            <p:txBody>
              <a:bodyPr anchor="ctr" rtlCol="false" tIns="50800" lIns="50800" bIns="50800" rIns="50800"/>
              <a:lstStyle/>
              <a:p>
                <a:pPr algn="ctr">
                  <a:lnSpc>
                    <a:spcPts val="2639"/>
                  </a:lnSpc>
                </a:pPr>
                <a:r>
                  <a:rPr lang="en-US" b="true" sz="2199">
                    <a:solidFill>
                      <a:srgbClr val="FFFFFF"/>
                    </a:solidFill>
                    <a:latin typeface="Proxima Nova Bold"/>
                    <a:ea typeface="Proxima Nova Bold"/>
                    <a:cs typeface="Proxima Nova Bold"/>
                    <a:sym typeface="Proxima Nova Bold"/>
                  </a:rPr>
                  <a:t>5</a:t>
                </a:r>
              </a:p>
            </p:txBody>
          </p:sp>
        </p:grpSp>
        <p:sp>
          <p:nvSpPr>
            <p:cNvPr name="TextBox 28" id="28"/>
            <p:cNvSpPr txBox="true"/>
            <p:nvPr/>
          </p:nvSpPr>
          <p:spPr>
            <a:xfrm rot="0">
              <a:off x="1247007" y="172364"/>
              <a:ext cx="8758426" cy="5588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Riesgos Legales</a:t>
              </a:r>
            </a:p>
          </p:txBody>
        </p:sp>
      </p:grpSp>
      <p:sp>
        <p:nvSpPr>
          <p:cNvPr name="Freeform 29" id="29"/>
          <p:cNvSpPr/>
          <p:nvPr/>
        </p:nvSpPr>
        <p:spPr>
          <a:xfrm flipH="false" flipV="false" rot="0">
            <a:off x="10710371" y="0"/>
            <a:ext cx="7577629" cy="10322348"/>
          </a:xfrm>
          <a:custGeom>
            <a:avLst/>
            <a:gdLst/>
            <a:ahLst/>
            <a:cxnLst/>
            <a:rect r="r" b="b" t="t" l="l"/>
            <a:pathLst>
              <a:path h="10322348" w="7577629">
                <a:moveTo>
                  <a:pt x="0" y="0"/>
                </a:moveTo>
                <a:lnTo>
                  <a:pt x="7577629" y="0"/>
                </a:lnTo>
                <a:lnTo>
                  <a:pt x="7577629" y="10322348"/>
                </a:lnTo>
                <a:lnTo>
                  <a:pt x="0" y="10322348"/>
                </a:lnTo>
                <a:lnTo>
                  <a:pt x="0" y="0"/>
                </a:lnTo>
                <a:close/>
              </a:path>
            </a:pathLst>
          </a:custGeom>
          <a:blipFill>
            <a:blip r:embed="rId4"/>
            <a:stretch>
              <a:fillRect l="-50235" t="0" r="-54223" b="0"/>
            </a:stretch>
          </a:blipFill>
        </p:spPr>
      </p:sp>
      <p:sp>
        <p:nvSpPr>
          <p:cNvPr name="TextBox 30" id="30"/>
          <p:cNvSpPr txBox="true"/>
          <p:nvPr/>
        </p:nvSpPr>
        <p:spPr>
          <a:xfrm rot="0">
            <a:off x="1034215" y="1467956"/>
            <a:ext cx="8426621"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El Impacto de Robo Vehicular y Mercancía</a:t>
            </a:r>
            <a:r>
              <a:rPr lang="en-US" b="true" sz="4800">
                <a:solidFill>
                  <a:srgbClr val="28323A"/>
                </a:solidFill>
                <a:latin typeface="Proxima Nova Bold"/>
                <a:ea typeface="Proxima Nova Bold"/>
                <a:cs typeface="Proxima Nova Bold"/>
                <a:sym typeface="Proxima Nova Bold"/>
              </a:rPr>
              <a:t> </a:t>
            </a:r>
          </a:p>
        </p:txBody>
      </p:sp>
      <p:sp>
        <p:nvSpPr>
          <p:cNvPr name="Freeform 31" id="31"/>
          <p:cNvSpPr/>
          <p:nvPr/>
        </p:nvSpPr>
        <p:spPr>
          <a:xfrm flipH="false" flipV="false" rot="0">
            <a:off x="10710371" y="5776003"/>
            <a:ext cx="7577629" cy="4510997"/>
          </a:xfrm>
          <a:custGeom>
            <a:avLst/>
            <a:gdLst/>
            <a:ahLst/>
            <a:cxnLst/>
            <a:rect r="r" b="b" t="t" l="l"/>
            <a:pathLst>
              <a:path h="4510997" w="7577629">
                <a:moveTo>
                  <a:pt x="0" y="0"/>
                </a:moveTo>
                <a:lnTo>
                  <a:pt x="7577629" y="0"/>
                </a:lnTo>
                <a:lnTo>
                  <a:pt x="7577629" y="4510997"/>
                </a:lnTo>
                <a:lnTo>
                  <a:pt x="0" y="4510997"/>
                </a:lnTo>
                <a:lnTo>
                  <a:pt x="0" y="0"/>
                </a:lnTo>
                <a:close/>
              </a:path>
            </a:pathLst>
          </a:custGeom>
          <a:blipFill>
            <a:blip r:embed="rId5"/>
            <a:stretch>
              <a:fillRect l="-38275" t="-2615" r="-45439" b="-205990"/>
            </a:stretch>
          </a:blipFill>
        </p:spPr>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06396" y="17674"/>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0710371" y="0"/>
            <a:ext cx="7577629" cy="10304674"/>
          </a:xfrm>
          <a:custGeom>
            <a:avLst/>
            <a:gdLst/>
            <a:ahLst/>
            <a:cxnLst/>
            <a:rect r="r" b="b" t="t" l="l"/>
            <a:pathLst>
              <a:path h="10304674" w="7577629">
                <a:moveTo>
                  <a:pt x="0" y="0"/>
                </a:moveTo>
                <a:lnTo>
                  <a:pt x="7577629" y="0"/>
                </a:lnTo>
                <a:lnTo>
                  <a:pt x="7577629" y="10304674"/>
                </a:lnTo>
                <a:lnTo>
                  <a:pt x="0" y="10304674"/>
                </a:lnTo>
                <a:lnTo>
                  <a:pt x="0" y="0"/>
                </a:lnTo>
                <a:close/>
              </a:path>
            </a:pathLst>
          </a:custGeom>
          <a:blipFill>
            <a:blip r:embed="rId4"/>
            <a:stretch>
              <a:fillRect l="-68720" t="0" r="-51503" b="0"/>
            </a:stretch>
          </a:blipFill>
        </p:spPr>
      </p:sp>
      <p:sp>
        <p:nvSpPr>
          <p:cNvPr name="TextBox 4" id="4"/>
          <p:cNvSpPr txBox="true"/>
          <p:nvPr/>
        </p:nvSpPr>
        <p:spPr>
          <a:xfrm rot="0">
            <a:off x="6131177" y="4487420"/>
            <a:ext cx="7112066" cy="466725"/>
          </a:xfrm>
          <a:prstGeom prst="rect">
            <a:avLst/>
          </a:prstGeom>
        </p:spPr>
        <p:txBody>
          <a:bodyPr anchor="t" rtlCol="false" tIns="0" lIns="0" bIns="0" rIns="0">
            <a:spAutoFit/>
          </a:bodyPr>
          <a:lstStyle/>
          <a:p>
            <a:pPr algn="l">
              <a:lnSpc>
                <a:spcPts val="3600"/>
              </a:lnSpc>
            </a:pPr>
          </a:p>
        </p:txBody>
      </p:sp>
      <p:sp>
        <p:nvSpPr>
          <p:cNvPr name="TextBox 5" id="5"/>
          <p:cNvSpPr txBox="true"/>
          <p:nvPr/>
        </p:nvSpPr>
        <p:spPr>
          <a:xfrm rot="0">
            <a:off x="1034215" y="1467956"/>
            <a:ext cx="9203980"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La Realidad de los Operadores de Vehículos Pesados en México</a:t>
            </a:r>
            <a:r>
              <a:rPr lang="en-US" b="true" sz="4800">
                <a:solidFill>
                  <a:srgbClr val="28323A"/>
                </a:solidFill>
                <a:latin typeface="Proxima Nova Bold"/>
                <a:ea typeface="Proxima Nova Bold"/>
                <a:cs typeface="Proxima Nova Bold"/>
                <a:sym typeface="Proxima Nova Bold"/>
              </a:rPr>
              <a:t> </a:t>
            </a:r>
          </a:p>
        </p:txBody>
      </p:sp>
      <p:grpSp>
        <p:nvGrpSpPr>
          <p:cNvPr name="Group 6" id="6"/>
          <p:cNvGrpSpPr/>
          <p:nvPr/>
        </p:nvGrpSpPr>
        <p:grpSpPr>
          <a:xfrm rot="0">
            <a:off x="1028700" y="3360179"/>
            <a:ext cx="5102477" cy="2102082"/>
            <a:chOff x="0" y="0"/>
            <a:chExt cx="6803303" cy="2802776"/>
          </a:xfrm>
        </p:grpSpPr>
        <p:sp>
          <p:nvSpPr>
            <p:cNvPr name="TextBox 7" id="7"/>
            <p:cNvSpPr txBox="true"/>
            <p:nvPr/>
          </p:nvSpPr>
          <p:spPr>
            <a:xfrm rot="0">
              <a:off x="0" y="330660"/>
              <a:ext cx="6803303" cy="1974410"/>
            </a:xfrm>
            <a:prstGeom prst="rect">
              <a:avLst/>
            </a:prstGeom>
          </p:spPr>
          <p:txBody>
            <a:bodyPr anchor="t" rtlCol="false" tIns="0" lIns="0" bIns="0" rIns="0">
              <a:spAutoFit/>
            </a:bodyPr>
            <a:lstStyle/>
            <a:p>
              <a:pPr algn="l">
                <a:lnSpc>
                  <a:spcPts val="12201"/>
                </a:lnSpc>
              </a:pPr>
              <a:r>
                <a:rPr lang="en-US" sz="9159" b="true">
                  <a:solidFill>
                    <a:srgbClr val="1090CF"/>
                  </a:solidFill>
                  <a:latin typeface="Proxima Nova Bold"/>
                  <a:ea typeface="Proxima Nova Bold"/>
                  <a:cs typeface="Proxima Nova Bold"/>
                  <a:sym typeface="Proxima Nova Bold"/>
                </a:rPr>
                <a:t>56,000</a:t>
              </a:r>
            </a:p>
          </p:txBody>
        </p:sp>
        <p:sp>
          <p:nvSpPr>
            <p:cNvPr name="TextBox 8" id="8"/>
            <p:cNvSpPr txBox="true"/>
            <p:nvPr/>
          </p:nvSpPr>
          <p:spPr>
            <a:xfrm rot="0">
              <a:off x="8420" y="2177488"/>
              <a:ext cx="5246091" cy="625289"/>
            </a:xfrm>
            <a:prstGeom prst="rect">
              <a:avLst/>
            </a:prstGeom>
          </p:spPr>
          <p:txBody>
            <a:bodyPr anchor="t" rtlCol="false" tIns="0" lIns="0" bIns="0" rIns="0">
              <a:spAutoFit/>
            </a:bodyPr>
            <a:lstStyle/>
            <a:p>
              <a:pPr algn="l">
                <a:lnSpc>
                  <a:spcPts val="3709"/>
                </a:lnSpc>
                <a:spcBef>
                  <a:spcPct val="0"/>
                </a:spcBef>
              </a:pPr>
              <a:r>
                <a:rPr lang="en-US" b="true" sz="3091">
                  <a:solidFill>
                    <a:srgbClr val="1090CF"/>
                  </a:solidFill>
                  <a:latin typeface="Proxima Nova Bold"/>
                  <a:ea typeface="Proxima Nova Bold"/>
                  <a:cs typeface="Proxima Nova Bold"/>
                  <a:sym typeface="Proxima Nova Bold"/>
                </a:rPr>
                <a:t>conductores en 2023</a:t>
              </a:r>
            </a:p>
          </p:txBody>
        </p:sp>
        <p:sp>
          <p:nvSpPr>
            <p:cNvPr name="TextBox 9" id="9"/>
            <p:cNvSpPr txBox="true"/>
            <p:nvPr/>
          </p:nvSpPr>
          <p:spPr>
            <a:xfrm rot="0">
              <a:off x="0" y="0"/>
              <a:ext cx="4158214" cy="596205"/>
            </a:xfrm>
            <a:prstGeom prst="rect">
              <a:avLst/>
            </a:prstGeom>
          </p:spPr>
          <p:txBody>
            <a:bodyPr anchor="t" rtlCol="false" tIns="0" lIns="0" bIns="0" rIns="0">
              <a:spAutoFit/>
            </a:bodyPr>
            <a:lstStyle/>
            <a:p>
              <a:pPr algn="l">
                <a:lnSpc>
                  <a:spcPts val="3572"/>
                </a:lnSpc>
                <a:spcBef>
                  <a:spcPct val="0"/>
                </a:spcBef>
              </a:pPr>
              <a:r>
                <a:rPr lang="en-US" sz="2977">
                  <a:solidFill>
                    <a:srgbClr val="000000"/>
                  </a:solidFill>
                  <a:latin typeface="Proxima Nova"/>
                  <a:ea typeface="Proxima Nova"/>
                  <a:cs typeface="Proxima Nova"/>
                  <a:sym typeface="Proxima Nova"/>
                </a:rPr>
                <a:t>Déficit de</a:t>
              </a:r>
            </a:p>
          </p:txBody>
        </p:sp>
      </p:grpSp>
      <p:grpSp>
        <p:nvGrpSpPr>
          <p:cNvPr name="Group 10" id="10"/>
          <p:cNvGrpSpPr/>
          <p:nvPr/>
        </p:nvGrpSpPr>
        <p:grpSpPr>
          <a:xfrm rot="0">
            <a:off x="1028700" y="6457423"/>
            <a:ext cx="5272363" cy="2258187"/>
            <a:chOff x="0" y="0"/>
            <a:chExt cx="7029817" cy="3010916"/>
          </a:xfrm>
        </p:grpSpPr>
        <p:sp>
          <p:nvSpPr>
            <p:cNvPr name="Freeform 11" id="11"/>
            <p:cNvSpPr/>
            <p:nvPr/>
          </p:nvSpPr>
          <p:spPr>
            <a:xfrm flipH="false" flipV="false" rot="0">
              <a:off x="0" y="0"/>
              <a:ext cx="1120991" cy="1120991"/>
            </a:xfrm>
            <a:custGeom>
              <a:avLst/>
              <a:gdLst/>
              <a:ahLst/>
              <a:cxnLst/>
              <a:rect r="r" b="b" t="t" l="l"/>
              <a:pathLst>
                <a:path h="1120991" w="1120991">
                  <a:moveTo>
                    <a:pt x="0" y="0"/>
                  </a:moveTo>
                  <a:lnTo>
                    <a:pt x="1120991" y="0"/>
                  </a:lnTo>
                  <a:lnTo>
                    <a:pt x="1120991" y="1120991"/>
                  </a:lnTo>
                  <a:lnTo>
                    <a:pt x="0" y="1120991"/>
                  </a:lnTo>
                  <a:lnTo>
                    <a:pt x="0" y="0"/>
                  </a:lnTo>
                  <a:close/>
                </a:path>
              </a:pathLst>
            </a:custGeom>
            <a:blipFill>
              <a:blip r:embed="rId5"/>
              <a:stretch>
                <a:fillRect l="0" t="0" r="0" b="0"/>
              </a:stretch>
            </a:blipFill>
          </p:spPr>
        </p:sp>
        <p:sp>
          <p:nvSpPr>
            <p:cNvPr name="TextBox 12" id="12"/>
            <p:cNvSpPr txBox="true"/>
            <p:nvPr/>
          </p:nvSpPr>
          <p:spPr>
            <a:xfrm rot="0">
              <a:off x="0" y="1220216"/>
              <a:ext cx="7029817" cy="1790700"/>
            </a:xfrm>
            <a:prstGeom prst="rect">
              <a:avLst/>
            </a:prstGeom>
          </p:spPr>
          <p:txBody>
            <a:bodyPr anchor="t" rtlCol="false" tIns="0" lIns="0" bIns="0" rIns="0">
              <a:spAutoFit/>
            </a:bodyPr>
            <a:lstStyle/>
            <a:p>
              <a:pPr algn="l">
                <a:lnSpc>
                  <a:spcPts val="3599"/>
                </a:lnSpc>
                <a:spcBef>
                  <a:spcPct val="0"/>
                </a:spcBef>
              </a:pPr>
              <a:r>
                <a:rPr lang="en-US" sz="2999">
                  <a:solidFill>
                    <a:srgbClr val="000000"/>
                  </a:solidFill>
                  <a:latin typeface="Proxima Nova"/>
                  <a:ea typeface="Proxima Nova"/>
                  <a:cs typeface="Proxima Nova"/>
                  <a:sym typeface="Proxima Nova"/>
                </a:rPr>
                <a:t>La inseguridad en las carreteras es uno de los problemas principales</a:t>
              </a:r>
            </a:p>
          </p:txBody>
        </p:sp>
      </p:grpSp>
      <p:sp>
        <p:nvSpPr>
          <p:cNvPr name="AutoShape 13" id="13"/>
          <p:cNvSpPr/>
          <p:nvPr/>
        </p:nvSpPr>
        <p:spPr>
          <a:xfrm>
            <a:off x="1028700" y="5962123"/>
            <a:ext cx="4607505" cy="0"/>
          </a:xfrm>
          <a:prstGeom prst="line">
            <a:avLst/>
          </a:prstGeom>
          <a:ln cap="flat" w="38100">
            <a:solidFill>
              <a:srgbClr val="1090CF"/>
            </a:solidFill>
            <a:prstDash val="solid"/>
            <a:headEnd type="none" len="sm" w="sm"/>
            <a:tailEnd type="none" len="sm" w="sm"/>
          </a:ln>
        </p:spPr>
      </p:sp>
      <p:sp>
        <p:nvSpPr>
          <p:cNvPr name="Freeform 14" id="14"/>
          <p:cNvSpPr/>
          <p:nvPr/>
        </p:nvSpPr>
        <p:spPr>
          <a:xfrm flipH="false" flipV="false" rot="0">
            <a:off x="10710371" y="6327811"/>
            <a:ext cx="7577629" cy="4510997"/>
          </a:xfrm>
          <a:custGeom>
            <a:avLst/>
            <a:gdLst/>
            <a:ahLst/>
            <a:cxnLst/>
            <a:rect r="r" b="b" t="t" l="l"/>
            <a:pathLst>
              <a:path h="4510997" w="7577629">
                <a:moveTo>
                  <a:pt x="0" y="0"/>
                </a:moveTo>
                <a:lnTo>
                  <a:pt x="7577629" y="0"/>
                </a:lnTo>
                <a:lnTo>
                  <a:pt x="7577629" y="4510997"/>
                </a:lnTo>
                <a:lnTo>
                  <a:pt x="0" y="4510997"/>
                </a:lnTo>
                <a:lnTo>
                  <a:pt x="0" y="0"/>
                </a:lnTo>
                <a:close/>
              </a:path>
            </a:pathLst>
          </a:custGeom>
          <a:blipFill>
            <a:blip r:embed="rId6"/>
            <a:stretch>
              <a:fillRect l="-38275" t="-2615" r="-45439" b="-205990"/>
            </a:stretch>
          </a:blipFill>
        </p:spPr>
      </p:sp>
      <p:grpSp>
        <p:nvGrpSpPr>
          <p:cNvPr name="Group 15" id="15"/>
          <p:cNvGrpSpPr/>
          <p:nvPr/>
        </p:nvGrpSpPr>
        <p:grpSpPr>
          <a:xfrm rot="0">
            <a:off x="6408877" y="6327811"/>
            <a:ext cx="5470246" cy="2930489"/>
            <a:chOff x="0" y="0"/>
            <a:chExt cx="7293661" cy="3907319"/>
          </a:xfrm>
        </p:grpSpPr>
        <p:sp>
          <p:nvSpPr>
            <p:cNvPr name="Freeform 16" id="16"/>
            <p:cNvSpPr/>
            <p:nvPr/>
          </p:nvSpPr>
          <p:spPr>
            <a:xfrm flipH="false" flipV="false" rot="-10800000">
              <a:off x="0" y="0"/>
              <a:ext cx="7293661" cy="3907319"/>
            </a:xfrm>
            <a:custGeom>
              <a:avLst/>
              <a:gdLst/>
              <a:ahLst/>
              <a:cxnLst/>
              <a:rect r="r" b="b" t="t" l="l"/>
              <a:pathLst>
                <a:path h="3907319" w="7293661">
                  <a:moveTo>
                    <a:pt x="0" y="0"/>
                  </a:moveTo>
                  <a:lnTo>
                    <a:pt x="7293661" y="0"/>
                  </a:lnTo>
                  <a:lnTo>
                    <a:pt x="7293661" y="3907319"/>
                  </a:lnTo>
                  <a:lnTo>
                    <a:pt x="0" y="390731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7" id="17"/>
            <p:cNvSpPr txBox="true"/>
            <p:nvPr/>
          </p:nvSpPr>
          <p:spPr>
            <a:xfrm rot="0">
              <a:off x="699400" y="1054038"/>
              <a:ext cx="5935980" cy="1921708"/>
            </a:xfrm>
            <a:prstGeom prst="rect">
              <a:avLst/>
            </a:prstGeom>
          </p:spPr>
          <p:txBody>
            <a:bodyPr anchor="t" rtlCol="false" tIns="0" lIns="0" bIns="0" rIns="0">
              <a:spAutoFit/>
            </a:bodyPr>
            <a:lstStyle/>
            <a:p>
              <a:pPr algn="l">
                <a:lnSpc>
                  <a:spcPts val="3836"/>
                </a:lnSpc>
              </a:pPr>
              <a:r>
                <a:rPr lang="en-US" sz="2950" b="true">
                  <a:solidFill>
                    <a:srgbClr val="1090CF"/>
                  </a:solidFill>
                  <a:latin typeface="Proxima Nova Bold"/>
                  <a:ea typeface="Proxima Nova Bold"/>
                  <a:cs typeface="Proxima Nova Bold"/>
                  <a:sym typeface="Proxima Nova Bold"/>
                </a:rPr>
                <a:t>Para ellos, cada viaje es una prueba de resistencia y valentía</a:t>
              </a:r>
            </a:p>
          </p:txBody>
        </p:sp>
      </p:gr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9075387" y="2574813"/>
            <a:ext cx="9044858" cy="6683487"/>
          </a:xfrm>
          <a:custGeom>
            <a:avLst/>
            <a:gdLst/>
            <a:ahLst/>
            <a:cxnLst/>
            <a:rect r="r" b="b" t="t" l="l"/>
            <a:pathLst>
              <a:path h="6683487" w="9044858">
                <a:moveTo>
                  <a:pt x="0" y="0"/>
                </a:moveTo>
                <a:lnTo>
                  <a:pt x="9044858" y="0"/>
                </a:lnTo>
                <a:lnTo>
                  <a:pt x="9044858" y="6683487"/>
                </a:lnTo>
                <a:lnTo>
                  <a:pt x="0" y="6683487"/>
                </a:lnTo>
                <a:lnTo>
                  <a:pt x="0" y="0"/>
                </a:lnTo>
                <a:close/>
              </a:path>
            </a:pathLst>
          </a:custGeom>
          <a:blipFill>
            <a:blip r:embed="rId4"/>
            <a:stretch>
              <a:fillRect l="0" t="-11190" r="0" b="0"/>
            </a:stretch>
          </a:blipFill>
        </p:spPr>
      </p:sp>
      <p:sp>
        <p:nvSpPr>
          <p:cNvPr name="TextBox 4" id="4"/>
          <p:cNvSpPr txBox="true"/>
          <p:nvPr/>
        </p:nvSpPr>
        <p:spPr>
          <a:xfrm rot="0">
            <a:off x="853422" y="991706"/>
            <a:ext cx="6730180" cy="466725"/>
          </a:xfrm>
          <a:prstGeom prst="rect">
            <a:avLst/>
          </a:prstGeom>
        </p:spPr>
        <p:txBody>
          <a:bodyPr anchor="t" rtlCol="false" tIns="0" lIns="0" bIns="0" rIns="0">
            <a:spAutoFit/>
          </a:bodyPr>
          <a:lstStyle/>
          <a:p>
            <a:pPr algn="l">
              <a:lnSpc>
                <a:spcPts val="3600"/>
              </a:lnSpc>
            </a:pPr>
            <a:r>
              <a:rPr lang="en-US" sz="3000" b="true">
                <a:solidFill>
                  <a:srgbClr val="FFFFFF"/>
                </a:solidFill>
                <a:latin typeface="Proxima Nova Bold"/>
                <a:ea typeface="Proxima Nova Bold"/>
                <a:cs typeface="Proxima Nova Bold"/>
                <a:sym typeface="Proxima Nova Bold"/>
              </a:rPr>
              <a:t>Seguridad en el Transporte:</a:t>
            </a:r>
            <a:r>
              <a:rPr lang="en-US" sz="3000" b="true">
                <a:solidFill>
                  <a:srgbClr val="FFFFFF"/>
                </a:solidFill>
                <a:latin typeface="Proxima Nova Bold"/>
                <a:ea typeface="Proxima Nova Bold"/>
                <a:cs typeface="Proxima Nova Bold"/>
                <a:sym typeface="Proxima Nova Bold"/>
              </a:rPr>
              <a:t> </a:t>
            </a:r>
          </a:p>
        </p:txBody>
      </p:sp>
      <p:sp>
        <p:nvSpPr>
          <p:cNvPr name="TextBox 5" id="5"/>
          <p:cNvSpPr txBox="true"/>
          <p:nvPr/>
        </p:nvSpPr>
        <p:spPr>
          <a:xfrm rot="0">
            <a:off x="853422" y="1546915"/>
            <a:ext cx="12744394"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Tecnología Navixy &amp; Suntech en Acción</a:t>
            </a:r>
          </a:p>
        </p:txBody>
      </p:sp>
      <p:grpSp>
        <p:nvGrpSpPr>
          <p:cNvPr name="Group 6" id="6"/>
          <p:cNvGrpSpPr/>
          <p:nvPr/>
        </p:nvGrpSpPr>
        <p:grpSpPr>
          <a:xfrm rot="0">
            <a:off x="853422" y="2917950"/>
            <a:ext cx="7165886" cy="723900"/>
            <a:chOff x="0" y="0"/>
            <a:chExt cx="9554514" cy="965200"/>
          </a:xfrm>
        </p:grpSpPr>
        <p:sp>
          <p:nvSpPr>
            <p:cNvPr name="TextBox 7" id="7"/>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Actualizaciones y Alertas en tiempo real desde la salida del almacén hasta el destino</a:t>
              </a:r>
            </a:p>
          </p:txBody>
        </p:sp>
        <p:sp>
          <p:nvSpPr>
            <p:cNvPr name="Freeform 8" id="8"/>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grpSp>
        <p:nvGrpSpPr>
          <p:cNvPr name="Group 9" id="9"/>
          <p:cNvGrpSpPr/>
          <p:nvPr/>
        </p:nvGrpSpPr>
        <p:grpSpPr>
          <a:xfrm rot="0">
            <a:off x="853422" y="4069008"/>
            <a:ext cx="7165886" cy="723900"/>
            <a:chOff x="0" y="0"/>
            <a:chExt cx="9554514" cy="965200"/>
          </a:xfrm>
        </p:grpSpPr>
        <p:sp>
          <p:nvSpPr>
            <p:cNvPr name="TextBox 10" id="10"/>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Paro de motor, botones de pánico, bloqueo de puertas</a:t>
              </a:r>
            </a:p>
          </p:txBody>
        </p:sp>
        <p:sp>
          <p:nvSpPr>
            <p:cNvPr name="Freeform 11" id="11"/>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grpSp>
        <p:nvGrpSpPr>
          <p:cNvPr name="Group 12" id="12"/>
          <p:cNvGrpSpPr/>
          <p:nvPr/>
        </p:nvGrpSpPr>
        <p:grpSpPr>
          <a:xfrm rot="0">
            <a:off x="853422" y="5220067"/>
            <a:ext cx="7165886" cy="723900"/>
            <a:chOff x="0" y="0"/>
            <a:chExt cx="9554514" cy="965200"/>
          </a:xfrm>
        </p:grpSpPr>
        <p:sp>
          <p:nvSpPr>
            <p:cNvPr name="TextBox 13" id="13"/>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Detección de desvíos de ruta, paradas en zonas peligrosas, y alertas de puertas abiertas</a:t>
              </a:r>
            </a:p>
          </p:txBody>
        </p:sp>
        <p:sp>
          <p:nvSpPr>
            <p:cNvPr name="Freeform 14" id="14"/>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grpSp>
        <p:nvGrpSpPr>
          <p:cNvPr name="Group 15" id="15"/>
          <p:cNvGrpSpPr/>
          <p:nvPr/>
        </p:nvGrpSpPr>
        <p:grpSpPr>
          <a:xfrm rot="0">
            <a:off x="853422" y="6371126"/>
            <a:ext cx="7165886" cy="723900"/>
            <a:chOff x="0" y="0"/>
            <a:chExt cx="9554514" cy="965200"/>
          </a:xfrm>
        </p:grpSpPr>
        <p:sp>
          <p:nvSpPr>
            <p:cNvPr name="TextBox 16" id="16"/>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Detección de pérdida de una parte de mercancía (RFID)</a:t>
              </a:r>
            </a:p>
          </p:txBody>
        </p:sp>
        <p:sp>
          <p:nvSpPr>
            <p:cNvPr name="Freeform 17" id="17"/>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grpSp>
        <p:nvGrpSpPr>
          <p:cNvPr name="Group 18" id="18"/>
          <p:cNvGrpSpPr/>
          <p:nvPr/>
        </p:nvGrpSpPr>
        <p:grpSpPr>
          <a:xfrm rot="0">
            <a:off x="853422" y="7229278"/>
            <a:ext cx="7165886" cy="723900"/>
            <a:chOff x="0" y="0"/>
            <a:chExt cx="9554514" cy="965200"/>
          </a:xfrm>
        </p:grpSpPr>
        <p:sp>
          <p:nvSpPr>
            <p:cNvPr name="TextBox 19" id="19"/>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Geo Enlaces facilitan la transparencia y colaboración con terceros en Tiempo Real</a:t>
              </a:r>
            </a:p>
          </p:txBody>
        </p:sp>
        <p:sp>
          <p:nvSpPr>
            <p:cNvPr name="Freeform 20" id="20"/>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grpSp>
        <p:nvGrpSpPr>
          <p:cNvPr name="Group 21" id="21"/>
          <p:cNvGrpSpPr/>
          <p:nvPr/>
        </p:nvGrpSpPr>
        <p:grpSpPr>
          <a:xfrm rot="0">
            <a:off x="853422" y="8380337"/>
            <a:ext cx="7165886" cy="723900"/>
            <a:chOff x="0" y="0"/>
            <a:chExt cx="9554514" cy="965200"/>
          </a:xfrm>
        </p:grpSpPr>
        <p:sp>
          <p:nvSpPr>
            <p:cNvPr name="TextBox 22" id="22"/>
            <p:cNvSpPr txBox="true"/>
            <p:nvPr/>
          </p:nvSpPr>
          <p:spPr>
            <a:xfrm rot="0">
              <a:off x="711638" y="-9525"/>
              <a:ext cx="8842876" cy="974725"/>
            </a:xfrm>
            <a:prstGeom prst="rect">
              <a:avLst/>
            </a:prstGeom>
          </p:spPr>
          <p:txBody>
            <a:bodyPr anchor="t" rtlCol="false" tIns="0" lIns="0" bIns="0" rIns="0">
              <a:spAutoFit/>
            </a:bodyPr>
            <a:lstStyle/>
            <a:p>
              <a:pPr algn="l">
                <a:lnSpc>
                  <a:spcPts val="2879"/>
                </a:lnSpc>
                <a:spcBef>
                  <a:spcPct val="0"/>
                </a:spcBef>
              </a:pPr>
              <a:r>
                <a:rPr lang="en-US" sz="2399">
                  <a:solidFill>
                    <a:srgbClr val="FFFFFF"/>
                  </a:solidFill>
                  <a:latin typeface="Roboto"/>
                  <a:ea typeface="Roboto"/>
                  <a:cs typeface="Roboto"/>
                  <a:sym typeface="Roboto"/>
                </a:rPr>
                <a:t>Operador está consciente que no está solo en la carretera</a:t>
              </a:r>
            </a:p>
          </p:txBody>
        </p:sp>
        <p:sp>
          <p:nvSpPr>
            <p:cNvPr name="Freeform 23" id="23"/>
            <p:cNvSpPr/>
            <p:nvPr/>
          </p:nvSpPr>
          <p:spPr>
            <a:xfrm flipH="false" flipV="false" rot="0">
              <a:off x="0" y="0"/>
              <a:ext cx="530490" cy="574658"/>
            </a:xfrm>
            <a:custGeom>
              <a:avLst/>
              <a:gdLst/>
              <a:ahLst/>
              <a:cxnLst/>
              <a:rect r="r" b="b" t="t" l="l"/>
              <a:pathLst>
                <a:path h="574658" w="530490">
                  <a:moveTo>
                    <a:pt x="0" y="0"/>
                  </a:moveTo>
                  <a:lnTo>
                    <a:pt x="530490" y="0"/>
                  </a:lnTo>
                  <a:lnTo>
                    <a:pt x="530490" y="574658"/>
                  </a:lnTo>
                  <a:lnTo>
                    <a:pt x="0" y="574658"/>
                  </a:lnTo>
                  <a:lnTo>
                    <a:pt x="0" y="0"/>
                  </a:lnTo>
                  <a:close/>
                </a:path>
              </a:pathLst>
            </a:custGeom>
            <a:blipFill>
              <a:blip r:embed="rId5"/>
              <a:stretch>
                <a:fillRect l="-4162" t="0" r="-4162" b="0"/>
              </a:stretch>
            </a:blipFill>
          </p:spPr>
        </p:sp>
      </p:gr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 y="17674"/>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160771" y="3755962"/>
            <a:ext cx="1159136" cy="1159136"/>
          </a:xfrm>
          <a:custGeom>
            <a:avLst/>
            <a:gdLst/>
            <a:ahLst/>
            <a:cxnLst/>
            <a:rect r="r" b="b" t="t" l="l"/>
            <a:pathLst>
              <a:path h="1159136" w="1159136">
                <a:moveTo>
                  <a:pt x="0" y="0"/>
                </a:moveTo>
                <a:lnTo>
                  <a:pt x="1159136" y="0"/>
                </a:lnTo>
                <a:lnTo>
                  <a:pt x="1159136" y="1159136"/>
                </a:lnTo>
                <a:lnTo>
                  <a:pt x="0" y="1159136"/>
                </a:lnTo>
                <a:lnTo>
                  <a:pt x="0" y="0"/>
                </a:lnTo>
                <a:close/>
              </a:path>
            </a:pathLst>
          </a:custGeom>
          <a:blipFill>
            <a:blip r:embed="rId4"/>
            <a:stretch>
              <a:fillRect l="0" t="0" r="0" b="0"/>
            </a:stretch>
          </a:blipFill>
        </p:spPr>
      </p:sp>
      <p:sp>
        <p:nvSpPr>
          <p:cNvPr name="Freeform 4" id="4"/>
          <p:cNvSpPr/>
          <p:nvPr/>
        </p:nvSpPr>
        <p:spPr>
          <a:xfrm flipH="false" flipV="false" rot="0">
            <a:off x="1314945" y="6112477"/>
            <a:ext cx="1004963" cy="1184050"/>
          </a:xfrm>
          <a:custGeom>
            <a:avLst/>
            <a:gdLst/>
            <a:ahLst/>
            <a:cxnLst/>
            <a:rect r="r" b="b" t="t" l="l"/>
            <a:pathLst>
              <a:path h="1184050" w="1004963">
                <a:moveTo>
                  <a:pt x="0" y="0"/>
                </a:moveTo>
                <a:lnTo>
                  <a:pt x="1004962" y="0"/>
                </a:lnTo>
                <a:lnTo>
                  <a:pt x="1004962" y="1184050"/>
                </a:lnTo>
                <a:lnTo>
                  <a:pt x="0" y="1184050"/>
                </a:lnTo>
                <a:lnTo>
                  <a:pt x="0" y="0"/>
                </a:lnTo>
                <a:close/>
              </a:path>
            </a:pathLst>
          </a:custGeom>
          <a:blipFill>
            <a:blip r:embed="rId5"/>
            <a:stretch>
              <a:fillRect l="0" t="0" r="0" b="0"/>
            </a:stretch>
          </a:blipFill>
        </p:spPr>
      </p:sp>
      <p:sp>
        <p:nvSpPr>
          <p:cNvPr name="Freeform 5" id="5"/>
          <p:cNvSpPr/>
          <p:nvPr/>
        </p:nvSpPr>
        <p:spPr>
          <a:xfrm flipH="false" flipV="false" rot="0">
            <a:off x="10710371" y="0"/>
            <a:ext cx="7577629" cy="10304674"/>
          </a:xfrm>
          <a:custGeom>
            <a:avLst/>
            <a:gdLst/>
            <a:ahLst/>
            <a:cxnLst/>
            <a:rect r="r" b="b" t="t" l="l"/>
            <a:pathLst>
              <a:path h="10304674" w="7577629">
                <a:moveTo>
                  <a:pt x="0" y="0"/>
                </a:moveTo>
                <a:lnTo>
                  <a:pt x="7577629" y="0"/>
                </a:lnTo>
                <a:lnTo>
                  <a:pt x="7577629" y="10304674"/>
                </a:lnTo>
                <a:lnTo>
                  <a:pt x="0" y="10304674"/>
                </a:lnTo>
                <a:lnTo>
                  <a:pt x="0" y="0"/>
                </a:lnTo>
                <a:close/>
              </a:path>
            </a:pathLst>
          </a:custGeom>
          <a:blipFill>
            <a:blip r:embed="rId6"/>
            <a:stretch>
              <a:fillRect l="-68720" t="0" r="-51503" b="0"/>
            </a:stretch>
          </a:blipFill>
        </p:spPr>
      </p:sp>
      <p:sp>
        <p:nvSpPr>
          <p:cNvPr name="Freeform 6" id="6"/>
          <p:cNvSpPr/>
          <p:nvPr/>
        </p:nvSpPr>
        <p:spPr>
          <a:xfrm flipH="false" flipV="false" rot="0">
            <a:off x="10710371" y="0"/>
            <a:ext cx="7577729" cy="10642599"/>
          </a:xfrm>
          <a:custGeom>
            <a:avLst/>
            <a:gdLst/>
            <a:ahLst/>
            <a:cxnLst/>
            <a:rect r="r" b="b" t="t" l="l"/>
            <a:pathLst>
              <a:path h="10642599" w="7577729">
                <a:moveTo>
                  <a:pt x="0" y="0"/>
                </a:moveTo>
                <a:lnTo>
                  <a:pt x="7577729" y="0"/>
                </a:lnTo>
                <a:lnTo>
                  <a:pt x="7577729" y="10642599"/>
                </a:lnTo>
                <a:lnTo>
                  <a:pt x="0" y="10642599"/>
                </a:lnTo>
                <a:lnTo>
                  <a:pt x="0" y="0"/>
                </a:lnTo>
                <a:close/>
              </a:path>
            </a:pathLst>
          </a:custGeom>
          <a:blipFill>
            <a:blip r:embed="rId7"/>
            <a:stretch>
              <a:fillRect l="-78581" t="-13721" r="-82180" b="0"/>
            </a:stretch>
          </a:blipFill>
        </p:spPr>
      </p:sp>
      <p:sp>
        <p:nvSpPr>
          <p:cNvPr name="Freeform 7" id="7"/>
          <p:cNvSpPr/>
          <p:nvPr/>
        </p:nvSpPr>
        <p:spPr>
          <a:xfrm flipH="false" flipV="false" rot="0">
            <a:off x="10710371" y="5776003"/>
            <a:ext cx="7577629" cy="4510997"/>
          </a:xfrm>
          <a:custGeom>
            <a:avLst/>
            <a:gdLst/>
            <a:ahLst/>
            <a:cxnLst/>
            <a:rect r="r" b="b" t="t" l="l"/>
            <a:pathLst>
              <a:path h="4510997" w="7577629">
                <a:moveTo>
                  <a:pt x="0" y="0"/>
                </a:moveTo>
                <a:lnTo>
                  <a:pt x="7577629" y="0"/>
                </a:lnTo>
                <a:lnTo>
                  <a:pt x="7577629" y="4510997"/>
                </a:lnTo>
                <a:lnTo>
                  <a:pt x="0" y="4510997"/>
                </a:lnTo>
                <a:lnTo>
                  <a:pt x="0" y="0"/>
                </a:lnTo>
                <a:close/>
              </a:path>
            </a:pathLst>
          </a:custGeom>
          <a:blipFill>
            <a:blip r:embed="rId8"/>
            <a:stretch>
              <a:fillRect l="-38275" t="-2615" r="-45439" b="-205990"/>
            </a:stretch>
          </a:blipFill>
        </p:spPr>
      </p:sp>
      <p:grpSp>
        <p:nvGrpSpPr>
          <p:cNvPr name="Group 8" id="8"/>
          <p:cNvGrpSpPr/>
          <p:nvPr/>
        </p:nvGrpSpPr>
        <p:grpSpPr>
          <a:xfrm rot="0">
            <a:off x="9460837" y="5161174"/>
            <a:ext cx="6130128" cy="4474994"/>
            <a:chOff x="0" y="0"/>
            <a:chExt cx="8173505" cy="5966658"/>
          </a:xfrm>
        </p:grpSpPr>
        <p:sp>
          <p:nvSpPr>
            <p:cNvPr name="Freeform 9" id="9"/>
            <p:cNvSpPr/>
            <p:nvPr/>
          </p:nvSpPr>
          <p:spPr>
            <a:xfrm flipH="false" flipV="false" rot="0">
              <a:off x="0" y="0"/>
              <a:ext cx="8173505" cy="5966658"/>
            </a:xfrm>
            <a:custGeom>
              <a:avLst/>
              <a:gdLst/>
              <a:ahLst/>
              <a:cxnLst/>
              <a:rect r="r" b="b" t="t" l="l"/>
              <a:pathLst>
                <a:path h="5966658" w="8173505">
                  <a:moveTo>
                    <a:pt x="0" y="0"/>
                  </a:moveTo>
                  <a:lnTo>
                    <a:pt x="8173505" y="0"/>
                  </a:lnTo>
                  <a:lnTo>
                    <a:pt x="8173505" y="5966658"/>
                  </a:lnTo>
                  <a:lnTo>
                    <a:pt x="0" y="5966658"/>
                  </a:lnTo>
                  <a:lnTo>
                    <a:pt x="0" y="0"/>
                  </a:lnTo>
                  <a:close/>
                </a:path>
              </a:pathLst>
            </a:custGeom>
            <a:blipFill>
              <a:blip r:embed="rId9"/>
              <a:stretch>
                <a:fillRect l="0" t="0" r="0" b="0"/>
              </a:stretch>
            </a:blipFill>
          </p:spPr>
        </p:sp>
        <p:sp>
          <p:nvSpPr>
            <p:cNvPr name="Freeform 10" id="10"/>
            <p:cNvSpPr/>
            <p:nvPr/>
          </p:nvSpPr>
          <p:spPr>
            <a:xfrm flipH="false" flipV="false" rot="0">
              <a:off x="582411" y="459692"/>
              <a:ext cx="480797" cy="5071565"/>
            </a:xfrm>
            <a:custGeom>
              <a:avLst/>
              <a:gdLst/>
              <a:ahLst/>
              <a:cxnLst/>
              <a:rect r="r" b="b" t="t" l="l"/>
              <a:pathLst>
                <a:path h="5071565" w="480797">
                  <a:moveTo>
                    <a:pt x="0" y="0"/>
                  </a:moveTo>
                  <a:lnTo>
                    <a:pt x="480797" y="0"/>
                  </a:lnTo>
                  <a:lnTo>
                    <a:pt x="480797" y="5071565"/>
                  </a:lnTo>
                  <a:lnTo>
                    <a:pt x="0" y="5071565"/>
                  </a:lnTo>
                  <a:lnTo>
                    <a:pt x="0" y="0"/>
                  </a:lnTo>
                  <a:close/>
                </a:path>
              </a:pathLst>
            </a:custGeom>
            <a:blipFill>
              <a:blip r:embed="rId10"/>
              <a:stretch>
                <a:fillRect l="0" t="0" r="-1587720" b="0"/>
              </a:stretch>
            </a:blipFill>
          </p:spPr>
        </p:sp>
        <p:pic>
          <p:nvPicPr>
            <p:cNvPr name="Picture 11" id="11">
              <a:hlinkClick action="ppaction://media"/>
            </p:cNvPr>
            <p:cNvPicPr>
              <a:picLocks noChangeAspect="true"/>
            </p:cNvPicPr>
            <p:nvPr>
              <a:videoFile r:link="rId12"/>
              <p:extLst>
                <p:ext uri="{DAA4B4D4-6D71-4841-9C94-3DE7FCFB9230}">
                  <p14:media xmlns:p14="http://schemas.microsoft.com/office/powerpoint/2010/main" r:embed="rId13">
                    <p14:trim st="0.0000" end="4499.5850"/>
                  </p14:media>
                </p:ext>
              </p:extLst>
            </p:nvPr>
          </p:nvPicPr>
          <p:blipFill>
            <a:blip r:embed="rId11"/>
            <a:srcRect l="17163" t="18955" r="31869" b="18252"/>
            <a:stretch>
              <a:fillRect/>
            </a:stretch>
          </p:blipFill>
          <p:spPr>
            <a:xfrm flipH="false" flipV="false" rot="0">
              <a:off x="1063208" y="451851"/>
              <a:ext cx="6582994" cy="5069011"/>
            </a:xfrm>
            <a:prstGeom prst="rect">
              <a:avLst/>
            </a:prstGeom>
          </p:spPr>
        </p:pic>
      </p:grpSp>
      <p:sp>
        <p:nvSpPr>
          <p:cNvPr name="TextBox 12" id="12"/>
          <p:cNvSpPr txBox="true"/>
          <p:nvPr/>
        </p:nvSpPr>
        <p:spPr>
          <a:xfrm rot="0">
            <a:off x="1034215" y="1467956"/>
            <a:ext cx="8426621"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La importancia de crear las capas de protección</a:t>
            </a:r>
          </a:p>
        </p:txBody>
      </p:sp>
      <p:sp>
        <p:nvSpPr>
          <p:cNvPr name="TextBox 13" id="13"/>
          <p:cNvSpPr txBox="true"/>
          <p:nvPr/>
        </p:nvSpPr>
        <p:spPr>
          <a:xfrm rot="0">
            <a:off x="2753683" y="3657798"/>
            <a:ext cx="6534952" cy="8382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Poliza de Seguro adecuada, monitoreo en Tiempo Real de los activos</a:t>
            </a:r>
          </a:p>
        </p:txBody>
      </p:sp>
      <p:sp>
        <p:nvSpPr>
          <p:cNvPr name="TextBox 14" id="14"/>
          <p:cNvSpPr txBox="true"/>
          <p:nvPr/>
        </p:nvSpPr>
        <p:spPr>
          <a:xfrm rot="0">
            <a:off x="2753683" y="6112477"/>
            <a:ext cx="6390317" cy="1257300"/>
          </a:xfrm>
          <a:prstGeom prst="rect">
            <a:avLst/>
          </a:prstGeom>
        </p:spPr>
        <p:txBody>
          <a:bodyPr anchor="t" rtlCol="false" tIns="0" lIns="0" bIns="0" rIns="0">
            <a:spAutoFit/>
          </a:bodyPr>
          <a:lstStyle/>
          <a:p>
            <a:pPr algn="l">
              <a:lnSpc>
                <a:spcPts val="3360"/>
              </a:lnSpc>
              <a:spcBef>
                <a:spcPct val="0"/>
              </a:spcBef>
            </a:pPr>
            <a:r>
              <a:rPr lang="en-US" sz="2800">
                <a:solidFill>
                  <a:srgbClr val="222222"/>
                </a:solidFill>
                <a:latin typeface="Proxima Nova"/>
                <a:ea typeface="Proxima Nova"/>
                <a:cs typeface="Proxima Nova"/>
                <a:sym typeface="Proxima Nova"/>
              </a:rPr>
              <a:t>Protocolos de seguridad y Equipo de Emergencia  (Centro de Monitoreo para  Respuesta Inmediata)</a:t>
            </a:r>
          </a:p>
        </p:txBody>
      </p:sp>
    </p:spTree>
  </p:cSld>
  <p:clrMapOvr>
    <a:masterClrMapping/>
  </p:clrMapOvr>
  <p:transition spd="slow">
    <p:push dir="l"/>
  </p:transition>
  <p:timing>
    <p:tnLst>
      <p:par>
        <p:cTn dur="indefinite" restart="never" nodeType="tmRoot">
          <p:childTnLst>
            <p:video>
              <p:cMediaNode vol="100000">
                <p:cTn fill="hold" display="false">
                  <p:stCondLst>
                    <p:cond delay="indefinite"/>
                  </p:stCondLst>
                </p:cTn>
                <p:tgtEl>
                  <p:spTgt spid="11"/>
                </p:tgtEl>
              </p:cMediaNode>
            </p:video>
          </p:childTnLst>
        </p:cTn>
      </p:par>
    </p:tnLst>
  </p:timing>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090CF"/>
        </a:solidFill>
      </p:bgPr>
    </p:bg>
    <p:spTree>
      <p:nvGrpSpPr>
        <p:cNvPr id="1" name=""/>
        <p:cNvGrpSpPr/>
        <p:nvPr/>
      </p:nvGrpSpPr>
      <p:grpSpPr>
        <a:xfrm>
          <a:off x="0" y="0"/>
          <a:ext cx="0" cy="0"/>
          <a:chOff x="0" y="0"/>
          <a:chExt cx="0" cy="0"/>
        </a:xfrm>
      </p:grpSpPr>
      <p:sp>
        <p:nvSpPr>
          <p:cNvPr name="Freeform 2" id="2"/>
          <p:cNvSpPr/>
          <p:nvPr/>
        </p:nvSpPr>
        <p:spPr>
          <a:xfrm flipH="false" flipV="false" rot="0">
            <a:off x="1592483" y="3332795"/>
            <a:ext cx="14854397" cy="6992305"/>
          </a:xfrm>
          <a:custGeom>
            <a:avLst/>
            <a:gdLst/>
            <a:ahLst/>
            <a:cxnLst/>
            <a:rect r="r" b="b" t="t" l="l"/>
            <a:pathLst>
              <a:path h="6992305" w="14854397">
                <a:moveTo>
                  <a:pt x="0" y="0"/>
                </a:moveTo>
                <a:lnTo>
                  <a:pt x="14854396" y="0"/>
                </a:lnTo>
                <a:lnTo>
                  <a:pt x="14854396" y="6992305"/>
                </a:lnTo>
                <a:lnTo>
                  <a:pt x="0" y="6992305"/>
                </a:lnTo>
                <a:lnTo>
                  <a:pt x="0" y="0"/>
                </a:lnTo>
                <a:close/>
              </a:path>
            </a:pathLst>
          </a:custGeom>
          <a:blipFill>
            <a:blip r:embed="rId3"/>
            <a:stretch>
              <a:fillRect l="-8104" t="-36700" r="-6291" b="0"/>
            </a:stretch>
          </a:blipFill>
        </p:spPr>
      </p:sp>
      <p:sp>
        <p:nvSpPr>
          <p:cNvPr name="TextBox 3" id="3"/>
          <p:cNvSpPr txBox="true"/>
          <p:nvPr/>
        </p:nvSpPr>
        <p:spPr>
          <a:xfrm rot="0">
            <a:off x="1111647" y="1467956"/>
            <a:ext cx="16451296"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Tecnología aplicada en la solución de hardware y software</a:t>
            </a:r>
          </a:p>
        </p:txBody>
      </p:sp>
      <p:sp>
        <p:nvSpPr>
          <p:cNvPr name="TextBox 4" id="4"/>
          <p:cNvSpPr txBox="true"/>
          <p:nvPr/>
        </p:nvSpPr>
        <p:spPr>
          <a:xfrm rot="0">
            <a:off x="1111647" y="2373572"/>
            <a:ext cx="16147653" cy="1257300"/>
          </a:xfrm>
          <a:prstGeom prst="rect">
            <a:avLst/>
          </a:prstGeom>
        </p:spPr>
        <p:txBody>
          <a:bodyPr anchor="t" rtlCol="false" tIns="0" lIns="0" bIns="0" rIns="0">
            <a:spAutoFit/>
          </a:bodyPr>
          <a:lstStyle/>
          <a:p>
            <a:pPr algn="l">
              <a:lnSpc>
                <a:spcPts val="3360"/>
              </a:lnSpc>
            </a:pPr>
            <a:r>
              <a:rPr lang="en-US" sz="2800">
                <a:solidFill>
                  <a:srgbClr val="FFFFFF"/>
                </a:solidFill>
                <a:latin typeface="Proxima Nova"/>
                <a:ea typeface="Proxima Nova"/>
                <a:cs typeface="Proxima Nova"/>
                <a:sym typeface="Proxima Nova"/>
              </a:rPr>
              <a:t>En Navixy ofrecemos una variedad de integraciones de dispositivos, desde básicos. con anti-jammer hasta sistemas de rastreo sofisticados y de multiples funcionalidades</a:t>
            </a:r>
          </a:p>
          <a:p>
            <a:pPr algn="l">
              <a:lnSpc>
                <a:spcPts val="3360"/>
              </a:lnSpc>
            </a:pPr>
          </a:p>
        </p:txBody>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0079" y="4922057"/>
            <a:ext cx="6606684" cy="430993"/>
            <a:chOff x="0" y="0"/>
            <a:chExt cx="8808911" cy="574658"/>
          </a:xfrm>
        </p:grpSpPr>
        <p:sp>
          <p:nvSpPr>
            <p:cNvPr name="TextBox 3" id="3"/>
            <p:cNvSpPr txBox="true"/>
            <p:nvPr/>
          </p:nvSpPr>
          <p:spPr>
            <a:xfrm rot="0">
              <a:off x="770888" y="55554"/>
              <a:ext cx="8038023" cy="454025"/>
            </a:xfrm>
            <a:prstGeom prst="rect">
              <a:avLst/>
            </a:prstGeom>
          </p:spPr>
          <p:txBody>
            <a:bodyPr anchor="t" rtlCol="false" tIns="0" lIns="0" bIns="0" rIns="0">
              <a:spAutoFit/>
            </a:bodyPr>
            <a:lstStyle/>
            <a:p>
              <a:pPr algn="l">
                <a:lnSpc>
                  <a:spcPts val="2639"/>
                </a:lnSpc>
                <a:spcBef>
                  <a:spcPct val="0"/>
                </a:spcBef>
              </a:pPr>
              <a:r>
                <a:rPr lang="en-US" sz="2199">
                  <a:solidFill>
                    <a:srgbClr val="28323A"/>
                  </a:solidFill>
                  <a:latin typeface="Roboto"/>
                  <a:ea typeface="Roboto"/>
                  <a:cs typeface="Roboto"/>
                  <a:sym typeface="Roboto"/>
                </a:rPr>
                <a:t>Tener un mayor control sobre sus cargas</a:t>
              </a:r>
            </a:p>
          </p:txBody>
        </p:sp>
        <p:sp>
          <p:nvSpPr>
            <p:cNvPr name="Freeform 4" id="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5" id="5"/>
          <p:cNvGrpSpPr/>
          <p:nvPr/>
        </p:nvGrpSpPr>
        <p:grpSpPr>
          <a:xfrm rot="0">
            <a:off x="1030079" y="5635386"/>
            <a:ext cx="6606684" cy="430993"/>
            <a:chOff x="0" y="0"/>
            <a:chExt cx="8808911" cy="574658"/>
          </a:xfrm>
        </p:grpSpPr>
        <p:sp>
          <p:nvSpPr>
            <p:cNvPr name="TextBox 6" id="6"/>
            <p:cNvSpPr txBox="true"/>
            <p:nvPr/>
          </p:nvSpPr>
          <p:spPr>
            <a:xfrm rot="0">
              <a:off x="770888" y="55554"/>
              <a:ext cx="8038023" cy="454025"/>
            </a:xfrm>
            <a:prstGeom prst="rect">
              <a:avLst/>
            </a:prstGeom>
          </p:spPr>
          <p:txBody>
            <a:bodyPr anchor="t" rtlCol="false" tIns="0" lIns="0" bIns="0" rIns="0">
              <a:spAutoFit/>
            </a:bodyPr>
            <a:lstStyle/>
            <a:p>
              <a:pPr algn="l">
                <a:lnSpc>
                  <a:spcPts val="2639"/>
                </a:lnSpc>
                <a:spcBef>
                  <a:spcPct val="0"/>
                </a:spcBef>
              </a:pPr>
              <a:r>
                <a:rPr lang="en-US" sz="2199">
                  <a:solidFill>
                    <a:srgbClr val="28323A"/>
                  </a:solidFill>
                  <a:latin typeface="Roboto"/>
                  <a:ea typeface="Roboto"/>
                  <a:cs typeface="Roboto"/>
                  <a:sym typeface="Roboto"/>
                </a:rPr>
                <a:t>Prevención del robo de mercancía</a:t>
              </a:r>
              <a:r>
                <a:rPr lang="en-US" sz="2199">
                  <a:solidFill>
                    <a:srgbClr val="28323A"/>
                  </a:solidFill>
                  <a:latin typeface="Roboto"/>
                  <a:ea typeface="Roboto"/>
                  <a:cs typeface="Roboto"/>
                  <a:sym typeface="Roboto"/>
                </a:rPr>
                <a:t> </a:t>
              </a:r>
            </a:p>
          </p:txBody>
        </p:sp>
        <p:sp>
          <p:nvSpPr>
            <p:cNvPr name="Freeform 7" id="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8" id="8"/>
          <p:cNvGrpSpPr/>
          <p:nvPr/>
        </p:nvGrpSpPr>
        <p:grpSpPr>
          <a:xfrm rot="0">
            <a:off x="1030079" y="6348715"/>
            <a:ext cx="6606684" cy="430993"/>
            <a:chOff x="0" y="0"/>
            <a:chExt cx="8808911" cy="574658"/>
          </a:xfrm>
        </p:grpSpPr>
        <p:sp>
          <p:nvSpPr>
            <p:cNvPr name="TextBox 9" id="9"/>
            <p:cNvSpPr txBox="true"/>
            <p:nvPr/>
          </p:nvSpPr>
          <p:spPr>
            <a:xfrm rot="0">
              <a:off x="770888" y="55554"/>
              <a:ext cx="8038023" cy="454025"/>
            </a:xfrm>
            <a:prstGeom prst="rect">
              <a:avLst/>
            </a:prstGeom>
          </p:spPr>
          <p:txBody>
            <a:bodyPr anchor="t" rtlCol="false" tIns="0" lIns="0" bIns="0" rIns="0">
              <a:spAutoFit/>
            </a:bodyPr>
            <a:lstStyle/>
            <a:p>
              <a:pPr algn="l">
                <a:lnSpc>
                  <a:spcPts val="2639"/>
                </a:lnSpc>
                <a:spcBef>
                  <a:spcPct val="0"/>
                </a:spcBef>
              </a:pPr>
              <a:r>
                <a:rPr lang="en-US" sz="2199">
                  <a:solidFill>
                    <a:srgbClr val="28323A"/>
                  </a:solidFill>
                  <a:latin typeface="Roboto"/>
                  <a:ea typeface="Roboto"/>
                  <a:cs typeface="Roboto"/>
                  <a:sym typeface="Roboto"/>
                </a:rPr>
                <a:t> </a:t>
              </a:r>
              <a:r>
                <a:rPr lang="en-US" sz="2199">
                  <a:solidFill>
                    <a:srgbClr val="28323A"/>
                  </a:solidFill>
                  <a:latin typeface="Roboto"/>
                  <a:ea typeface="Roboto"/>
                  <a:cs typeface="Roboto"/>
                  <a:sym typeface="Roboto"/>
                </a:rPr>
                <a:t>Mitiga el robo hormiga</a:t>
              </a:r>
            </a:p>
          </p:txBody>
        </p:sp>
        <p:sp>
          <p:nvSpPr>
            <p:cNvPr name="Freeform 10" id="10"/>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11" id="11"/>
          <p:cNvGrpSpPr/>
          <p:nvPr/>
        </p:nvGrpSpPr>
        <p:grpSpPr>
          <a:xfrm rot="0">
            <a:off x="1030079" y="7062045"/>
            <a:ext cx="6606684" cy="715559"/>
            <a:chOff x="0" y="0"/>
            <a:chExt cx="8808911" cy="954079"/>
          </a:xfrm>
        </p:grpSpPr>
        <p:sp>
          <p:nvSpPr>
            <p:cNvPr name="TextBox 12" id="12"/>
            <p:cNvSpPr txBox="true"/>
            <p:nvPr/>
          </p:nvSpPr>
          <p:spPr>
            <a:xfrm rot="0">
              <a:off x="770888" y="55554"/>
              <a:ext cx="8038023" cy="898525"/>
            </a:xfrm>
            <a:prstGeom prst="rect">
              <a:avLst/>
            </a:prstGeom>
          </p:spPr>
          <p:txBody>
            <a:bodyPr anchor="t" rtlCol="false" tIns="0" lIns="0" bIns="0" rIns="0">
              <a:spAutoFit/>
            </a:bodyPr>
            <a:lstStyle/>
            <a:p>
              <a:pPr algn="l">
                <a:lnSpc>
                  <a:spcPts val="2639"/>
                </a:lnSpc>
                <a:spcBef>
                  <a:spcPct val="0"/>
                </a:spcBef>
              </a:pPr>
              <a:r>
                <a:rPr lang="en-US" sz="2199">
                  <a:solidFill>
                    <a:srgbClr val="28323A"/>
                  </a:solidFill>
                  <a:latin typeface="Roboto"/>
                  <a:ea typeface="Roboto"/>
                  <a:cs typeface="Roboto"/>
                  <a:sym typeface="Roboto"/>
                </a:rPr>
                <a:t>Alertas sobre dispositivos faltantes a SMS y EMAIL</a:t>
              </a:r>
            </a:p>
          </p:txBody>
        </p:sp>
        <p:sp>
          <p:nvSpPr>
            <p:cNvPr name="Freeform 13" id="13"/>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14" id="14"/>
          <p:cNvGrpSpPr/>
          <p:nvPr/>
        </p:nvGrpSpPr>
        <p:grpSpPr>
          <a:xfrm rot="0">
            <a:off x="1030079" y="8059940"/>
            <a:ext cx="6606684" cy="430993"/>
            <a:chOff x="0" y="0"/>
            <a:chExt cx="8808911" cy="574658"/>
          </a:xfrm>
        </p:grpSpPr>
        <p:sp>
          <p:nvSpPr>
            <p:cNvPr name="TextBox 15" id="15"/>
            <p:cNvSpPr txBox="true"/>
            <p:nvPr/>
          </p:nvSpPr>
          <p:spPr>
            <a:xfrm rot="0">
              <a:off x="770888" y="55554"/>
              <a:ext cx="8038023" cy="454025"/>
            </a:xfrm>
            <a:prstGeom prst="rect">
              <a:avLst/>
            </a:prstGeom>
          </p:spPr>
          <p:txBody>
            <a:bodyPr anchor="t" rtlCol="false" tIns="0" lIns="0" bIns="0" rIns="0">
              <a:spAutoFit/>
            </a:bodyPr>
            <a:lstStyle/>
            <a:p>
              <a:pPr algn="l">
                <a:lnSpc>
                  <a:spcPts val="2639"/>
                </a:lnSpc>
                <a:spcBef>
                  <a:spcPct val="0"/>
                </a:spcBef>
              </a:pPr>
              <a:r>
                <a:rPr lang="en-US" sz="2199">
                  <a:solidFill>
                    <a:srgbClr val="28323A"/>
                  </a:solidFill>
                  <a:latin typeface="Roboto"/>
                  <a:ea typeface="Roboto"/>
                  <a:cs typeface="Roboto"/>
                  <a:sym typeface="Roboto"/>
                </a:rPr>
                <a:t>Protocolo (Esclavo, Maestro)</a:t>
              </a:r>
            </a:p>
          </p:txBody>
        </p:sp>
        <p:sp>
          <p:nvSpPr>
            <p:cNvPr name="Freeform 16" id="16"/>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sp>
        <p:nvSpPr>
          <p:cNvPr name="Freeform 17" id="17"/>
          <p:cNvSpPr/>
          <p:nvPr/>
        </p:nvSpPr>
        <p:spPr>
          <a:xfrm flipH="false" flipV="false" rot="0">
            <a:off x="8181913" y="5578073"/>
            <a:ext cx="6415253" cy="3456218"/>
          </a:xfrm>
          <a:custGeom>
            <a:avLst/>
            <a:gdLst/>
            <a:ahLst/>
            <a:cxnLst/>
            <a:rect r="r" b="b" t="t" l="l"/>
            <a:pathLst>
              <a:path h="3456218" w="6415253">
                <a:moveTo>
                  <a:pt x="0" y="0"/>
                </a:moveTo>
                <a:lnTo>
                  <a:pt x="6415254" y="0"/>
                </a:lnTo>
                <a:lnTo>
                  <a:pt x="6415254" y="3456218"/>
                </a:lnTo>
                <a:lnTo>
                  <a:pt x="0" y="3456218"/>
                </a:lnTo>
                <a:lnTo>
                  <a:pt x="0" y="0"/>
                </a:lnTo>
                <a:close/>
              </a:path>
            </a:pathLst>
          </a:custGeom>
          <a:blipFill>
            <a:blip r:embed="rId4"/>
            <a:stretch>
              <a:fillRect l="0" t="0" r="0" b="0"/>
            </a:stretch>
          </a:blipFill>
        </p:spPr>
      </p:sp>
      <p:grpSp>
        <p:nvGrpSpPr>
          <p:cNvPr name="Group 18" id="18"/>
          <p:cNvGrpSpPr/>
          <p:nvPr/>
        </p:nvGrpSpPr>
        <p:grpSpPr>
          <a:xfrm rot="0">
            <a:off x="12801809" y="6354414"/>
            <a:ext cx="4223411" cy="3120045"/>
            <a:chOff x="0" y="0"/>
            <a:chExt cx="5631215" cy="4160060"/>
          </a:xfrm>
        </p:grpSpPr>
        <p:sp>
          <p:nvSpPr>
            <p:cNvPr name="Freeform 19" id="19"/>
            <p:cNvSpPr/>
            <p:nvPr/>
          </p:nvSpPr>
          <p:spPr>
            <a:xfrm flipH="false" flipV="false" rot="0">
              <a:off x="0" y="0"/>
              <a:ext cx="5631215" cy="4160060"/>
            </a:xfrm>
            <a:custGeom>
              <a:avLst/>
              <a:gdLst/>
              <a:ahLst/>
              <a:cxnLst/>
              <a:rect r="r" b="b" t="t" l="l"/>
              <a:pathLst>
                <a:path h="4160060" w="5631215">
                  <a:moveTo>
                    <a:pt x="0" y="0"/>
                  </a:moveTo>
                  <a:lnTo>
                    <a:pt x="5631215" y="0"/>
                  </a:lnTo>
                  <a:lnTo>
                    <a:pt x="5631215" y="4160060"/>
                  </a:lnTo>
                  <a:lnTo>
                    <a:pt x="0" y="4160060"/>
                  </a:lnTo>
                  <a:lnTo>
                    <a:pt x="0" y="0"/>
                  </a:lnTo>
                  <a:close/>
                </a:path>
              </a:pathLst>
            </a:custGeom>
            <a:blipFill>
              <a:blip r:embed="rId5"/>
              <a:stretch>
                <a:fillRect l="0" t="0" r="0" b="0"/>
              </a:stretch>
            </a:blipFill>
          </p:spPr>
        </p:sp>
        <p:sp>
          <p:nvSpPr>
            <p:cNvPr name="Freeform 20" id="20"/>
            <p:cNvSpPr/>
            <p:nvPr/>
          </p:nvSpPr>
          <p:spPr>
            <a:xfrm flipH="false" flipV="false" rot="0">
              <a:off x="502543" y="254140"/>
              <a:ext cx="4866034" cy="3551817"/>
            </a:xfrm>
            <a:custGeom>
              <a:avLst/>
              <a:gdLst/>
              <a:ahLst/>
              <a:cxnLst/>
              <a:rect r="r" b="b" t="t" l="l"/>
              <a:pathLst>
                <a:path h="3551817" w="4866034">
                  <a:moveTo>
                    <a:pt x="0" y="0"/>
                  </a:moveTo>
                  <a:lnTo>
                    <a:pt x="4866035" y="0"/>
                  </a:lnTo>
                  <a:lnTo>
                    <a:pt x="4866035" y="3551817"/>
                  </a:lnTo>
                  <a:lnTo>
                    <a:pt x="0" y="3551817"/>
                  </a:lnTo>
                  <a:lnTo>
                    <a:pt x="0" y="0"/>
                  </a:lnTo>
                  <a:close/>
                </a:path>
              </a:pathLst>
            </a:custGeom>
            <a:blipFill>
              <a:blip r:embed="rId6"/>
              <a:stretch>
                <a:fillRect l="-6268" t="-5872" r="-10762" b="-9969"/>
              </a:stretch>
            </a:blipFill>
          </p:spPr>
        </p:sp>
      </p:grpSp>
      <p:sp>
        <p:nvSpPr>
          <p:cNvPr name="Freeform 21" id="21"/>
          <p:cNvSpPr/>
          <p:nvPr/>
        </p:nvSpPr>
        <p:spPr>
          <a:xfrm flipH="false" flipV="false" rot="0">
            <a:off x="1118893" y="2831947"/>
            <a:ext cx="2342624" cy="1380301"/>
          </a:xfrm>
          <a:custGeom>
            <a:avLst/>
            <a:gdLst/>
            <a:ahLst/>
            <a:cxnLst/>
            <a:rect r="r" b="b" t="t" l="l"/>
            <a:pathLst>
              <a:path h="1380301" w="2342624">
                <a:moveTo>
                  <a:pt x="0" y="0"/>
                </a:moveTo>
                <a:lnTo>
                  <a:pt x="2342624" y="0"/>
                </a:lnTo>
                <a:lnTo>
                  <a:pt x="2342624" y="1380301"/>
                </a:lnTo>
                <a:lnTo>
                  <a:pt x="0" y="1380301"/>
                </a:lnTo>
                <a:lnTo>
                  <a:pt x="0" y="0"/>
                </a:lnTo>
                <a:close/>
              </a:path>
            </a:pathLst>
          </a:custGeom>
          <a:blipFill>
            <a:blip r:embed="rId7"/>
            <a:stretch>
              <a:fillRect l="0" t="0" r="0" b="0"/>
            </a:stretch>
          </a:blipFill>
        </p:spPr>
      </p:sp>
      <p:sp>
        <p:nvSpPr>
          <p:cNvPr name="TextBox 22" id="22"/>
          <p:cNvSpPr txBox="true"/>
          <p:nvPr/>
        </p:nvSpPr>
        <p:spPr>
          <a:xfrm rot="0">
            <a:off x="1034215" y="1467956"/>
            <a:ext cx="10146949"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ST4410G Caso de Uso con Navixy</a:t>
            </a:r>
          </a:p>
        </p:txBody>
      </p:sp>
      <p:sp>
        <p:nvSpPr>
          <p:cNvPr name="TextBox 23" id="23"/>
          <p:cNvSpPr txBox="true"/>
          <p:nvPr/>
        </p:nvSpPr>
        <p:spPr>
          <a:xfrm rot="0">
            <a:off x="3747267" y="2885828"/>
            <a:ext cx="4434647" cy="1234440"/>
          </a:xfrm>
          <a:prstGeom prst="rect">
            <a:avLst/>
          </a:prstGeom>
        </p:spPr>
        <p:txBody>
          <a:bodyPr anchor="t" rtlCol="false" tIns="0" lIns="0" bIns="0" rIns="0">
            <a:spAutoFit/>
          </a:bodyPr>
          <a:lstStyle/>
          <a:p>
            <a:pPr algn="l">
              <a:lnSpc>
                <a:spcPts val="3360"/>
              </a:lnSpc>
            </a:pPr>
            <a:r>
              <a:rPr lang="en-US" sz="2400" b="true">
                <a:solidFill>
                  <a:srgbClr val="28323A"/>
                </a:solidFill>
                <a:latin typeface="Proxima Nova Bold"/>
                <a:ea typeface="Proxima Nova Bold"/>
                <a:cs typeface="Proxima Nova Bold"/>
                <a:sym typeface="Proxima Nova Bold"/>
              </a:rPr>
              <a:t>El Dispositivo ST4410G de Suntech le permite a los clientes de Navixy:</a:t>
            </a:r>
          </a:p>
        </p:txBody>
      </p:sp>
      <p:sp>
        <p:nvSpPr>
          <p:cNvPr name="TextBox 24" id="24"/>
          <p:cNvSpPr txBox="true"/>
          <p:nvPr/>
        </p:nvSpPr>
        <p:spPr>
          <a:xfrm rot="0">
            <a:off x="8467663" y="2885828"/>
            <a:ext cx="8668292" cy="2325369"/>
          </a:xfrm>
          <a:prstGeom prst="rect">
            <a:avLst/>
          </a:prstGeom>
        </p:spPr>
        <p:txBody>
          <a:bodyPr anchor="t" rtlCol="false" tIns="0" lIns="0" bIns="0" rIns="0">
            <a:spAutoFit/>
          </a:bodyPr>
          <a:lstStyle/>
          <a:p>
            <a:pPr algn="l">
              <a:lnSpc>
                <a:spcPts val="3080"/>
              </a:lnSpc>
            </a:pPr>
            <a:r>
              <a:rPr lang="en-US" sz="2200">
                <a:solidFill>
                  <a:srgbClr val="28323A"/>
                </a:solidFill>
                <a:latin typeface="Proxima Nova"/>
                <a:ea typeface="Proxima Nova"/>
                <a:cs typeface="Proxima Nova"/>
                <a:sym typeface="Proxima Nova"/>
              </a:rPr>
              <a:t>Nuestros Socios comerciales han tomado ventaja de las características del ST4410G, permitiéndoles colocar varios dispositivos ST4410G dentro de las cajas con mercancía que salen en convoy de tráileres que parten de punto “A” a punto “B”, alertándonos en caso de que parte de la mercancía o alguno de los vehículos en el convoy no comparta su ubicación con el dispositivo designado como maestro.</a:t>
            </a:r>
            <a:r>
              <a:rPr lang="en-US" sz="2200">
                <a:solidFill>
                  <a:srgbClr val="28323A"/>
                </a:solidFill>
                <a:latin typeface="Proxima Nova"/>
                <a:ea typeface="Proxima Nova"/>
                <a:cs typeface="Proxima Nova"/>
                <a:sym typeface="Proxima Nova"/>
              </a:rPr>
              <a:t> </a:t>
            </a:r>
          </a:p>
        </p:txBody>
      </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 y="17674"/>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00" y="2629725"/>
            <a:ext cx="6611717" cy="7128036"/>
          </a:xfrm>
          <a:custGeom>
            <a:avLst/>
            <a:gdLst/>
            <a:ahLst/>
            <a:cxnLst/>
            <a:rect r="r" b="b" t="t" l="l"/>
            <a:pathLst>
              <a:path h="7128036" w="6611717">
                <a:moveTo>
                  <a:pt x="0" y="0"/>
                </a:moveTo>
                <a:lnTo>
                  <a:pt x="6611717" y="0"/>
                </a:lnTo>
                <a:lnTo>
                  <a:pt x="6611717" y="7128036"/>
                </a:lnTo>
                <a:lnTo>
                  <a:pt x="0" y="7128036"/>
                </a:lnTo>
                <a:lnTo>
                  <a:pt x="0" y="0"/>
                </a:lnTo>
                <a:close/>
              </a:path>
            </a:pathLst>
          </a:custGeom>
          <a:blipFill>
            <a:blip r:embed="rId4">
              <a:alphaModFix amt="12000"/>
            </a:blip>
            <a:stretch>
              <a:fillRect l="-8430" t="-576" r="0" b="0"/>
            </a:stretch>
          </a:blipFill>
        </p:spPr>
      </p:sp>
      <p:sp>
        <p:nvSpPr>
          <p:cNvPr name="Freeform 4" id="4"/>
          <p:cNvSpPr/>
          <p:nvPr/>
        </p:nvSpPr>
        <p:spPr>
          <a:xfrm flipH="false" flipV="false" rot="0">
            <a:off x="912578" y="3807273"/>
            <a:ext cx="3141829" cy="2493187"/>
          </a:xfrm>
          <a:custGeom>
            <a:avLst/>
            <a:gdLst/>
            <a:ahLst/>
            <a:cxnLst/>
            <a:rect r="r" b="b" t="t" l="l"/>
            <a:pathLst>
              <a:path h="2493187" w="3141829">
                <a:moveTo>
                  <a:pt x="0" y="0"/>
                </a:moveTo>
                <a:lnTo>
                  <a:pt x="3141829" y="0"/>
                </a:lnTo>
                <a:lnTo>
                  <a:pt x="3141829" y="2493186"/>
                </a:lnTo>
                <a:lnTo>
                  <a:pt x="0" y="2493186"/>
                </a:lnTo>
                <a:lnTo>
                  <a:pt x="0" y="0"/>
                </a:lnTo>
                <a:close/>
              </a:path>
            </a:pathLst>
          </a:custGeom>
          <a:blipFill>
            <a:blip r:embed="rId5"/>
            <a:stretch>
              <a:fillRect l="-17623" t="-29685" r="-12014" b="-33680"/>
            </a:stretch>
          </a:blipFill>
        </p:spPr>
      </p:sp>
      <p:grpSp>
        <p:nvGrpSpPr>
          <p:cNvPr name="Group 5" id="5"/>
          <p:cNvGrpSpPr/>
          <p:nvPr/>
        </p:nvGrpSpPr>
        <p:grpSpPr>
          <a:xfrm rot="0">
            <a:off x="10206886" y="3807273"/>
            <a:ext cx="6650189" cy="838200"/>
            <a:chOff x="0" y="0"/>
            <a:chExt cx="8866918" cy="1117600"/>
          </a:xfrm>
        </p:grpSpPr>
        <p:sp>
          <p:nvSpPr>
            <p:cNvPr name="TextBox 6" id="6"/>
            <p:cNvSpPr txBox="true"/>
            <p:nvPr/>
          </p:nvSpPr>
          <p:spPr>
            <a:xfrm rot="0">
              <a:off x="518504" y="0"/>
              <a:ext cx="8348415" cy="11176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Frecuencia: 2G, 4G, 433 Mhz Modulador OOK</a:t>
              </a:r>
            </a:p>
          </p:txBody>
        </p:sp>
        <p:grpSp>
          <p:nvGrpSpPr>
            <p:cNvPr name="Group 7" id="7"/>
            <p:cNvGrpSpPr/>
            <p:nvPr/>
          </p:nvGrpSpPr>
          <p:grpSpPr>
            <a:xfrm rot="5410475">
              <a:off x="-39809" y="132207"/>
              <a:ext cx="350752" cy="270068"/>
              <a:chOff x="0" y="0"/>
              <a:chExt cx="812800" cy="625829"/>
            </a:xfrm>
          </p:grpSpPr>
          <p:sp>
            <p:nvSpPr>
              <p:cNvPr name="Freeform 8" id="8"/>
              <p:cNvSpPr/>
              <p:nvPr/>
            </p:nvSpPr>
            <p:spPr>
              <a:xfrm flipH="false" flipV="false" rot="0">
                <a:off x="0" y="0"/>
                <a:ext cx="812800" cy="625829"/>
              </a:xfrm>
              <a:custGeom>
                <a:avLst/>
                <a:gdLst/>
                <a:ahLst/>
                <a:cxnLst/>
                <a:rect r="r" b="b" t="t" l="l"/>
                <a:pathLst>
                  <a:path h="625829" w="812800">
                    <a:moveTo>
                      <a:pt x="406400" y="0"/>
                    </a:moveTo>
                    <a:lnTo>
                      <a:pt x="812800" y="625829"/>
                    </a:lnTo>
                    <a:lnTo>
                      <a:pt x="0" y="625829"/>
                    </a:lnTo>
                    <a:lnTo>
                      <a:pt x="406400" y="0"/>
                    </a:lnTo>
                    <a:close/>
                  </a:path>
                </a:pathLst>
              </a:custGeom>
              <a:solidFill>
                <a:srgbClr val="1090CF"/>
              </a:solidFill>
            </p:spPr>
          </p:sp>
          <p:sp>
            <p:nvSpPr>
              <p:cNvPr name="TextBox 9" id="9"/>
              <p:cNvSpPr txBox="true"/>
              <p:nvPr/>
            </p:nvSpPr>
            <p:spPr>
              <a:xfrm>
                <a:off x="127000" y="271513"/>
                <a:ext cx="558800" cy="309613"/>
              </a:xfrm>
              <a:prstGeom prst="rect">
                <a:avLst/>
              </a:prstGeom>
            </p:spPr>
            <p:txBody>
              <a:bodyPr anchor="ctr" rtlCol="false" tIns="58784" lIns="58784" bIns="58784" rIns="58784"/>
              <a:lstStyle/>
              <a:p>
                <a:pPr algn="ctr">
                  <a:lnSpc>
                    <a:spcPts val="2400"/>
                  </a:lnSpc>
                </a:pPr>
              </a:p>
            </p:txBody>
          </p:sp>
        </p:grpSp>
      </p:grpSp>
      <p:grpSp>
        <p:nvGrpSpPr>
          <p:cNvPr name="Group 10" id="10"/>
          <p:cNvGrpSpPr/>
          <p:nvPr/>
        </p:nvGrpSpPr>
        <p:grpSpPr>
          <a:xfrm rot="0">
            <a:off x="10206886" y="5000508"/>
            <a:ext cx="6876087" cy="419100"/>
            <a:chOff x="0" y="0"/>
            <a:chExt cx="9168116" cy="558800"/>
          </a:xfrm>
        </p:grpSpPr>
        <p:sp>
          <p:nvSpPr>
            <p:cNvPr name="TextBox 11" id="11"/>
            <p:cNvSpPr txBox="true"/>
            <p:nvPr/>
          </p:nvSpPr>
          <p:spPr>
            <a:xfrm rot="0">
              <a:off x="536116" y="0"/>
              <a:ext cx="8632000" cy="5588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Comunicación: TCP y SMS</a:t>
              </a:r>
            </a:p>
          </p:txBody>
        </p:sp>
        <p:grpSp>
          <p:nvGrpSpPr>
            <p:cNvPr name="Group 12" id="12"/>
            <p:cNvGrpSpPr/>
            <p:nvPr/>
          </p:nvGrpSpPr>
          <p:grpSpPr>
            <a:xfrm rot="5410475">
              <a:off x="-35204" y="127602"/>
              <a:ext cx="350752" cy="279278"/>
              <a:chOff x="0" y="0"/>
              <a:chExt cx="812800" cy="647172"/>
            </a:xfrm>
          </p:grpSpPr>
          <p:sp>
            <p:nvSpPr>
              <p:cNvPr name="Freeform 13" id="13"/>
              <p:cNvSpPr/>
              <p:nvPr/>
            </p:nvSpPr>
            <p:spPr>
              <a:xfrm flipH="false" flipV="false" rot="0">
                <a:off x="0" y="0"/>
                <a:ext cx="812800" cy="647172"/>
              </a:xfrm>
              <a:custGeom>
                <a:avLst/>
                <a:gdLst/>
                <a:ahLst/>
                <a:cxnLst/>
                <a:rect r="r" b="b" t="t" l="l"/>
                <a:pathLst>
                  <a:path h="647172" w="812800">
                    <a:moveTo>
                      <a:pt x="406400" y="0"/>
                    </a:moveTo>
                    <a:lnTo>
                      <a:pt x="812800" y="647172"/>
                    </a:lnTo>
                    <a:lnTo>
                      <a:pt x="0" y="647172"/>
                    </a:lnTo>
                    <a:lnTo>
                      <a:pt x="406400" y="0"/>
                    </a:lnTo>
                    <a:close/>
                  </a:path>
                </a:pathLst>
              </a:custGeom>
              <a:solidFill>
                <a:srgbClr val="1090CF"/>
              </a:solidFill>
            </p:spPr>
          </p:sp>
          <p:sp>
            <p:nvSpPr>
              <p:cNvPr name="TextBox 14" id="14"/>
              <p:cNvSpPr txBox="true"/>
              <p:nvPr/>
            </p:nvSpPr>
            <p:spPr>
              <a:xfrm>
                <a:off x="127000" y="281423"/>
                <a:ext cx="558800" cy="319523"/>
              </a:xfrm>
              <a:prstGeom prst="rect">
                <a:avLst/>
              </a:prstGeom>
            </p:spPr>
            <p:txBody>
              <a:bodyPr anchor="ctr" rtlCol="false" tIns="58784" lIns="58784" bIns="58784" rIns="58784"/>
              <a:lstStyle/>
              <a:p>
                <a:pPr algn="ctr">
                  <a:lnSpc>
                    <a:spcPts val="2400"/>
                  </a:lnSpc>
                </a:pPr>
              </a:p>
            </p:txBody>
          </p:sp>
        </p:grpSp>
      </p:grpSp>
      <p:grpSp>
        <p:nvGrpSpPr>
          <p:cNvPr name="Group 15" id="15"/>
          <p:cNvGrpSpPr/>
          <p:nvPr/>
        </p:nvGrpSpPr>
        <p:grpSpPr>
          <a:xfrm rot="0">
            <a:off x="10206886" y="5774643"/>
            <a:ext cx="6876087" cy="419100"/>
            <a:chOff x="0" y="0"/>
            <a:chExt cx="9168116" cy="558800"/>
          </a:xfrm>
        </p:grpSpPr>
        <p:sp>
          <p:nvSpPr>
            <p:cNvPr name="TextBox 16" id="16"/>
            <p:cNvSpPr txBox="true"/>
            <p:nvPr/>
          </p:nvSpPr>
          <p:spPr>
            <a:xfrm rot="0">
              <a:off x="536116" y="0"/>
              <a:ext cx="8632000" cy="5588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Radio de escaneo: 150 m</a:t>
              </a:r>
            </a:p>
          </p:txBody>
        </p:sp>
        <p:grpSp>
          <p:nvGrpSpPr>
            <p:cNvPr name="Group 17" id="17"/>
            <p:cNvGrpSpPr/>
            <p:nvPr/>
          </p:nvGrpSpPr>
          <p:grpSpPr>
            <a:xfrm rot="5410475">
              <a:off x="-35204" y="127602"/>
              <a:ext cx="350752" cy="279278"/>
              <a:chOff x="0" y="0"/>
              <a:chExt cx="812800" cy="647172"/>
            </a:xfrm>
          </p:grpSpPr>
          <p:sp>
            <p:nvSpPr>
              <p:cNvPr name="Freeform 18" id="18"/>
              <p:cNvSpPr/>
              <p:nvPr/>
            </p:nvSpPr>
            <p:spPr>
              <a:xfrm flipH="false" flipV="false" rot="0">
                <a:off x="0" y="0"/>
                <a:ext cx="812800" cy="647172"/>
              </a:xfrm>
              <a:custGeom>
                <a:avLst/>
                <a:gdLst/>
                <a:ahLst/>
                <a:cxnLst/>
                <a:rect r="r" b="b" t="t" l="l"/>
                <a:pathLst>
                  <a:path h="647172" w="812800">
                    <a:moveTo>
                      <a:pt x="406400" y="0"/>
                    </a:moveTo>
                    <a:lnTo>
                      <a:pt x="812800" y="647172"/>
                    </a:lnTo>
                    <a:lnTo>
                      <a:pt x="0" y="647172"/>
                    </a:lnTo>
                    <a:lnTo>
                      <a:pt x="406400" y="0"/>
                    </a:lnTo>
                    <a:close/>
                  </a:path>
                </a:pathLst>
              </a:custGeom>
              <a:solidFill>
                <a:srgbClr val="1090CF"/>
              </a:solidFill>
            </p:spPr>
          </p:sp>
          <p:sp>
            <p:nvSpPr>
              <p:cNvPr name="TextBox 19" id="19"/>
              <p:cNvSpPr txBox="true"/>
              <p:nvPr/>
            </p:nvSpPr>
            <p:spPr>
              <a:xfrm>
                <a:off x="127000" y="281423"/>
                <a:ext cx="558800" cy="319523"/>
              </a:xfrm>
              <a:prstGeom prst="rect">
                <a:avLst/>
              </a:prstGeom>
            </p:spPr>
            <p:txBody>
              <a:bodyPr anchor="ctr" rtlCol="false" tIns="58784" lIns="58784" bIns="58784" rIns="58784"/>
              <a:lstStyle/>
              <a:p>
                <a:pPr algn="ctr">
                  <a:lnSpc>
                    <a:spcPts val="2400"/>
                  </a:lnSpc>
                </a:pPr>
              </a:p>
            </p:txBody>
          </p:sp>
        </p:grpSp>
      </p:grpSp>
      <p:grpSp>
        <p:nvGrpSpPr>
          <p:cNvPr name="Group 20" id="20"/>
          <p:cNvGrpSpPr/>
          <p:nvPr/>
        </p:nvGrpSpPr>
        <p:grpSpPr>
          <a:xfrm rot="0">
            <a:off x="10206886" y="6548778"/>
            <a:ext cx="6876087" cy="419100"/>
            <a:chOff x="0" y="0"/>
            <a:chExt cx="9168116" cy="558800"/>
          </a:xfrm>
        </p:grpSpPr>
        <p:sp>
          <p:nvSpPr>
            <p:cNvPr name="TextBox 21" id="21"/>
            <p:cNvSpPr txBox="true"/>
            <p:nvPr/>
          </p:nvSpPr>
          <p:spPr>
            <a:xfrm rot="0">
              <a:off x="536116" y="0"/>
              <a:ext cx="8632000" cy="5588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No tiene entradas ni salidas.</a:t>
              </a:r>
            </a:p>
          </p:txBody>
        </p:sp>
        <p:grpSp>
          <p:nvGrpSpPr>
            <p:cNvPr name="Group 22" id="22"/>
            <p:cNvGrpSpPr/>
            <p:nvPr/>
          </p:nvGrpSpPr>
          <p:grpSpPr>
            <a:xfrm rot="5410475">
              <a:off x="-35204" y="127602"/>
              <a:ext cx="350752" cy="279278"/>
              <a:chOff x="0" y="0"/>
              <a:chExt cx="812800" cy="647172"/>
            </a:xfrm>
          </p:grpSpPr>
          <p:sp>
            <p:nvSpPr>
              <p:cNvPr name="Freeform 23" id="23"/>
              <p:cNvSpPr/>
              <p:nvPr/>
            </p:nvSpPr>
            <p:spPr>
              <a:xfrm flipH="false" flipV="false" rot="0">
                <a:off x="0" y="0"/>
                <a:ext cx="812800" cy="647172"/>
              </a:xfrm>
              <a:custGeom>
                <a:avLst/>
                <a:gdLst/>
                <a:ahLst/>
                <a:cxnLst/>
                <a:rect r="r" b="b" t="t" l="l"/>
                <a:pathLst>
                  <a:path h="647172" w="812800">
                    <a:moveTo>
                      <a:pt x="406400" y="0"/>
                    </a:moveTo>
                    <a:lnTo>
                      <a:pt x="812800" y="647172"/>
                    </a:lnTo>
                    <a:lnTo>
                      <a:pt x="0" y="647172"/>
                    </a:lnTo>
                    <a:lnTo>
                      <a:pt x="406400" y="0"/>
                    </a:lnTo>
                    <a:close/>
                  </a:path>
                </a:pathLst>
              </a:custGeom>
              <a:solidFill>
                <a:srgbClr val="1090CF"/>
              </a:solidFill>
            </p:spPr>
          </p:sp>
          <p:sp>
            <p:nvSpPr>
              <p:cNvPr name="TextBox 24" id="24"/>
              <p:cNvSpPr txBox="true"/>
              <p:nvPr/>
            </p:nvSpPr>
            <p:spPr>
              <a:xfrm>
                <a:off x="127000" y="281423"/>
                <a:ext cx="558800" cy="319523"/>
              </a:xfrm>
              <a:prstGeom prst="rect">
                <a:avLst/>
              </a:prstGeom>
            </p:spPr>
            <p:txBody>
              <a:bodyPr anchor="ctr" rtlCol="false" tIns="58784" lIns="58784" bIns="58784" rIns="58784"/>
              <a:lstStyle/>
              <a:p>
                <a:pPr algn="ctr">
                  <a:lnSpc>
                    <a:spcPts val="2400"/>
                  </a:lnSpc>
                </a:pPr>
              </a:p>
            </p:txBody>
          </p:sp>
        </p:grpSp>
      </p:grpSp>
      <p:grpSp>
        <p:nvGrpSpPr>
          <p:cNvPr name="Group 25" id="25"/>
          <p:cNvGrpSpPr/>
          <p:nvPr/>
        </p:nvGrpSpPr>
        <p:grpSpPr>
          <a:xfrm rot="0">
            <a:off x="10206886" y="7322914"/>
            <a:ext cx="6876087" cy="419100"/>
            <a:chOff x="0" y="0"/>
            <a:chExt cx="9168116" cy="558800"/>
          </a:xfrm>
        </p:grpSpPr>
        <p:sp>
          <p:nvSpPr>
            <p:cNvPr name="TextBox 26" id="26"/>
            <p:cNvSpPr txBox="true"/>
            <p:nvPr/>
          </p:nvSpPr>
          <p:spPr>
            <a:xfrm rot="0">
              <a:off x="536116" y="0"/>
              <a:ext cx="8632000" cy="558800"/>
            </a:xfrm>
            <a:prstGeom prst="rect">
              <a:avLst/>
            </a:prstGeom>
          </p:spPr>
          <p:txBody>
            <a:bodyPr anchor="t" rtlCol="false" tIns="0" lIns="0" bIns="0" rIns="0">
              <a:spAutoFit/>
            </a:bodyPr>
            <a:lstStyle/>
            <a:p>
              <a:pPr algn="l">
                <a:lnSpc>
                  <a:spcPts val="3360"/>
                </a:lnSpc>
              </a:pPr>
              <a:r>
                <a:rPr lang="en-US" sz="2800">
                  <a:solidFill>
                    <a:srgbClr val="28323A"/>
                  </a:solidFill>
                  <a:latin typeface="Proxima Nova"/>
                  <a:ea typeface="Proxima Nova"/>
                  <a:cs typeface="Proxima Nova"/>
                  <a:sym typeface="Proxima Nova"/>
                </a:rPr>
                <a:t>100% para el monitoreo.</a:t>
              </a:r>
              <a:r>
                <a:rPr lang="en-US" sz="2800">
                  <a:solidFill>
                    <a:srgbClr val="28323A"/>
                  </a:solidFill>
                  <a:latin typeface="Proxima Nova"/>
                  <a:ea typeface="Proxima Nova"/>
                  <a:cs typeface="Proxima Nova"/>
                  <a:sym typeface="Proxima Nova"/>
                </a:rPr>
                <a:t> </a:t>
              </a:r>
            </a:p>
          </p:txBody>
        </p:sp>
        <p:grpSp>
          <p:nvGrpSpPr>
            <p:cNvPr name="Group 27" id="27"/>
            <p:cNvGrpSpPr/>
            <p:nvPr/>
          </p:nvGrpSpPr>
          <p:grpSpPr>
            <a:xfrm rot="5410475">
              <a:off x="-35204" y="127602"/>
              <a:ext cx="350752" cy="279278"/>
              <a:chOff x="0" y="0"/>
              <a:chExt cx="812800" cy="647172"/>
            </a:xfrm>
          </p:grpSpPr>
          <p:sp>
            <p:nvSpPr>
              <p:cNvPr name="Freeform 28" id="28"/>
              <p:cNvSpPr/>
              <p:nvPr/>
            </p:nvSpPr>
            <p:spPr>
              <a:xfrm flipH="false" flipV="false" rot="0">
                <a:off x="0" y="0"/>
                <a:ext cx="812800" cy="647172"/>
              </a:xfrm>
              <a:custGeom>
                <a:avLst/>
                <a:gdLst/>
                <a:ahLst/>
                <a:cxnLst/>
                <a:rect r="r" b="b" t="t" l="l"/>
                <a:pathLst>
                  <a:path h="647172" w="812800">
                    <a:moveTo>
                      <a:pt x="406400" y="0"/>
                    </a:moveTo>
                    <a:lnTo>
                      <a:pt x="812800" y="647172"/>
                    </a:lnTo>
                    <a:lnTo>
                      <a:pt x="0" y="647172"/>
                    </a:lnTo>
                    <a:lnTo>
                      <a:pt x="406400" y="0"/>
                    </a:lnTo>
                    <a:close/>
                  </a:path>
                </a:pathLst>
              </a:custGeom>
              <a:solidFill>
                <a:srgbClr val="1090CF"/>
              </a:solidFill>
            </p:spPr>
          </p:sp>
          <p:sp>
            <p:nvSpPr>
              <p:cNvPr name="TextBox 29" id="29"/>
              <p:cNvSpPr txBox="true"/>
              <p:nvPr/>
            </p:nvSpPr>
            <p:spPr>
              <a:xfrm>
                <a:off x="127000" y="281423"/>
                <a:ext cx="558800" cy="319523"/>
              </a:xfrm>
              <a:prstGeom prst="rect">
                <a:avLst/>
              </a:prstGeom>
            </p:spPr>
            <p:txBody>
              <a:bodyPr anchor="ctr" rtlCol="false" tIns="58784" lIns="58784" bIns="58784" rIns="58784"/>
              <a:lstStyle/>
              <a:p>
                <a:pPr algn="ctr">
                  <a:lnSpc>
                    <a:spcPts val="2400"/>
                  </a:lnSpc>
                </a:pPr>
              </a:p>
            </p:txBody>
          </p:sp>
        </p:grpSp>
      </p:grpSp>
      <p:sp>
        <p:nvSpPr>
          <p:cNvPr name="Freeform 30" id="30"/>
          <p:cNvSpPr/>
          <p:nvPr/>
        </p:nvSpPr>
        <p:spPr>
          <a:xfrm flipH="false" flipV="false" rot="0">
            <a:off x="912578" y="5366258"/>
            <a:ext cx="4098475" cy="2644946"/>
          </a:xfrm>
          <a:custGeom>
            <a:avLst/>
            <a:gdLst/>
            <a:ahLst/>
            <a:cxnLst/>
            <a:rect r="r" b="b" t="t" l="l"/>
            <a:pathLst>
              <a:path h="2644946" w="4098475">
                <a:moveTo>
                  <a:pt x="0" y="0"/>
                </a:moveTo>
                <a:lnTo>
                  <a:pt x="4098474" y="0"/>
                </a:lnTo>
                <a:lnTo>
                  <a:pt x="4098474" y="2644946"/>
                </a:lnTo>
                <a:lnTo>
                  <a:pt x="0" y="2644946"/>
                </a:lnTo>
                <a:lnTo>
                  <a:pt x="0" y="0"/>
                </a:lnTo>
                <a:close/>
              </a:path>
            </a:pathLst>
          </a:custGeom>
          <a:blipFill>
            <a:blip r:embed="rId6"/>
            <a:stretch>
              <a:fillRect l="0" t="0" r="0" b="0"/>
            </a:stretch>
          </a:blipFill>
        </p:spPr>
      </p:sp>
      <p:sp>
        <p:nvSpPr>
          <p:cNvPr name="Freeform 31" id="31"/>
          <p:cNvSpPr/>
          <p:nvPr/>
        </p:nvSpPr>
        <p:spPr>
          <a:xfrm flipH="false" flipV="false" rot="0">
            <a:off x="6026798" y="3620339"/>
            <a:ext cx="1670308" cy="984165"/>
          </a:xfrm>
          <a:custGeom>
            <a:avLst/>
            <a:gdLst/>
            <a:ahLst/>
            <a:cxnLst/>
            <a:rect r="r" b="b" t="t" l="l"/>
            <a:pathLst>
              <a:path h="984165" w="1670308">
                <a:moveTo>
                  <a:pt x="0" y="0"/>
                </a:moveTo>
                <a:lnTo>
                  <a:pt x="1670308" y="0"/>
                </a:lnTo>
                <a:lnTo>
                  <a:pt x="1670308" y="984164"/>
                </a:lnTo>
                <a:lnTo>
                  <a:pt x="0" y="984164"/>
                </a:lnTo>
                <a:lnTo>
                  <a:pt x="0" y="0"/>
                </a:lnTo>
                <a:close/>
              </a:path>
            </a:pathLst>
          </a:custGeom>
          <a:blipFill>
            <a:blip r:embed="rId7"/>
            <a:stretch>
              <a:fillRect l="0" t="0" r="0" b="0"/>
            </a:stretch>
          </a:blipFill>
        </p:spPr>
      </p:sp>
      <p:sp>
        <p:nvSpPr>
          <p:cNvPr name="Freeform 32" id="32"/>
          <p:cNvSpPr/>
          <p:nvPr/>
        </p:nvSpPr>
        <p:spPr>
          <a:xfrm flipH="false" flipV="false" rot="0">
            <a:off x="6602092" y="4883701"/>
            <a:ext cx="1670308" cy="984165"/>
          </a:xfrm>
          <a:custGeom>
            <a:avLst/>
            <a:gdLst/>
            <a:ahLst/>
            <a:cxnLst/>
            <a:rect r="r" b="b" t="t" l="l"/>
            <a:pathLst>
              <a:path h="984165" w="1670308">
                <a:moveTo>
                  <a:pt x="0" y="0"/>
                </a:moveTo>
                <a:lnTo>
                  <a:pt x="1670308" y="0"/>
                </a:lnTo>
                <a:lnTo>
                  <a:pt x="1670308" y="984164"/>
                </a:lnTo>
                <a:lnTo>
                  <a:pt x="0" y="984164"/>
                </a:lnTo>
                <a:lnTo>
                  <a:pt x="0" y="0"/>
                </a:lnTo>
                <a:close/>
              </a:path>
            </a:pathLst>
          </a:custGeom>
          <a:blipFill>
            <a:blip r:embed="rId7"/>
            <a:stretch>
              <a:fillRect l="0" t="0" r="0" b="0"/>
            </a:stretch>
          </a:blipFill>
        </p:spPr>
      </p:sp>
      <p:sp>
        <p:nvSpPr>
          <p:cNvPr name="Freeform 33" id="33"/>
          <p:cNvSpPr/>
          <p:nvPr/>
        </p:nvSpPr>
        <p:spPr>
          <a:xfrm flipH="false" flipV="false" rot="0">
            <a:off x="6690344" y="6338749"/>
            <a:ext cx="1670308" cy="984165"/>
          </a:xfrm>
          <a:custGeom>
            <a:avLst/>
            <a:gdLst/>
            <a:ahLst/>
            <a:cxnLst/>
            <a:rect r="r" b="b" t="t" l="l"/>
            <a:pathLst>
              <a:path h="984165" w="1670308">
                <a:moveTo>
                  <a:pt x="0" y="0"/>
                </a:moveTo>
                <a:lnTo>
                  <a:pt x="1670307" y="0"/>
                </a:lnTo>
                <a:lnTo>
                  <a:pt x="1670307" y="984165"/>
                </a:lnTo>
                <a:lnTo>
                  <a:pt x="0" y="984165"/>
                </a:lnTo>
                <a:lnTo>
                  <a:pt x="0" y="0"/>
                </a:lnTo>
                <a:close/>
              </a:path>
            </a:pathLst>
          </a:custGeom>
          <a:blipFill>
            <a:blip r:embed="rId7"/>
            <a:stretch>
              <a:fillRect l="0" t="0" r="0" b="0"/>
            </a:stretch>
          </a:blipFill>
        </p:spPr>
      </p:sp>
      <p:sp>
        <p:nvSpPr>
          <p:cNvPr name="TextBox 34" id="34"/>
          <p:cNvSpPr txBox="true"/>
          <p:nvPr/>
        </p:nvSpPr>
        <p:spPr>
          <a:xfrm rot="0">
            <a:off x="1034215" y="1467956"/>
            <a:ext cx="524669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ST4410G</a:t>
            </a:r>
          </a:p>
        </p:txBody>
      </p:sp>
      <p:sp>
        <p:nvSpPr>
          <p:cNvPr name="TextBox 35" id="35"/>
          <p:cNvSpPr txBox="true"/>
          <p:nvPr/>
        </p:nvSpPr>
        <p:spPr>
          <a:xfrm rot="0">
            <a:off x="10206886" y="2950616"/>
            <a:ext cx="6267450" cy="466725"/>
          </a:xfrm>
          <a:prstGeom prst="rect">
            <a:avLst/>
          </a:prstGeom>
        </p:spPr>
        <p:txBody>
          <a:bodyPr anchor="t" rtlCol="false" tIns="0" lIns="0" bIns="0" rIns="0">
            <a:spAutoFit/>
          </a:bodyPr>
          <a:lstStyle/>
          <a:p>
            <a:pPr algn="ctr">
              <a:lnSpc>
                <a:spcPts val="3600"/>
              </a:lnSpc>
              <a:spcBef>
                <a:spcPct val="0"/>
              </a:spcBef>
            </a:pPr>
            <a:r>
              <a:rPr lang="en-US" b="true" sz="3000">
                <a:solidFill>
                  <a:srgbClr val="000000"/>
                </a:solidFill>
                <a:latin typeface="Proxima Nova Bold"/>
                <a:ea typeface="Proxima Nova Bold"/>
                <a:cs typeface="Proxima Nova Bold"/>
                <a:sym typeface="Proxima Nova Bold"/>
              </a:rPr>
              <a:t>Algunas características importantes:</a:t>
            </a:r>
          </a:p>
        </p:txBody>
      </p:sp>
      <p:sp>
        <p:nvSpPr>
          <p:cNvPr name="TextBox 36" id="36"/>
          <p:cNvSpPr txBox="true"/>
          <p:nvPr/>
        </p:nvSpPr>
        <p:spPr>
          <a:xfrm rot="0">
            <a:off x="1028700" y="2950616"/>
            <a:ext cx="1175519" cy="400050"/>
          </a:xfrm>
          <a:prstGeom prst="rect">
            <a:avLst/>
          </a:prstGeom>
        </p:spPr>
        <p:txBody>
          <a:bodyPr anchor="t" rtlCol="false" tIns="0" lIns="0" bIns="0" rIns="0">
            <a:spAutoFit/>
          </a:bodyPr>
          <a:lstStyle/>
          <a:p>
            <a:pPr algn="ctr">
              <a:lnSpc>
                <a:spcPts val="3120"/>
              </a:lnSpc>
              <a:spcBef>
                <a:spcPct val="0"/>
              </a:spcBef>
            </a:pPr>
            <a:r>
              <a:rPr lang="en-US" sz="2600">
                <a:solidFill>
                  <a:srgbClr val="1090CF"/>
                </a:solidFill>
                <a:latin typeface="Proxima Nova"/>
                <a:ea typeface="Proxima Nova"/>
                <a:cs typeface="Proxima Nova"/>
                <a:sym typeface="Proxima Nova"/>
              </a:rPr>
              <a:t>Maestro</a:t>
            </a:r>
          </a:p>
        </p:txBody>
      </p:sp>
      <p:sp>
        <p:nvSpPr>
          <p:cNvPr name="TextBox 37" id="37"/>
          <p:cNvSpPr txBox="true"/>
          <p:nvPr/>
        </p:nvSpPr>
        <p:spPr>
          <a:xfrm rot="0">
            <a:off x="5951793" y="2950616"/>
            <a:ext cx="1820317" cy="400050"/>
          </a:xfrm>
          <a:prstGeom prst="rect">
            <a:avLst/>
          </a:prstGeom>
        </p:spPr>
        <p:txBody>
          <a:bodyPr anchor="t" rtlCol="false" tIns="0" lIns="0" bIns="0" rIns="0">
            <a:spAutoFit/>
          </a:bodyPr>
          <a:lstStyle/>
          <a:p>
            <a:pPr algn="ctr">
              <a:lnSpc>
                <a:spcPts val="3120"/>
              </a:lnSpc>
              <a:spcBef>
                <a:spcPct val="0"/>
              </a:spcBef>
            </a:pPr>
            <a:r>
              <a:rPr lang="en-US" sz="2600">
                <a:solidFill>
                  <a:srgbClr val="1090CF"/>
                </a:solidFill>
                <a:latin typeface="Proxima Nova"/>
                <a:ea typeface="Proxima Nova"/>
                <a:cs typeface="Proxima Nova"/>
                <a:sym typeface="Proxima Nova"/>
              </a:rPr>
              <a:t>Esclavos (10)</a:t>
            </a:r>
          </a:p>
        </p:txBody>
      </p:sp>
      <p:sp>
        <p:nvSpPr>
          <p:cNvPr name="AutoShape 38" id="38"/>
          <p:cNvSpPr/>
          <p:nvPr/>
        </p:nvSpPr>
        <p:spPr>
          <a:xfrm flipH="true">
            <a:off x="4335934" y="4226373"/>
            <a:ext cx="1448727" cy="1139885"/>
          </a:xfrm>
          <a:prstGeom prst="line">
            <a:avLst/>
          </a:prstGeom>
          <a:ln cap="flat" w="28575">
            <a:solidFill>
              <a:srgbClr val="1090CF"/>
            </a:solidFill>
            <a:prstDash val="solid"/>
            <a:headEnd type="arrow" len="sm" w="med"/>
            <a:tailEnd type="arrow" len="sm" w="med"/>
          </a:ln>
        </p:spPr>
      </p:sp>
      <p:sp>
        <p:nvSpPr>
          <p:cNvPr name="AutoShape 39" id="39"/>
          <p:cNvSpPr/>
          <p:nvPr/>
        </p:nvSpPr>
        <p:spPr>
          <a:xfrm flipH="true" flipV="true">
            <a:off x="4335934" y="5658218"/>
            <a:ext cx="2103696" cy="1100110"/>
          </a:xfrm>
          <a:prstGeom prst="line">
            <a:avLst/>
          </a:prstGeom>
          <a:ln cap="flat" w="28575">
            <a:solidFill>
              <a:srgbClr val="1090CF"/>
            </a:solidFill>
            <a:prstDash val="solid"/>
            <a:headEnd type="arrow" len="sm" w="med"/>
            <a:tailEnd type="arrow" len="sm" w="med"/>
          </a:ln>
        </p:spPr>
      </p:sp>
      <p:sp>
        <p:nvSpPr>
          <p:cNvPr name="AutoShape 40" id="40"/>
          <p:cNvSpPr/>
          <p:nvPr/>
        </p:nvSpPr>
        <p:spPr>
          <a:xfrm flipH="true">
            <a:off x="4335934" y="5419608"/>
            <a:ext cx="2103696" cy="68376"/>
          </a:xfrm>
          <a:prstGeom prst="line">
            <a:avLst/>
          </a:prstGeom>
          <a:ln cap="flat" w="28575">
            <a:solidFill>
              <a:srgbClr val="1090CF"/>
            </a:solidFill>
            <a:prstDash val="solid"/>
            <a:headEnd type="arrow" len="sm" w="med"/>
            <a:tailEnd type="arrow" len="sm" w="med"/>
          </a:ln>
        </p:spPr>
      </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9518165" y="1180774"/>
            <a:ext cx="8770035" cy="9106226"/>
          </a:xfrm>
          <a:custGeom>
            <a:avLst/>
            <a:gdLst/>
            <a:ahLst/>
            <a:cxnLst/>
            <a:rect r="r" b="b" t="t" l="l"/>
            <a:pathLst>
              <a:path h="9106226" w="8770035">
                <a:moveTo>
                  <a:pt x="0" y="0"/>
                </a:moveTo>
                <a:lnTo>
                  <a:pt x="8770035" y="0"/>
                </a:lnTo>
                <a:lnTo>
                  <a:pt x="8770035" y="9106226"/>
                </a:lnTo>
                <a:lnTo>
                  <a:pt x="0" y="9106226"/>
                </a:lnTo>
                <a:lnTo>
                  <a:pt x="0" y="0"/>
                </a:lnTo>
                <a:close/>
              </a:path>
            </a:pathLst>
          </a:custGeom>
          <a:blipFill>
            <a:blip r:embed="rId4">
              <a:alphaModFix amt="64000"/>
            </a:blip>
            <a:stretch>
              <a:fillRect l="0" t="-1370" r="-7613" b="-2270"/>
            </a:stretch>
          </a:blipFill>
        </p:spPr>
      </p:sp>
      <p:sp>
        <p:nvSpPr>
          <p:cNvPr name="Freeform 4" id="4"/>
          <p:cNvSpPr/>
          <p:nvPr/>
        </p:nvSpPr>
        <p:spPr>
          <a:xfrm flipH="false" flipV="false" rot="0">
            <a:off x="6101118" y="1646852"/>
            <a:ext cx="10612642" cy="7728077"/>
          </a:xfrm>
          <a:custGeom>
            <a:avLst/>
            <a:gdLst/>
            <a:ahLst/>
            <a:cxnLst/>
            <a:rect r="r" b="b" t="t" l="l"/>
            <a:pathLst>
              <a:path h="7728077" w="10612642">
                <a:moveTo>
                  <a:pt x="0" y="0"/>
                </a:moveTo>
                <a:lnTo>
                  <a:pt x="10612642" y="0"/>
                </a:lnTo>
                <a:lnTo>
                  <a:pt x="10612642" y="7728077"/>
                </a:lnTo>
                <a:lnTo>
                  <a:pt x="0" y="7728077"/>
                </a:lnTo>
                <a:lnTo>
                  <a:pt x="0" y="0"/>
                </a:lnTo>
                <a:close/>
              </a:path>
            </a:pathLst>
          </a:custGeom>
          <a:blipFill>
            <a:blip r:embed="rId5"/>
            <a:stretch>
              <a:fillRect l="0" t="0" r="0" b="0"/>
            </a:stretch>
          </a:blipFill>
        </p:spPr>
      </p:sp>
      <p:sp>
        <p:nvSpPr>
          <p:cNvPr name="TextBox 5" id="5"/>
          <p:cNvSpPr txBox="true"/>
          <p:nvPr/>
        </p:nvSpPr>
        <p:spPr>
          <a:xfrm rot="0">
            <a:off x="1034215" y="1467956"/>
            <a:ext cx="4460127"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Configuración en Syntrack</a:t>
            </a:r>
          </a:p>
        </p:txBody>
      </p:sp>
      <p:sp>
        <p:nvSpPr>
          <p:cNvPr name="TextBox 6" id="6"/>
          <p:cNvSpPr txBox="true"/>
          <p:nvPr/>
        </p:nvSpPr>
        <p:spPr>
          <a:xfrm rot="0">
            <a:off x="1034215" y="3123871"/>
            <a:ext cx="5066903" cy="466725"/>
          </a:xfrm>
          <a:prstGeom prst="rect">
            <a:avLst/>
          </a:prstGeom>
        </p:spPr>
        <p:txBody>
          <a:bodyPr anchor="t" rtlCol="false" tIns="0" lIns="0" bIns="0" rIns="0">
            <a:spAutoFit/>
          </a:bodyPr>
          <a:lstStyle/>
          <a:p>
            <a:pPr algn="l">
              <a:lnSpc>
                <a:spcPts val="3600"/>
              </a:lnSpc>
            </a:pPr>
            <a:r>
              <a:rPr lang="en-US" sz="3000" b="true">
                <a:solidFill>
                  <a:srgbClr val="1090CF"/>
                </a:solidFill>
                <a:latin typeface="Proxima Nova Bold"/>
                <a:ea typeface="Proxima Nova Bold"/>
                <a:cs typeface="Proxima Nova Bold"/>
                <a:sym typeface="Proxima Nova Bold"/>
              </a:rPr>
              <a:t>Parámetros de Red</a:t>
            </a:r>
          </a:p>
        </p:txBody>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13681073" y="2160387"/>
            <a:ext cx="4606927" cy="7273511"/>
          </a:xfrm>
          <a:custGeom>
            <a:avLst/>
            <a:gdLst/>
            <a:ahLst/>
            <a:cxnLst/>
            <a:rect r="r" b="b" t="t" l="l"/>
            <a:pathLst>
              <a:path h="7273511" w="4606927">
                <a:moveTo>
                  <a:pt x="0" y="0"/>
                </a:moveTo>
                <a:lnTo>
                  <a:pt x="4606927" y="0"/>
                </a:lnTo>
                <a:lnTo>
                  <a:pt x="4606927" y="7273511"/>
                </a:lnTo>
                <a:lnTo>
                  <a:pt x="0" y="7273511"/>
                </a:lnTo>
                <a:lnTo>
                  <a:pt x="0" y="0"/>
                </a:lnTo>
                <a:close/>
              </a:path>
            </a:pathLst>
          </a:custGeom>
          <a:blipFill>
            <a:blip r:embed="rId4"/>
            <a:stretch>
              <a:fillRect l="0" t="0" r="0" b="-1183"/>
            </a:stretch>
          </a:blipFill>
        </p:spPr>
      </p:sp>
      <p:sp>
        <p:nvSpPr>
          <p:cNvPr name="Freeform 4" id="4"/>
          <p:cNvSpPr/>
          <p:nvPr/>
        </p:nvSpPr>
        <p:spPr>
          <a:xfrm flipH="false" flipV="false" rot="0">
            <a:off x="9536515" y="2306156"/>
            <a:ext cx="2410255" cy="7221738"/>
          </a:xfrm>
          <a:custGeom>
            <a:avLst/>
            <a:gdLst/>
            <a:ahLst/>
            <a:cxnLst/>
            <a:rect r="r" b="b" t="t" l="l"/>
            <a:pathLst>
              <a:path h="7221738" w="2410255">
                <a:moveTo>
                  <a:pt x="0" y="0"/>
                </a:moveTo>
                <a:lnTo>
                  <a:pt x="2410255" y="0"/>
                </a:lnTo>
                <a:lnTo>
                  <a:pt x="2410255" y="7221738"/>
                </a:lnTo>
                <a:lnTo>
                  <a:pt x="0" y="7221738"/>
                </a:lnTo>
                <a:lnTo>
                  <a:pt x="0" y="0"/>
                </a:lnTo>
                <a:close/>
              </a:path>
            </a:pathLst>
          </a:custGeom>
          <a:blipFill>
            <a:blip r:embed="rId5"/>
            <a:stretch>
              <a:fillRect l="0" t="0" r="0" b="0"/>
            </a:stretch>
          </a:blipFill>
        </p:spPr>
      </p:sp>
      <p:sp>
        <p:nvSpPr>
          <p:cNvPr name="Freeform 5" id="5"/>
          <p:cNvSpPr/>
          <p:nvPr/>
        </p:nvSpPr>
        <p:spPr>
          <a:xfrm flipH="false" flipV="false" rot="0">
            <a:off x="5641138" y="2306156"/>
            <a:ext cx="2410255" cy="7221738"/>
          </a:xfrm>
          <a:custGeom>
            <a:avLst/>
            <a:gdLst/>
            <a:ahLst/>
            <a:cxnLst/>
            <a:rect r="r" b="b" t="t" l="l"/>
            <a:pathLst>
              <a:path h="7221738" w="2410255">
                <a:moveTo>
                  <a:pt x="0" y="0"/>
                </a:moveTo>
                <a:lnTo>
                  <a:pt x="2410255" y="0"/>
                </a:lnTo>
                <a:lnTo>
                  <a:pt x="2410255" y="7221738"/>
                </a:lnTo>
                <a:lnTo>
                  <a:pt x="0" y="7221738"/>
                </a:lnTo>
                <a:lnTo>
                  <a:pt x="0" y="0"/>
                </a:lnTo>
                <a:close/>
              </a:path>
            </a:pathLst>
          </a:custGeom>
          <a:blipFill>
            <a:blip r:embed="rId6"/>
            <a:stretch>
              <a:fillRect l="0" t="0" r="0" b="0"/>
            </a:stretch>
          </a:blipFill>
        </p:spPr>
      </p:sp>
      <p:sp>
        <p:nvSpPr>
          <p:cNvPr name="Freeform 6" id="6"/>
          <p:cNvSpPr/>
          <p:nvPr/>
        </p:nvSpPr>
        <p:spPr>
          <a:xfrm flipH="false" flipV="false" rot="0">
            <a:off x="1733236" y="2306156"/>
            <a:ext cx="2410255" cy="7221738"/>
          </a:xfrm>
          <a:custGeom>
            <a:avLst/>
            <a:gdLst/>
            <a:ahLst/>
            <a:cxnLst/>
            <a:rect r="r" b="b" t="t" l="l"/>
            <a:pathLst>
              <a:path h="7221738" w="2410255">
                <a:moveTo>
                  <a:pt x="0" y="0"/>
                </a:moveTo>
                <a:lnTo>
                  <a:pt x="2410255" y="0"/>
                </a:lnTo>
                <a:lnTo>
                  <a:pt x="2410255" y="7221738"/>
                </a:lnTo>
                <a:lnTo>
                  <a:pt x="0" y="7221738"/>
                </a:lnTo>
                <a:lnTo>
                  <a:pt x="0" y="0"/>
                </a:lnTo>
                <a:close/>
              </a:path>
            </a:pathLst>
          </a:custGeom>
          <a:blipFill>
            <a:blip r:embed="rId7"/>
            <a:stretch>
              <a:fillRect l="0" t="0" r="0" b="0"/>
            </a:stretch>
          </a:blipFill>
        </p:spPr>
      </p:sp>
      <p:sp>
        <p:nvSpPr>
          <p:cNvPr name="Freeform 7" id="7"/>
          <p:cNvSpPr/>
          <p:nvPr/>
        </p:nvSpPr>
        <p:spPr>
          <a:xfrm flipH="false" flipV="false" rot="0">
            <a:off x="1395536" y="3999626"/>
            <a:ext cx="3047555" cy="940767"/>
          </a:xfrm>
          <a:custGeom>
            <a:avLst/>
            <a:gdLst/>
            <a:ahLst/>
            <a:cxnLst/>
            <a:rect r="r" b="b" t="t" l="l"/>
            <a:pathLst>
              <a:path h="940767" w="3047555">
                <a:moveTo>
                  <a:pt x="0" y="0"/>
                </a:moveTo>
                <a:lnTo>
                  <a:pt x="3047555" y="0"/>
                </a:lnTo>
                <a:lnTo>
                  <a:pt x="3047555" y="940767"/>
                </a:lnTo>
                <a:lnTo>
                  <a:pt x="0" y="940767"/>
                </a:lnTo>
                <a:lnTo>
                  <a:pt x="0" y="0"/>
                </a:lnTo>
                <a:close/>
              </a:path>
            </a:pathLst>
          </a:custGeom>
          <a:blipFill>
            <a:blip r:embed="rId8"/>
            <a:stretch>
              <a:fillRect l="0" t="0" r="0" b="0"/>
            </a:stretch>
          </a:blipFill>
        </p:spPr>
      </p:sp>
      <p:sp>
        <p:nvSpPr>
          <p:cNvPr name="Freeform 8" id="8"/>
          <p:cNvSpPr/>
          <p:nvPr/>
        </p:nvSpPr>
        <p:spPr>
          <a:xfrm flipH="false" flipV="false" rot="0">
            <a:off x="10114999" y="8993034"/>
            <a:ext cx="1053932" cy="469439"/>
          </a:xfrm>
          <a:custGeom>
            <a:avLst/>
            <a:gdLst/>
            <a:ahLst/>
            <a:cxnLst/>
            <a:rect r="r" b="b" t="t" l="l"/>
            <a:pathLst>
              <a:path h="469439" w="1053932">
                <a:moveTo>
                  <a:pt x="0" y="0"/>
                </a:moveTo>
                <a:lnTo>
                  <a:pt x="1053932" y="0"/>
                </a:lnTo>
                <a:lnTo>
                  <a:pt x="1053932" y="469439"/>
                </a:lnTo>
                <a:lnTo>
                  <a:pt x="0" y="469439"/>
                </a:lnTo>
                <a:lnTo>
                  <a:pt x="0" y="0"/>
                </a:lnTo>
                <a:close/>
              </a:path>
            </a:pathLst>
          </a:custGeom>
          <a:blipFill>
            <a:blip r:embed="rId9"/>
            <a:stretch>
              <a:fillRect l="-1740" t="0" r="-3653" b="0"/>
            </a:stretch>
          </a:blipFill>
        </p:spPr>
      </p:sp>
      <p:sp>
        <p:nvSpPr>
          <p:cNvPr name="AutoShape 9" id="9"/>
          <p:cNvSpPr/>
          <p:nvPr/>
        </p:nvSpPr>
        <p:spPr>
          <a:xfrm>
            <a:off x="4412059" y="5978937"/>
            <a:ext cx="932130" cy="0"/>
          </a:xfrm>
          <a:prstGeom prst="line">
            <a:avLst/>
          </a:prstGeom>
          <a:ln cap="flat" w="76200">
            <a:solidFill>
              <a:srgbClr val="FEFEFE"/>
            </a:solidFill>
            <a:prstDash val="solid"/>
            <a:headEnd type="none" len="sm" w="sm"/>
            <a:tailEnd type="arrow" len="sm" w="med"/>
          </a:ln>
        </p:spPr>
      </p:sp>
      <p:sp>
        <p:nvSpPr>
          <p:cNvPr name="AutoShape 10" id="10"/>
          <p:cNvSpPr/>
          <p:nvPr/>
        </p:nvSpPr>
        <p:spPr>
          <a:xfrm>
            <a:off x="8330617" y="5978937"/>
            <a:ext cx="901098" cy="0"/>
          </a:xfrm>
          <a:prstGeom prst="line">
            <a:avLst/>
          </a:prstGeom>
          <a:ln cap="flat" w="76200">
            <a:solidFill>
              <a:srgbClr val="FEFEFE"/>
            </a:solidFill>
            <a:prstDash val="solid"/>
            <a:headEnd type="none" len="sm" w="sm"/>
            <a:tailEnd type="arrow" len="sm" w="med"/>
          </a:ln>
        </p:spPr>
      </p:sp>
      <p:sp>
        <p:nvSpPr>
          <p:cNvPr name="AutoShape 11" id="11"/>
          <p:cNvSpPr/>
          <p:nvPr/>
        </p:nvSpPr>
        <p:spPr>
          <a:xfrm>
            <a:off x="12242045" y="5978937"/>
            <a:ext cx="901098" cy="0"/>
          </a:xfrm>
          <a:prstGeom prst="line">
            <a:avLst/>
          </a:prstGeom>
          <a:ln cap="flat" w="76200">
            <a:solidFill>
              <a:srgbClr val="FEFEFE"/>
            </a:solidFill>
            <a:prstDash val="solid"/>
            <a:headEnd type="none" len="sm" w="sm"/>
            <a:tailEnd type="arrow" len="sm" w="med"/>
          </a:ln>
        </p:spPr>
      </p:sp>
      <p:sp>
        <p:nvSpPr>
          <p:cNvPr name="Freeform 12" id="12"/>
          <p:cNvSpPr/>
          <p:nvPr/>
        </p:nvSpPr>
        <p:spPr>
          <a:xfrm flipH="false" flipV="false" rot="0">
            <a:off x="14562368" y="5342629"/>
            <a:ext cx="4114032" cy="2160984"/>
          </a:xfrm>
          <a:custGeom>
            <a:avLst/>
            <a:gdLst/>
            <a:ahLst/>
            <a:cxnLst/>
            <a:rect r="r" b="b" t="t" l="l"/>
            <a:pathLst>
              <a:path h="2160984" w="4114032">
                <a:moveTo>
                  <a:pt x="0" y="0"/>
                </a:moveTo>
                <a:lnTo>
                  <a:pt x="4114032" y="0"/>
                </a:lnTo>
                <a:lnTo>
                  <a:pt x="4114032" y="2160984"/>
                </a:lnTo>
                <a:lnTo>
                  <a:pt x="0" y="2160984"/>
                </a:lnTo>
                <a:lnTo>
                  <a:pt x="0" y="0"/>
                </a:lnTo>
                <a:close/>
              </a:path>
            </a:pathLst>
          </a:custGeom>
          <a:blipFill>
            <a:blip r:embed="rId10"/>
            <a:stretch>
              <a:fillRect l="0" t="-4168" r="0" b="0"/>
            </a:stretch>
          </a:blipFill>
        </p:spPr>
      </p:sp>
      <p:sp>
        <p:nvSpPr>
          <p:cNvPr name="TextBox 13" id="13"/>
          <p:cNvSpPr txBox="true"/>
          <p:nvPr/>
        </p:nvSpPr>
        <p:spPr>
          <a:xfrm rot="0">
            <a:off x="4412059" y="1299426"/>
            <a:ext cx="9463882" cy="714375"/>
          </a:xfrm>
          <a:prstGeom prst="rect">
            <a:avLst/>
          </a:prstGeom>
        </p:spPr>
        <p:txBody>
          <a:bodyPr anchor="t" rtlCol="false" tIns="0" lIns="0" bIns="0" rIns="0">
            <a:spAutoFit/>
          </a:bodyPr>
          <a:lstStyle/>
          <a:p>
            <a:pPr algn="ctr">
              <a:lnSpc>
                <a:spcPts val="5759"/>
              </a:lnSpc>
              <a:spcBef>
                <a:spcPct val="0"/>
              </a:spcBef>
            </a:pPr>
            <a:r>
              <a:rPr lang="en-US" b="true" sz="4800">
                <a:solidFill>
                  <a:srgbClr val="FEFEFE"/>
                </a:solidFill>
                <a:latin typeface="Proxima Nova Bold"/>
                <a:ea typeface="Proxima Nova Bold"/>
                <a:cs typeface="Proxima Nova Bold"/>
                <a:sym typeface="Proxima Nova Bold"/>
              </a:rPr>
              <a:t>ST4410G</a:t>
            </a:r>
          </a:p>
        </p:txBody>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783370">
            <a:off x="-83620" y="-139947"/>
            <a:ext cx="18785796" cy="10566894"/>
          </a:xfrm>
          <a:custGeom>
            <a:avLst/>
            <a:gdLst/>
            <a:ahLst/>
            <a:cxnLst/>
            <a:rect r="r" b="b" t="t" l="l"/>
            <a:pathLst>
              <a:path h="10566894" w="18785796">
                <a:moveTo>
                  <a:pt x="0" y="0"/>
                </a:moveTo>
                <a:lnTo>
                  <a:pt x="18785796" y="0"/>
                </a:lnTo>
                <a:lnTo>
                  <a:pt x="18785796" y="10566894"/>
                </a:lnTo>
                <a:lnTo>
                  <a:pt x="0" y="10566894"/>
                </a:lnTo>
                <a:lnTo>
                  <a:pt x="0" y="0"/>
                </a:lnTo>
                <a:close/>
              </a:path>
            </a:pathLst>
          </a:custGeom>
          <a:blipFill>
            <a:blip r:embed="rId3"/>
            <a:stretch>
              <a:fillRect l="0" t="0" r="-1221" b="-1222"/>
            </a:stretch>
          </a:blipFill>
        </p:spPr>
      </p:sp>
      <p:sp>
        <p:nvSpPr>
          <p:cNvPr name="Freeform 3" id="3"/>
          <p:cNvSpPr/>
          <p:nvPr/>
        </p:nvSpPr>
        <p:spPr>
          <a:xfrm flipH="false" flipV="false" rot="0">
            <a:off x="1546743" y="2491439"/>
            <a:ext cx="15194515" cy="6887645"/>
          </a:xfrm>
          <a:custGeom>
            <a:avLst/>
            <a:gdLst/>
            <a:ahLst/>
            <a:cxnLst/>
            <a:rect r="r" b="b" t="t" l="l"/>
            <a:pathLst>
              <a:path h="6887645" w="15194515">
                <a:moveTo>
                  <a:pt x="0" y="0"/>
                </a:moveTo>
                <a:lnTo>
                  <a:pt x="15194514" y="0"/>
                </a:lnTo>
                <a:lnTo>
                  <a:pt x="15194514" y="6887645"/>
                </a:lnTo>
                <a:lnTo>
                  <a:pt x="0" y="6887645"/>
                </a:lnTo>
                <a:lnTo>
                  <a:pt x="0" y="0"/>
                </a:lnTo>
                <a:close/>
              </a:path>
            </a:pathLst>
          </a:custGeom>
          <a:blipFill>
            <a:blip r:embed="rId4"/>
            <a:stretch>
              <a:fillRect l="0" t="0" r="0" b="0"/>
            </a:stretch>
          </a:blipFill>
        </p:spPr>
      </p:sp>
      <p:sp>
        <p:nvSpPr>
          <p:cNvPr name="TextBox 4" id="4"/>
          <p:cNvSpPr txBox="true"/>
          <p:nvPr/>
        </p:nvSpPr>
        <p:spPr>
          <a:xfrm rot="0">
            <a:off x="5086350" y="1038225"/>
            <a:ext cx="8115300" cy="714375"/>
          </a:xfrm>
          <a:prstGeom prst="rect">
            <a:avLst/>
          </a:prstGeom>
        </p:spPr>
        <p:txBody>
          <a:bodyPr anchor="t" rtlCol="false" tIns="0" lIns="0" bIns="0" rIns="0">
            <a:spAutoFit/>
          </a:bodyPr>
          <a:lstStyle/>
          <a:p>
            <a:pPr algn="ctr">
              <a:lnSpc>
                <a:spcPts val="5759"/>
              </a:lnSpc>
              <a:spcBef>
                <a:spcPct val="0"/>
              </a:spcBef>
            </a:pPr>
            <a:r>
              <a:rPr lang="en-US" b="true" sz="4800">
                <a:solidFill>
                  <a:srgbClr val="28323A"/>
                </a:solidFill>
                <a:latin typeface="Proxima Nova Bold"/>
                <a:ea typeface="Proxima Nova Bold"/>
                <a:cs typeface="Proxima Nova Bold"/>
                <a:sym typeface="Proxima Nova Bold"/>
              </a:rPr>
              <a:t>Rastreo y alertas</a:t>
            </a:r>
          </a:p>
        </p:txBody>
      </p:sp>
      <p:sp>
        <p:nvSpPr>
          <p:cNvPr name="Freeform 5" id="5"/>
          <p:cNvSpPr/>
          <p:nvPr/>
        </p:nvSpPr>
        <p:spPr>
          <a:xfrm flipH="false" flipV="false" rot="0">
            <a:off x="1561805" y="1903235"/>
            <a:ext cx="15179452" cy="588204"/>
          </a:xfrm>
          <a:custGeom>
            <a:avLst/>
            <a:gdLst/>
            <a:ahLst/>
            <a:cxnLst/>
            <a:rect r="r" b="b" t="t" l="l"/>
            <a:pathLst>
              <a:path h="588204" w="15179452">
                <a:moveTo>
                  <a:pt x="0" y="0"/>
                </a:moveTo>
                <a:lnTo>
                  <a:pt x="15179452" y="0"/>
                </a:lnTo>
                <a:lnTo>
                  <a:pt x="15179452" y="588204"/>
                </a:lnTo>
                <a:lnTo>
                  <a:pt x="0" y="588204"/>
                </a:lnTo>
                <a:lnTo>
                  <a:pt x="0" y="0"/>
                </a:lnTo>
                <a:close/>
              </a:path>
            </a:pathLst>
          </a:custGeom>
          <a:blipFill>
            <a:blip r:embed="rId5"/>
            <a:stretch>
              <a:fillRect l="0" t="0" r="0" b="0"/>
            </a:stretch>
          </a:blipFill>
        </p:spPr>
      </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1740247" y="2569682"/>
            <a:ext cx="16547953" cy="7810561"/>
          </a:xfrm>
          <a:custGeom>
            <a:avLst/>
            <a:gdLst/>
            <a:ahLst/>
            <a:cxnLst/>
            <a:rect r="r" b="b" t="t" l="l"/>
            <a:pathLst>
              <a:path h="7810561" w="16547953">
                <a:moveTo>
                  <a:pt x="0" y="0"/>
                </a:moveTo>
                <a:lnTo>
                  <a:pt x="16547953" y="0"/>
                </a:lnTo>
                <a:lnTo>
                  <a:pt x="16547953" y="7810561"/>
                </a:lnTo>
                <a:lnTo>
                  <a:pt x="0" y="7810561"/>
                </a:lnTo>
                <a:lnTo>
                  <a:pt x="0" y="0"/>
                </a:lnTo>
                <a:close/>
              </a:path>
            </a:pathLst>
          </a:custGeom>
          <a:blipFill>
            <a:blip r:embed="rId4"/>
            <a:stretch>
              <a:fillRect l="0" t="0" r="0" b="0"/>
            </a:stretch>
          </a:blipFill>
        </p:spPr>
      </p:sp>
      <p:sp>
        <p:nvSpPr>
          <p:cNvPr name="TextBox 4" id="4"/>
          <p:cNvSpPr txBox="true"/>
          <p:nvPr/>
        </p:nvSpPr>
        <p:spPr>
          <a:xfrm rot="0">
            <a:off x="4412059" y="1299426"/>
            <a:ext cx="9463882" cy="714375"/>
          </a:xfrm>
          <a:prstGeom prst="rect">
            <a:avLst/>
          </a:prstGeom>
        </p:spPr>
        <p:txBody>
          <a:bodyPr anchor="t" rtlCol="false" tIns="0" lIns="0" bIns="0" rIns="0">
            <a:spAutoFit/>
          </a:bodyPr>
          <a:lstStyle/>
          <a:p>
            <a:pPr algn="ctr">
              <a:lnSpc>
                <a:spcPts val="5759"/>
              </a:lnSpc>
              <a:spcBef>
                <a:spcPct val="0"/>
              </a:spcBef>
            </a:pPr>
            <a:r>
              <a:rPr lang="en-US" b="true" sz="4800">
                <a:solidFill>
                  <a:srgbClr val="FEFEFE"/>
                </a:solidFill>
                <a:latin typeface="Proxima Nova Bold"/>
                <a:ea typeface="Proxima Nova Bold"/>
                <a:cs typeface="Proxima Nova Bold"/>
                <a:sym typeface="Proxima Nova Bold"/>
              </a:rPr>
              <a:t>Uso de llamadas API</a:t>
            </a:r>
          </a:p>
        </p:txBody>
      </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3937706" y="1579006"/>
            <a:ext cx="8770035" cy="9106226"/>
          </a:xfrm>
          <a:custGeom>
            <a:avLst/>
            <a:gdLst/>
            <a:ahLst/>
            <a:cxnLst/>
            <a:rect r="r" b="b" t="t" l="l"/>
            <a:pathLst>
              <a:path h="9106226" w="8770035">
                <a:moveTo>
                  <a:pt x="0" y="0"/>
                </a:moveTo>
                <a:lnTo>
                  <a:pt x="8770035" y="0"/>
                </a:lnTo>
                <a:lnTo>
                  <a:pt x="8770035" y="9106225"/>
                </a:lnTo>
                <a:lnTo>
                  <a:pt x="0" y="9106225"/>
                </a:lnTo>
                <a:lnTo>
                  <a:pt x="0" y="0"/>
                </a:lnTo>
                <a:close/>
              </a:path>
            </a:pathLst>
          </a:custGeom>
          <a:blipFill>
            <a:blip r:embed="rId4">
              <a:alphaModFix amt="64000"/>
            </a:blip>
            <a:stretch>
              <a:fillRect l="0" t="-1370" r="-7613" b="-2270"/>
            </a:stretch>
          </a:blipFill>
        </p:spPr>
      </p:sp>
      <p:sp>
        <p:nvSpPr>
          <p:cNvPr name="Freeform 4" id="4"/>
          <p:cNvSpPr/>
          <p:nvPr/>
        </p:nvSpPr>
        <p:spPr>
          <a:xfrm flipH="false" flipV="false" rot="0">
            <a:off x="1028700" y="2431273"/>
            <a:ext cx="9590743" cy="7165263"/>
          </a:xfrm>
          <a:custGeom>
            <a:avLst/>
            <a:gdLst/>
            <a:ahLst/>
            <a:cxnLst/>
            <a:rect r="r" b="b" t="t" l="l"/>
            <a:pathLst>
              <a:path h="7165263" w="9590743">
                <a:moveTo>
                  <a:pt x="0" y="0"/>
                </a:moveTo>
                <a:lnTo>
                  <a:pt x="9590743" y="0"/>
                </a:lnTo>
                <a:lnTo>
                  <a:pt x="9590743" y="7165264"/>
                </a:lnTo>
                <a:lnTo>
                  <a:pt x="0" y="7165264"/>
                </a:lnTo>
                <a:lnTo>
                  <a:pt x="0" y="0"/>
                </a:lnTo>
                <a:close/>
              </a:path>
            </a:pathLst>
          </a:custGeom>
          <a:blipFill>
            <a:blip r:embed="rId5"/>
            <a:stretch>
              <a:fillRect l="0" t="0" r="-69071" b="0"/>
            </a:stretch>
          </a:blipFill>
        </p:spPr>
      </p:sp>
      <p:sp>
        <p:nvSpPr>
          <p:cNvPr name="Freeform 5" id="5"/>
          <p:cNvSpPr/>
          <p:nvPr/>
        </p:nvSpPr>
        <p:spPr>
          <a:xfrm flipH="false" flipV="false" rot="0">
            <a:off x="9879750" y="3764384"/>
            <a:ext cx="7992383" cy="3365856"/>
          </a:xfrm>
          <a:custGeom>
            <a:avLst/>
            <a:gdLst/>
            <a:ahLst/>
            <a:cxnLst/>
            <a:rect r="r" b="b" t="t" l="l"/>
            <a:pathLst>
              <a:path h="3365856" w="7992383">
                <a:moveTo>
                  <a:pt x="0" y="0"/>
                </a:moveTo>
                <a:lnTo>
                  <a:pt x="7992382" y="0"/>
                </a:lnTo>
                <a:lnTo>
                  <a:pt x="7992382" y="3365856"/>
                </a:lnTo>
                <a:lnTo>
                  <a:pt x="0" y="3365856"/>
                </a:lnTo>
                <a:lnTo>
                  <a:pt x="0" y="0"/>
                </a:lnTo>
                <a:close/>
              </a:path>
            </a:pathLst>
          </a:custGeom>
          <a:blipFill>
            <a:blip r:embed="rId6"/>
            <a:stretch>
              <a:fillRect l="0" t="0" r="-18737" b="-61157"/>
            </a:stretch>
          </a:blipFill>
        </p:spPr>
      </p:sp>
      <p:grpSp>
        <p:nvGrpSpPr>
          <p:cNvPr name="Group 6" id="6"/>
          <p:cNvGrpSpPr/>
          <p:nvPr/>
        </p:nvGrpSpPr>
        <p:grpSpPr>
          <a:xfrm rot="0">
            <a:off x="1459583" y="4173143"/>
            <a:ext cx="2166214" cy="180605"/>
            <a:chOff x="0" y="0"/>
            <a:chExt cx="570525" cy="47567"/>
          </a:xfrm>
        </p:grpSpPr>
        <p:sp>
          <p:nvSpPr>
            <p:cNvPr name="Freeform 7" id="7"/>
            <p:cNvSpPr/>
            <p:nvPr/>
          </p:nvSpPr>
          <p:spPr>
            <a:xfrm flipH="false" flipV="false" rot="0">
              <a:off x="0" y="0"/>
              <a:ext cx="570525" cy="47567"/>
            </a:xfrm>
            <a:custGeom>
              <a:avLst/>
              <a:gdLst/>
              <a:ahLst/>
              <a:cxnLst/>
              <a:rect r="r" b="b" t="t" l="l"/>
              <a:pathLst>
                <a:path h="47567" w="570525">
                  <a:moveTo>
                    <a:pt x="0" y="0"/>
                  </a:moveTo>
                  <a:lnTo>
                    <a:pt x="570525" y="0"/>
                  </a:lnTo>
                  <a:lnTo>
                    <a:pt x="570525" y="47567"/>
                  </a:lnTo>
                  <a:lnTo>
                    <a:pt x="0" y="47567"/>
                  </a:lnTo>
                  <a:close/>
                </a:path>
              </a:pathLst>
            </a:custGeom>
            <a:solidFill>
              <a:srgbClr val="222222"/>
            </a:solidFill>
          </p:spPr>
        </p:sp>
        <p:sp>
          <p:nvSpPr>
            <p:cNvPr name="TextBox 8" id="8"/>
            <p:cNvSpPr txBox="true"/>
            <p:nvPr/>
          </p:nvSpPr>
          <p:spPr>
            <a:xfrm>
              <a:off x="0" y="-9525"/>
              <a:ext cx="570525" cy="57092"/>
            </a:xfrm>
            <a:prstGeom prst="rect">
              <a:avLst/>
            </a:prstGeom>
          </p:spPr>
          <p:txBody>
            <a:bodyPr anchor="ctr" rtlCol="false" tIns="50800" lIns="50800" bIns="50800" rIns="50800"/>
            <a:lstStyle/>
            <a:p>
              <a:pPr algn="ctr">
                <a:lnSpc>
                  <a:spcPts val="2639"/>
                </a:lnSpc>
              </a:pPr>
            </a:p>
          </p:txBody>
        </p:sp>
      </p:grpSp>
      <p:sp>
        <p:nvSpPr>
          <p:cNvPr name="TextBox 9" id="9"/>
          <p:cNvSpPr txBox="true"/>
          <p:nvPr/>
        </p:nvSpPr>
        <p:spPr>
          <a:xfrm rot="0">
            <a:off x="4412059" y="1299426"/>
            <a:ext cx="9463882" cy="714375"/>
          </a:xfrm>
          <a:prstGeom prst="rect">
            <a:avLst/>
          </a:prstGeom>
        </p:spPr>
        <p:txBody>
          <a:bodyPr anchor="t" rtlCol="false" tIns="0" lIns="0" bIns="0" rIns="0">
            <a:spAutoFit/>
          </a:bodyPr>
          <a:lstStyle/>
          <a:p>
            <a:pPr algn="ctr">
              <a:lnSpc>
                <a:spcPts val="5759"/>
              </a:lnSpc>
              <a:spcBef>
                <a:spcPct val="0"/>
              </a:spcBef>
            </a:pPr>
            <a:r>
              <a:rPr lang="en-US" b="true" sz="4800">
                <a:solidFill>
                  <a:srgbClr val="FEFEFE"/>
                </a:solidFill>
                <a:latin typeface="Proxima Nova Bold"/>
                <a:ea typeface="Proxima Nova Bold"/>
                <a:cs typeface="Proxima Nova Bold"/>
                <a:sym typeface="Proxima Nova Bold"/>
              </a:rPr>
              <a:t>API calls</a:t>
            </a:r>
          </a:p>
        </p:txBody>
      </p:sp>
    </p:spTree>
  </p:cSld>
  <p:clrMapOvr>
    <a:masterClrMapping/>
  </p:clrMapOvr>
  <p:transition spd="slow">
    <p:push dir="l"/>
  </p:transition>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615606" y="1028700"/>
            <a:ext cx="17056789" cy="8557904"/>
          </a:xfrm>
          <a:custGeom>
            <a:avLst/>
            <a:gdLst/>
            <a:ahLst/>
            <a:cxnLst/>
            <a:rect r="r" b="b" t="t" l="l"/>
            <a:pathLst>
              <a:path h="8557904" w="17056789">
                <a:moveTo>
                  <a:pt x="0" y="0"/>
                </a:moveTo>
                <a:lnTo>
                  <a:pt x="17056788" y="0"/>
                </a:lnTo>
                <a:lnTo>
                  <a:pt x="17056788" y="8557904"/>
                </a:lnTo>
                <a:lnTo>
                  <a:pt x="0" y="8557904"/>
                </a:lnTo>
                <a:lnTo>
                  <a:pt x="0" y="0"/>
                </a:lnTo>
                <a:close/>
              </a:path>
            </a:pathLst>
          </a:custGeom>
          <a:blipFill>
            <a:blip r:embed="rId4"/>
            <a:stretch>
              <a:fillRect l="0" t="0" r="-1411" b="0"/>
            </a:stretch>
          </a:blipFill>
        </p:spPr>
      </p:sp>
    </p:spTree>
  </p:cSld>
  <p:clrMapOvr>
    <a:masterClrMapping/>
  </p:clrMapOvr>
  <p:transition spd="slow">
    <p:push dir="l"/>
  </p:transition>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3979018" y="1234889"/>
            <a:ext cx="10072375" cy="10458490"/>
          </a:xfrm>
          <a:custGeom>
            <a:avLst/>
            <a:gdLst/>
            <a:ahLst/>
            <a:cxnLst/>
            <a:rect r="r" b="b" t="t" l="l"/>
            <a:pathLst>
              <a:path h="10458490" w="10072375">
                <a:moveTo>
                  <a:pt x="0" y="0"/>
                </a:moveTo>
                <a:lnTo>
                  <a:pt x="10072375" y="0"/>
                </a:lnTo>
                <a:lnTo>
                  <a:pt x="10072375" y="10458490"/>
                </a:lnTo>
                <a:lnTo>
                  <a:pt x="0" y="10458490"/>
                </a:lnTo>
                <a:lnTo>
                  <a:pt x="0" y="0"/>
                </a:lnTo>
                <a:close/>
              </a:path>
            </a:pathLst>
          </a:custGeom>
          <a:blipFill>
            <a:blip r:embed="rId4">
              <a:alphaModFix amt="64000"/>
            </a:blip>
            <a:stretch>
              <a:fillRect l="0" t="-1370" r="-7613" b="-2270"/>
            </a:stretch>
          </a:blipFill>
        </p:spPr>
      </p:sp>
      <p:sp>
        <p:nvSpPr>
          <p:cNvPr name="Freeform 4" id="4"/>
          <p:cNvSpPr/>
          <p:nvPr/>
        </p:nvSpPr>
        <p:spPr>
          <a:xfrm flipH="false" flipV="false" rot="0">
            <a:off x="5920718" y="1909020"/>
            <a:ext cx="12711650" cy="8453649"/>
          </a:xfrm>
          <a:custGeom>
            <a:avLst/>
            <a:gdLst/>
            <a:ahLst/>
            <a:cxnLst/>
            <a:rect r="r" b="b" t="t" l="l"/>
            <a:pathLst>
              <a:path h="8453649" w="12711650">
                <a:moveTo>
                  <a:pt x="0" y="0"/>
                </a:moveTo>
                <a:lnTo>
                  <a:pt x="12711650" y="0"/>
                </a:lnTo>
                <a:lnTo>
                  <a:pt x="12711650" y="8453649"/>
                </a:lnTo>
                <a:lnTo>
                  <a:pt x="0" y="8453649"/>
                </a:lnTo>
                <a:lnTo>
                  <a:pt x="0" y="0"/>
                </a:lnTo>
                <a:close/>
              </a:path>
            </a:pathLst>
          </a:custGeom>
          <a:blipFill>
            <a:blip r:embed="rId5"/>
            <a:stretch>
              <a:fillRect l="0" t="0" r="0" b="0"/>
            </a:stretch>
          </a:blipFill>
        </p:spPr>
      </p:sp>
      <p:sp>
        <p:nvSpPr>
          <p:cNvPr name="TextBox 5" id="5"/>
          <p:cNvSpPr txBox="true"/>
          <p:nvPr/>
        </p:nvSpPr>
        <p:spPr>
          <a:xfrm rot="0">
            <a:off x="1034215" y="1467956"/>
            <a:ext cx="4406091" cy="21621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Documentación al alcance de todos</a:t>
            </a:r>
          </a:p>
        </p:txBody>
      </p:sp>
      <p:sp>
        <p:nvSpPr>
          <p:cNvPr name="Freeform 6" id="6"/>
          <p:cNvSpPr/>
          <p:nvPr/>
        </p:nvSpPr>
        <p:spPr>
          <a:xfrm flipH="false" flipV="false" rot="0">
            <a:off x="5920718" y="1458431"/>
            <a:ext cx="12711650" cy="492576"/>
          </a:xfrm>
          <a:custGeom>
            <a:avLst/>
            <a:gdLst/>
            <a:ahLst/>
            <a:cxnLst/>
            <a:rect r="r" b="b" t="t" l="l"/>
            <a:pathLst>
              <a:path h="492576" w="12711650">
                <a:moveTo>
                  <a:pt x="0" y="0"/>
                </a:moveTo>
                <a:lnTo>
                  <a:pt x="12711650" y="0"/>
                </a:lnTo>
                <a:lnTo>
                  <a:pt x="12711650" y="492576"/>
                </a:lnTo>
                <a:lnTo>
                  <a:pt x="0" y="492576"/>
                </a:lnTo>
                <a:lnTo>
                  <a:pt x="0" y="0"/>
                </a:lnTo>
                <a:close/>
              </a:path>
            </a:pathLst>
          </a:custGeom>
          <a:blipFill>
            <a:blip r:embed="rId6"/>
            <a:stretch>
              <a:fillRect l="0" t="0" r="0" b="0"/>
            </a:stretch>
          </a:blipFill>
        </p:spPr>
      </p:sp>
    </p:spTree>
  </p:cSld>
  <p:clrMapOvr>
    <a:masterClrMapping/>
  </p:clrMapOvr>
  <p:transition spd="slow">
    <p:push dir="l"/>
  </p:transition>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2135734" y="3085651"/>
            <a:ext cx="17399174" cy="7450720"/>
          </a:xfrm>
          <a:custGeom>
            <a:avLst/>
            <a:gdLst/>
            <a:ahLst/>
            <a:cxnLst/>
            <a:rect r="r" b="b" t="t" l="l"/>
            <a:pathLst>
              <a:path h="7450720" w="17399174">
                <a:moveTo>
                  <a:pt x="0" y="0"/>
                </a:moveTo>
                <a:lnTo>
                  <a:pt x="17399173" y="0"/>
                </a:lnTo>
                <a:lnTo>
                  <a:pt x="17399173" y="7450720"/>
                </a:lnTo>
                <a:lnTo>
                  <a:pt x="0" y="7450720"/>
                </a:lnTo>
                <a:lnTo>
                  <a:pt x="0" y="0"/>
                </a:lnTo>
                <a:close/>
              </a:path>
            </a:pathLst>
          </a:custGeom>
          <a:blipFill>
            <a:blip r:embed="rId4"/>
            <a:stretch>
              <a:fillRect l="0" t="0" r="0" b="0"/>
            </a:stretch>
          </a:blipFill>
        </p:spPr>
      </p:sp>
      <p:sp>
        <p:nvSpPr>
          <p:cNvPr name="TextBox 4" id="4"/>
          <p:cNvSpPr txBox="true"/>
          <p:nvPr/>
        </p:nvSpPr>
        <p:spPr>
          <a:xfrm rot="0">
            <a:off x="1034215" y="1467956"/>
            <a:ext cx="4460127"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Grafana</a:t>
            </a:r>
          </a:p>
        </p:txBody>
      </p:sp>
      <p:sp>
        <p:nvSpPr>
          <p:cNvPr name="TextBox 5" id="5"/>
          <p:cNvSpPr txBox="true"/>
          <p:nvPr/>
        </p:nvSpPr>
        <p:spPr>
          <a:xfrm rot="0">
            <a:off x="1028700" y="2222966"/>
            <a:ext cx="9947432" cy="466725"/>
          </a:xfrm>
          <a:prstGeom prst="rect">
            <a:avLst/>
          </a:prstGeom>
        </p:spPr>
        <p:txBody>
          <a:bodyPr anchor="t" rtlCol="false" tIns="0" lIns="0" bIns="0" rIns="0">
            <a:spAutoFit/>
          </a:bodyPr>
          <a:lstStyle/>
          <a:p>
            <a:pPr algn="l">
              <a:lnSpc>
                <a:spcPts val="3600"/>
              </a:lnSpc>
            </a:pPr>
            <a:r>
              <a:rPr lang="en-US" sz="3000" b="true">
                <a:solidFill>
                  <a:srgbClr val="FFFFFF"/>
                </a:solidFill>
                <a:latin typeface="Proxima Nova Bold"/>
                <a:ea typeface="Proxima Nova Bold"/>
                <a:cs typeface="Proxima Nova Bold"/>
                <a:sym typeface="Proxima Nova Bold"/>
              </a:rPr>
              <a:t>Conexión e interacción a través de otros softwares</a:t>
            </a:r>
          </a:p>
        </p:txBody>
      </p:sp>
    </p:spTree>
  </p:cSld>
  <p:clrMapOvr>
    <a:masterClrMapping/>
  </p:clrMapOvr>
  <p:transition spd="slow">
    <p:push dir="l"/>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6949048" y="2072137"/>
            <a:ext cx="3947031" cy="4098336"/>
          </a:xfrm>
          <a:custGeom>
            <a:avLst/>
            <a:gdLst/>
            <a:ahLst/>
            <a:cxnLst/>
            <a:rect r="r" b="b" t="t" l="l"/>
            <a:pathLst>
              <a:path h="4098336" w="3947031">
                <a:moveTo>
                  <a:pt x="0" y="0"/>
                </a:moveTo>
                <a:lnTo>
                  <a:pt x="3947030" y="0"/>
                </a:lnTo>
                <a:lnTo>
                  <a:pt x="3947030" y="4098336"/>
                </a:lnTo>
                <a:lnTo>
                  <a:pt x="0" y="4098336"/>
                </a:lnTo>
                <a:lnTo>
                  <a:pt x="0" y="0"/>
                </a:lnTo>
                <a:close/>
              </a:path>
            </a:pathLst>
          </a:custGeom>
          <a:blipFill>
            <a:blip r:embed="rId4">
              <a:alphaModFix amt="64000"/>
            </a:blip>
            <a:stretch>
              <a:fillRect l="0" t="-1370" r="-7613" b="-2270"/>
            </a:stretch>
          </a:blipFill>
        </p:spPr>
      </p:sp>
      <p:sp>
        <p:nvSpPr>
          <p:cNvPr name="Freeform 4" id="4"/>
          <p:cNvSpPr/>
          <p:nvPr/>
        </p:nvSpPr>
        <p:spPr>
          <a:xfrm flipH="false" flipV="false" rot="0">
            <a:off x="2817918" y="1308334"/>
            <a:ext cx="12882697" cy="8277133"/>
          </a:xfrm>
          <a:custGeom>
            <a:avLst/>
            <a:gdLst/>
            <a:ahLst/>
            <a:cxnLst/>
            <a:rect r="r" b="b" t="t" l="l"/>
            <a:pathLst>
              <a:path h="8277133" w="12882697">
                <a:moveTo>
                  <a:pt x="0" y="0"/>
                </a:moveTo>
                <a:lnTo>
                  <a:pt x="12882697" y="0"/>
                </a:lnTo>
                <a:lnTo>
                  <a:pt x="12882697" y="8277133"/>
                </a:lnTo>
                <a:lnTo>
                  <a:pt x="0" y="8277133"/>
                </a:lnTo>
                <a:lnTo>
                  <a:pt x="0" y="0"/>
                </a:lnTo>
                <a:close/>
              </a:path>
            </a:pathLst>
          </a:custGeom>
          <a:blipFill>
            <a:blip r:embed="rId5"/>
            <a:stretch>
              <a:fillRect l="0" t="0" r="0" b="0"/>
            </a:stretch>
          </a:blipFill>
        </p:spPr>
      </p:sp>
      <p:sp>
        <p:nvSpPr>
          <p:cNvPr name="Freeform 5" id="5"/>
          <p:cNvSpPr/>
          <p:nvPr/>
        </p:nvSpPr>
        <p:spPr>
          <a:xfrm flipH="false" flipV="false" rot="0">
            <a:off x="7570077" y="2796037"/>
            <a:ext cx="3683059" cy="2522199"/>
          </a:xfrm>
          <a:custGeom>
            <a:avLst/>
            <a:gdLst/>
            <a:ahLst/>
            <a:cxnLst/>
            <a:rect r="r" b="b" t="t" l="l"/>
            <a:pathLst>
              <a:path h="2522199" w="3683059">
                <a:moveTo>
                  <a:pt x="0" y="0"/>
                </a:moveTo>
                <a:lnTo>
                  <a:pt x="3683059" y="0"/>
                </a:lnTo>
                <a:lnTo>
                  <a:pt x="3683059" y="2522199"/>
                </a:lnTo>
                <a:lnTo>
                  <a:pt x="0" y="2522199"/>
                </a:lnTo>
                <a:lnTo>
                  <a:pt x="0" y="0"/>
                </a:lnTo>
                <a:close/>
              </a:path>
            </a:pathLst>
          </a:custGeom>
          <a:blipFill>
            <a:blip r:embed="rId6"/>
            <a:stretch>
              <a:fillRect l="0" t="-575" r="0" b="0"/>
            </a:stretch>
          </a:blipFill>
        </p:spPr>
      </p:sp>
      <p:sp>
        <p:nvSpPr>
          <p:cNvPr name="Freeform 6" id="6"/>
          <p:cNvSpPr/>
          <p:nvPr/>
        </p:nvSpPr>
        <p:spPr>
          <a:xfrm flipH="false" flipV="false" rot="0">
            <a:off x="7080340" y="8268190"/>
            <a:ext cx="941374" cy="926631"/>
          </a:xfrm>
          <a:custGeom>
            <a:avLst/>
            <a:gdLst/>
            <a:ahLst/>
            <a:cxnLst/>
            <a:rect r="r" b="b" t="t" l="l"/>
            <a:pathLst>
              <a:path h="926631" w="941374">
                <a:moveTo>
                  <a:pt x="0" y="0"/>
                </a:moveTo>
                <a:lnTo>
                  <a:pt x="941374" y="0"/>
                </a:lnTo>
                <a:lnTo>
                  <a:pt x="941374" y="926631"/>
                </a:lnTo>
                <a:lnTo>
                  <a:pt x="0" y="926631"/>
                </a:lnTo>
                <a:lnTo>
                  <a:pt x="0" y="0"/>
                </a:lnTo>
                <a:close/>
              </a:path>
            </a:pathLst>
          </a:custGeom>
          <a:blipFill>
            <a:blip r:embed="rId7"/>
            <a:stretch>
              <a:fillRect l="0" t="-3929" r="0" b="0"/>
            </a:stretch>
          </a:blipFill>
        </p:spPr>
      </p:sp>
      <p:sp>
        <p:nvSpPr>
          <p:cNvPr name="Freeform 7" id="7"/>
          <p:cNvSpPr/>
          <p:nvPr/>
        </p:nvSpPr>
        <p:spPr>
          <a:xfrm flipH="false" flipV="false" rot="0">
            <a:off x="5712627" y="5598355"/>
            <a:ext cx="1026870" cy="996064"/>
          </a:xfrm>
          <a:custGeom>
            <a:avLst/>
            <a:gdLst/>
            <a:ahLst/>
            <a:cxnLst/>
            <a:rect r="r" b="b" t="t" l="l"/>
            <a:pathLst>
              <a:path h="996064" w="1026870">
                <a:moveTo>
                  <a:pt x="0" y="0"/>
                </a:moveTo>
                <a:lnTo>
                  <a:pt x="1026871" y="0"/>
                </a:lnTo>
                <a:lnTo>
                  <a:pt x="1026871" y="996064"/>
                </a:lnTo>
                <a:lnTo>
                  <a:pt x="0" y="996064"/>
                </a:lnTo>
                <a:lnTo>
                  <a:pt x="0" y="0"/>
                </a:lnTo>
                <a:close/>
              </a:path>
            </a:pathLst>
          </a:custGeom>
          <a:blipFill>
            <a:blip r:embed="rId8"/>
            <a:stretch>
              <a:fillRect l="0" t="0" r="0" b="0"/>
            </a:stretch>
          </a:blipFill>
        </p:spPr>
      </p:sp>
      <p:sp>
        <p:nvSpPr>
          <p:cNvPr name="Freeform 8" id="8"/>
          <p:cNvSpPr/>
          <p:nvPr/>
        </p:nvSpPr>
        <p:spPr>
          <a:xfrm flipH="false" flipV="false" rot="0">
            <a:off x="12334298" y="4951802"/>
            <a:ext cx="1595773" cy="789908"/>
          </a:xfrm>
          <a:custGeom>
            <a:avLst/>
            <a:gdLst/>
            <a:ahLst/>
            <a:cxnLst/>
            <a:rect r="r" b="b" t="t" l="l"/>
            <a:pathLst>
              <a:path h="789908" w="1595773">
                <a:moveTo>
                  <a:pt x="0" y="0"/>
                </a:moveTo>
                <a:lnTo>
                  <a:pt x="1595774" y="0"/>
                </a:lnTo>
                <a:lnTo>
                  <a:pt x="1595774" y="789907"/>
                </a:lnTo>
                <a:lnTo>
                  <a:pt x="0" y="789907"/>
                </a:lnTo>
                <a:lnTo>
                  <a:pt x="0" y="0"/>
                </a:lnTo>
                <a:close/>
              </a:path>
            </a:pathLst>
          </a:custGeom>
          <a:blipFill>
            <a:blip r:embed="rId9"/>
            <a:stretch>
              <a:fillRect l="0" t="0" r="0" b="0"/>
            </a:stretch>
          </a:blipFill>
        </p:spPr>
      </p:sp>
      <p:sp>
        <p:nvSpPr>
          <p:cNvPr name="Freeform 9" id="9"/>
          <p:cNvSpPr/>
          <p:nvPr/>
        </p:nvSpPr>
        <p:spPr>
          <a:xfrm flipH="false" flipV="false" rot="0">
            <a:off x="11111960" y="6970720"/>
            <a:ext cx="1009173" cy="854012"/>
          </a:xfrm>
          <a:custGeom>
            <a:avLst/>
            <a:gdLst/>
            <a:ahLst/>
            <a:cxnLst/>
            <a:rect r="r" b="b" t="t" l="l"/>
            <a:pathLst>
              <a:path h="854012" w="1009173">
                <a:moveTo>
                  <a:pt x="0" y="0"/>
                </a:moveTo>
                <a:lnTo>
                  <a:pt x="1009172" y="0"/>
                </a:lnTo>
                <a:lnTo>
                  <a:pt x="1009172" y="854012"/>
                </a:lnTo>
                <a:lnTo>
                  <a:pt x="0" y="854012"/>
                </a:lnTo>
                <a:lnTo>
                  <a:pt x="0" y="0"/>
                </a:lnTo>
                <a:close/>
              </a:path>
            </a:pathLst>
          </a:custGeom>
          <a:blipFill>
            <a:blip r:embed="rId10"/>
            <a:stretch>
              <a:fillRect l="0" t="0" r="0" b="0"/>
            </a:stretch>
          </a:blipFill>
        </p:spPr>
      </p:sp>
      <p:sp>
        <p:nvSpPr>
          <p:cNvPr name="TextBox 10" id="10"/>
          <p:cNvSpPr txBox="true"/>
          <p:nvPr/>
        </p:nvSpPr>
        <p:spPr>
          <a:xfrm rot="0">
            <a:off x="1028700" y="1357762"/>
            <a:ext cx="7543449"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Navixy como una herramienta</a:t>
            </a:r>
          </a:p>
        </p:txBody>
      </p:sp>
      <p:sp>
        <p:nvSpPr>
          <p:cNvPr name="TextBox 11" id="11"/>
          <p:cNvSpPr txBox="true"/>
          <p:nvPr/>
        </p:nvSpPr>
        <p:spPr>
          <a:xfrm rot="0">
            <a:off x="11453161" y="5237351"/>
            <a:ext cx="338212" cy="419100"/>
          </a:xfrm>
          <a:prstGeom prst="rect">
            <a:avLst/>
          </a:prstGeom>
        </p:spPr>
        <p:txBody>
          <a:bodyPr anchor="t" rtlCol="false" tIns="0" lIns="0" bIns="0" rIns="0">
            <a:spAutoFit/>
          </a:bodyPr>
          <a:lstStyle/>
          <a:p>
            <a:pPr algn="ctr">
              <a:lnSpc>
                <a:spcPts val="3360"/>
              </a:lnSpc>
              <a:spcBef>
                <a:spcPct val="0"/>
              </a:spcBef>
            </a:pPr>
            <a:r>
              <a:rPr lang="en-US" sz="2800">
                <a:solidFill>
                  <a:srgbClr val="FEFEFE"/>
                </a:solidFill>
                <a:latin typeface="Proxima Nova"/>
                <a:ea typeface="Proxima Nova"/>
                <a:cs typeface="Proxima Nova"/>
                <a:sym typeface="Proxima Nova"/>
              </a:rPr>
              <a:t>01</a:t>
            </a:r>
          </a:p>
        </p:txBody>
      </p:sp>
      <p:sp>
        <p:nvSpPr>
          <p:cNvPr name="TextBox 12" id="12"/>
          <p:cNvSpPr txBox="true"/>
          <p:nvPr/>
        </p:nvSpPr>
        <p:spPr>
          <a:xfrm rot="0">
            <a:off x="7356732" y="6077337"/>
            <a:ext cx="426690" cy="419100"/>
          </a:xfrm>
          <a:prstGeom prst="rect">
            <a:avLst/>
          </a:prstGeom>
        </p:spPr>
        <p:txBody>
          <a:bodyPr anchor="t" rtlCol="false" tIns="0" lIns="0" bIns="0" rIns="0">
            <a:spAutoFit/>
          </a:bodyPr>
          <a:lstStyle/>
          <a:p>
            <a:pPr algn="ctr">
              <a:lnSpc>
                <a:spcPts val="3360"/>
              </a:lnSpc>
              <a:spcBef>
                <a:spcPct val="0"/>
              </a:spcBef>
            </a:pPr>
            <a:r>
              <a:rPr lang="en-US" sz="2800">
                <a:solidFill>
                  <a:srgbClr val="FEFEFE"/>
                </a:solidFill>
                <a:latin typeface="Proxima Nova"/>
                <a:ea typeface="Proxima Nova"/>
                <a:cs typeface="Proxima Nova"/>
                <a:sym typeface="Proxima Nova"/>
              </a:rPr>
              <a:t>02</a:t>
            </a:r>
          </a:p>
        </p:txBody>
      </p:sp>
      <p:sp>
        <p:nvSpPr>
          <p:cNvPr name="TextBox 13" id="13"/>
          <p:cNvSpPr txBox="true"/>
          <p:nvPr/>
        </p:nvSpPr>
        <p:spPr>
          <a:xfrm rot="0">
            <a:off x="9945603" y="7345260"/>
            <a:ext cx="415677" cy="419100"/>
          </a:xfrm>
          <a:prstGeom prst="rect">
            <a:avLst/>
          </a:prstGeom>
        </p:spPr>
        <p:txBody>
          <a:bodyPr anchor="t" rtlCol="false" tIns="0" lIns="0" bIns="0" rIns="0">
            <a:spAutoFit/>
          </a:bodyPr>
          <a:lstStyle/>
          <a:p>
            <a:pPr algn="ctr">
              <a:lnSpc>
                <a:spcPts val="3360"/>
              </a:lnSpc>
              <a:spcBef>
                <a:spcPct val="0"/>
              </a:spcBef>
            </a:pPr>
            <a:r>
              <a:rPr lang="en-US" sz="2800">
                <a:solidFill>
                  <a:srgbClr val="FEFEFE"/>
                </a:solidFill>
                <a:latin typeface="Proxima Nova"/>
                <a:ea typeface="Proxima Nova"/>
                <a:cs typeface="Proxima Nova"/>
                <a:sym typeface="Proxima Nova"/>
              </a:rPr>
              <a:t>03</a:t>
            </a:r>
          </a:p>
        </p:txBody>
      </p:sp>
      <p:sp>
        <p:nvSpPr>
          <p:cNvPr name="TextBox 14" id="14"/>
          <p:cNvSpPr txBox="true"/>
          <p:nvPr/>
        </p:nvSpPr>
        <p:spPr>
          <a:xfrm rot="0">
            <a:off x="8714539" y="8550531"/>
            <a:ext cx="416049" cy="419100"/>
          </a:xfrm>
          <a:prstGeom prst="rect">
            <a:avLst/>
          </a:prstGeom>
        </p:spPr>
        <p:txBody>
          <a:bodyPr anchor="t" rtlCol="false" tIns="0" lIns="0" bIns="0" rIns="0">
            <a:spAutoFit/>
          </a:bodyPr>
          <a:lstStyle/>
          <a:p>
            <a:pPr algn="ctr">
              <a:lnSpc>
                <a:spcPts val="3360"/>
              </a:lnSpc>
              <a:spcBef>
                <a:spcPct val="0"/>
              </a:spcBef>
            </a:pPr>
            <a:r>
              <a:rPr lang="en-US" sz="2800">
                <a:solidFill>
                  <a:srgbClr val="FEFEFE"/>
                </a:solidFill>
                <a:latin typeface="Proxima Nova"/>
                <a:ea typeface="Proxima Nova"/>
                <a:cs typeface="Proxima Nova"/>
                <a:sym typeface="Proxima Nova"/>
              </a:rPr>
              <a:t>04</a:t>
            </a:r>
          </a:p>
        </p:txBody>
      </p:sp>
      <p:sp>
        <p:nvSpPr>
          <p:cNvPr name="TextBox 15" id="15"/>
          <p:cNvSpPr txBox="true"/>
          <p:nvPr/>
        </p:nvSpPr>
        <p:spPr>
          <a:xfrm rot="0">
            <a:off x="2855127" y="5905887"/>
            <a:ext cx="2609850" cy="352425"/>
          </a:xfrm>
          <a:prstGeom prst="rect">
            <a:avLst/>
          </a:prstGeom>
        </p:spPr>
        <p:txBody>
          <a:bodyPr anchor="t" rtlCol="false" tIns="0" lIns="0" bIns="0" rIns="0">
            <a:spAutoFit/>
          </a:bodyPr>
          <a:lstStyle/>
          <a:p>
            <a:pPr algn="r">
              <a:lnSpc>
                <a:spcPts val="2880"/>
              </a:lnSpc>
            </a:pPr>
            <a:r>
              <a:rPr lang="en-US" b="true" sz="2400">
                <a:solidFill>
                  <a:srgbClr val="1090CF"/>
                </a:solidFill>
                <a:latin typeface="Proxima Nova Bold"/>
                <a:ea typeface="Proxima Nova Bold"/>
                <a:cs typeface="Proxima Nova Bold"/>
                <a:sym typeface="Proxima Nova Bold"/>
              </a:rPr>
              <a:t>Navixy IoT Logic</a:t>
            </a:r>
          </a:p>
        </p:txBody>
      </p:sp>
      <p:sp>
        <p:nvSpPr>
          <p:cNvPr name="TextBox 16" id="16"/>
          <p:cNvSpPr txBox="true"/>
          <p:nvPr/>
        </p:nvSpPr>
        <p:spPr>
          <a:xfrm rot="0">
            <a:off x="12353348" y="7226276"/>
            <a:ext cx="3079620" cy="352425"/>
          </a:xfrm>
          <a:prstGeom prst="rect">
            <a:avLst/>
          </a:prstGeom>
        </p:spPr>
        <p:txBody>
          <a:bodyPr anchor="t" rtlCol="false" tIns="0" lIns="0" bIns="0" rIns="0">
            <a:spAutoFit/>
          </a:bodyPr>
          <a:lstStyle/>
          <a:p>
            <a:pPr algn="just">
              <a:lnSpc>
                <a:spcPts val="2880"/>
              </a:lnSpc>
            </a:pPr>
            <a:r>
              <a:rPr lang="en-US" b="true" sz="2400">
                <a:solidFill>
                  <a:srgbClr val="1090CF"/>
                </a:solidFill>
                <a:latin typeface="Proxima Nova Bold"/>
                <a:ea typeface="Proxima Nova Bold"/>
                <a:cs typeface="Proxima Nova Bold"/>
                <a:sym typeface="Proxima Nova Bold"/>
              </a:rPr>
              <a:t>Tecnología Cloud </a:t>
            </a:r>
          </a:p>
        </p:txBody>
      </p:sp>
      <p:sp>
        <p:nvSpPr>
          <p:cNvPr name="TextBox 17" id="17"/>
          <p:cNvSpPr txBox="true"/>
          <p:nvPr/>
        </p:nvSpPr>
        <p:spPr>
          <a:xfrm rot="0">
            <a:off x="14128044" y="5245930"/>
            <a:ext cx="2609850" cy="352425"/>
          </a:xfrm>
          <a:prstGeom prst="rect">
            <a:avLst/>
          </a:prstGeom>
        </p:spPr>
        <p:txBody>
          <a:bodyPr anchor="t" rtlCol="false" tIns="0" lIns="0" bIns="0" rIns="0">
            <a:spAutoFit/>
          </a:bodyPr>
          <a:lstStyle/>
          <a:p>
            <a:pPr algn="just">
              <a:lnSpc>
                <a:spcPts val="2880"/>
              </a:lnSpc>
            </a:pPr>
            <a:r>
              <a:rPr lang="en-US" b="true" sz="2400">
                <a:solidFill>
                  <a:srgbClr val="1090CF"/>
                </a:solidFill>
                <a:latin typeface="Proxima Nova Bold"/>
                <a:ea typeface="Proxima Nova Bold"/>
                <a:cs typeface="Proxima Nova Bold"/>
                <a:sym typeface="Proxima Nova Bold"/>
              </a:rPr>
              <a:t>Navixy API</a:t>
            </a:r>
          </a:p>
        </p:txBody>
      </p:sp>
      <p:sp>
        <p:nvSpPr>
          <p:cNvPr name="TextBox 18" id="18"/>
          <p:cNvSpPr txBox="true"/>
          <p:nvPr/>
        </p:nvSpPr>
        <p:spPr>
          <a:xfrm rot="0">
            <a:off x="2817918" y="8560056"/>
            <a:ext cx="4026355" cy="352425"/>
          </a:xfrm>
          <a:prstGeom prst="rect">
            <a:avLst/>
          </a:prstGeom>
        </p:spPr>
        <p:txBody>
          <a:bodyPr anchor="t" rtlCol="false" tIns="0" lIns="0" bIns="0" rIns="0">
            <a:spAutoFit/>
          </a:bodyPr>
          <a:lstStyle/>
          <a:p>
            <a:pPr algn="r">
              <a:lnSpc>
                <a:spcPts val="2880"/>
              </a:lnSpc>
            </a:pPr>
            <a:r>
              <a:rPr lang="en-US" b="true" sz="2400">
                <a:solidFill>
                  <a:srgbClr val="1090CF"/>
                </a:solidFill>
                <a:latin typeface="Proxima Nova Bold"/>
                <a:ea typeface="Proxima Nova Bold"/>
                <a:cs typeface="Proxima Nova Bold"/>
                <a:sym typeface="Proxima Nova Bold"/>
              </a:rPr>
              <a:t>Herramientas de  Monitoreo</a:t>
            </a:r>
          </a:p>
        </p:txBody>
      </p:sp>
      <p:sp>
        <p:nvSpPr>
          <p:cNvPr name="Freeform 19" id="19"/>
          <p:cNvSpPr/>
          <p:nvPr/>
        </p:nvSpPr>
        <p:spPr>
          <a:xfrm flipH="false" flipV="false" rot="0">
            <a:off x="7044189" y="625387"/>
            <a:ext cx="4172796" cy="2950649"/>
          </a:xfrm>
          <a:custGeom>
            <a:avLst/>
            <a:gdLst/>
            <a:ahLst/>
            <a:cxnLst/>
            <a:rect r="r" b="b" t="t" l="l"/>
            <a:pathLst>
              <a:path h="2950649" w="4172796">
                <a:moveTo>
                  <a:pt x="0" y="0"/>
                </a:moveTo>
                <a:lnTo>
                  <a:pt x="4172797" y="0"/>
                </a:lnTo>
                <a:lnTo>
                  <a:pt x="4172797" y="2950649"/>
                </a:lnTo>
                <a:lnTo>
                  <a:pt x="0" y="295064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transition spd="slow">
    <p:push dir="l"/>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090CF"/>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239825" y="1780395"/>
            <a:ext cx="2457533" cy="561034"/>
          </a:xfrm>
          <a:custGeom>
            <a:avLst/>
            <a:gdLst/>
            <a:ahLst/>
            <a:cxnLst/>
            <a:rect r="r" b="b" t="t" l="l"/>
            <a:pathLst>
              <a:path h="561034" w="2457533">
                <a:moveTo>
                  <a:pt x="0" y="0"/>
                </a:moveTo>
                <a:lnTo>
                  <a:pt x="2457533" y="0"/>
                </a:lnTo>
                <a:lnTo>
                  <a:pt x="2457533" y="561034"/>
                </a:lnTo>
                <a:lnTo>
                  <a:pt x="0" y="561034"/>
                </a:lnTo>
                <a:lnTo>
                  <a:pt x="0" y="0"/>
                </a:lnTo>
                <a:close/>
              </a:path>
            </a:pathLst>
          </a:custGeom>
          <a:blipFill>
            <a:blip r:embed="rId4"/>
            <a:stretch>
              <a:fillRect l="0" t="0" r="0" b="0"/>
            </a:stretch>
          </a:blipFill>
        </p:spPr>
      </p:sp>
      <p:sp>
        <p:nvSpPr>
          <p:cNvPr name="Freeform 4" id="4"/>
          <p:cNvSpPr/>
          <p:nvPr/>
        </p:nvSpPr>
        <p:spPr>
          <a:xfrm flipH="false" flipV="false" rot="0">
            <a:off x="3936957" y="1791123"/>
            <a:ext cx="539578" cy="539578"/>
          </a:xfrm>
          <a:custGeom>
            <a:avLst/>
            <a:gdLst/>
            <a:ahLst/>
            <a:cxnLst/>
            <a:rect r="r" b="b" t="t" l="l"/>
            <a:pathLst>
              <a:path h="539578" w="539578">
                <a:moveTo>
                  <a:pt x="0" y="0"/>
                </a:moveTo>
                <a:lnTo>
                  <a:pt x="539578" y="0"/>
                </a:lnTo>
                <a:lnTo>
                  <a:pt x="539578" y="539578"/>
                </a:lnTo>
                <a:lnTo>
                  <a:pt x="0" y="539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4714660" y="1222253"/>
            <a:ext cx="2387576" cy="1119176"/>
          </a:xfrm>
          <a:custGeom>
            <a:avLst/>
            <a:gdLst/>
            <a:ahLst/>
            <a:cxnLst/>
            <a:rect r="r" b="b" t="t" l="l"/>
            <a:pathLst>
              <a:path h="1119176" w="2387576">
                <a:moveTo>
                  <a:pt x="0" y="0"/>
                </a:moveTo>
                <a:lnTo>
                  <a:pt x="2387575" y="0"/>
                </a:lnTo>
                <a:lnTo>
                  <a:pt x="2387575" y="1119176"/>
                </a:lnTo>
                <a:lnTo>
                  <a:pt x="0" y="1119176"/>
                </a:lnTo>
                <a:lnTo>
                  <a:pt x="0" y="0"/>
                </a:lnTo>
                <a:close/>
              </a:path>
            </a:pathLst>
          </a:custGeom>
          <a:blipFill>
            <a:blip r:embed="rId7"/>
            <a:stretch>
              <a:fillRect l="0" t="0" r="0" b="0"/>
            </a:stretch>
          </a:blipFill>
        </p:spPr>
      </p:sp>
      <p:sp>
        <p:nvSpPr>
          <p:cNvPr name="TextBox 6" id="6"/>
          <p:cNvSpPr txBox="true"/>
          <p:nvPr/>
        </p:nvSpPr>
        <p:spPr>
          <a:xfrm rot="0">
            <a:off x="1344600" y="4595812"/>
            <a:ext cx="14672550" cy="1095375"/>
          </a:xfrm>
          <a:prstGeom prst="rect">
            <a:avLst/>
          </a:prstGeom>
        </p:spPr>
        <p:txBody>
          <a:bodyPr anchor="t" rtlCol="false" tIns="0" lIns="0" bIns="0" rIns="0">
            <a:spAutoFit/>
          </a:bodyPr>
          <a:lstStyle/>
          <a:p>
            <a:pPr algn="l">
              <a:lnSpc>
                <a:spcPts val="8640"/>
              </a:lnSpc>
            </a:pPr>
            <a:r>
              <a:rPr lang="en-US" b="true" sz="7200">
                <a:solidFill>
                  <a:srgbClr val="FFFFFF"/>
                </a:solidFill>
                <a:latin typeface="Proxima Nova Bold"/>
                <a:ea typeface="Proxima Nova Bold"/>
                <a:cs typeface="Proxima Nova Bold"/>
                <a:sym typeface="Proxima Nova Bold"/>
              </a:rPr>
              <a:t>Gracias por su atención</a:t>
            </a:r>
          </a:p>
        </p:txBody>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DAHZaSKHA0A</dc:identifier>
  <dcterms:modified xsi:type="dcterms:W3CDTF">2011-08-01T06:04:30Z</dcterms:modified>
  <cp:revision>1</cp:revision>
  <dc:title>20241114 Navixy Suntech Meetup</dc:title>
</cp:coreProperties>
</file>