
<file path=[Content_Types].xml><?xml version="1.0" encoding="utf-8"?>
<Types xmlns="http://schemas.openxmlformats.org/package/2006/content-types">
  <Default ContentType="application/x-fontdata" Extension="fntdata"/>
  <Default ContentType="image/jpeg" Extension="jpeg"/>
  <Default ContentType="video/mp4" Extension="mp4"/>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notesSlide+xml" PartName="/ppt/notesSlides/notesSlide14.xml"/>
  <Override ContentType="application/vnd.openxmlformats-officedocument.presentationml.notesSlide+xml" PartName="/ppt/notesSlides/notesSlide15.xml"/>
  <Override ContentType="application/vnd.openxmlformats-officedocument.presentationml.notesSlide+xml" PartName="/ppt/notesSlides/notesSlide16.xml"/>
  <Override ContentType="application/vnd.openxmlformats-officedocument.presentationml.notesSlide+xml" PartName="/ppt/notesSlides/notesSlide17.xml"/>
  <Override ContentType="application/vnd.openxmlformats-officedocument.presentationml.notesSlide+xml" PartName="/ppt/notesSlides/notesSlide18.xml"/>
  <Override ContentType="application/vnd.openxmlformats-officedocument.presentationml.notesSlide+xml" PartName="/ppt/notesSlides/notesSlide19.xml"/>
  <Override ContentType="application/vnd.openxmlformats-officedocument.presentationml.notesSlide+xml" PartName="/ppt/notesSlides/notesSlide20.xml"/>
  <Override ContentType="application/vnd.openxmlformats-officedocument.presentationml.notesSlide+xml" PartName="/ppt/notesSlides/notesSlide21.xml"/>
  <Override ContentType="application/vnd.openxmlformats-officedocument.presentationml.notesSlide+xml" PartName="/ppt/notesSlides/notesSlide22.xml"/>
  <Override ContentType="application/vnd.openxmlformats-officedocument.presentationml.notesSlide+xml" PartName="/ppt/notesSlides/notesSlide23.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36"/>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Lst>
  <p:sldSz cx="18288000" cy="10287000"/>
  <p:notesSz cx="6858000" cy="9144000"/>
  <p:embeddedFontLst>
    <p:embeddedFont>
      <p:font typeface="Proxima Nova" charset="1" panose="02000506030000020004"/>
      <p:regular r:id="rId39"/>
    </p:embeddedFont>
    <p:embeddedFont>
      <p:font typeface="Proxima Nova Bold" charset="1" panose="02000506030000020004"/>
      <p:regular r:id="rId41"/>
    </p:embeddedFont>
    <p:embeddedFont>
      <p:font typeface="Roboto" charset="1" panose="02000000000000000000"/>
      <p:regular r:id="rId45"/>
    </p:embeddedFont>
    <p:embeddedFont>
      <p:font typeface="Roboto Bold" charset="1" panose="02000000000000000000"/>
      <p:regular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notesMasters/notesMaster1.xml" Type="http://schemas.openxmlformats.org/officeDocument/2006/relationships/notesMaster"/><Relationship Id="rId37" Target="theme/theme2.xml" Type="http://schemas.openxmlformats.org/officeDocument/2006/relationships/theme"/><Relationship Id="rId38" Target="notesSlides/notesSlide1.xml" Type="http://schemas.openxmlformats.org/officeDocument/2006/relationships/notesSlide"/><Relationship Id="rId39" Target="fonts/font39.fntdata" Type="http://schemas.openxmlformats.org/officeDocument/2006/relationships/font"/><Relationship Id="rId4" Target="theme/theme1.xml" Type="http://schemas.openxmlformats.org/officeDocument/2006/relationships/theme"/><Relationship Id="rId40" Target="notesSlides/notesSlide2.xml" Type="http://schemas.openxmlformats.org/officeDocument/2006/relationships/notesSlide"/><Relationship Id="rId41" Target="fonts/font41.fntdata" Type="http://schemas.openxmlformats.org/officeDocument/2006/relationships/font"/><Relationship Id="rId42" Target="notesSlides/notesSlide3.xml" Type="http://schemas.openxmlformats.org/officeDocument/2006/relationships/notesSlide"/><Relationship Id="rId43" Target="notesSlides/notesSlide4.xml" Type="http://schemas.openxmlformats.org/officeDocument/2006/relationships/notesSlide"/><Relationship Id="rId44" Target="notesSlides/notesSlide5.xml" Type="http://schemas.openxmlformats.org/officeDocument/2006/relationships/notesSlide"/><Relationship Id="rId45" Target="fonts/font45.fntdata" Type="http://schemas.openxmlformats.org/officeDocument/2006/relationships/font"/><Relationship Id="rId46" Target="fonts/font46.fntdata" Type="http://schemas.openxmlformats.org/officeDocument/2006/relationships/font"/><Relationship Id="rId47" Target="notesSlides/notesSlide6.xml" Type="http://schemas.openxmlformats.org/officeDocument/2006/relationships/notesSlide"/><Relationship Id="rId48" Target="notesSlides/notesSlide7.xml" Type="http://schemas.openxmlformats.org/officeDocument/2006/relationships/notesSlide"/><Relationship Id="rId49" Target="notesSlides/notesSlide8.xml" Type="http://schemas.openxmlformats.org/officeDocument/2006/relationships/notesSlide"/><Relationship Id="rId5" Target="tableStyles.xml" Type="http://schemas.openxmlformats.org/officeDocument/2006/relationships/tableStyles"/><Relationship Id="rId50" Target="notesSlides/notesSlide9.xml" Type="http://schemas.openxmlformats.org/officeDocument/2006/relationships/notesSlide"/><Relationship Id="rId51" Target="notesSlides/notesSlide10.xml" Type="http://schemas.openxmlformats.org/officeDocument/2006/relationships/notesSlide"/><Relationship Id="rId52" Target="notesSlides/notesSlide11.xml" Type="http://schemas.openxmlformats.org/officeDocument/2006/relationships/notesSlide"/><Relationship Id="rId53" Target="notesSlides/notesSlide12.xml" Type="http://schemas.openxmlformats.org/officeDocument/2006/relationships/notesSlide"/><Relationship Id="rId54" Target="notesSlides/notesSlide13.xml" Type="http://schemas.openxmlformats.org/officeDocument/2006/relationships/notesSlide"/><Relationship Id="rId55" Target="notesSlides/notesSlide14.xml" Type="http://schemas.openxmlformats.org/officeDocument/2006/relationships/notesSlide"/><Relationship Id="rId56" Target="notesSlides/notesSlide15.xml" Type="http://schemas.openxmlformats.org/officeDocument/2006/relationships/notesSlide"/><Relationship Id="rId57" Target="notesSlides/notesSlide16.xml" Type="http://schemas.openxmlformats.org/officeDocument/2006/relationships/notesSlide"/><Relationship Id="rId58" Target="notesSlides/notesSlide17.xml" Type="http://schemas.openxmlformats.org/officeDocument/2006/relationships/notesSlide"/><Relationship Id="rId59" Target="notesSlides/notesSlide18.xml" Type="http://schemas.openxmlformats.org/officeDocument/2006/relationships/notesSlide"/><Relationship Id="rId6" Target="slides/slide1.xml" Type="http://schemas.openxmlformats.org/officeDocument/2006/relationships/slide"/><Relationship Id="rId60" Target="notesSlides/notesSlide19.xml" Type="http://schemas.openxmlformats.org/officeDocument/2006/relationships/notesSlide"/><Relationship Id="rId61" Target="notesSlides/notesSlide20.xml" Type="http://schemas.openxmlformats.org/officeDocument/2006/relationships/notesSlide"/><Relationship Id="rId62" Target="notesSlides/notesSlide21.xml" Type="http://schemas.openxmlformats.org/officeDocument/2006/relationships/notesSlide"/><Relationship Id="rId63" Target="notesSlides/notesSlide22.xml" Type="http://schemas.openxmlformats.org/officeDocument/2006/relationships/notesSlide"/><Relationship Id="rId64" Target="notesSlides/notesSlide23.xml" Type="http://schemas.openxmlformats.org/officeDocument/2006/relationships/note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0.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1.xml" Type="http://schemas.openxmlformats.org/officeDocument/2006/relationships/slide"/></Relationships>
</file>

<file path=ppt/notesSlides/_rels/notesSlide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2.xml" Type="http://schemas.openxmlformats.org/officeDocument/2006/relationships/slide"/></Relationships>
</file>

<file path=ppt/notesSlides/_rels/notesSlide1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3.xml" Type="http://schemas.openxmlformats.org/officeDocument/2006/relationships/slide"/></Relationships>
</file>

<file path=ppt/notesSlides/_rels/notesSlide1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4.xml" Type="http://schemas.openxmlformats.org/officeDocument/2006/relationships/slide"/></Relationships>
</file>

<file path=ppt/notesSlides/_rels/notesSlide1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5.xml" Type="http://schemas.openxmlformats.org/officeDocument/2006/relationships/slide"/></Relationships>
</file>

<file path=ppt/notesSlides/_rels/notesSlide1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6.xml" Type="http://schemas.openxmlformats.org/officeDocument/2006/relationships/slide"/></Relationships>
</file>

<file path=ppt/notesSlides/_rels/notesSlide1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7.xml" Type="http://schemas.openxmlformats.org/officeDocument/2006/relationships/slide"/></Relationships>
</file>

<file path=ppt/notesSlides/_rels/notesSlide1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8.xml" Type="http://schemas.openxmlformats.org/officeDocument/2006/relationships/slide"/></Relationships>
</file>

<file path=ppt/notesSlides/_rels/notesSlide1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9.xml" Type="http://schemas.openxmlformats.org/officeDocument/2006/relationships/slide"/></Relationships>
</file>

<file path=ppt/notesSlides/_rels/notesSlide1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0.xml" Type="http://schemas.openxmlformats.org/officeDocument/2006/relationships/slide"/></Relationships>
</file>

<file path=ppt/notesSlides/_rels/notesSlide1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1.xml" Type="http://schemas.openxmlformats.org/officeDocument/2006/relationships/slide"/></Relationships>
</file>

<file path=ppt/notesSlides/_rels/notesSlide1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2.xml" Type="http://schemas.openxmlformats.org/officeDocument/2006/relationships/slide"/></Relationships>
</file>

<file path=ppt/notesSlides/_rels/notesSlide2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3.xml" Type="http://schemas.openxmlformats.org/officeDocument/2006/relationships/slide"/></Relationships>
</file>

<file path=ppt/notesSlides/_rels/notesSlide2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4.xml" Type="http://schemas.openxmlformats.org/officeDocument/2006/relationships/slide"/></Relationships>
</file>

<file path=ppt/notesSlides/_rels/notesSlide2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5.xml" Type="http://schemas.openxmlformats.org/officeDocument/2006/relationships/slide"/></Relationships>
</file>

<file path=ppt/notesSlides/_rels/notesSlide2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0.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1.png" Type="http://schemas.openxmlformats.org/officeDocument/2006/relationships/image"/><Relationship Id="rId4" Target="../media/image2.png" Type="http://schemas.openxmlformats.org/officeDocument/2006/relationships/image"/><Relationship Id="rId5" Target="../media/image3.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svg" Type="http://schemas.openxmlformats.org/officeDocument/2006/relationships/image"/><Relationship Id="rId11" Target="../media/image10.jpeg" Type="http://schemas.openxmlformats.org/officeDocument/2006/relationships/image"/><Relationship Id="rId12" Target="slide26.xml" Type="http://schemas.openxmlformats.org/officeDocument/2006/relationships/slide"/><Relationship Id="rId13" Target="../media/image11.png" Type="http://schemas.openxmlformats.org/officeDocument/2006/relationships/image"/><Relationship Id="rId14" Target="../media/image12.jpeg" Type="http://schemas.openxmlformats.org/officeDocument/2006/relationships/image"/><Relationship Id="rId15" Target="slide3.xml" Type="http://schemas.openxmlformats.org/officeDocument/2006/relationships/slide"/><Relationship Id="rId16" Target="../media/image13.jpeg" Type="http://schemas.openxmlformats.org/officeDocument/2006/relationships/image"/><Relationship Id="rId17" Target="slide9.xml" Type="http://schemas.openxmlformats.org/officeDocument/2006/relationships/slide"/><Relationship Id="rId18" Target="../media/image14.jpeg" Type="http://schemas.openxmlformats.org/officeDocument/2006/relationships/image"/><Relationship Id="rId19" Target="../media/image15.png" Type="http://schemas.openxmlformats.org/officeDocument/2006/relationships/image"/><Relationship Id="rId2" Target="../notesSlides/notesSlide2.xml" Type="http://schemas.openxmlformats.org/officeDocument/2006/relationships/notesSlide"/><Relationship Id="rId20" Target="slide21.xml" Type="http://schemas.openxmlformats.org/officeDocument/2006/relationships/slide"/><Relationship Id="rId21" Target="../media/image16.jpeg" Type="http://schemas.openxmlformats.org/officeDocument/2006/relationships/image"/><Relationship Id="rId22" Target="../media/image17.png" Type="http://schemas.openxmlformats.org/officeDocument/2006/relationships/image"/><Relationship Id="rId23" Target="slide15.xml" Type="http://schemas.openxmlformats.org/officeDocument/2006/relationships/slide"/><Relationship Id="rId24" Target="../media/image18.png" Type="http://schemas.openxmlformats.org/officeDocument/2006/relationships/image"/><Relationship Id="rId25" Target="../media/image19.svg" Type="http://schemas.openxmlformats.org/officeDocument/2006/relationships/image"/><Relationship Id="rId3" Target="../media/image4.png" Type="http://schemas.openxmlformats.org/officeDocument/2006/relationships/image"/><Relationship Id="rId4" Target="../media/image5.jpeg" Type="http://schemas.openxmlformats.org/officeDocument/2006/relationships/image"/><Relationship Id="rId5" Target="../media/image2.png" Type="http://schemas.openxmlformats.org/officeDocument/2006/relationships/image"/><Relationship Id="rId6" Target="../media/image3.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8.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 Id="rId3" Target="../media/image12.jpeg" Type="http://schemas.openxmlformats.org/officeDocument/2006/relationships/image"/><Relationship Id="rId4" Target="../media/image2.png" Type="http://schemas.openxmlformats.org/officeDocument/2006/relationships/image"/><Relationship Id="rId5" Target="../media/image3.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 Id="rId3" Target="../media/image5.jpeg" Type="http://schemas.openxmlformats.org/officeDocument/2006/relationships/image"/><Relationship Id="rId4" Target="../media/image20.png" Type="http://schemas.openxmlformats.org/officeDocument/2006/relationships/image"/><Relationship Id="rId5" Target="../media/image21.png" Type="http://schemas.openxmlformats.org/officeDocument/2006/relationships/image"/><Relationship Id="rId6" Target="../media/image22.png" Type="http://schemas.openxmlformats.org/officeDocument/2006/relationships/image"/><Relationship Id="rId7" Target="../media/image2.png" Type="http://schemas.openxmlformats.org/officeDocument/2006/relationships/image"/><Relationship Id="rId8" Target="../media/image3.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 Id="rId3" Target="../media/image5.jpeg" Type="http://schemas.openxmlformats.org/officeDocument/2006/relationships/image"/><Relationship Id="rId4" Target="../media/image23.png" Type="http://schemas.openxmlformats.org/officeDocument/2006/relationships/image"/><Relationship Id="rId5" Target="../media/image24.png" Type="http://schemas.openxmlformats.org/officeDocument/2006/relationships/image"/><Relationship Id="rId6" Target="../media/image25.png" Type="http://schemas.openxmlformats.org/officeDocument/2006/relationships/image"/><Relationship Id="rId7" Target="../media/image26.svg" Type="http://schemas.openxmlformats.org/officeDocument/2006/relationships/image"/><Relationship Id="rId8" Target="../media/image2.png" Type="http://schemas.openxmlformats.org/officeDocument/2006/relationships/image"/><Relationship Id="rId9" Target="../media/image3.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 Id="rId3" Target="../media/image27.png" Type="http://schemas.openxmlformats.org/officeDocument/2006/relationships/image"/><Relationship Id="rId4" Target="../media/image28.png" Type="http://schemas.openxmlformats.org/officeDocument/2006/relationships/image"/><Relationship Id="rId5" Target="../media/image29.png" Type="http://schemas.openxmlformats.org/officeDocument/2006/relationships/image"/><Relationship Id="rId6" Target="../media/image30.png" Type="http://schemas.openxmlformats.org/officeDocument/2006/relationships/image"/><Relationship Id="rId7" Target="../media/image2.png" Type="http://schemas.openxmlformats.org/officeDocument/2006/relationships/image"/><Relationship Id="rId8" Target="../media/image3.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8.png" Type="http://schemas.openxmlformats.org/officeDocument/2006/relationships/image"/><Relationship Id="rId3" Target="../media/image5.jpeg" Type="http://schemas.openxmlformats.org/officeDocument/2006/relationships/image"/><Relationship Id="rId4" Target="../media/image31.png" Type="http://schemas.openxmlformats.org/officeDocument/2006/relationships/image"/><Relationship Id="rId5" Target="../media/image27.png" Type="http://schemas.openxmlformats.org/officeDocument/2006/relationships/image"/><Relationship Id="rId6" Target="../media/image32.png" Type="http://schemas.openxmlformats.org/officeDocument/2006/relationships/image"/><Relationship Id="rId7" Target="../media/image2.png" Type="http://schemas.openxmlformats.org/officeDocument/2006/relationships/image"/><Relationship Id="rId8" Target="../media/image3.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 Id="rId3" Target="../media/image33.png" Type="http://schemas.openxmlformats.org/officeDocument/2006/relationships/image"/><Relationship Id="rId4" Target="../media/image34.png" Type="http://schemas.openxmlformats.org/officeDocument/2006/relationships/image"/><Relationship Id="rId5" Target="../media/image2.png" Type="http://schemas.openxmlformats.org/officeDocument/2006/relationships/image"/><Relationship Id="rId6" Target="../media/image3.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6.xml" Type="http://schemas.openxmlformats.org/officeDocument/2006/relationships/notesSlide"/><Relationship Id="rId3" Target="../media/image13.jpeg" Type="http://schemas.openxmlformats.org/officeDocument/2006/relationships/image"/><Relationship Id="rId4" Target="../media/image4.png" Type="http://schemas.openxmlformats.org/officeDocument/2006/relationships/image"/><Relationship Id="rId5" Target="../media/image35.png" Type="http://schemas.openxmlformats.org/officeDocument/2006/relationships/image"/><Relationship Id="rId6" Target="../media/image2.png" Type="http://schemas.openxmlformats.org/officeDocument/2006/relationships/image"/><Relationship Id="rId7" Target="../media/image3.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7.xml" Type="http://schemas.openxmlformats.org/officeDocument/2006/relationships/notesSlide"/><Relationship Id="rId3" Target="../media/image5.jpeg" Type="http://schemas.openxmlformats.org/officeDocument/2006/relationships/image"/><Relationship Id="rId4" Target="../media/image36.png" Type="http://schemas.openxmlformats.org/officeDocument/2006/relationships/image"/><Relationship Id="rId5" Target="../media/image37.png" Type="http://schemas.openxmlformats.org/officeDocument/2006/relationships/image"/><Relationship Id="rId6" Target="../media/image2.png" Type="http://schemas.openxmlformats.org/officeDocument/2006/relationships/image"/><Relationship Id="rId7" Target="../media/image3.svg" Type="http://schemas.openxmlformats.org/officeDocument/2006/relationships/image"/><Relationship Id="rId8" Target="../media/image38.png" Type="http://schemas.openxmlformats.org/officeDocument/2006/relationships/image"/><Relationship Id="rId9" Target="../media/image39.sv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7.png" Type="http://schemas.openxmlformats.org/officeDocument/2006/relationships/image"/><Relationship Id="rId11" Target="../media/image44.png" Type="http://schemas.openxmlformats.org/officeDocument/2006/relationships/image"/><Relationship Id="rId12" Target="../media/image45.png" Type="http://schemas.openxmlformats.org/officeDocument/2006/relationships/image"/><Relationship Id="rId13" Target="../media/image2.png" Type="http://schemas.openxmlformats.org/officeDocument/2006/relationships/image"/><Relationship Id="rId14" Target="../media/image3.svg" Type="http://schemas.openxmlformats.org/officeDocument/2006/relationships/image"/><Relationship Id="rId2" Target="../notesSlides/notesSlide8.xml" Type="http://schemas.openxmlformats.org/officeDocument/2006/relationships/notesSlide"/><Relationship Id="rId3" Target="../media/image5.jpeg" Type="http://schemas.openxmlformats.org/officeDocument/2006/relationships/image"/><Relationship Id="rId4" Target="../media/image35.png" Type="http://schemas.openxmlformats.org/officeDocument/2006/relationships/image"/><Relationship Id="rId5" Target="../media/image40.png" Type="http://schemas.openxmlformats.org/officeDocument/2006/relationships/image"/><Relationship Id="rId6" Target="../media/image41.png" Type="http://schemas.openxmlformats.org/officeDocument/2006/relationships/image"/><Relationship Id="rId7" Target="../media/image42.png" Type="http://schemas.openxmlformats.org/officeDocument/2006/relationships/image"/><Relationship Id="rId8" Target="../media/image43.png" Type="http://schemas.openxmlformats.org/officeDocument/2006/relationships/image"/><Relationship Id="rId9" Target="https://www.navixy.com/iot-logic/" TargetMode="External" Type="http://schemas.openxmlformats.org/officeDocument/2006/relationships/hyperlink"/></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svg" Type="http://schemas.openxmlformats.org/officeDocument/2006/relationships/image"/><Relationship Id="rId2" Target="../notesSlides/notesSlide9.xml" Type="http://schemas.openxmlformats.org/officeDocument/2006/relationships/notesSlide"/><Relationship Id="rId3" Target="../media/image35.png" Type="http://schemas.openxmlformats.org/officeDocument/2006/relationships/image"/><Relationship Id="rId4" Target="../media/image5.jpeg" Type="http://schemas.openxmlformats.org/officeDocument/2006/relationships/image"/><Relationship Id="rId5" Target="../media/image46.png" Type="http://schemas.openxmlformats.org/officeDocument/2006/relationships/image"/><Relationship Id="rId6" Target="../media/image47.png" Type="http://schemas.openxmlformats.org/officeDocument/2006/relationships/image"/><Relationship Id="rId7" Target="../media/image27.png" Type="http://schemas.openxmlformats.org/officeDocument/2006/relationships/image"/><Relationship Id="rId8" Target="../media/image44.png" Type="http://schemas.openxmlformats.org/officeDocument/2006/relationships/image"/><Relationship Id="rId9" Target="../media/image2.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9.png" Type="http://schemas.openxmlformats.org/officeDocument/2006/relationships/image"/><Relationship Id="rId2" Target="../notesSlides/notesSlide10.xml" Type="http://schemas.openxmlformats.org/officeDocument/2006/relationships/notesSlide"/><Relationship Id="rId3" Target="../media/image5.jpeg" Type="http://schemas.openxmlformats.org/officeDocument/2006/relationships/image"/><Relationship Id="rId4" Target="../media/image35.png" Type="http://schemas.openxmlformats.org/officeDocument/2006/relationships/image"/><Relationship Id="rId5" Target="../media/image27.png" Type="http://schemas.openxmlformats.org/officeDocument/2006/relationships/image"/><Relationship Id="rId6" Target="../media/image45.png" Type="http://schemas.openxmlformats.org/officeDocument/2006/relationships/image"/><Relationship Id="rId7" Target="../media/image2.png" Type="http://schemas.openxmlformats.org/officeDocument/2006/relationships/image"/><Relationship Id="rId8" Target="../media/image3.svg" Type="http://schemas.openxmlformats.org/officeDocument/2006/relationships/image"/><Relationship Id="rId9" Target="../media/image48.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1.xml" Type="http://schemas.openxmlformats.org/officeDocument/2006/relationships/notesSlide"/><Relationship Id="rId3" Target="../media/image5.jpeg" Type="http://schemas.openxmlformats.org/officeDocument/2006/relationships/image"/><Relationship Id="rId4" Target="../media/image50.png" Type="http://schemas.openxmlformats.org/officeDocument/2006/relationships/image"/><Relationship Id="rId5" Target="../media/image51.png" Type="http://schemas.openxmlformats.org/officeDocument/2006/relationships/image"/><Relationship Id="rId6" Target="../media/image2.png" Type="http://schemas.openxmlformats.org/officeDocument/2006/relationships/image"/><Relationship Id="rId7" Target="../media/image3.sv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2.xml" Type="http://schemas.openxmlformats.org/officeDocument/2006/relationships/notesSlide"/><Relationship Id="rId3" Target="../media/image16.jpeg" Type="http://schemas.openxmlformats.org/officeDocument/2006/relationships/image"/><Relationship Id="rId4" Target="../media/image52.png" Type="http://schemas.openxmlformats.org/officeDocument/2006/relationships/image"/><Relationship Id="rId5" Target="../media/image2.png" Type="http://schemas.openxmlformats.org/officeDocument/2006/relationships/image"/><Relationship Id="rId6" Target="../media/image3.svg" Type="http://schemas.openxmlformats.org/officeDocument/2006/relationships/image"/><Relationship Id="rId7" Target="../media/image53.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3.xml" Type="http://schemas.openxmlformats.org/officeDocument/2006/relationships/notesSlide"/><Relationship Id="rId3" Target="../media/image5.jpeg" Type="http://schemas.openxmlformats.org/officeDocument/2006/relationships/image"/><Relationship Id="rId4" Target="../media/image2.png" Type="http://schemas.openxmlformats.org/officeDocument/2006/relationships/image"/><Relationship Id="rId5" Target="../media/image3.svg" Type="http://schemas.openxmlformats.org/officeDocument/2006/relationships/image"/><Relationship Id="rId6" Target="../media/image54.png" Type="http://schemas.openxmlformats.org/officeDocument/2006/relationships/image"/><Relationship Id="rId7" Target="../media/image55.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60.svg" Type="http://schemas.openxmlformats.org/officeDocument/2006/relationships/image"/><Relationship Id="rId11" Target="https://www.navixy.com/docs/analytics/datahub/connection-setup/selecting-bi-tools" TargetMode="External" Type="http://schemas.openxmlformats.org/officeDocument/2006/relationships/hyperlink"/><Relationship Id="rId2" Target="../notesSlides/notesSlide14.xml" Type="http://schemas.openxmlformats.org/officeDocument/2006/relationships/notesSlide"/><Relationship Id="rId3" Target="https://www.navixy.com/docs/analytics/example-queries" TargetMode="External" Type="http://schemas.openxmlformats.org/officeDocument/2006/relationships/hyperlink"/><Relationship Id="rId4" Target="../media/image56.png" Type="http://schemas.openxmlformats.org/officeDocument/2006/relationships/image"/><Relationship Id="rId5" Target="../media/image57.png" Type="http://schemas.openxmlformats.org/officeDocument/2006/relationships/image"/><Relationship Id="rId6" Target="../media/image58.png" Type="http://schemas.openxmlformats.org/officeDocument/2006/relationships/image"/><Relationship Id="rId7" Target="../media/image2.png" Type="http://schemas.openxmlformats.org/officeDocument/2006/relationships/image"/><Relationship Id="rId8" Target="../media/image3.svg" Type="http://schemas.openxmlformats.org/officeDocument/2006/relationships/image"/><Relationship Id="rId9" Target="../media/image59.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10" Target="https://developers.navixy.com/backend-api/getting-started/introduction/" TargetMode="External" Type="http://schemas.openxmlformats.org/officeDocument/2006/relationships/hyperlink"/><Relationship Id="rId11" Target="https://developers.navixy.com/user-api/data-warehouse-api/getting-started/" TargetMode="External" Type="http://schemas.openxmlformats.org/officeDocument/2006/relationships/hyperlink"/><Relationship Id="rId12" Target="../media/image2.png" Type="http://schemas.openxmlformats.org/officeDocument/2006/relationships/image"/><Relationship Id="rId13" Target="../media/image3.svg" Type="http://schemas.openxmlformats.org/officeDocument/2006/relationships/image"/><Relationship Id="rId2" Target="../notesSlides/notesSlide15.xml" Type="http://schemas.openxmlformats.org/officeDocument/2006/relationships/notesSlide"/><Relationship Id="rId3" Target="../media/image5.jpeg" Type="http://schemas.openxmlformats.org/officeDocument/2006/relationships/image"/><Relationship Id="rId4" Target="../media/image61.png" Type="http://schemas.openxmlformats.org/officeDocument/2006/relationships/image"/><Relationship Id="rId5" Target="https://developers.navixy.com/user-api/backend-api/getting-started/introduction/" TargetMode="External" Type="http://schemas.openxmlformats.org/officeDocument/2006/relationships/hyperlink"/><Relationship Id="rId6" Target="https://developers.navixy.com/user-api/backend-api/getting-started/introduction/" TargetMode="External" Type="http://schemas.openxmlformats.org/officeDocument/2006/relationships/hyperlink"/><Relationship Id="rId7" Target="https://developers.navixy.com/user-api/backend-api/getting-started/introduction/" TargetMode="External" Type="http://schemas.openxmlformats.org/officeDocument/2006/relationships/hyperlink"/><Relationship Id="rId8" Target="https://developers.navixy.com/user-api/backend-api/getting-started/introduction/" TargetMode="External" Type="http://schemas.openxmlformats.org/officeDocument/2006/relationships/hyperlink"/><Relationship Id="rId9" Target="https://developers.navixy.com/panel-api/getting-started/" TargetMode="External" Type="http://schemas.openxmlformats.org/officeDocument/2006/relationships/hyperlink"/></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6.xml" Type="http://schemas.openxmlformats.org/officeDocument/2006/relationships/notesSlide"/><Relationship Id="rId3" Target="../media/image5.jpeg" Type="http://schemas.openxmlformats.org/officeDocument/2006/relationships/image"/><Relationship Id="rId4" Target="../media/image62.png" Type="http://schemas.openxmlformats.org/officeDocument/2006/relationships/image"/><Relationship Id="rId5" Target="../media/image63.png" Type="http://schemas.openxmlformats.org/officeDocument/2006/relationships/image"/><Relationship Id="rId6" Target="https://www.postman.com/navixyapisandbox" TargetMode="External" Type="http://schemas.openxmlformats.org/officeDocument/2006/relationships/hyperlink"/><Relationship Id="rId7" Target="../media/image2.png" Type="http://schemas.openxmlformats.org/officeDocument/2006/relationships/image"/><Relationship Id="rId8" Target="../media/image3.sv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7.xml" Type="http://schemas.openxmlformats.org/officeDocument/2006/relationships/notesSlide"/><Relationship Id="rId3" Target="../media/image5.jpeg" Type="http://schemas.openxmlformats.org/officeDocument/2006/relationships/image"/><Relationship Id="rId4" Target="../media/image64.png" Type="http://schemas.openxmlformats.org/officeDocument/2006/relationships/image"/><Relationship Id="rId5" Target="https://github.com/SquareGPS/navixy-js-sdk" TargetMode="External" Type="http://schemas.openxmlformats.org/officeDocument/2006/relationships/hyperlink"/><Relationship Id="rId6" Target="../media/image2.png" Type="http://schemas.openxmlformats.org/officeDocument/2006/relationships/image"/><Relationship Id="rId7" Target="../media/image3.sv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8.xml" Type="http://schemas.openxmlformats.org/officeDocument/2006/relationships/notesSlide"/><Relationship Id="rId3" Target="../media/image14.jpeg" Type="http://schemas.openxmlformats.org/officeDocument/2006/relationships/image"/><Relationship Id="rId4" Target="../media/image65.png" Type="http://schemas.openxmlformats.org/officeDocument/2006/relationships/image"/><Relationship Id="rId5" Target="../media/image15.png" Type="http://schemas.openxmlformats.org/officeDocument/2006/relationships/image"/><Relationship Id="rId6" Target="../media/image2.png" Type="http://schemas.openxmlformats.org/officeDocument/2006/relationships/image"/><Relationship Id="rId7" Target="../media/image3.sv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9.xml" Type="http://schemas.openxmlformats.org/officeDocument/2006/relationships/notesSlide"/><Relationship Id="rId3" Target="../media/image5.jpeg" Type="http://schemas.openxmlformats.org/officeDocument/2006/relationships/image"/><Relationship Id="rId4" Target="../media/image66.png" Type="http://schemas.openxmlformats.org/officeDocument/2006/relationships/image"/><Relationship Id="rId5" Target="../media/image27.png" Type="http://schemas.openxmlformats.org/officeDocument/2006/relationships/image"/><Relationship Id="rId6" Target="../media/image2.png" Type="http://schemas.openxmlformats.org/officeDocument/2006/relationships/image"/><Relationship Id="rId7" Target="../media/image3.sv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svg" Type="http://schemas.openxmlformats.org/officeDocument/2006/relationships/image"/><Relationship Id="rId11" Target="../media/image52.png" Type="http://schemas.openxmlformats.org/officeDocument/2006/relationships/image"/><Relationship Id="rId2" Target="../notesSlides/notesSlide20.xml" Type="http://schemas.openxmlformats.org/officeDocument/2006/relationships/notesSlide"/><Relationship Id="rId3" Target="../media/image67.png" Type="http://schemas.openxmlformats.org/officeDocument/2006/relationships/image"/><Relationship Id="rId4" Target="../media/image5.jpeg" Type="http://schemas.openxmlformats.org/officeDocument/2006/relationships/image"/><Relationship Id="rId5" Target="../media/image68.png" Type="http://schemas.openxmlformats.org/officeDocument/2006/relationships/image"/><Relationship Id="rId6" Target="../media/image69.png" Type="http://schemas.openxmlformats.org/officeDocument/2006/relationships/image"/><Relationship Id="rId7" Target="https://www.navixy.com/docs/navixy-api/user-api/backend-api/resources/commons/user/applications" TargetMode="External" Type="http://schemas.openxmlformats.org/officeDocument/2006/relationships/hyperlink"/><Relationship Id="rId8" Target="https://marketplace.navixy.com" TargetMode="External" Type="http://schemas.openxmlformats.org/officeDocument/2006/relationships/hyperlink"/><Relationship Id="rId9" Target="../media/image2.pn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1.xml" Type="http://schemas.openxmlformats.org/officeDocument/2006/relationships/notesSlide"/><Relationship Id="rId3" Target="../media/image5.jpeg" Type="http://schemas.openxmlformats.org/officeDocument/2006/relationships/image"/><Relationship Id="rId4" Target="../media/image67.png" Type="http://schemas.openxmlformats.org/officeDocument/2006/relationships/image"/><Relationship Id="rId5" Target="../media/image70.png" Type="http://schemas.openxmlformats.org/officeDocument/2006/relationships/image"/><Relationship Id="rId6" Target="../media/image2.png" Type="http://schemas.openxmlformats.org/officeDocument/2006/relationships/image"/><Relationship Id="rId7" Target="../media/image3.sv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10" Target="https://www.navixy.com/docs/user/guide/geo-links" TargetMode="External" Type="http://schemas.openxmlformats.org/officeDocument/2006/relationships/hyperlink"/><Relationship Id="rId11" Target="../media/image2.png" Type="http://schemas.openxmlformats.org/officeDocument/2006/relationships/image"/><Relationship Id="rId12" Target="../media/image3.svg" Type="http://schemas.openxmlformats.org/officeDocument/2006/relationships/image"/><Relationship Id="rId2" Target="../notesSlides/notesSlide22.xml" Type="http://schemas.openxmlformats.org/officeDocument/2006/relationships/notesSlide"/><Relationship Id="rId3" Target="../media/image5.jpeg" Type="http://schemas.openxmlformats.org/officeDocument/2006/relationships/image"/><Relationship Id="rId4" Target="../media/image27.png" Type="http://schemas.openxmlformats.org/officeDocument/2006/relationships/image"/><Relationship Id="rId5" Target="../media/image71.png" Type="http://schemas.openxmlformats.org/officeDocument/2006/relationships/image"/><Relationship Id="rId6" Target="../media/image72.png" Type="http://schemas.openxmlformats.org/officeDocument/2006/relationships/image"/><Relationship Id="rId7" Target="../media/image73.png" Type="http://schemas.openxmlformats.org/officeDocument/2006/relationships/image"/><Relationship Id="rId8" Target="https://www.navixy.com/docs/user/guide/geo-links" TargetMode="External" Type="http://schemas.openxmlformats.org/officeDocument/2006/relationships/hyperlink"/><Relationship Id="rId9" Target="https://www.navixy.com/docs/user/guide/geo-links" TargetMode="External" Type="http://schemas.openxmlformats.org/officeDocument/2006/relationships/hyperlink"/></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jpeg" Type="http://schemas.openxmlformats.org/officeDocument/2006/relationships/image"/><Relationship Id="rId3" Target="../media/image11.png" Type="http://schemas.openxmlformats.org/officeDocument/2006/relationships/image"/><Relationship Id="rId4" Target="../media/image2.png" Type="http://schemas.openxmlformats.org/officeDocument/2006/relationships/image"/><Relationship Id="rId5" Target="../media/image3.sv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 Id="rId3" Target="../media/image74.png" Type="http://schemas.openxmlformats.org/officeDocument/2006/relationships/image"/><Relationship Id="rId4" Target="../media/image75.png" Type="http://schemas.openxmlformats.org/officeDocument/2006/relationships/image"/><Relationship Id="rId5" Target="../media/image27.png" Type="http://schemas.openxmlformats.org/officeDocument/2006/relationships/image"/><Relationship Id="rId6" Target="../media/image2.png" Type="http://schemas.openxmlformats.org/officeDocument/2006/relationships/image"/><Relationship Id="rId7" Target="../media/image3.sv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 Id="rId3" Target="../media/image27.png" Type="http://schemas.openxmlformats.org/officeDocument/2006/relationships/image"/><Relationship Id="rId4" Target="../media/image28.png" Type="http://schemas.openxmlformats.org/officeDocument/2006/relationships/image"/><Relationship Id="rId5" Target="../media/image76.jpeg" Type="http://schemas.openxmlformats.org/officeDocument/2006/relationships/image"/><Relationship Id="rId6" Target="../media/VAGRmC6nqV4.mp4" Type="http://schemas.openxmlformats.org/officeDocument/2006/relationships/video"/><Relationship Id="rId7" Target="../media/VAGRmC6nqV4.mp4" Type="http://schemas.microsoft.com/office/2007/relationships/media"/><Relationship Id="rId8" Target="../media/image2.png" Type="http://schemas.openxmlformats.org/officeDocument/2006/relationships/image"/><Relationship Id="rId9" Target="../media/image3.sv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7.png" Type="http://schemas.openxmlformats.org/officeDocument/2006/relationships/image"/><Relationship Id="rId3" Target="../media/image5.jpeg" Type="http://schemas.openxmlformats.org/officeDocument/2006/relationships/image"/><Relationship Id="rId4" Target="../media/image77.png" Type="http://schemas.openxmlformats.org/officeDocument/2006/relationships/image"/><Relationship Id="rId5" Target="../media/image2.png" Type="http://schemas.openxmlformats.org/officeDocument/2006/relationships/image"/><Relationship Id="rId6" Target="../media/image3.sv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80.png" Type="http://schemas.openxmlformats.org/officeDocument/2006/relationships/image"/><Relationship Id="rId11" Target="../media/image81.png" Type="http://schemas.openxmlformats.org/officeDocument/2006/relationships/image"/><Relationship Id="rId12" Target="https://www.navixy.com/ai-assistant/?utm_source=marketing&amp;utm_medium=materials&amp;utm_campaign=ai_assistant" TargetMode="External" Type="http://schemas.openxmlformats.org/officeDocument/2006/relationships/hyperlink"/><Relationship Id="rId2" Target="../notesSlides/notesSlide23.xml" Type="http://schemas.openxmlformats.org/officeDocument/2006/relationships/notesSlide"/><Relationship Id="rId3" Target="../media/image1.png" Type="http://schemas.openxmlformats.org/officeDocument/2006/relationships/image"/><Relationship Id="rId4" Target="../media/image2.png" Type="http://schemas.openxmlformats.org/officeDocument/2006/relationships/image"/><Relationship Id="rId5" Target="../media/image3.svg" Type="http://schemas.openxmlformats.org/officeDocument/2006/relationships/image"/><Relationship Id="rId6" Target="https://www.navixy.com/blog/" TargetMode="External" Type="http://schemas.openxmlformats.org/officeDocument/2006/relationships/hyperlink"/><Relationship Id="rId7" Target="https://www.navixy.com/docs/developers" TargetMode="External" Type="http://schemas.openxmlformats.org/officeDocument/2006/relationships/hyperlink"/><Relationship Id="rId8" Target="../media/image78.png" Type="http://schemas.openxmlformats.org/officeDocument/2006/relationships/image"/><Relationship Id="rId9" Target="../media/image79.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1D96DB"/>
        </a:solidFill>
      </p:bgPr>
    </p:bg>
    <p:spTree>
      <p:nvGrpSpPr>
        <p:cNvPr id="1" name=""/>
        <p:cNvGrpSpPr/>
        <p:nvPr/>
      </p:nvGrpSpPr>
      <p:grpSpPr>
        <a:xfrm>
          <a:off x="0" y="0"/>
          <a:ext cx="0" cy="0"/>
          <a:chOff x="0" y="0"/>
          <a:chExt cx="0" cy="0"/>
        </a:xfrm>
      </p:grpSpPr>
      <p:sp>
        <p:nvSpPr>
          <p:cNvPr name="Freeform 2" id="2"/>
          <p:cNvSpPr/>
          <p:nvPr/>
        </p:nvSpPr>
        <p:spPr>
          <a:xfrm flipH="false" flipV="false" rot="0">
            <a:off x="1344600" y="0"/>
            <a:ext cx="16943404" cy="10287000"/>
          </a:xfrm>
          <a:custGeom>
            <a:avLst/>
            <a:gdLst/>
            <a:ahLst/>
            <a:cxnLst/>
            <a:rect r="r" b="b" t="t" l="l"/>
            <a:pathLst>
              <a:path h="10287000" w="16943404">
                <a:moveTo>
                  <a:pt x="0" y="0"/>
                </a:moveTo>
                <a:lnTo>
                  <a:pt x="16943404" y="0"/>
                </a:lnTo>
                <a:lnTo>
                  <a:pt x="16943404" y="10287000"/>
                </a:lnTo>
                <a:lnTo>
                  <a:pt x="0" y="10287000"/>
                </a:lnTo>
                <a:lnTo>
                  <a:pt x="0" y="0"/>
                </a:lnTo>
                <a:close/>
              </a:path>
            </a:pathLst>
          </a:custGeom>
          <a:blipFill>
            <a:blip r:embed="rId3"/>
            <a:stretch>
              <a:fillRect l="-7938" t="0" r="0" b="-2"/>
            </a:stretch>
          </a:blipFill>
        </p:spPr>
      </p:sp>
      <p:sp>
        <p:nvSpPr>
          <p:cNvPr name="Freeform 3" id="3"/>
          <p:cNvSpPr/>
          <p:nvPr/>
        </p:nvSpPr>
        <p:spPr>
          <a:xfrm flipH="false" flipV="false" rot="0">
            <a:off x="1360179" y="2038529"/>
            <a:ext cx="2289000" cy="491095"/>
          </a:xfrm>
          <a:custGeom>
            <a:avLst/>
            <a:gdLst/>
            <a:ahLst/>
            <a:cxnLst/>
            <a:rect r="r" b="b" t="t" l="l"/>
            <a:pathLst>
              <a:path h="491095" w="2289000">
                <a:moveTo>
                  <a:pt x="0" y="0"/>
                </a:moveTo>
                <a:lnTo>
                  <a:pt x="2289000" y="0"/>
                </a:lnTo>
                <a:lnTo>
                  <a:pt x="2289000" y="491094"/>
                </a:lnTo>
                <a:lnTo>
                  <a:pt x="0" y="49109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1360179" y="4048125"/>
            <a:ext cx="11622005" cy="2190750"/>
          </a:xfrm>
          <a:prstGeom prst="rect">
            <a:avLst/>
          </a:prstGeom>
        </p:spPr>
        <p:txBody>
          <a:bodyPr anchor="t" rtlCol="false" tIns="0" lIns="0" bIns="0" rIns="0">
            <a:spAutoFit/>
          </a:bodyPr>
          <a:lstStyle/>
          <a:p>
            <a:pPr algn="l">
              <a:lnSpc>
                <a:spcPts val="8640"/>
              </a:lnSpc>
            </a:pPr>
            <a:r>
              <a:rPr lang="en-US" sz="7200">
                <a:solidFill>
                  <a:srgbClr val="FFFFFF"/>
                </a:solidFill>
                <a:latin typeface="Proxima Nova"/>
                <a:ea typeface="Proxima Nova"/>
                <a:cs typeface="Proxima Nova"/>
                <a:sym typeface="Proxima Nova"/>
              </a:rPr>
              <a:t>Technology to power up your telematics solutions</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6698624" y="9895402"/>
            <a:ext cx="1165530" cy="260500"/>
          </a:xfrm>
          <a:custGeom>
            <a:avLst/>
            <a:gdLst/>
            <a:ahLst/>
            <a:cxnLst/>
            <a:rect r="r" b="b" t="t" l="l"/>
            <a:pathLst>
              <a:path h="260500" w="1165530">
                <a:moveTo>
                  <a:pt x="0" y="0"/>
                </a:moveTo>
                <a:lnTo>
                  <a:pt x="1165530" y="0"/>
                </a:lnTo>
                <a:lnTo>
                  <a:pt x="1165530" y="260500"/>
                </a:lnTo>
                <a:lnTo>
                  <a:pt x="0" y="260500"/>
                </a:lnTo>
                <a:lnTo>
                  <a:pt x="0" y="0"/>
                </a:lnTo>
                <a:close/>
              </a:path>
            </a:pathLst>
          </a:custGeom>
          <a:blipFill>
            <a:blip r:embed="rId3"/>
            <a:stretch>
              <a:fillRect l="0" t="0" r="0" b="0"/>
            </a:stretch>
          </a:blipFill>
        </p:spPr>
      </p:sp>
      <p:sp>
        <p:nvSpPr>
          <p:cNvPr name="Freeform 3" id="3"/>
          <p:cNvSpPr/>
          <p:nvPr/>
        </p:nvSpPr>
        <p:spPr>
          <a:xfrm flipH="false" flipV="false" rot="0">
            <a:off x="200" y="0"/>
            <a:ext cx="18288200" cy="10287000"/>
          </a:xfrm>
          <a:custGeom>
            <a:avLst/>
            <a:gdLst/>
            <a:ahLst/>
            <a:cxnLst/>
            <a:rect r="r" b="b" t="t" l="l"/>
            <a:pathLst>
              <a:path h="10287000" w="18288200">
                <a:moveTo>
                  <a:pt x="0" y="0"/>
                </a:moveTo>
                <a:lnTo>
                  <a:pt x="18288200" y="0"/>
                </a:lnTo>
                <a:lnTo>
                  <a:pt x="18288200" y="10287000"/>
                </a:lnTo>
                <a:lnTo>
                  <a:pt x="0" y="10287000"/>
                </a:lnTo>
                <a:lnTo>
                  <a:pt x="0" y="0"/>
                </a:lnTo>
                <a:close/>
              </a:path>
            </a:pathLst>
          </a:custGeom>
          <a:blipFill>
            <a:blip r:embed="rId4"/>
            <a:stretch>
              <a:fillRect l="0" t="0" r="-1221" b="-1222"/>
            </a:stretch>
          </a:blipFill>
        </p:spPr>
      </p:sp>
      <p:grpSp>
        <p:nvGrpSpPr>
          <p:cNvPr name="Group 4" id="4"/>
          <p:cNvGrpSpPr/>
          <p:nvPr/>
        </p:nvGrpSpPr>
        <p:grpSpPr>
          <a:xfrm rot="0">
            <a:off x="200" y="9712389"/>
            <a:ext cx="18288000" cy="574611"/>
            <a:chOff x="0" y="0"/>
            <a:chExt cx="24384000" cy="766148"/>
          </a:xfrm>
        </p:grpSpPr>
        <p:sp>
          <p:nvSpPr>
            <p:cNvPr name="Freeform 5" id="5"/>
            <p:cNvSpPr/>
            <p:nvPr/>
          </p:nvSpPr>
          <p:spPr>
            <a:xfrm flipH="false" flipV="false" rot="0">
              <a:off x="0" y="0"/>
              <a:ext cx="24384000" cy="766099"/>
            </a:xfrm>
            <a:custGeom>
              <a:avLst/>
              <a:gdLst/>
              <a:ahLst/>
              <a:cxnLst/>
              <a:rect r="r" b="b" t="t" l="l"/>
              <a:pathLst>
                <a:path h="766099" w="24384000">
                  <a:moveTo>
                    <a:pt x="0" y="0"/>
                  </a:moveTo>
                  <a:lnTo>
                    <a:pt x="24384000" y="0"/>
                  </a:lnTo>
                  <a:lnTo>
                    <a:pt x="24384000" y="766099"/>
                  </a:lnTo>
                  <a:lnTo>
                    <a:pt x="0" y="766099"/>
                  </a:lnTo>
                  <a:close/>
                </a:path>
              </a:pathLst>
            </a:custGeom>
            <a:solidFill>
              <a:srgbClr val="1D96DB"/>
            </a:solidFill>
          </p:spPr>
        </p:sp>
      </p:grpSp>
      <p:sp>
        <p:nvSpPr>
          <p:cNvPr name="Freeform 6" id="6"/>
          <p:cNvSpPr/>
          <p:nvPr/>
        </p:nvSpPr>
        <p:spPr>
          <a:xfrm flipH="false" flipV="false" rot="0">
            <a:off x="16649959" y="9869444"/>
            <a:ext cx="1214195" cy="260500"/>
          </a:xfrm>
          <a:custGeom>
            <a:avLst/>
            <a:gdLst/>
            <a:ahLst/>
            <a:cxnLst/>
            <a:rect r="r" b="b" t="t" l="l"/>
            <a:pathLst>
              <a:path h="260500" w="1214195">
                <a:moveTo>
                  <a:pt x="0" y="0"/>
                </a:moveTo>
                <a:lnTo>
                  <a:pt x="1214195" y="0"/>
                </a:lnTo>
                <a:lnTo>
                  <a:pt x="1214195" y="260500"/>
                </a:lnTo>
                <a:lnTo>
                  <a:pt x="0" y="260500"/>
                </a:lnTo>
                <a:lnTo>
                  <a:pt x="0" y="0"/>
                </a:lnTo>
                <a:close/>
              </a:path>
            </a:pathLst>
          </a:custGeom>
          <a:blipFill>
            <a:blip r:embed="rId5">
              <a:alphaModFix amt="70000"/>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false" flipV="false" rot="0">
            <a:off x="8305800" y="1378451"/>
            <a:ext cx="1676400" cy="1219200"/>
          </a:xfrm>
          <a:custGeom>
            <a:avLst/>
            <a:gdLst/>
            <a:ahLst/>
            <a:cxnLst/>
            <a:rect r="r" b="b" t="t" l="l"/>
            <a:pathLst>
              <a:path h="1219200" w="1676400">
                <a:moveTo>
                  <a:pt x="0" y="0"/>
                </a:moveTo>
                <a:lnTo>
                  <a:pt x="1676400" y="0"/>
                </a:lnTo>
                <a:lnTo>
                  <a:pt x="1676400" y="1219200"/>
                </a:lnTo>
                <a:lnTo>
                  <a:pt x="0" y="121920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8" id="8"/>
          <p:cNvGrpSpPr/>
          <p:nvPr/>
        </p:nvGrpSpPr>
        <p:grpSpPr>
          <a:xfrm rot="0">
            <a:off x="2564564" y="7226489"/>
            <a:ext cx="13188263" cy="481152"/>
            <a:chOff x="0" y="0"/>
            <a:chExt cx="17584351" cy="641536"/>
          </a:xfrm>
        </p:grpSpPr>
        <p:sp>
          <p:nvSpPr>
            <p:cNvPr name="Freeform 9" id="9"/>
            <p:cNvSpPr/>
            <p:nvPr/>
          </p:nvSpPr>
          <p:spPr>
            <a:xfrm flipH="false" flipV="false" rot="0">
              <a:off x="0" y="0"/>
              <a:ext cx="405181" cy="641536"/>
            </a:xfrm>
            <a:custGeom>
              <a:avLst/>
              <a:gdLst/>
              <a:ahLst/>
              <a:cxnLst/>
              <a:rect r="r" b="b" t="t" l="l"/>
              <a:pathLst>
                <a:path h="641536" w="405181">
                  <a:moveTo>
                    <a:pt x="0" y="0"/>
                  </a:moveTo>
                  <a:lnTo>
                    <a:pt x="405181" y="0"/>
                  </a:lnTo>
                  <a:lnTo>
                    <a:pt x="405181" y="641536"/>
                  </a:lnTo>
                  <a:lnTo>
                    <a:pt x="0" y="641536"/>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0" id="10"/>
            <p:cNvSpPr/>
            <p:nvPr/>
          </p:nvSpPr>
          <p:spPr>
            <a:xfrm flipH="false" flipV="false" rot="0">
              <a:off x="5726345" y="0"/>
              <a:ext cx="405181" cy="641536"/>
            </a:xfrm>
            <a:custGeom>
              <a:avLst/>
              <a:gdLst/>
              <a:ahLst/>
              <a:cxnLst/>
              <a:rect r="r" b="b" t="t" l="l"/>
              <a:pathLst>
                <a:path h="641536" w="405181">
                  <a:moveTo>
                    <a:pt x="0" y="0"/>
                  </a:moveTo>
                  <a:lnTo>
                    <a:pt x="405181" y="0"/>
                  </a:lnTo>
                  <a:lnTo>
                    <a:pt x="405181" y="641536"/>
                  </a:lnTo>
                  <a:lnTo>
                    <a:pt x="0" y="641536"/>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1" id="11"/>
            <p:cNvSpPr/>
            <p:nvPr/>
          </p:nvSpPr>
          <p:spPr>
            <a:xfrm flipH="false" flipV="false" rot="0">
              <a:off x="11452690" y="0"/>
              <a:ext cx="405181" cy="641536"/>
            </a:xfrm>
            <a:custGeom>
              <a:avLst/>
              <a:gdLst/>
              <a:ahLst/>
              <a:cxnLst/>
              <a:rect r="r" b="b" t="t" l="l"/>
              <a:pathLst>
                <a:path h="641536" w="405181">
                  <a:moveTo>
                    <a:pt x="0" y="0"/>
                  </a:moveTo>
                  <a:lnTo>
                    <a:pt x="405181" y="0"/>
                  </a:lnTo>
                  <a:lnTo>
                    <a:pt x="405181" y="641536"/>
                  </a:lnTo>
                  <a:lnTo>
                    <a:pt x="0" y="641536"/>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2" id="12"/>
            <p:cNvSpPr/>
            <p:nvPr/>
          </p:nvSpPr>
          <p:spPr>
            <a:xfrm flipH="false" flipV="false" rot="0">
              <a:off x="17179171" y="0"/>
              <a:ext cx="405181" cy="641536"/>
            </a:xfrm>
            <a:custGeom>
              <a:avLst/>
              <a:gdLst/>
              <a:ahLst/>
              <a:cxnLst/>
              <a:rect r="r" b="b" t="t" l="l"/>
              <a:pathLst>
                <a:path h="641536" w="405181">
                  <a:moveTo>
                    <a:pt x="0" y="0"/>
                  </a:moveTo>
                  <a:lnTo>
                    <a:pt x="405180" y="0"/>
                  </a:lnTo>
                  <a:lnTo>
                    <a:pt x="405180" y="641536"/>
                  </a:lnTo>
                  <a:lnTo>
                    <a:pt x="0" y="641536"/>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grpSp>
      <p:sp>
        <p:nvSpPr>
          <p:cNvPr name="Freeform 13" id="13"/>
          <p:cNvSpPr/>
          <p:nvPr/>
        </p:nvSpPr>
        <p:spPr>
          <a:xfrm flipH="false" flipV="false" rot="0">
            <a:off x="1045639" y="7945016"/>
            <a:ext cx="16196721" cy="1117723"/>
          </a:xfrm>
          <a:custGeom>
            <a:avLst/>
            <a:gdLst/>
            <a:ahLst/>
            <a:cxnLst/>
            <a:rect r="r" b="b" t="t" l="l"/>
            <a:pathLst>
              <a:path h="1117723" w="16196721">
                <a:moveTo>
                  <a:pt x="0" y="0"/>
                </a:moveTo>
                <a:lnTo>
                  <a:pt x="16196722" y="0"/>
                </a:lnTo>
                <a:lnTo>
                  <a:pt x="16196722" y="1117723"/>
                </a:lnTo>
                <a:lnTo>
                  <a:pt x="0" y="1117723"/>
                </a:lnTo>
                <a:lnTo>
                  <a:pt x="0" y="0"/>
                </a:lnTo>
                <a:close/>
              </a:path>
            </a:pathLst>
          </a:custGeom>
          <a:blipFill>
            <a:blip r:embed="rId11"/>
            <a:stretch>
              <a:fillRect l="0" t="-469547" r="0" b="-245560"/>
            </a:stretch>
          </a:blipFill>
        </p:spPr>
      </p:sp>
      <p:sp>
        <p:nvSpPr>
          <p:cNvPr name="TextBox 14" id="14"/>
          <p:cNvSpPr txBox="true"/>
          <p:nvPr/>
        </p:nvSpPr>
        <p:spPr>
          <a:xfrm rot="0">
            <a:off x="1604456" y="8332355"/>
            <a:ext cx="2389816" cy="323995"/>
          </a:xfrm>
          <a:prstGeom prst="rect">
            <a:avLst/>
          </a:prstGeom>
        </p:spPr>
        <p:txBody>
          <a:bodyPr anchor="t" rtlCol="false" tIns="0" lIns="0" bIns="0" rIns="0">
            <a:spAutoFit/>
          </a:bodyPr>
          <a:lstStyle/>
          <a:p>
            <a:pPr algn="l">
              <a:lnSpc>
                <a:spcPts val="2699"/>
              </a:lnSpc>
            </a:pPr>
            <a:r>
              <a:rPr lang="en-US" sz="2061" b="true">
                <a:solidFill>
                  <a:srgbClr val="FEFEFE"/>
                </a:solidFill>
                <a:latin typeface="Proxima Nova Bold"/>
                <a:ea typeface="Proxima Nova Bold"/>
                <a:cs typeface="Proxima Nova Bold"/>
                <a:sym typeface="Proxima Nova Bold"/>
              </a:rPr>
              <a:t>Security</a:t>
            </a:r>
          </a:p>
        </p:txBody>
      </p:sp>
      <p:sp>
        <p:nvSpPr>
          <p:cNvPr name="TextBox 15" id="15"/>
          <p:cNvSpPr txBox="true"/>
          <p:nvPr/>
        </p:nvSpPr>
        <p:spPr>
          <a:xfrm rot="0">
            <a:off x="2929776" y="8098804"/>
            <a:ext cx="4168266" cy="791097"/>
          </a:xfrm>
          <a:prstGeom prst="rect">
            <a:avLst/>
          </a:prstGeom>
        </p:spPr>
        <p:txBody>
          <a:bodyPr anchor="t" rtlCol="false" tIns="0" lIns="0" bIns="0" rIns="0">
            <a:spAutoFit/>
          </a:bodyPr>
          <a:lstStyle/>
          <a:p>
            <a:pPr algn="l">
              <a:lnSpc>
                <a:spcPts val="2159"/>
              </a:lnSpc>
            </a:pPr>
            <a:r>
              <a:rPr lang="en-US" sz="1648">
                <a:solidFill>
                  <a:srgbClr val="FFFFFF"/>
                </a:solidFill>
                <a:latin typeface="Proxima Nova"/>
                <a:ea typeface="Proxima Nova"/>
                <a:cs typeface="Proxima Nova"/>
                <a:sym typeface="Proxima Nova"/>
              </a:rPr>
              <a:t>Be sure with a proactive, robust approach to information security, meeting the strict standards.</a:t>
            </a:r>
          </a:p>
        </p:txBody>
      </p:sp>
      <p:grpSp>
        <p:nvGrpSpPr>
          <p:cNvPr name="Group 16" id="16"/>
          <p:cNvGrpSpPr/>
          <p:nvPr/>
        </p:nvGrpSpPr>
        <p:grpSpPr>
          <a:xfrm rot="0">
            <a:off x="7293236" y="8301737"/>
            <a:ext cx="1553884" cy="400719"/>
            <a:chOff x="0" y="0"/>
            <a:chExt cx="2071846" cy="534292"/>
          </a:xfrm>
        </p:grpSpPr>
        <p:sp>
          <p:nvSpPr>
            <p:cNvPr name="TextBox 17" id="17"/>
            <p:cNvSpPr txBox="true"/>
            <p:nvPr/>
          </p:nvSpPr>
          <p:spPr>
            <a:xfrm rot="0">
              <a:off x="1495848" y="-38100"/>
              <a:ext cx="575997" cy="572392"/>
            </a:xfrm>
            <a:prstGeom prst="rect">
              <a:avLst/>
            </a:prstGeom>
          </p:spPr>
          <p:txBody>
            <a:bodyPr anchor="t" rtlCol="false" tIns="0" lIns="0" bIns="0" rIns="0">
              <a:spAutoFit/>
            </a:bodyPr>
            <a:lstStyle/>
            <a:p>
              <a:pPr algn="l">
                <a:lnSpc>
                  <a:spcPts val="3510"/>
                </a:lnSpc>
              </a:pPr>
              <a:r>
                <a:rPr lang="en-US" b="true" sz="2679" u="sng">
                  <a:solidFill>
                    <a:srgbClr val="FFFFFF"/>
                  </a:solidFill>
                  <a:latin typeface="Proxima Nova Bold"/>
                  <a:ea typeface="Proxima Nova Bold"/>
                  <a:cs typeface="Proxima Nova Bold"/>
                  <a:sym typeface="Proxima Nova Bold"/>
                  <a:hlinkClick r:id="rId12" action="ppaction://hlinksldjump"/>
                </a:rPr>
                <a:t>24</a:t>
              </a:r>
            </a:p>
          </p:txBody>
        </p:sp>
        <p:sp>
          <p:nvSpPr>
            <p:cNvPr name="TextBox 18" id="18"/>
            <p:cNvSpPr txBox="true"/>
            <p:nvPr/>
          </p:nvSpPr>
          <p:spPr>
            <a:xfrm rot="0">
              <a:off x="0" y="109404"/>
              <a:ext cx="1389038" cy="343937"/>
            </a:xfrm>
            <a:prstGeom prst="rect">
              <a:avLst/>
            </a:prstGeom>
          </p:spPr>
          <p:txBody>
            <a:bodyPr anchor="t" rtlCol="false" tIns="0" lIns="0" bIns="0" rIns="0">
              <a:spAutoFit/>
            </a:bodyPr>
            <a:lstStyle/>
            <a:p>
              <a:pPr algn="l">
                <a:lnSpc>
                  <a:spcPts val="2160"/>
                </a:lnSpc>
              </a:pPr>
              <a:r>
                <a:rPr lang="en-US" sz="1648" u="sng">
                  <a:solidFill>
                    <a:srgbClr val="FFFFFF"/>
                  </a:solidFill>
                  <a:latin typeface="Proxima Nova"/>
                  <a:ea typeface="Proxima Nova"/>
                  <a:cs typeface="Proxima Nova"/>
                  <a:sym typeface="Proxima Nova"/>
                  <a:hlinkClick r:id="rId12" action="ppaction://hlinksldjump"/>
                </a:rPr>
                <a:t>go to page</a:t>
              </a:r>
            </a:p>
          </p:txBody>
        </p:sp>
      </p:grpSp>
      <p:sp>
        <p:nvSpPr>
          <p:cNvPr name="Freeform 19" id="19"/>
          <p:cNvSpPr/>
          <p:nvPr/>
        </p:nvSpPr>
        <p:spPr>
          <a:xfrm flipH="false" flipV="false" rot="0">
            <a:off x="11878393" y="7643805"/>
            <a:ext cx="3220780" cy="1415201"/>
          </a:xfrm>
          <a:custGeom>
            <a:avLst/>
            <a:gdLst/>
            <a:ahLst/>
            <a:cxnLst/>
            <a:rect r="r" b="b" t="t" l="l"/>
            <a:pathLst>
              <a:path h="1415201" w="3220780">
                <a:moveTo>
                  <a:pt x="0" y="0"/>
                </a:moveTo>
                <a:lnTo>
                  <a:pt x="3220780" y="0"/>
                </a:lnTo>
                <a:lnTo>
                  <a:pt x="3220780" y="1415201"/>
                </a:lnTo>
                <a:lnTo>
                  <a:pt x="0" y="1415201"/>
                </a:lnTo>
                <a:lnTo>
                  <a:pt x="0" y="0"/>
                </a:lnTo>
                <a:close/>
              </a:path>
            </a:pathLst>
          </a:custGeom>
          <a:blipFill>
            <a:blip r:embed="rId13"/>
            <a:stretch>
              <a:fillRect l="0" t="-11737" r="0" b="-54399"/>
            </a:stretch>
          </a:blipFill>
        </p:spPr>
      </p:sp>
      <p:grpSp>
        <p:nvGrpSpPr>
          <p:cNvPr name="Group 20" id="20"/>
          <p:cNvGrpSpPr/>
          <p:nvPr/>
        </p:nvGrpSpPr>
        <p:grpSpPr>
          <a:xfrm rot="0">
            <a:off x="1060335" y="3828376"/>
            <a:ext cx="3768273" cy="3162168"/>
            <a:chOff x="0" y="0"/>
            <a:chExt cx="5024364" cy="4216224"/>
          </a:xfrm>
        </p:grpSpPr>
        <p:grpSp>
          <p:nvGrpSpPr>
            <p:cNvPr name="Group 21" id="21"/>
            <p:cNvGrpSpPr/>
            <p:nvPr/>
          </p:nvGrpSpPr>
          <p:grpSpPr>
            <a:xfrm rot="0">
              <a:off x="0" y="235310"/>
              <a:ext cx="5024364" cy="3980914"/>
              <a:chOff x="0" y="0"/>
              <a:chExt cx="963063" cy="763056"/>
            </a:xfrm>
          </p:grpSpPr>
          <p:sp>
            <p:nvSpPr>
              <p:cNvPr name="Freeform 22" id="22"/>
              <p:cNvSpPr/>
              <p:nvPr/>
            </p:nvSpPr>
            <p:spPr>
              <a:xfrm flipH="false" flipV="false" rot="0">
                <a:off x="0" y="0"/>
                <a:ext cx="963063" cy="763056"/>
              </a:xfrm>
              <a:custGeom>
                <a:avLst/>
                <a:gdLst/>
                <a:ahLst/>
                <a:cxnLst/>
                <a:rect r="r" b="b" t="t" l="l"/>
                <a:pathLst>
                  <a:path h="763056" w="963063">
                    <a:moveTo>
                      <a:pt x="24654" y="0"/>
                    </a:moveTo>
                    <a:lnTo>
                      <a:pt x="938409" y="0"/>
                    </a:lnTo>
                    <a:cubicBezTo>
                      <a:pt x="952025" y="0"/>
                      <a:pt x="963063" y="11038"/>
                      <a:pt x="963063" y="24654"/>
                    </a:cubicBezTo>
                    <a:lnTo>
                      <a:pt x="963063" y="738402"/>
                    </a:lnTo>
                    <a:cubicBezTo>
                      <a:pt x="963063" y="744940"/>
                      <a:pt x="960465" y="751211"/>
                      <a:pt x="955842" y="755835"/>
                    </a:cubicBezTo>
                    <a:cubicBezTo>
                      <a:pt x="951218" y="760458"/>
                      <a:pt x="944948" y="763056"/>
                      <a:pt x="938409" y="763056"/>
                    </a:cubicBezTo>
                    <a:lnTo>
                      <a:pt x="24654" y="763056"/>
                    </a:lnTo>
                    <a:cubicBezTo>
                      <a:pt x="18115" y="763056"/>
                      <a:pt x="11845" y="760458"/>
                      <a:pt x="7221" y="755835"/>
                    </a:cubicBezTo>
                    <a:cubicBezTo>
                      <a:pt x="2597" y="751211"/>
                      <a:pt x="0" y="744940"/>
                      <a:pt x="0" y="738402"/>
                    </a:cubicBezTo>
                    <a:lnTo>
                      <a:pt x="0" y="24654"/>
                    </a:lnTo>
                    <a:cubicBezTo>
                      <a:pt x="0" y="11038"/>
                      <a:pt x="11038" y="0"/>
                      <a:pt x="24654" y="0"/>
                    </a:cubicBezTo>
                    <a:close/>
                  </a:path>
                </a:pathLst>
              </a:custGeom>
              <a:solidFill>
                <a:srgbClr val="F1F6FF"/>
              </a:solidFill>
            </p:spPr>
          </p:sp>
          <p:sp>
            <p:nvSpPr>
              <p:cNvPr name="TextBox 23" id="23"/>
              <p:cNvSpPr txBox="true"/>
              <p:nvPr/>
            </p:nvSpPr>
            <p:spPr>
              <a:xfrm>
                <a:off x="0" y="-38100"/>
                <a:ext cx="963063" cy="801156"/>
              </a:xfrm>
              <a:prstGeom prst="rect">
                <a:avLst/>
              </a:prstGeom>
            </p:spPr>
            <p:txBody>
              <a:bodyPr anchor="ctr" rtlCol="false" tIns="52351" lIns="52351" bIns="52351" rIns="52351"/>
              <a:lstStyle/>
              <a:p>
                <a:pPr algn="ctr">
                  <a:lnSpc>
                    <a:spcPts val="3406"/>
                  </a:lnSpc>
                </a:pPr>
              </a:p>
            </p:txBody>
          </p:sp>
        </p:grpSp>
        <p:sp>
          <p:nvSpPr>
            <p:cNvPr name="Freeform 24" id="24"/>
            <p:cNvSpPr/>
            <p:nvPr/>
          </p:nvSpPr>
          <p:spPr>
            <a:xfrm flipH="false" flipV="false" rot="0">
              <a:off x="0" y="0"/>
              <a:ext cx="5024364" cy="1490298"/>
            </a:xfrm>
            <a:custGeom>
              <a:avLst/>
              <a:gdLst/>
              <a:ahLst/>
              <a:cxnLst/>
              <a:rect r="r" b="b" t="t" l="l"/>
              <a:pathLst>
                <a:path h="1490298" w="5024364">
                  <a:moveTo>
                    <a:pt x="0" y="0"/>
                  </a:moveTo>
                  <a:lnTo>
                    <a:pt x="5024364" y="0"/>
                  </a:lnTo>
                  <a:lnTo>
                    <a:pt x="5024364" y="1490298"/>
                  </a:lnTo>
                  <a:lnTo>
                    <a:pt x="0" y="1490298"/>
                  </a:lnTo>
                  <a:lnTo>
                    <a:pt x="0" y="0"/>
                  </a:lnTo>
                  <a:close/>
                </a:path>
              </a:pathLst>
            </a:custGeom>
            <a:blipFill>
              <a:blip r:embed="rId14"/>
              <a:stretch>
                <a:fillRect l="0" t="-29406" r="0" b="-60233"/>
              </a:stretch>
            </a:blipFill>
          </p:spPr>
        </p:sp>
        <p:sp>
          <p:nvSpPr>
            <p:cNvPr name="TextBox 25" id="25"/>
            <p:cNvSpPr txBox="true"/>
            <p:nvPr/>
          </p:nvSpPr>
          <p:spPr>
            <a:xfrm rot="0">
              <a:off x="288542" y="541159"/>
              <a:ext cx="3186421" cy="425643"/>
            </a:xfrm>
            <a:prstGeom prst="rect">
              <a:avLst/>
            </a:prstGeom>
          </p:spPr>
          <p:txBody>
            <a:bodyPr anchor="t" rtlCol="false" tIns="0" lIns="0" bIns="0" rIns="0">
              <a:spAutoFit/>
            </a:bodyPr>
            <a:lstStyle/>
            <a:p>
              <a:pPr algn="l">
                <a:lnSpc>
                  <a:spcPts val="2699"/>
                </a:lnSpc>
              </a:pPr>
              <a:r>
                <a:rPr lang="en-US" sz="2061" b="true">
                  <a:solidFill>
                    <a:srgbClr val="FEFEFE"/>
                  </a:solidFill>
                  <a:latin typeface="Proxima Nova Bold"/>
                  <a:ea typeface="Proxima Nova Bold"/>
                  <a:cs typeface="Proxima Nova Bold"/>
                  <a:sym typeface="Proxima Nova Bold"/>
                </a:rPr>
                <a:t>Data collection</a:t>
              </a:r>
            </a:p>
          </p:txBody>
        </p:sp>
        <p:sp>
          <p:nvSpPr>
            <p:cNvPr name="TextBox 26" id="26"/>
            <p:cNvSpPr txBox="true"/>
            <p:nvPr/>
          </p:nvSpPr>
          <p:spPr>
            <a:xfrm rot="0">
              <a:off x="317516" y="1681495"/>
              <a:ext cx="4452966" cy="1048446"/>
            </a:xfrm>
            <a:prstGeom prst="rect">
              <a:avLst/>
            </a:prstGeom>
          </p:spPr>
          <p:txBody>
            <a:bodyPr anchor="t" rtlCol="false" tIns="0" lIns="0" bIns="0" rIns="0">
              <a:spAutoFit/>
            </a:bodyPr>
            <a:lstStyle/>
            <a:p>
              <a:pPr algn="l">
                <a:lnSpc>
                  <a:spcPts val="2159"/>
                </a:lnSpc>
              </a:pPr>
              <a:r>
                <a:rPr lang="en-US" sz="1648">
                  <a:solidFill>
                    <a:srgbClr val="6B6E73"/>
                  </a:solidFill>
                  <a:latin typeface="Proxima Nova"/>
                  <a:ea typeface="Proxima Nova"/>
                  <a:cs typeface="Proxima Nova"/>
                  <a:sym typeface="Proxima Nova"/>
                </a:rPr>
                <a:t>Easy to collect, manage, monitor and troubleshoot the data remotely in real time.</a:t>
              </a:r>
            </a:p>
          </p:txBody>
        </p:sp>
        <p:sp>
          <p:nvSpPr>
            <p:cNvPr name="TextBox 27" id="27"/>
            <p:cNvSpPr txBox="true"/>
            <p:nvPr/>
          </p:nvSpPr>
          <p:spPr>
            <a:xfrm rot="0">
              <a:off x="4039847" y="3360500"/>
              <a:ext cx="575997" cy="572392"/>
            </a:xfrm>
            <a:prstGeom prst="rect">
              <a:avLst/>
            </a:prstGeom>
          </p:spPr>
          <p:txBody>
            <a:bodyPr anchor="t" rtlCol="false" tIns="0" lIns="0" bIns="0" rIns="0">
              <a:spAutoFit/>
            </a:bodyPr>
            <a:lstStyle/>
            <a:p>
              <a:pPr algn="l">
                <a:lnSpc>
                  <a:spcPts val="3510"/>
                </a:lnSpc>
              </a:pPr>
              <a:r>
                <a:rPr lang="en-US" b="true" sz="2679" u="sng">
                  <a:solidFill>
                    <a:srgbClr val="1090CF"/>
                  </a:solidFill>
                  <a:latin typeface="Proxima Nova Bold"/>
                  <a:ea typeface="Proxima Nova Bold"/>
                  <a:cs typeface="Proxima Nova Bold"/>
                  <a:sym typeface="Proxima Nova Bold"/>
                  <a:hlinkClick r:id="rId15" action="ppaction://hlinksldjump"/>
                </a:rPr>
                <a:t>03</a:t>
              </a:r>
            </a:p>
          </p:txBody>
        </p:sp>
        <p:sp>
          <p:nvSpPr>
            <p:cNvPr name="TextBox 28" id="28"/>
            <p:cNvSpPr txBox="true"/>
            <p:nvPr/>
          </p:nvSpPr>
          <p:spPr>
            <a:xfrm rot="0">
              <a:off x="2543999" y="3508004"/>
              <a:ext cx="1389038" cy="343937"/>
            </a:xfrm>
            <a:prstGeom prst="rect">
              <a:avLst/>
            </a:prstGeom>
          </p:spPr>
          <p:txBody>
            <a:bodyPr anchor="t" rtlCol="false" tIns="0" lIns="0" bIns="0" rIns="0">
              <a:spAutoFit/>
            </a:bodyPr>
            <a:lstStyle/>
            <a:p>
              <a:pPr algn="l">
                <a:lnSpc>
                  <a:spcPts val="2160"/>
                </a:lnSpc>
              </a:pPr>
              <a:r>
                <a:rPr lang="en-US" sz="1648" u="sng">
                  <a:solidFill>
                    <a:srgbClr val="1090CF"/>
                  </a:solidFill>
                  <a:latin typeface="Proxima Nova"/>
                  <a:ea typeface="Proxima Nova"/>
                  <a:cs typeface="Proxima Nova"/>
                  <a:sym typeface="Proxima Nova"/>
                  <a:hlinkClick r:id="rId15" action="ppaction://hlinksldjump"/>
                </a:rPr>
                <a:t>go to page</a:t>
              </a:r>
            </a:p>
          </p:txBody>
        </p:sp>
      </p:grpSp>
      <p:grpSp>
        <p:nvGrpSpPr>
          <p:cNvPr name="Group 29" id="29"/>
          <p:cNvGrpSpPr/>
          <p:nvPr/>
        </p:nvGrpSpPr>
        <p:grpSpPr>
          <a:xfrm rot="0">
            <a:off x="5203151" y="3828376"/>
            <a:ext cx="3768273" cy="3162168"/>
            <a:chOff x="0" y="0"/>
            <a:chExt cx="5024364" cy="4216224"/>
          </a:xfrm>
        </p:grpSpPr>
        <p:grpSp>
          <p:nvGrpSpPr>
            <p:cNvPr name="Group 30" id="30"/>
            <p:cNvGrpSpPr/>
            <p:nvPr/>
          </p:nvGrpSpPr>
          <p:grpSpPr>
            <a:xfrm rot="0">
              <a:off x="0" y="235310"/>
              <a:ext cx="5024364" cy="3980914"/>
              <a:chOff x="0" y="0"/>
              <a:chExt cx="963063" cy="763056"/>
            </a:xfrm>
          </p:grpSpPr>
          <p:sp>
            <p:nvSpPr>
              <p:cNvPr name="Freeform 31" id="31"/>
              <p:cNvSpPr/>
              <p:nvPr/>
            </p:nvSpPr>
            <p:spPr>
              <a:xfrm flipH="false" flipV="false" rot="0">
                <a:off x="0" y="0"/>
                <a:ext cx="963063" cy="763056"/>
              </a:xfrm>
              <a:custGeom>
                <a:avLst/>
                <a:gdLst/>
                <a:ahLst/>
                <a:cxnLst/>
                <a:rect r="r" b="b" t="t" l="l"/>
                <a:pathLst>
                  <a:path h="763056" w="963063">
                    <a:moveTo>
                      <a:pt x="24654" y="0"/>
                    </a:moveTo>
                    <a:lnTo>
                      <a:pt x="938409" y="0"/>
                    </a:lnTo>
                    <a:cubicBezTo>
                      <a:pt x="952025" y="0"/>
                      <a:pt x="963063" y="11038"/>
                      <a:pt x="963063" y="24654"/>
                    </a:cubicBezTo>
                    <a:lnTo>
                      <a:pt x="963063" y="738402"/>
                    </a:lnTo>
                    <a:cubicBezTo>
                      <a:pt x="963063" y="744940"/>
                      <a:pt x="960465" y="751211"/>
                      <a:pt x="955842" y="755835"/>
                    </a:cubicBezTo>
                    <a:cubicBezTo>
                      <a:pt x="951218" y="760458"/>
                      <a:pt x="944948" y="763056"/>
                      <a:pt x="938409" y="763056"/>
                    </a:cubicBezTo>
                    <a:lnTo>
                      <a:pt x="24654" y="763056"/>
                    </a:lnTo>
                    <a:cubicBezTo>
                      <a:pt x="18115" y="763056"/>
                      <a:pt x="11845" y="760458"/>
                      <a:pt x="7221" y="755835"/>
                    </a:cubicBezTo>
                    <a:cubicBezTo>
                      <a:pt x="2597" y="751211"/>
                      <a:pt x="0" y="744940"/>
                      <a:pt x="0" y="738402"/>
                    </a:cubicBezTo>
                    <a:lnTo>
                      <a:pt x="0" y="24654"/>
                    </a:lnTo>
                    <a:cubicBezTo>
                      <a:pt x="0" y="11038"/>
                      <a:pt x="11038" y="0"/>
                      <a:pt x="24654" y="0"/>
                    </a:cubicBezTo>
                    <a:close/>
                  </a:path>
                </a:pathLst>
              </a:custGeom>
              <a:solidFill>
                <a:srgbClr val="F1F6FF"/>
              </a:solidFill>
            </p:spPr>
          </p:sp>
          <p:sp>
            <p:nvSpPr>
              <p:cNvPr name="TextBox 32" id="32"/>
              <p:cNvSpPr txBox="true"/>
              <p:nvPr/>
            </p:nvSpPr>
            <p:spPr>
              <a:xfrm>
                <a:off x="0" y="-38100"/>
                <a:ext cx="963063" cy="801156"/>
              </a:xfrm>
              <a:prstGeom prst="rect">
                <a:avLst/>
              </a:prstGeom>
            </p:spPr>
            <p:txBody>
              <a:bodyPr anchor="ctr" rtlCol="false" tIns="52351" lIns="52351" bIns="52351" rIns="52351"/>
              <a:lstStyle/>
              <a:p>
                <a:pPr algn="ctr">
                  <a:lnSpc>
                    <a:spcPts val="3406"/>
                  </a:lnSpc>
                </a:pPr>
              </a:p>
            </p:txBody>
          </p:sp>
        </p:grpSp>
        <p:sp>
          <p:nvSpPr>
            <p:cNvPr name="Freeform 33" id="33"/>
            <p:cNvSpPr/>
            <p:nvPr/>
          </p:nvSpPr>
          <p:spPr>
            <a:xfrm flipH="false" flipV="false" rot="0">
              <a:off x="0" y="0"/>
              <a:ext cx="5024364" cy="1527011"/>
            </a:xfrm>
            <a:custGeom>
              <a:avLst/>
              <a:gdLst/>
              <a:ahLst/>
              <a:cxnLst/>
              <a:rect r="r" b="b" t="t" l="l"/>
              <a:pathLst>
                <a:path h="1527011" w="5024364">
                  <a:moveTo>
                    <a:pt x="0" y="0"/>
                  </a:moveTo>
                  <a:lnTo>
                    <a:pt x="5024364" y="0"/>
                  </a:lnTo>
                  <a:lnTo>
                    <a:pt x="5024364" y="1527011"/>
                  </a:lnTo>
                  <a:lnTo>
                    <a:pt x="0" y="1527011"/>
                  </a:lnTo>
                  <a:lnTo>
                    <a:pt x="0" y="0"/>
                  </a:lnTo>
                  <a:close/>
                </a:path>
              </a:pathLst>
            </a:custGeom>
            <a:blipFill>
              <a:blip r:embed="rId16"/>
              <a:stretch>
                <a:fillRect l="0" t="-61072" r="-13446" b="-48894"/>
              </a:stretch>
            </a:blipFill>
          </p:spPr>
        </p:sp>
        <p:sp>
          <p:nvSpPr>
            <p:cNvPr name="TextBox 34" id="34"/>
            <p:cNvSpPr txBox="true"/>
            <p:nvPr/>
          </p:nvSpPr>
          <p:spPr>
            <a:xfrm rot="0">
              <a:off x="267025" y="344697"/>
              <a:ext cx="3186421" cy="837616"/>
            </a:xfrm>
            <a:prstGeom prst="rect">
              <a:avLst/>
            </a:prstGeom>
          </p:spPr>
          <p:txBody>
            <a:bodyPr anchor="t" rtlCol="false" tIns="0" lIns="0" bIns="0" rIns="0">
              <a:spAutoFit/>
            </a:bodyPr>
            <a:lstStyle/>
            <a:p>
              <a:pPr algn="l">
                <a:lnSpc>
                  <a:spcPts val="2473"/>
                </a:lnSpc>
              </a:pPr>
              <a:r>
                <a:rPr lang="en-US" sz="2061" b="true">
                  <a:solidFill>
                    <a:srgbClr val="FEFEFE"/>
                  </a:solidFill>
                  <a:latin typeface="Proxima Nova Bold"/>
                  <a:ea typeface="Proxima Nova Bold"/>
                  <a:cs typeface="Proxima Nova Bold"/>
                  <a:sym typeface="Proxima Nova Bold"/>
                </a:rPr>
                <a:t>Data processing and monitoring</a:t>
              </a:r>
            </a:p>
          </p:txBody>
        </p:sp>
        <p:sp>
          <p:nvSpPr>
            <p:cNvPr name="TextBox 35" id="35"/>
            <p:cNvSpPr txBox="true"/>
            <p:nvPr/>
          </p:nvSpPr>
          <p:spPr>
            <a:xfrm rot="0">
              <a:off x="267025" y="1681495"/>
              <a:ext cx="4417247" cy="1401815"/>
            </a:xfrm>
            <a:prstGeom prst="rect">
              <a:avLst/>
            </a:prstGeom>
          </p:spPr>
          <p:txBody>
            <a:bodyPr anchor="t" rtlCol="false" tIns="0" lIns="0" bIns="0" rIns="0">
              <a:spAutoFit/>
            </a:bodyPr>
            <a:lstStyle/>
            <a:p>
              <a:pPr algn="l">
                <a:lnSpc>
                  <a:spcPts val="2159"/>
                </a:lnSpc>
              </a:pPr>
              <a:r>
                <a:rPr lang="en-US" sz="1648">
                  <a:solidFill>
                    <a:srgbClr val="6B6E73"/>
                  </a:solidFill>
                  <a:latin typeface="Proxima Nova"/>
                  <a:ea typeface="Proxima Nova"/>
                  <a:cs typeface="Proxima Nova"/>
                  <a:sym typeface="Proxima Nova"/>
                </a:rPr>
                <a:t>Make telematics data work for you the best way. Easily access and transfer raw data, IoT Logic solution - a traffic manager for data.</a:t>
              </a:r>
            </a:p>
          </p:txBody>
        </p:sp>
        <p:sp>
          <p:nvSpPr>
            <p:cNvPr name="TextBox 36" id="36"/>
            <p:cNvSpPr txBox="true"/>
            <p:nvPr/>
          </p:nvSpPr>
          <p:spPr>
            <a:xfrm rot="0">
              <a:off x="4108275" y="3360500"/>
              <a:ext cx="575997" cy="572392"/>
            </a:xfrm>
            <a:prstGeom prst="rect">
              <a:avLst/>
            </a:prstGeom>
          </p:spPr>
          <p:txBody>
            <a:bodyPr anchor="t" rtlCol="false" tIns="0" lIns="0" bIns="0" rIns="0">
              <a:spAutoFit/>
            </a:bodyPr>
            <a:lstStyle/>
            <a:p>
              <a:pPr algn="l">
                <a:lnSpc>
                  <a:spcPts val="3510"/>
                </a:lnSpc>
              </a:pPr>
              <a:r>
                <a:rPr lang="en-US" b="true" sz="2679" u="sng">
                  <a:solidFill>
                    <a:srgbClr val="1090CF"/>
                  </a:solidFill>
                  <a:latin typeface="Proxima Nova Bold"/>
                  <a:ea typeface="Proxima Nova Bold"/>
                  <a:cs typeface="Proxima Nova Bold"/>
                  <a:sym typeface="Proxima Nova Bold"/>
                  <a:hlinkClick r:id="rId17" action="ppaction://hlinksldjump"/>
                </a:rPr>
                <a:t>09</a:t>
              </a:r>
            </a:p>
          </p:txBody>
        </p:sp>
        <p:sp>
          <p:nvSpPr>
            <p:cNvPr name="TextBox 37" id="37"/>
            <p:cNvSpPr txBox="true"/>
            <p:nvPr/>
          </p:nvSpPr>
          <p:spPr>
            <a:xfrm rot="0">
              <a:off x="2612426" y="3508004"/>
              <a:ext cx="1389038" cy="343937"/>
            </a:xfrm>
            <a:prstGeom prst="rect">
              <a:avLst/>
            </a:prstGeom>
          </p:spPr>
          <p:txBody>
            <a:bodyPr anchor="t" rtlCol="false" tIns="0" lIns="0" bIns="0" rIns="0">
              <a:spAutoFit/>
            </a:bodyPr>
            <a:lstStyle/>
            <a:p>
              <a:pPr algn="l">
                <a:lnSpc>
                  <a:spcPts val="2160"/>
                </a:lnSpc>
              </a:pPr>
              <a:r>
                <a:rPr lang="en-US" sz="1648" u="sng">
                  <a:solidFill>
                    <a:srgbClr val="1090CF"/>
                  </a:solidFill>
                  <a:latin typeface="Proxima Nova"/>
                  <a:ea typeface="Proxima Nova"/>
                  <a:cs typeface="Proxima Nova"/>
                  <a:sym typeface="Proxima Nova"/>
                  <a:hlinkClick r:id="rId17" action="ppaction://hlinksldjump"/>
                </a:rPr>
                <a:t>go to page</a:t>
              </a:r>
            </a:p>
          </p:txBody>
        </p:sp>
      </p:grpSp>
      <p:grpSp>
        <p:nvGrpSpPr>
          <p:cNvPr name="Group 38" id="38"/>
          <p:cNvGrpSpPr/>
          <p:nvPr/>
        </p:nvGrpSpPr>
        <p:grpSpPr>
          <a:xfrm rot="0">
            <a:off x="13488783" y="3828376"/>
            <a:ext cx="3768273" cy="3240950"/>
            <a:chOff x="0" y="0"/>
            <a:chExt cx="5024364" cy="4321267"/>
          </a:xfrm>
        </p:grpSpPr>
        <p:grpSp>
          <p:nvGrpSpPr>
            <p:cNvPr name="Group 39" id="39"/>
            <p:cNvGrpSpPr/>
            <p:nvPr/>
          </p:nvGrpSpPr>
          <p:grpSpPr>
            <a:xfrm rot="0">
              <a:off x="0" y="235310"/>
              <a:ext cx="5024364" cy="4085957"/>
              <a:chOff x="0" y="0"/>
              <a:chExt cx="963063" cy="783190"/>
            </a:xfrm>
          </p:grpSpPr>
          <p:sp>
            <p:nvSpPr>
              <p:cNvPr name="Freeform 40" id="40"/>
              <p:cNvSpPr/>
              <p:nvPr/>
            </p:nvSpPr>
            <p:spPr>
              <a:xfrm flipH="false" flipV="false" rot="0">
                <a:off x="0" y="0"/>
                <a:ext cx="963063" cy="783190"/>
              </a:xfrm>
              <a:custGeom>
                <a:avLst/>
                <a:gdLst/>
                <a:ahLst/>
                <a:cxnLst/>
                <a:rect r="r" b="b" t="t" l="l"/>
                <a:pathLst>
                  <a:path h="783190" w="963063">
                    <a:moveTo>
                      <a:pt x="24654" y="0"/>
                    </a:moveTo>
                    <a:lnTo>
                      <a:pt x="938409" y="0"/>
                    </a:lnTo>
                    <a:cubicBezTo>
                      <a:pt x="952025" y="0"/>
                      <a:pt x="963063" y="11038"/>
                      <a:pt x="963063" y="24654"/>
                    </a:cubicBezTo>
                    <a:lnTo>
                      <a:pt x="963063" y="758536"/>
                    </a:lnTo>
                    <a:cubicBezTo>
                      <a:pt x="963063" y="765075"/>
                      <a:pt x="960465" y="771346"/>
                      <a:pt x="955842" y="775969"/>
                    </a:cubicBezTo>
                    <a:cubicBezTo>
                      <a:pt x="951218" y="780593"/>
                      <a:pt x="944948" y="783190"/>
                      <a:pt x="938409" y="783190"/>
                    </a:cubicBezTo>
                    <a:lnTo>
                      <a:pt x="24654" y="783190"/>
                    </a:lnTo>
                    <a:cubicBezTo>
                      <a:pt x="18115" y="783190"/>
                      <a:pt x="11845" y="780593"/>
                      <a:pt x="7221" y="775969"/>
                    </a:cubicBezTo>
                    <a:cubicBezTo>
                      <a:pt x="2597" y="771346"/>
                      <a:pt x="0" y="765075"/>
                      <a:pt x="0" y="758536"/>
                    </a:cubicBezTo>
                    <a:lnTo>
                      <a:pt x="0" y="24654"/>
                    </a:lnTo>
                    <a:cubicBezTo>
                      <a:pt x="0" y="11038"/>
                      <a:pt x="11038" y="0"/>
                      <a:pt x="24654" y="0"/>
                    </a:cubicBezTo>
                    <a:close/>
                  </a:path>
                </a:pathLst>
              </a:custGeom>
              <a:solidFill>
                <a:srgbClr val="F1F6FF"/>
              </a:solidFill>
            </p:spPr>
          </p:sp>
          <p:sp>
            <p:nvSpPr>
              <p:cNvPr name="TextBox 41" id="41"/>
              <p:cNvSpPr txBox="true"/>
              <p:nvPr/>
            </p:nvSpPr>
            <p:spPr>
              <a:xfrm>
                <a:off x="0" y="-38100"/>
                <a:ext cx="963063" cy="821290"/>
              </a:xfrm>
              <a:prstGeom prst="rect">
                <a:avLst/>
              </a:prstGeom>
            </p:spPr>
            <p:txBody>
              <a:bodyPr anchor="ctr" rtlCol="false" tIns="52351" lIns="52351" bIns="52351" rIns="52351"/>
              <a:lstStyle/>
              <a:p>
                <a:pPr algn="ctr">
                  <a:lnSpc>
                    <a:spcPts val="3406"/>
                  </a:lnSpc>
                </a:pPr>
              </a:p>
            </p:txBody>
          </p:sp>
        </p:grpSp>
        <p:sp>
          <p:nvSpPr>
            <p:cNvPr name="Freeform 42" id="42"/>
            <p:cNvSpPr/>
            <p:nvPr/>
          </p:nvSpPr>
          <p:spPr>
            <a:xfrm flipH="false" flipV="false" rot="0">
              <a:off x="0" y="0"/>
              <a:ext cx="5024364" cy="1490298"/>
            </a:xfrm>
            <a:custGeom>
              <a:avLst/>
              <a:gdLst/>
              <a:ahLst/>
              <a:cxnLst/>
              <a:rect r="r" b="b" t="t" l="l"/>
              <a:pathLst>
                <a:path h="1490298" w="5024364">
                  <a:moveTo>
                    <a:pt x="0" y="0"/>
                  </a:moveTo>
                  <a:lnTo>
                    <a:pt x="5024364" y="0"/>
                  </a:lnTo>
                  <a:lnTo>
                    <a:pt x="5024364" y="1490298"/>
                  </a:lnTo>
                  <a:lnTo>
                    <a:pt x="0" y="1490298"/>
                  </a:lnTo>
                  <a:lnTo>
                    <a:pt x="0" y="0"/>
                  </a:lnTo>
                  <a:close/>
                </a:path>
              </a:pathLst>
            </a:custGeom>
            <a:blipFill>
              <a:blip r:embed="rId18"/>
              <a:stretch>
                <a:fillRect l="0" t="-90497" r="-13380" b="-24518"/>
              </a:stretch>
            </a:blipFill>
          </p:spPr>
        </p:sp>
        <p:sp>
          <p:nvSpPr>
            <p:cNvPr name="TextBox 43" id="43"/>
            <p:cNvSpPr txBox="true"/>
            <p:nvPr/>
          </p:nvSpPr>
          <p:spPr>
            <a:xfrm rot="0">
              <a:off x="329908" y="326341"/>
              <a:ext cx="2917256" cy="837616"/>
            </a:xfrm>
            <a:prstGeom prst="rect">
              <a:avLst/>
            </a:prstGeom>
          </p:spPr>
          <p:txBody>
            <a:bodyPr anchor="t" rtlCol="false" tIns="0" lIns="0" bIns="0" rIns="0">
              <a:spAutoFit/>
            </a:bodyPr>
            <a:lstStyle/>
            <a:p>
              <a:pPr algn="l">
                <a:lnSpc>
                  <a:spcPts val="2473"/>
                </a:lnSpc>
              </a:pPr>
              <a:r>
                <a:rPr lang="en-US" sz="2061" b="true">
                  <a:solidFill>
                    <a:srgbClr val="FEFEFE"/>
                  </a:solidFill>
                  <a:latin typeface="Proxima Nova Bold"/>
                  <a:ea typeface="Proxima Nova Bold"/>
                  <a:cs typeface="Proxima Nova Bold"/>
                  <a:sym typeface="Proxima Nova Bold"/>
                </a:rPr>
                <a:t>App integration and development</a:t>
              </a:r>
            </a:p>
          </p:txBody>
        </p:sp>
        <p:sp>
          <p:nvSpPr>
            <p:cNvPr name="TextBox 44" id="44"/>
            <p:cNvSpPr txBox="true"/>
            <p:nvPr/>
          </p:nvSpPr>
          <p:spPr>
            <a:xfrm rot="0">
              <a:off x="256573" y="1786538"/>
              <a:ext cx="4452966" cy="1401815"/>
            </a:xfrm>
            <a:prstGeom prst="rect">
              <a:avLst/>
            </a:prstGeom>
          </p:spPr>
          <p:txBody>
            <a:bodyPr anchor="t" rtlCol="false" tIns="0" lIns="0" bIns="0" rIns="0">
              <a:spAutoFit/>
            </a:bodyPr>
            <a:lstStyle/>
            <a:p>
              <a:pPr algn="l">
                <a:lnSpc>
                  <a:spcPts val="2159"/>
                </a:lnSpc>
              </a:pPr>
              <a:r>
                <a:rPr lang="en-US" sz="1648">
                  <a:solidFill>
                    <a:srgbClr val="6B6E73"/>
                  </a:solidFill>
                  <a:latin typeface="Proxima Nova"/>
                  <a:ea typeface="Proxima Nova"/>
                  <a:cs typeface="Proxima Nova"/>
                  <a:sym typeface="Proxima Nova"/>
                </a:rPr>
                <a:t>Tailor Navixy to your specific needs and extend it's capabilities or embed telematics functionality into your apps.</a:t>
              </a:r>
            </a:p>
          </p:txBody>
        </p:sp>
        <p:sp>
          <p:nvSpPr>
            <p:cNvPr name="Freeform 45" id="45"/>
            <p:cNvSpPr/>
            <p:nvPr/>
          </p:nvSpPr>
          <p:spPr>
            <a:xfrm flipH="false" flipV="false" rot="0">
              <a:off x="3478643" y="344697"/>
              <a:ext cx="1040284" cy="1145600"/>
            </a:xfrm>
            <a:custGeom>
              <a:avLst/>
              <a:gdLst/>
              <a:ahLst/>
              <a:cxnLst/>
              <a:rect r="r" b="b" t="t" l="l"/>
              <a:pathLst>
                <a:path h="1145600" w="1040284">
                  <a:moveTo>
                    <a:pt x="0" y="0"/>
                  </a:moveTo>
                  <a:lnTo>
                    <a:pt x="1040284" y="0"/>
                  </a:lnTo>
                  <a:lnTo>
                    <a:pt x="1040284" y="1145601"/>
                  </a:lnTo>
                  <a:lnTo>
                    <a:pt x="0" y="1145601"/>
                  </a:lnTo>
                  <a:lnTo>
                    <a:pt x="0" y="0"/>
                  </a:lnTo>
                  <a:close/>
                </a:path>
              </a:pathLst>
            </a:custGeom>
            <a:blipFill>
              <a:blip r:embed="rId19"/>
              <a:stretch>
                <a:fillRect l="0" t="0" r="0" b="-75049"/>
              </a:stretch>
            </a:blipFill>
          </p:spPr>
        </p:sp>
        <p:sp>
          <p:nvSpPr>
            <p:cNvPr name="TextBox 46" id="46"/>
            <p:cNvSpPr txBox="true"/>
            <p:nvPr/>
          </p:nvSpPr>
          <p:spPr>
            <a:xfrm rot="0">
              <a:off x="4166293" y="3465543"/>
              <a:ext cx="575997" cy="572392"/>
            </a:xfrm>
            <a:prstGeom prst="rect">
              <a:avLst/>
            </a:prstGeom>
          </p:spPr>
          <p:txBody>
            <a:bodyPr anchor="t" rtlCol="false" tIns="0" lIns="0" bIns="0" rIns="0">
              <a:spAutoFit/>
            </a:bodyPr>
            <a:lstStyle/>
            <a:p>
              <a:pPr algn="l">
                <a:lnSpc>
                  <a:spcPts val="3510"/>
                </a:lnSpc>
              </a:pPr>
              <a:r>
                <a:rPr lang="en-US" b="true" sz="2679" u="sng">
                  <a:solidFill>
                    <a:srgbClr val="1090CF"/>
                  </a:solidFill>
                  <a:latin typeface="Proxima Nova Bold"/>
                  <a:ea typeface="Proxima Nova Bold"/>
                  <a:cs typeface="Proxima Nova Bold"/>
                  <a:sym typeface="Proxima Nova Bold"/>
                  <a:hlinkClick r:id="rId20" action="ppaction://hlinksldjump"/>
                </a:rPr>
                <a:t>19</a:t>
              </a:r>
            </a:p>
          </p:txBody>
        </p:sp>
        <p:sp>
          <p:nvSpPr>
            <p:cNvPr name="TextBox 47" id="47"/>
            <p:cNvSpPr txBox="true"/>
            <p:nvPr/>
          </p:nvSpPr>
          <p:spPr>
            <a:xfrm rot="0">
              <a:off x="2670445" y="3613047"/>
              <a:ext cx="1389038" cy="343937"/>
            </a:xfrm>
            <a:prstGeom prst="rect">
              <a:avLst/>
            </a:prstGeom>
          </p:spPr>
          <p:txBody>
            <a:bodyPr anchor="t" rtlCol="false" tIns="0" lIns="0" bIns="0" rIns="0">
              <a:spAutoFit/>
            </a:bodyPr>
            <a:lstStyle/>
            <a:p>
              <a:pPr algn="l">
                <a:lnSpc>
                  <a:spcPts val="2160"/>
                </a:lnSpc>
              </a:pPr>
              <a:r>
                <a:rPr lang="en-US" sz="1648" u="sng">
                  <a:solidFill>
                    <a:srgbClr val="1090CF"/>
                  </a:solidFill>
                  <a:latin typeface="Proxima Nova"/>
                  <a:ea typeface="Proxima Nova"/>
                  <a:cs typeface="Proxima Nova"/>
                  <a:sym typeface="Proxima Nova"/>
                  <a:hlinkClick r:id="rId20" action="ppaction://hlinksldjump"/>
                </a:rPr>
                <a:t>go to page</a:t>
              </a:r>
            </a:p>
          </p:txBody>
        </p:sp>
      </p:grpSp>
      <p:grpSp>
        <p:nvGrpSpPr>
          <p:cNvPr name="Group 48" id="48"/>
          <p:cNvGrpSpPr/>
          <p:nvPr/>
        </p:nvGrpSpPr>
        <p:grpSpPr>
          <a:xfrm rot="0">
            <a:off x="9345967" y="3828376"/>
            <a:ext cx="3768273" cy="3239288"/>
            <a:chOff x="0" y="0"/>
            <a:chExt cx="5024364" cy="4319050"/>
          </a:xfrm>
        </p:grpSpPr>
        <p:grpSp>
          <p:nvGrpSpPr>
            <p:cNvPr name="Group 49" id="49"/>
            <p:cNvGrpSpPr/>
            <p:nvPr/>
          </p:nvGrpSpPr>
          <p:grpSpPr>
            <a:xfrm rot="0">
              <a:off x="0" y="235310"/>
              <a:ext cx="5024364" cy="4083740"/>
              <a:chOff x="0" y="0"/>
              <a:chExt cx="963063" cy="782765"/>
            </a:xfrm>
          </p:grpSpPr>
          <p:sp>
            <p:nvSpPr>
              <p:cNvPr name="Freeform 50" id="50"/>
              <p:cNvSpPr/>
              <p:nvPr/>
            </p:nvSpPr>
            <p:spPr>
              <a:xfrm flipH="false" flipV="false" rot="0">
                <a:off x="0" y="0"/>
                <a:ext cx="963063" cy="782765"/>
              </a:xfrm>
              <a:custGeom>
                <a:avLst/>
                <a:gdLst/>
                <a:ahLst/>
                <a:cxnLst/>
                <a:rect r="r" b="b" t="t" l="l"/>
                <a:pathLst>
                  <a:path h="782765" w="963063">
                    <a:moveTo>
                      <a:pt x="24654" y="0"/>
                    </a:moveTo>
                    <a:lnTo>
                      <a:pt x="938409" y="0"/>
                    </a:lnTo>
                    <a:cubicBezTo>
                      <a:pt x="952025" y="0"/>
                      <a:pt x="963063" y="11038"/>
                      <a:pt x="963063" y="24654"/>
                    </a:cubicBezTo>
                    <a:lnTo>
                      <a:pt x="963063" y="758111"/>
                    </a:lnTo>
                    <a:cubicBezTo>
                      <a:pt x="963063" y="764650"/>
                      <a:pt x="960466" y="770921"/>
                      <a:pt x="955842" y="775544"/>
                    </a:cubicBezTo>
                    <a:cubicBezTo>
                      <a:pt x="951218" y="780168"/>
                      <a:pt x="944948" y="782765"/>
                      <a:pt x="938409" y="782765"/>
                    </a:cubicBezTo>
                    <a:lnTo>
                      <a:pt x="24654" y="782765"/>
                    </a:lnTo>
                    <a:cubicBezTo>
                      <a:pt x="11038" y="782765"/>
                      <a:pt x="0" y="771727"/>
                      <a:pt x="0" y="758111"/>
                    </a:cubicBezTo>
                    <a:lnTo>
                      <a:pt x="0" y="24654"/>
                    </a:lnTo>
                    <a:cubicBezTo>
                      <a:pt x="0" y="11038"/>
                      <a:pt x="11038" y="0"/>
                      <a:pt x="24654" y="0"/>
                    </a:cubicBezTo>
                    <a:close/>
                  </a:path>
                </a:pathLst>
              </a:custGeom>
              <a:solidFill>
                <a:srgbClr val="F1F6FF"/>
              </a:solidFill>
            </p:spPr>
          </p:sp>
          <p:sp>
            <p:nvSpPr>
              <p:cNvPr name="TextBox 51" id="51"/>
              <p:cNvSpPr txBox="true"/>
              <p:nvPr/>
            </p:nvSpPr>
            <p:spPr>
              <a:xfrm>
                <a:off x="0" y="-38100"/>
                <a:ext cx="963063" cy="820865"/>
              </a:xfrm>
              <a:prstGeom prst="rect">
                <a:avLst/>
              </a:prstGeom>
            </p:spPr>
            <p:txBody>
              <a:bodyPr anchor="ctr" rtlCol="false" tIns="52351" lIns="52351" bIns="52351" rIns="52351"/>
              <a:lstStyle/>
              <a:p>
                <a:pPr algn="ctr">
                  <a:lnSpc>
                    <a:spcPts val="3406"/>
                  </a:lnSpc>
                </a:pPr>
              </a:p>
            </p:txBody>
          </p:sp>
        </p:grpSp>
        <p:sp>
          <p:nvSpPr>
            <p:cNvPr name="Freeform 52" id="52"/>
            <p:cNvSpPr/>
            <p:nvPr/>
          </p:nvSpPr>
          <p:spPr>
            <a:xfrm flipH="false" flipV="false" rot="0">
              <a:off x="0" y="0"/>
              <a:ext cx="5024364" cy="1527011"/>
            </a:xfrm>
            <a:custGeom>
              <a:avLst/>
              <a:gdLst/>
              <a:ahLst/>
              <a:cxnLst/>
              <a:rect r="r" b="b" t="t" l="l"/>
              <a:pathLst>
                <a:path h="1527011" w="5024364">
                  <a:moveTo>
                    <a:pt x="0" y="0"/>
                  </a:moveTo>
                  <a:lnTo>
                    <a:pt x="5024364" y="0"/>
                  </a:lnTo>
                  <a:lnTo>
                    <a:pt x="5024364" y="1527011"/>
                  </a:lnTo>
                  <a:lnTo>
                    <a:pt x="0" y="1527011"/>
                  </a:lnTo>
                  <a:lnTo>
                    <a:pt x="0" y="0"/>
                  </a:lnTo>
                  <a:close/>
                </a:path>
              </a:pathLst>
            </a:custGeom>
            <a:blipFill>
              <a:blip r:embed="rId21"/>
              <a:stretch>
                <a:fillRect l="0" t="-28328" r="-23776" b="-100757"/>
              </a:stretch>
            </a:blipFill>
          </p:spPr>
        </p:sp>
        <p:sp>
          <p:nvSpPr>
            <p:cNvPr name="TextBox 53" id="53"/>
            <p:cNvSpPr txBox="true"/>
            <p:nvPr/>
          </p:nvSpPr>
          <p:spPr>
            <a:xfrm rot="0">
              <a:off x="334851" y="377754"/>
              <a:ext cx="2305195" cy="837616"/>
            </a:xfrm>
            <a:prstGeom prst="rect">
              <a:avLst/>
            </a:prstGeom>
          </p:spPr>
          <p:txBody>
            <a:bodyPr anchor="t" rtlCol="false" tIns="0" lIns="0" bIns="0" rIns="0">
              <a:spAutoFit/>
            </a:bodyPr>
            <a:lstStyle/>
            <a:p>
              <a:pPr algn="l">
                <a:lnSpc>
                  <a:spcPts val="2473"/>
                </a:lnSpc>
              </a:pPr>
              <a:r>
                <a:rPr lang="en-US" sz="2061" b="true">
                  <a:solidFill>
                    <a:srgbClr val="FEFEFE"/>
                  </a:solidFill>
                  <a:latin typeface="Proxima Nova Bold"/>
                  <a:ea typeface="Proxima Nova Bold"/>
                  <a:cs typeface="Proxima Nova Bold"/>
                  <a:sym typeface="Proxima Nova Bold"/>
                </a:rPr>
                <a:t>Data integration</a:t>
              </a:r>
            </a:p>
          </p:txBody>
        </p:sp>
        <p:sp>
          <p:nvSpPr>
            <p:cNvPr name="Freeform 54" id="54"/>
            <p:cNvSpPr/>
            <p:nvPr/>
          </p:nvSpPr>
          <p:spPr>
            <a:xfrm flipH="false" flipV="false" rot="0">
              <a:off x="2289108" y="433151"/>
              <a:ext cx="2735256" cy="1108559"/>
            </a:xfrm>
            <a:custGeom>
              <a:avLst/>
              <a:gdLst/>
              <a:ahLst/>
              <a:cxnLst/>
              <a:rect r="r" b="b" t="t" l="l"/>
              <a:pathLst>
                <a:path h="1108559" w="2735256">
                  <a:moveTo>
                    <a:pt x="0" y="0"/>
                  </a:moveTo>
                  <a:lnTo>
                    <a:pt x="2735256" y="0"/>
                  </a:lnTo>
                  <a:lnTo>
                    <a:pt x="2735256" y="1108560"/>
                  </a:lnTo>
                  <a:lnTo>
                    <a:pt x="0" y="1108560"/>
                  </a:lnTo>
                  <a:lnTo>
                    <a:pt x="0" y="0"/>
                  </a:lnTo>
                  <a:close/>
                </a:path>
              </a:pathLst>
            </a:custGeom>
            <a:blipFill>
              <a:blip r:embed="rId22"/>
              <a:stretch>
                <a:fillRect l="-1787" t="-788" r="-49057" b="-195104"/>
              </a:stretch>
            </a:blipFill>
          </p:spPr>
        </p:sp>
        <p:sp>
          <p:nvSpPr>
            <p:cNvPr name="TextBox 55" id="55"/>
            <p:cNvSpPr txBox="true"/>
            <p:nvPr/>
          </p:nvSpPr>
          <p:spPr>
            <a:xfrm rot="0">
              <a:off x="334851" y="1732908"/>
              <a:ext cx="4265004" cy="1401815"/>
            </a:xfrm>
            <a:prstGeom prst="rect">
              <a:avLst/>
            </a:prstGeom>
          </p:spPr>
          <p:txBody>
            <a:bodyPr anchor="t" rtlCol="false" tIns="0" lIns="0" bIns="0" rIns="0">
              <a:spAutoFit/>
            </a:bodyPr>
            <a:lstStyle/>
            <a:p>
              <a:pPr algn="l">
                <a:lnSpc>
                  <a:spcPts val="2159"/>
                </a:lnSpc>
              </a:pPr>
              <a:r>
                <a:rPr lang="en-US" sz="1648">
                  <a:solidFill>
                    <a:srgbClr val="6B6E73"/>
                  </a:solidFill>
                  <a:latin typeface="Proxima Nova"/>
                  <a:ea typeface="Proxima Nova"/>
                  <a:cs typeface="Proxima Nova"/>
                  <a:sym typeface="Proxima Nova"/>
                </a:rPr>
                <a:t>Efficiently work with telematics data across various platforms with Navixy's robust tools.</a:t>
              </a:r>
            </a:p>
            <a:p>
              <a:pPr algn="l">
                <a:lnSpc>
                  <a:spcPts val="2159"/>
                </a:lnSpc>
              </a:pPr>
            </a:p>
          </p:txBody>
        </p:sp>
        <p:sp>
          <p:nvSpPr>
            <p:cNvPr name="TextBox 56" id="56"/>
            <p:cNvSpPr txBox="true"/>
            <p:nvPr/>
          </p:nvSpPr>
          <p:spPr>
            <a:xfrm rot="0">
              <a:off x="4059774" y="3411913"/>
              <a:ext cx="575997" cy="572392"/>
            </a:xfrm>
            <a:prstGeom prst="rect">
              <a:avLst/>
            </a:prstGeom>
          </p:spPr>
          <p:txBody>
            <a:bodyPr anchor="t" rtlCol="false" tIns="0" lIns="0" bIns="0" rIns="0">
              <a:spAutoFit/>
            </a:bodyPr>
            <a:lstStyle/>
            <a:p>
              <a:pPr algn="l">
                <a:lnSpc>
                  <a:spcPts val="3510"/>
                </a:lnSpc>
              </a:pPr>
              <a:r>
                <a:rPr lang="en-US" b="true" sz="2679" u="sng">
                  <a:solidFill>
                    <a:srgbClr val="1090CF"/>
                  </a:solidFill>
                  <a:latin typeface="Proxima Nova Bold"/>
                  <a:ea typeface="Proxima Nova Bold"/>
                  <a:cs typeface="Proxima Nova Bold"/>
                  <a:sym typeface="Proxima Nova Bold"/>
                  <a:hlinkClick r:id="rId23" action="ppaction://hlinksldjump"/>
                </a:rPr>
                <a:t>15</a:t>
              </a:r>
            </a:p>
          </p:txBody>
        </p:sp>
        <p:sp>
          <p:nvSpPr>
            <p:cNvPr name="TextBox 57" id="57"/>
            <p:cNvSpPr txBox="true"/>
            <p:nvPr/>
          </p:nvSpPr>
          <p:spPr>
            <a:xfrm rot="0">
              <a:off x="2563925" y="3559417"/>
              <a:ext cx="1389038" cy="343937"/>
            </a:xfrm>
            <a:prstGeom prst="rect">
              <a:avLst/>
            </a:prstGeom>
          </p:spPr>
          <p:txBody>
            <a:bodyPr anchor="t" rtlCol="false" tIns="0" lIns="0" bIns="0" rIns="0">
              <a:spAutoFit/>
            </a:bodyPr>
            <a:lstStyle/>
            <a:p>
              <a:pPr algn="l">
                <a:lnSpc>
                  <a:spcPts val="2160"/>
                </a:lnSpc>
              </a:pPr>
              <a:r>
                <a:rPr lang="en-US" sz="1648" u="sng">
                  <a:solidFill>
                    <a:srgbClr val="1090CF"/>
                  </a:solidFill>
                  <a:latin typeface="Proxima Nova"/>
                  <a:ea typeface="Proxima Nova"/>
                  <a:cs typeface="Proxima Nova"/>
                  <a:sym typeface="Proxima Nova"/>
                  <a:hlinkClick r:id="rId23" action="ppaction://hlinksldjump"/>
                </a:rPr>
                <a:t>go to page</a:t>
              </a:r>
            </a:p>
          </p:txBody>
        </p:sp>
      </p:grpSp>
      <p:sp>
        <p:nvSpPr>
          <p:cNvPr name="Freeform 58" id="58"/>
          <p:cNvSpPr/>
          <p:nvPr/>
        </p:nvSpPr>
        <p:spPr>
          <a:xfrm flipH="false" flipV="false" rot="0">
            <a:off x="1239259" y="2849836"/>
            <a:ext cx="15809483" cy="807091"/>
          </a:xfrm>
          <a:custGeom>
            <a:avLst/>
            <a:gdLst/>
            <a:ahLst/>
            <a:cxnLst/>
            <a:rect r="r" b="b" t="t" l="l"/>
            <a:pathLst>
              <a:path h="807091" w="15809483">
                <a:moveTo>
                  <a:pt x="0" y="0"/>
                </a:moveTo>
                <a:lnTo>
                  <a:pt x="15809482" y="0"/>
                </a:lnTo>
                <a:lnTo>
                  <a:pt x="15809482" y="807090"/>
                </a:lnTo>
                <a:lnTo>
                  <a:pt x="0" y="807090"/>
                </a:lnTo>
                <a:lnTo>
                  <a:pt x="0" y="0"/>
                </a:lnTo>
                <a:close/>
              </a:path>
            </a:pathLst>
          </a:custGeom>
          <a:blipFill>
            <a:blip r:embed="rId24">
              <a:extLst>
                <a:ext uri="{96DAC541-7B7A-43D3-8B79-37D633B846F1}">
                  <asvg:svgBlip xmlns:asvg="http://schemas.microsoft.com/office/drawing/2016/SVG/main" r:embed="rId25"/>
                </a:ext>
              </a:extLst>
            </a:blip>
            <a:stretch>
              <a:fillRect l="0" t="0" r="0" b="0"/>
            </a:stretch>
          </a:blipFill>
        </p:spPr>
      </p:sp>
      <p:sp>
        <p:nvSpPr>
          <p:cNvPr name="TextBox 59" id="59"/>
          <p:cNvSpPr txBox="true"/>
          <p:nvPr/>
        </p:nvSpPr>
        <p:spPr>
          <a:xfrm rot="0">
            <a:off x="1028700" y="1511801"/>
            <a:ext cx="7041478" cy="1085850"/>
          </a:xfrm>
          <a:prstGeom prst="rect">
            <a:avLst/>
          </a:prstGeom>
        </p:spPr>
        <p:txBody>
          <a:bodyPr anchor="t" rtlCol="false" tIns="0" lIns="0" bIns="0" rIns="0">
            <a:spAutoFit/>
          </a:bodyPr>
          <a:lstStyle/>
          <a:p>
            <a:pPr algn="l">
              <a:lnSpc>
                <a:spcPts val="4320"/>
              </a:lnSpc>
              <a:spcBef>
                <a:spcPct val="0"/>
              </a:spcBef>
            </a:pPr>
            <a:r>
              <a:rPr lang="en-US" b="true" sz="3600">
                <a:solidFill>
                  <a:srgbClr val="000000"/>
                </a:solidFill>
                <a:latin typeface="Proxima Nova Bold"/>
                <a:ea typeface="Proxima Nova Bold"/>
                <a:cs typeface="Proxima Nova Bold"/>
                <a:sym typeface="Proxima Nova Bold"/>
              </a:rPr>
              <a:t>User-centered Mobile Resource Management platform</a:t>
            </a:r>
          </a:p>
        </p:txBody>
      </p:sp>
      <p:sp>
        <p:nvSpPr>
          <p:cNvPr name="TextBox 60" id="60"/>
          <p:cNvSpPr txBox="true"/>
          <p:nvPr/>
        </p:nvSpPr>
        <p:spPr>
          <a:xfrm rot="0">
            <a:off x="10562367" y="1428425"/>
            <a:ext cx="6719022" cy="1100201"/>
          </a:xfrm>
          <a:prstGeom prst="rect">
            <a:avLst/>
          </a:prstGeom>
        </p:spPr>
        <p:txBody>
          <a:bodyPr anchor="t" rtlCol="false" tIns="0" lIns="0" bIns="0" rIns="0">
            <a:spAutoFit/>
          </a:bodyPr>
          <a:lstStyle/>
          <a:p>
            <a:pPr algn="l">
              <a:lnSpc>
                <a:spcPts val="2227"/>
              </a:lnSpc>
            </a:pPr>
            <a:r>
              <a:rPr lang="en-US" sz="1700">
                <a:solidFill>
                  <a:srgbClr val="6B6E73"/>
                </a:solidFill>
                <a:latin typeface="Proxima Nova"/>
                <a:ea typeface="Proxima Nova"/>
                <a:cs typeface="Proxima Nova"/>
                <a:sym typeface="Proxima Nova"/>
              </a:rPr>
              <a:t>MRM stands for Mobile Resource Management. You are free to create solutions effective for fleet management, field service, and GPS asset tracking – all at once. Discover how Navixy transforms your data to opportunities to drive the business forward.</a:t>
            </a:r>
          </a:p>
        </p:txBody>
      </p:sp>
    </p:spTree>
  </p:cSld>
  <p:clrMapOvr>
    <a:masterClrMapping/>
  </p:clrMapOvr>
  <p:transition spd="slow">
    <p:push dir="l"/>
  </p:transition>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grpSp>
        <p:nvGrpSpPr>
          <p:cNvPr name="Group 3" id="3"/>
          <p:cNvGrpSpPr/>
          <p:nvPr/>
        </p:nvGrpSpPr>
        <p:grpSpPr>
          <a:xfrm rot="0">
            <a:off x="1028700" y="4795279"/>
            <a:ext cx="7164083" cy="826300"/>
            <a:chOff x="0" y="0"/>
            <a:chExt cx="1886837" cy="217626"/>
          </a:xfrm>
        </p:grpSpPr>
        <p:sp>
          <p:nvSpPr>
            <p:cNvPr name="Freeform 4" id="4"/>
            <p:cNvSpPr/>
            <p:nvPr/>
          </p:nvSpPr>
          <p:spPr>
            <a:xfrm flipH="false" flipV="false" rot="0">
              <a:off x="0" y="0"/>
              <a:ext cx="1886837" cy="217626"/>
            </a:xfrm>
            <a:custGeom>
              <a:avLst/>
              <a:gdLst/>
              <a:ahLst/>
              <a:cxnLst/>
              <a:rect r="r" b="b" t="t" l="l"/>
              <a:pathLst>
                <a:path h="217626" w="1886837">
                  <a:moveTo>
                    <a:pt x="15129" y="0"/>
                  </a:moveTo>
                  <a:lnTo>
                    <a:pt x="1871708" y="0"/>
                  </a:lnTo>
                  <a:cubicBezTo>
                    <a:pt x="1880063" y="0"/>
                    <a:pt x="1886837" y="6774"/>
                    <a:pt x="1886837" y="15129"/>
                  </a:cubicBezTo>
                  <a:lnTo>
                    <a:pt x="1886837" y="202497"/>
                  </a:lnTo>
                  <a:cubicBezTo>
                    <a:pt x="1886837" y="210853"/>
                    <a:pt x="1880063" y="217626"/>
                    <a:pt x="1871708" y="217626"/>
                  </a:cubicBezTo>
                  <a:lnTo>
                    <a:pt x="15129" y="217626"/>
                  </a:lnTo>
                  <a:cubicBezTo>
                    <a:pt x="6774" y="217626"/>
                    <a:pt x="0" y="210853"/>
                    <a:pt x="0" y="202497"/>
                  </a:cubicBezTo>
                  <a:lnTo>
                    <a:pt x="0" y="15129"/>
                  </a:lnTo>
                  <a:cubicBezTo>
                    <a:pt x="0" y="6774"/>
                    <a:pt x="6774" y="0"/>
                    <a:pt x="15129" y="0"/>
                  </a:cubicBezTo>
                  <a:close/>
                </a:path>
              </a:pathLst>
            </a:custGeom>
            <a:solidFill>
              <a:srgbClr val="00BFFF"/>
            </a:solidFill>
          </p:spPr>
        </p:sp>
        <p:sp>
          <p:nvSpPr>
            <p:cNvPr name="TextBox 5" id="5"/>
            <p:cNvSpPr txBox="true"/>
            <p:nvPr/>
          </p:nvSpPr>
          <p:spPr>
            <a:xfrm>
              <a:off x="0" y="9525"/>
              <a:ext cx="1886837" cy="208101"/>
            </a:xfrm>
            <a:prstGeom prst="rect">
              <a:avLst/>
            </a:prstGeom>
          </p:spPr>
          <p:txBody>
            <a:bodyPr anchor="ctr" rtlCol="false" tIns="50800" lIns="50800" bIns="50800" rIns="50800"/>
            <a:lstStyle/>
            <a:p>
              <a:pPr algn="ctr">
                <a:lnSpc>
                  <a:spcPts val="2880"/>
                </a:lnSpc>
              </a:pPr>
            </a:p>
          </p:txBody>
        </p:sp>
      </p:grpSp>
      <p:sp>
        <p:nvSpPr>
          <p:cNvPr name="TextBox 6" id="6"/>
          <p:cNvSpPr txBox="true"/>
          <p:nvPr/>
        </p:nvSpPr>
        <p:spPr>
          <a:xfrm rot="0">
            <a:off x="1387929" y="5036979"/>
            <a:ext cx="6252404" cy="352425"/>
          </a:xfrm>
          <a:prstGeom prst="rect">
            <a:avLst/>
          </a:prstGeom>
        </p:spPr>
        <p:txBody>
          <a:bodyPr anchor="t" rtlCol="false" tIns="0" lIns="0" bIns="0" rIns="0">
            <a:spAutoFit/>
          </a:bodyPr>
          <a:lstStyle/>
          <a:p>
            <a:pPr algn="l">
              <a:lnSpc>
                <a:spcPts val="2880"/>
              </a:lnSpc>
            </a:pPr>
            <a:r>
              <a:rPr lang="en-US" sz="2400" b="true">
                <a:solidFill>
                  <a:srgbClr val="FEFEFE"/>
                </a:solidFill>
                <a:latin typeface="Proxima Nova Bold"/>
                <a:ea typeface="Proxima Nova Bold"/>
                <a:cs typeface="Proxima Nova Bold"/>
                <a:sym typeface="Proxima Nova Bold"/>
              </a:rPr>
              <a:t>Device agnosticism</a:t>
            </a:r>
          </a:p>
        </p:txBody>
      </p:sp>
      <p:grpSp>
        <p:nvGrpSpPr>
          <p:cNvPr name="Group 7" id="7"/>
          <p:cNvGrpSpPr/>
          <p:nvPr/>
        </p:nvGrpSpPr>
        <p:grpSpPr>
          <a:xfrm rot="0">
            <a:off x="1028700" y="5789436"/>
            <a:ext cx="7164083" cy="826300"/>
            <a:chOff x="0" y="0"/>
            <a:chExt cx="9552111" cy="1101733"/>
          </a:xfrm>
        </p:grpSpPr>
        <p:grpSp>
          <p:nvGrpSpPr>
            <p:cNvPr name="Group 8" id="8"/>
            <p:cNvGrpSpPr/>
            <p:nvPr/>
          </p:nvGrpSpPr>
          <p:grpSpPr>
            <a:xfrm rot="0">
              <a:off x="0" y="0"/>
              <a:ext cx="9552111" cy="1101733"/>
              <a:chOff x="0" y="0"/>
              <a:chExt cx="1886837" cy="217626"/>
            </a:xfrm>
          </p:grpSpPr>
          <p:sp>
            <p:nvSpPr>
              <p:cNvPr name="Freeform 9" id="9"/>
              <p:cNvSpPr/>
              <p:nvPr/>
            </p:nvSpPr>
            <p:spPr>
              <a:xfrm flipH="false" flipV="false" rot="0">
                <a:off x="0" y="0"/>
                <a:ext cx="1886837" cy="217626"/>
              </a:xfrm>
              <a:custGeom>
                <a:avLst/>
                <a:gdLst/>
                <a:ahLst/>
                <a:cxnLst/>
                <a:rect r="r" b="b" t="t" l="l"/>
                <a:pathLst>
                  <a:path h="217626" w="1886837">
                    <a:moveTo>
                      <a:pt x="15129" y="0"/>
                    </a:moveTo>
                    <a:lnTo>
                      <a:pt x="1871708" y="0"/>
                    </a:lnTo>
                    <a:cubicBezTo>
                      <a:pt x="1880063" y="0"/>
                      <a:pt x="1886837" y="6774"/>
                      <a:pt x="1886837" y="15129"/>
                    </a:cubicBezTo>
                    <a:lnTo>
                      <a:pt x="1886837" y="202497"/>
                    </a:lnTo>
                    <a:cubicBezTo>
                      <a:pt x="1886837" y="210853"/>
                      <a:pt x="1880063" y="217626"/>
                      <a:pt x="1871708" y="217626"/>
                    </a:cubicBezTo>
                    <a:lnTo>
                      <a:pt x="15129" y="217626"/>
                    </a:lnTo>
                    <a:cubicBezTo>
                      <a:pt x="6774" y="217626"/>
                      <a:pt x="0" y="210853"/>
                      <a:pt x="0" y="202497"/>
                    </a:cubicBezTo>
                    <a:lnTo>
                      <a:pt x="0" y="15129"/>
                    </a:lnTo>
                    <a:cubicBezTo>
                      <a:pt x="0" y="6774"/>
                      <a:pt x="6774" y="0"/>
                      <a:pt x="15129" y="0"/>
                    </a:cubicBezTo>
                    <a:close/>
                  </a:path>
                </a:pathLst>
              </a:custGeom>
              <a:solidFill>
                <a:srgbClr val="00BFFF"/>
              </a:solidFill>
            </p:spPr>
          </p:sp>
          <p:sp>
            <p:nvSpPr>
              <p:cNvPr name="TextBox 10" id="10"/>
              <p:cNvSpPr txBox="true"/>
              <p:nvPr/>
            </p:nvSpPr>
            <p:spPr>
              <a:xfrm>
                <a:off x="0" y="9525"/>
                <a:ext cx="1886837" cy="208101"/>
              </a:xfrm>
              <a:prstGeom prst="rect">
                <a:avLst/>
              </a:prstGeom>
            </p:spPr>
            <p:txBody>
              <a:bodyPr anchor="ctr" rtlCol="false" tIns="50800" lIns="50800" bIns="50800" rIns="50800"/>
              <a:lstStyle/>
              <a:p>
                <a:pPr algn="ctr">
                  <a:lnSpc>
                    <a:spcPts val="2880"/>
                  </a:lnSpc>
                </a:pPr>
              </a:p>
            </p:txBody>
          </p:sp>
        </p:grpSp>
        <p:sp>
          <p:nvSpPr>
            <p:cNvPr name="TextBox 11" id="11"/>
            <p:cNvSpPr txBox="true"/>
            <p:nvPr/>
          </p:nvSpPr>
          <p:spPr>
            <a:xfrm rot="0">
              <a:off x="478972" y="319092"/>
              <a:ext cx="8336538" cy="473075"/>
            </a:xfrm>
            <a:prstGeom prst="rect">
              <a:avLst/>
            </a:prstGeom>
          </p:spPr>
          <p:txBody>
            <a:bodyPr anchor="t" rtlCol="false" tIns="0" lIns="0" bIns="0" rIns="0">
              <a:spAutoFit/>
            </a:bodyPr>
            <a:lstStyle/>
            <a:p>
              <a:pPr algn="l">
                <a:lnSpc>
                  <a:spcPts val="2880"/>
                </a:lnSpc>
              </a:pPr>
              <a:r>
                <a:rPr lang="en-US" sz="2400" b="true">
                  <a:solidFill>
                    <a:srgbClr val="FEFEFE"/>
                  </a:solidFill>
                  <a:latin typeface="Proxima Nova Bold"/>
                  <a:ea typeface="Proxima Nova Bold"/>
                  <a:cs typeface="Proxima Nova Bold"/>
                  <a:sym typeface="Proxima Nova Bold"/>
                </a:rPr>
                <a:t>Connectivity</a:t>
              </a:r>
            </a:p>
          </p:txBody>
        </p:sp>
      </p:grpSp>
      <p:grpSp>
        <p:nvGrpSpPr>
          <p:cNvPr name="Group 12" id="12"/>
          <p:cNvGrpSpPr/>
          <p:nvPr/>
        </p:nvGrpSpPr>
        <p:grpSpPr>
          <a:xfrm rot="0">
            <a:off x="1028700" y="6783592"/>
            <a:ext cx="7164083" cy="826300"/>
            <a:chOff x="0" y="0"/>
            <a:chExt cx="9552111" cy="1101733"/>
          </a:xfrm>
        </p:grpSpPr>
        <p:grpSp>
          <p:nvGrpSpPr>
            <p:cNvPr name="Group 13" id="13"/>
            <p:cNvGrpSpPr/>
            <p:nvPr/>
          </p:nvGrpSpPr>
          <p:grpSpPr>
            <a:xfrm rot="0">
              <a:off x="0" y="0"/>
              <a:ext cx="9552111" cy="1101733"/>
              <a:chOff x="0" y="0"/>
              <a:chExt cx="1886837" cy="217626"/>
            </a:xfrm>
          </p:grpSpPr>
          <p:sp>
            <p:nvSpPr>
              <p:cNvPr name="Freeform 14" id="14"/>
              <p:cNvSpPr/>
              <p:nvPr/>
            </p:nvSpPr>
            <p:spPr>
              <a:xfrm flipH="false" flipV="false" rot="0">
                <a:off x="0" y="0"/>
                <a:ext cx="1886837" cy="217626"/>
              </a:xfrm>
              <a:custGeom>
                <a:avLst/>
                <a:gdLst/>
                <a:ahLst/>
                <a:cxnLst/>
                <a:rect r="r" b="b" t="t" l="l"/>
                <a:pathLst>
                  <a:path h="217626" w="1886837">
                    <a:moveTo>
                      <a:pt x="15129" y="0"/>
                    </a:moveTo>
                    <a:lnTo>
                      <a:pt x="1871708" y="0"/>
                    </a:lnTo>
                    <a:cubicBezTo>
                      <a:pt x="1880063" y="0"/>
                      <a:pt x="1886837" y="6774"/>
                      <a:pt x="1886837" y="15129"/>
                    </a:cubicBezTo>
                    <a:lnTo>
                      <a:pt x="1886837" y="202497"/>
                    </a:lnTo>
                    <a:cubicBezTo>
                      <a:pt x="1886837" y="210853"/>
                      <a:pt x="1880063" y="217626"/>
                      <a:pt x="1871708" y="217626"/>
                    </a:cubicBezTo>
                    <a:lnTo>
                      <a:pt x="15129" y="217626"/>
                    </a:lnTo>
                    <a:cubicBezTo>
                      <a:pt x="6774" y="217626"/>
                      <a:pt x="0" y="210853"/>
                      <a:pt x="0" y="202497"/>
                    </a:cubicBezTo>
                    <a:lnTo>
                      <a:pt x="0" y="15129"/>
                    </a:lnTo>
                    <a:cubicBezTo>
                      <a:pt x="0" y="6774"/>
                      <a:pt x="6774" y="0"/>
                      <a:pt x="15129" y="0"/>
                    </a:cubicBezTo>
                    <a:close/>
                  </a:path>
                </a:pathLst>
              </a:custGeom>
              <a:solidFill>
                <a:srgbClr val="00BFFF"/>
              </a:solidFill>
            </p:spPr>
          </p:sp>
          <p:sp>
            <p:nvSpPr>
              <p:cNvPr name="TextBox 15" id="15"/>
              <p:cNvSpPr txBox="true"/>
              <p:nvPr/>
            </p:nvSpPr>
            <p:spPr>
              <a:xfrm>
                <a:off x="0" y="9525"/>
                <a:ext cx="1886837" cy="208101"/>
              </a:xfrm>
              <a:prstGeom prst="rect">
                <a:avLst/>
              </a:prstGeom>
            </p:spPr>
            <p:txBody>
              <a:bodyPr anchor="ctr" rtlCol="false" tIns="50800" lIns="50800" bIns="50800" rIns="50800"/>
              <a:lstStyle/>
              <a:p>
                <a:pPr algn="ctr">
                  <a:lnSpc>
                    <a:spcPts val="2880"/>
                  </a:lnSpc>
                </a:pPr>
              </a:p>
            </p:txBody>
          </p:sp>
        </p:grpSp>
        <p:sp>
          <p:nvSpPr>
            <p:cNvPr name="TextBox 16" id="16"/>
            <p:cNvSpPr txBox="true"/>
            <p:nvPr/>
          </p:nvSpPr>
          <p:spPr>
            <a:xfrm rot="0">
              <a:off x="478972" y="319092"/>
              <a:ext cx="8336538" cy="473075"/>
            </a:xfrm>
            <a:prstGeom prst="rect">
              <a:avLst/>
            </a:prstGeom>
          </p:spPr>
          <p:txBody>
            <a:bodyPr anchor="t" rtlCol="false" tIns="0" lIns="0" bIns="0" rIns="0">
              <a:spAutoFit/>
            </a:bodyPr>
            <a:lstStyle/>
            <a:p>
              <a:pPr algn="l">
                <a:lnSpc>
                  <a:spcPts val="2880"/>
                </a:lnSpc>
              </a:pPr>
              <a:r>
                <a:rPr lang="en-US" sz="2400" b="true">
                  <a:solidFill>
                    <a:srgbClr val="FEFEFE"/>
                  </a:solidFill>
                  <a:latin typeface="Proxima Nova Bold"/>
                  <a:ea typeface="Proxima Nova Bold"/>
                  <a:cs typeface="Proxima Nova Bold"/>
                  <a:sym typeface="Proxima Nova Bold"/>
                </a:rPr>
                <a:t>Remote device </a:t>
              </a:r>
              <a:r>
                <a:rPr lang="en-US" sz="2400" b="true">
                  <a:solidFill>
                    <a:srgbClr val="FEFEFE"/>
                  </a:solidFill>
                  <a:latin typeface="Proxima Nova Bold"/>
                  <a:ea typeface="Proxima Nova Bold"/>
                  <a:cs typeface="Proxima Nova Bold"/>
                  <a:sym typeface="Proxima Nova Bold"/>
                </a:rPr>
                <a:t>management</a:t>
              </a:r>
            </a:p>
          </p:txBody>
        </p:sp>
      </p:grpSp>
      <p:sp>
        <p:nvSpPr>
          <p:cNvPr name="TextBox 17" id="17"/>
          <p:cNvSpPr txBox="true"/>
          <p:nvPr/>
        </p:nvSpPr>
        <p:spPr>
          <a:xfrm rot="0">
            <a:off x="1028700" y="2620219"/>
            <a:ext cx="7508798" cy="1716278"/>
          </a:xfrm>
          <a:prstGeom prst="rect">
            <a:avLst/>
          </a:prstGeom>
        </p:spPr>
        <p:txBody>
          <a:bodyPr anchor="t" rtlCol="false" tIns="0" lIns="0" bIns="0" rIns="0">
            <a:spAutoFit/>
          </a:bodyPr>
          <a:lstStyle/>
          <a:p>
            <a:pPr algn="l">
              <a:lnSpc>
                <a:spcPts val="3406"/>
              </a:lnSpc>
            </a:pPr>
            <a:r>
              <a:rPr lang="en-US" sz="2600">
                <a:solidFill>
                  <a:srgbClr val="FEFEFE"/>
                </a:solidFill>
                <a:latin typeface="Proxima Nova"/>
                <a:ea typeface="Proxima Nova"/>
                <a:cs typeface="Proxima Nova"/>
                <a:sym typeface="Proxima Nova"/>
              </a:rPr>
              <a:t>Easily collect telematics data across multiple devices. Manage, monitor and troubleshoot the data remotely in real time, ensuring uninterrupted flow and maximum efficiency.</a:t>
            </a:r>
          </a:p>
        </p:txBody>
      </p:sp>
      <p:sp>
        <p:nvSpPr>
          <p:cNvPr name="TextBox 18" id="18"/>
          <p:cNvSpPr txBox="true"/>
          <p:nvPr/>
        </p:nvSpPr>
        <p:spPr>
          <a:xfrm rot="0">
            <a:off x="1028700" y="1744315"/>
            <a:ext cx="6054275" cy="714375"/>
          </a:xfrm>
          <a:prstGeom prst="rect">
            <a:avLst/>
          </a:prstGeom>
        </p:spPr>
        <p:txBody>
          <a:bodyPr anchor="t" rtlCol="false" tIns="0" lIns="0" bIns="0" rIns="0">
            <a:spAutoFit/>
          </a:bodyPr>
          <a:lstStyle/>
          <a:p>
            <a:pPr algn="l">
              <a:lnSpc>
                <a:spcPts val="5759"/>
              </a:lnSpc>
              <a:spcBef>
                <a:spcPct val="0"/>
              </a:spcBef>
            </a:pPr>
            <a:r>
              <a:rPr lang="en-US" b="true" sz="4800">
                <a:solidFill>
                  <a:srgbClr val="FEFEFE"/>
                </a:solidFill>
                <a:latin typeface="Proxima Nova Bold"/>
                <a:ea typeface="Proxima Nova Bold"/>
                <a:cs typeface="Proxima Nova Bold"/>
                <a:sym typeface="Proxima Nova Bold"/>
              </a:rPr>
              <a:t>Data collection</a:t>
            </a:r>
          </a:p>
        </p:txBody>
      </p:sp>
      <p:grpSp>
        <p:nvGrpSpPr>
          <p:cNvPr name="Group 19" id="19"/>
          <p:cNvGrpSpPr/>
          <p:nvPr/>
        </p:nvGrpSpPr>
        <p:grpSpPr>
          <a:xfrm rot="0">
            <a:off x="200" y="9712389"/>
            <a:ext cx="18288000" cy="574611"/>
            <a:chOff x="0" y="0"/>
            <a:chExt cx="24384000" cy="766148"/>
          </a:xfrm>
        </p:grpSpPr>
        <p:sp>
          <p:nvSpPr>
            <p:cNvPr name="Freeform 20" id="20"/>
            <p:cNvSpPr/>
            <p:nvPr/>
          </p:nvSpPr>
          <p:spPr>
            <a:xfrm flipH="false" flipV="false" rot="0">
              <a:off x="0" y="0"/>
              <a:ext cx="24384000" cy="766099"/>
            </a:xfrm>
            <a:custGeom>
              <a:avLst/>
              <a:gdLst/>
              <a:ahLst/>
              <a:cxnLst/>
              <a:rect r="r" b="b" t="t" l="l"/>
              <a:pathLst>
                <a:path h="766099" w="24384000">
                  <a:moveTo>
                    <a:pt x="0" y="0"/>
                  </a:moveTo>
                  <a:lnTo>
                    <a:pt x="24384000" y="0"/>
                  </a:lnTo>
                  <a:lnTo>
                    <a:pt x="24384000" y="766099"/>
                  </a:lnTo>
                  <a:lnTo>
                    <a:pt x="0" y="766099"/>
                  </a:lnTo>
                  <a:close/>
                </a:path>
              </a:pathLst>
            </a:custGeom>
            <a:solidFill>
              <a:srgbClr val="1D96DB"/>
            </a:solidFill>
          </p:spPr>
        </p:sp>
      </p:grpSp>
      <p:sp>
        <p:nvSpPr>
          <p:cNvPr name="Freeform 21" id="21"/>
          <p:cNvSpPr/>
          <p:nvPr/>
        </p:nvSpPr>
        <p:spPr>
          <a:xfrm flipH="false" flipV="false" rot="0">
            <a:off x="16649959" y="9869444"/>
            <a:ext cx="1214195" cy="260500"/>
          </a:xfrm>
          <a:custGeom>
            <a:avLst/>
            <a:gdLst/>
            <a:ahLst/>
            <a:cxnLst/>
            <a:rect r="r" b="b" t="t" l="l"/>
            <a:pathLst>
              <a:path h="260500" w="1214195">
                <a:moveTo>
                  <a:pt x="0" y="0"/>
                </a:moveTo>
                <a:lnTo>
                  <a:pt x="1214195" y="0"/>
                </a:lnTo>
                <a:lnTo>
                  <a:pt x="1214195" y="260500"/>
                </a:lnTo>
                <a:lnTo>
                  <a:pt x="0" y="260500"/>
                </a:lnTo>
                <a:lnTo>
                  <a:pt x="0" y="0"/>
                </a:lnTo>
                <a:close/>
              </a:path>
            </a:pathLst>
          </a:custGeom>
          <a:blipFill>
            <a:blip r:embed="rId4">
              <a:alphaModFix amt="70000"/>
              <a:extLst>
                <a:ext uri="{96DAC541-7B7A-43D3-8B79-37D633B846F1}">
                  <asvg:svgBlip xmlns:asvg="http://schemas.microsoft.com/office/drawing/2016/SVG/main" r:embed="rId5"/>
                </a:ext>
              </a:extLst>
            </a:blip>
            <a:stretch>
              <a:fillRect l="0" t="0" r="0" b="0"/>
            </a:stretch>
          </a:blipFill>
        </p:spPr>
      </p:sp>
    </p:spTree>
  </p:cSld>
  <p:clrMapOvr>
    <a:masterClrMapping/>
  </p:clrMapOvr>
  <p:transition spd="slow">
    <p:push dir="l"/>
  </p:transition>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00" y="-9129"/>
            <a:ext cx="18288200" cy="10287000"/>
          </a:xfrm>
          <a:custGeom>
            <a:avLst/>
            <a:gdLst/>
            <a:ahLst/>
            <a:cxnLst/>
            <a:rect r="r" b="b" t="t" l="l"/>
            <a:pathLst>
              <a:path h="10287000" w="18288200">
                <a:moveTo>
                  <a:pt x="0" y="0"/>
                </a:moveTo>
                <a:lnTo>
                  <a:pt x="18288200" y="0"/>
                </a:lnTo>
                <a:lnTo>
                  <a:pt x="18288200" y="10287000"/>
                </a:lnTo>
                <a:lnTo>
                  <a:pt x="0" y="10287000"/>
                </a:lnTo>
                <a:lnTo>
                  <a:pt x="0" y="0"/>
                </a:lnTo>
                <a:close/>
              </a:path>
            </a:pathLst>
          </a:custGeom>
          <a:blipFill>
            <a:blip r:embed="rId3"/>
            <a:stretch>
              <a:fillRect l="0" t="0" r="-1221" b="-1222"/>
            </a:stretch>
          </a:blipFill>
        </p:spPr>
      </p:sp>
      <p:grpSp>
        <p:nvGrpSpPr>
          <p:cNvPr name="Group 3" id="3"/>
          <p:cNvGrpSpPr/>
          <p:nvPr/>
        </p:nvGrpSpPr>
        <p:grpSpPr>
          <a:xfrm rot="0">
            <a:off x="1028700" y="966570"/>
            <a:ext cx="2200300" cy="472945"/>
            <a:chOff x="0" y="0"/>
            <a:chExt cx="562142" cy="120830"/>
          </a:xfrm>
        </p:grpSpPr>
        <p:sp>
          <p:nvSpPr>
            <p:cNvPr name="Freeform 4" id="4"/>
            <p:cNvSpPr/>
            <p:nvPr/>
          </p:nvSpPr>
          <p:spPr>
            <a:xfrm flipH="false" flipV="false" rot="0">
              <a:off x="0" y="0"/>
              <a:ext cx="562142" cy="120830"/>
            </a:xfrm>
            <a:custGeom>
              <a:avLst/>
              <a:gdLst/>
              <a:ahLst/>
              <a:cxnLst/>
              <a:rect r="r" b="b" t="t" l="l"/>
              <a:pathLst>
                <a:path h="120830" w="562142">
                  <a:moveTo>
                    <a:pt x="35186" y="0"/>
                  </a:moveTo>
                  <a:lnTo>
                    <a:pt x="526956" y="0"/>
                  </a:lnTo>
                  <a:cubicBezTo>
                    <a:pt x="536288" y="0"/>
                    <a:pt x="545238" y="3707"/>
                    <a:pt x="551836" y="10306"/>
                  </a:cubicBezTo>
                  <a:cubicBezTo>
                    <a:pt x="558435" y="16904"/>
                    <a:pt x="562142" y="25854"/>
                    <a:pt x="562142" y="35186"/>
                  </a:cubicBezTo>
                  <a:lnTo>
                    <a:pt x="562142" y="85644"/>
                  </a:lnTo>
                  <a:cubicBezTo>
                    <a:pt x="562142" y="94976"/>
                    <a:pt x="558435" y="103926"/>
                    <a:pt x="551836" y="110524"/>
                  </a:cubicBezTo>
                  <a:cubicBezTo>
                    <a:pt x="545238" y="117123"/>
                    <a:pt x="536288" y="120830"/>
                    <a:pt x="526956" y="120830"/>
                  </a:cubicBezTo>
                  <a:lnTo>
                    <a:pt x="35186" y="120830"/>
                  </a:lnTo>
                  <a:cubicBezTo>
                    <a:pt x="25854" y="120830"/>
                    <a:pt x="16904" y="117123"/>
                    <a:pt x="10306" y="110524"/>
                  </a:cubicBezTo>
                  <a:cubicBezTo>
                    <a:pt x="3707" y="103926"/>
                    <a:pt x="0" y="94976"/>
                    <a:pt x="0" y="85644"/>
                  </a:cubicBezTo>
                  <a:lnTo>
                    <a:pt x="0" y="35186"/>
                  </a:lnTo>
                  <a:cubicBezTo>
                    <a:pt x="0" y="25854"/>
                    <a:pt x="3707" y="16904"/>
                    <a:pt x="10306" y="10306"/>
                  </a:cubicBezTo>
                  <a:cubicBezTo>
                    <a:pt x="16904" y="3707"/>
                    <a:pt x="25854" y="0"/>
                    <a:pt x="35186" y="0"/>
                  </a:cubicBezTo>
                  <a:close/>
                </a:path>
              </a:pathLst>
            </a:custGeom>
            <a:solidFill>
              <a:srgbClr val="CAE9FF"/>
            </a:solidFill>
          </p:spPr>
        </p:sp>
        <p:sp>
          <p:nvSpPr>
            <p:cNvPr name="TextBox 5" id="5"/>
            <p:cNvSpPr txBox="true"/>
            <p:nvPr/>
          </p:nvSpPr>
          <p:spPr>
            <a:xfrm>
              <a:off x="0" y="-28575"/>
              <a:ext cx="562142"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Data collection</a:t>
              </a:r>
            </a:p>
          </p:txBody>
        </p:sp>
      </p:grpSp>
      <p:sp>
        <p:nvSpPr>
          <p:cNvPr name="Freeform 6" id="6"/>
          <p:cNvSpPr/>
          <p:nvPr/>
        </p:nvSpPr>
        <p:spPr>
          <a:xfrm flipH="false" flipV="false" rot="0">
            <a:off x="743743" y="3676932"/>
            <a:ext cx="8895734" cy="4792576"/>
          </a:xfrm>
          <a:custGeom>
            <a:avLst/>
            <a:gdLst/>
            <a:ahLst/>
            <a:cxnLst/>
            <a:rect r="r" b="b" t="t" l="l"/>
            <a:pathLst>
              <a:path h="4792576" w="8895734">
                <a:moveTo>
                  <a:pt x="0" y="0"/>
                </a:moveTo>
                <a:lnTo>
                  <a:pt x="8895734" y="0"/>
                </a:lnTo>
                <a:lnTo>
                  <a:pt x="8895734" y="4792576"/>
                </a:lnTo>
                <a:lnTo>
                  <a:pt x="0" y="4792576"/>
                </a:lnTo>
                <a:lnTo>
                  <a:pt x="0" y="0"/>
                </a:lnTo>
                <a:close/>
              </a:path>
            </a:pathLst>
          </a:custGeom>
          <a:blipFill>
            <a:blip r:embed="rId4"/>
            <a:stretch>
              <a:fillRect l="0" t="0" r="0" b="0"/>
            </a:stretch>
          </a:blipFill>
        </p:spPr>
      </p:sp>
      <p:grpSp>
        <p:nvGrpSpPr>
          <p:cNvPr name="Group 7" id="7"/>
          <p:cNvGrpSpPr/>
          <p:nvPr/>
        </p:nvGrpSpPr>
        <p:grpSpPr>
          <a:xfrm rot="0">
            <a:off x="6417571" y="5229706"/>
            <a:ext cx="5453258" cy="4028594"/>
            <a:chOff x="0" y="0"/>
            <a:chExt cx="7271010" cy="5371459"/>
          </a:xfrm>
        </p:grpSpPr>
        <p:sp>
          <p:nvSpPr>
            <p:cNvPr name="Freeform 8" id="8"/>
            <p:cNvSpPr/>
            <p:nvPr/>
          </p:nvSpPr>
          <p:spPr>
            <a:xfrm flipH="false" flipV="false" rot="0">
              <a:off x="0" y="0"/>
              <a:ext cx="7271010" cy="5371459"/>
            </a:xfrm>
            <a:custGeom>
              <a:avLst/>
              <a:gdLst/>
              <a:ahLst/>
              <a:cxnLst/>
              <a:rect r="r" b="b" t="t" l="l"/>
              <a:pathLst>
                <a:path h="5371459" w="7271010">
                  <a:moveTo>
                    <a:pt x="0" y="0"/>
                  </a:moveTo>
                  <a:lnTo>
                    <a:pt x="7271010" y="0"/>
                  </a:lnTo>
                  <a:lnTo>
                    <a:pt x="7271010" y="5371459"/>
                  </a:lnTo>
                  <a:lnTo>
                    <a:pt x="0" y="5371459"/>
                  </a:lnTo>
                  <a:lnTo>
                    <a:pt x="0" y="0"/>
                  </a:lnTo>
                  <a:close/>
                </a:path>
              </a:pathLst>
            </a:custGeom>
            <a:blipFill>
              <a:blip r:embed="rId5"/>
              <a:stretch>
                <a:fillRect l="0" t="0" r="0" b="0"/>
              </a:stretch>
            </a:blipFill>
          </p:spPr>
        </p:sp>
        <p:sp>
          <p:nvSpPr>
            <p:cNvPr name="Freeform 9" id="9"/>
            <p:cNvSpPr/>
            <p:nvPr/>
          </p:nvSpPr>
          <p:spPr>
            <a:xfrm flipH="false" flipV="false" rot="0">
              <a:off x="648882" y="328145"/>
              <a:ext cx="6283011" cy="4586096"/>
            </a:xfrm>
            <a:custGeom>
              <a:avLst/>
              <a:gdLst/>
              <a:ahLst/>
              <a:cxnLst/>
              <a:rect r="r" b="b" t="t" l="l"/>
              <a:pathLst>
                <a:path h="4586096" w="6283011">
                  <a:moveTo>
                    <a:pt x="0" y="0"/>
                  </a:moveTo>
                  <a:lnTo>
                    <a:pt x="6283011" y="0"/>
                  </a:lnTo>
                  <a:lnTo>
                    <a:pt x="6283011" y="4586096"/>
                  </a:lnTo>
                  <a:lnTo>
                    <a:pt x="0" y="4586096"/>
                  </a:lnTo>
                  <a:lnTo>
                    <a:pt x="0" y="0"/>
                  </a:lnTo>
                  <a:close/>
                </a:path>
              </a:pathLst>
            </a:custGeom>
            <a:blipFill>
              <a:blip r:embed="rId6"/>
              <a:stretch>
                <a:fillRect l="-6268" t="-5872" r="-10762" b="-9969"/>
              </a:stretch>
            </a:blipFill>
          </p:spPr>
        </p:sp>
      </p:grpSp>
      <p:sp>
        <p:nvSpPr>
          <p:cNvPr name="TextBox 10" id="10"/>
          <p:cNvSpPr txBox="true"/>
          <p:nvPr/>
        </p:nvSpPr>
        <p:spPr>
          <a:xfrm rot="0">
            <a:off x="1028700" y="2572594"/>
            <a:ext cx="9827746" cy="714375"/>
          </a:xfrm>
          <a:prstGeom prst="rect">
            <a:avLst/>
          </a:prstGeom>
        </p:spPr>
        <p:txBody>
          <a:bodyPr anchor="t" rtlCol="false" tIns="0" lIns="0" bIns="0" rIns="0">
            <a:spAutoFit/>
          </a:bodyPr>
          <a:lstStyle/>
          <a:p>
            <a:pPr algn="l">
              <a:lnSpc>
                <a:spcPts val="2880"/>
              </a:lnSpc>
              <a:spcBef>
                <a:spcPct val="0"/>
              </a:spcBef>
            </a:pPr>
            <a:r>
              <a:rPr lang="en-US" sz="2400">
                <a:solidFill>
                  <a:srgbClr val="28323A"/>
                </a:solidFill>
                <a:latin typeface="Proxima Nova"/>
                <a:ea typeface="Proxima Nova"/>
                <a:cs typeface="Proxima Nova"/>
                <a:sym typeface="Proxima Nova"/>
              </a:rPr>
              <a:t>Get data from multiple devices in one place. Monitor assets, vehicles, and environmental conditions efficiently, adapting to your operational needs.</a:t>
            </a:r>
            <a:r>
              <a:rPr lang="en-US" sz="2400">
                <a:solidFill>
                  <a:srgbClr val="28323A"/>
                </a:solidFill>
                <a:latin typeface="Proxima Nova"/>
                <a:ea typeface="Proxima Nova"/>
                <a:cs typeface="Proxima Nova"/>
                <a:sym typeface="Proxima Nova"/>
              </a:rPr>
              <a:t> </a:t>
            </a:r>
          </a:p>
        </p:txBody>
      </p:sp>
      <p:sp>
        <p:nvSpPr>
          <p:cNvPr name="TextBox 11" id="11"/>
          <p:cNvSpPr txBox="true"/>
          <p:nvPr/>
        </p:nvSpPr>
        <p:spPr>
          <a:xfrm rot="0">
            <a:off x="1028700" y="1744315"/>
            <a:ext cx="6054275" cy="714375"/>
          </a:xfrm>
          <a:prstGeom prst="rect">
            <a:avLst/>
          </a:prstGeom>
        </p:spPr>
        <p:txBody>
          <a:bodyPr anchor="t" rtlCol="false" tIns="0" lIns="0" bIns="0" rIns="0">
            <a:spAutoFit/>
          </a:bodyPr>
          <a:lstStyle/>
          <a:p>
            <a:pPr algn="l">
              <a:lnSpc>
                <a:spcPts val="5759"/>
              </a:lnSpc>
              <a:spcBef>
                <a:spcPct val="0"/>
              </a:spcBef>
            </a:pPr>
            <a:r>
              <a:rPr lang="en-US" b="true" sz="4800">
                <a:solidFill>
                  <a:srgbClr val="000000"/>
                </a:solidFill>
                <a:latin typeface="Proxima Nova Bold"/>
                <a:ea typeface="Proxima Nova Bold"/>
                <a:cs typeface="Proxima Nova Bold"/>
                <a:sym typeface="Proxima Nova Bold"/>
              </a:rPr>
              <a:t>Device agnosticism</a:t>
            </a:r>
          </a:p>
        </p:txBody>
      </p:sp>
      <p:sp>
        <p:nvSpPr>
          <p:cNvPr name="TextBox 12" id="12"/>
          <p:cNvSpPr txBox="true"/>
          <p:nvPr/>
        </p:nvSpPr>
        <p:spPr>
          <a:xfrm rot="0">
            <a:off x="13298950" y="1181007"/>
            <a:ext cx="2585765" cy="529053"/>
          </a:xfrm>
          <a:prstGeom prst="rect">
            <a:avLst/>
          </a:prstGeom>
        </p:spPr>
        <p:txBody>
          <a:bodyPr anchor="t" rtlCol="false" tIns="0" lIns="0" bIns="0" rIns="0">
            <a:spAutoFit/>
          </a:bodyPr>
          <a:lstStyle/>
          <a:p>
            <a:pPr algn="ctr">
              <a:lnSpc>
                <a:spcPts val="4165"/>
              </a:lnSpc>
              <a:spcBef>
                <a:spcPct val="0"/>
              </a:spcBef>
            </a:pPr>
            <a:r>
              <a:rPr lang="en-US" b="true" sz="3471">
                <a:solidFill>
                  <a:srgbClr val="000000"/>
                </a:solidFill>
                <a:latin typeface="Proxima Nova Bold"/>
                <a:ea typeface="Proxima Nova Bold"/>
                <a:cs typeface="Proxima Nova Bold"/>
                <a:sym typeface="Proxima Nova Bold"/>
              </a:rPr>
              <a:t>GPS trackers</a:t>
            </a:r>
          </a:p>
        </p:txBody>
      </p:sp>
      <p:sp>
        <p:nvSpPr>
          <p:cNvPr name="TextBox 13" id="13"/>
          <p:cNvSpPr txBox="true"/>
          <p:nvPr/>
        </p:nvSpPr>
        <p:spPr>
          <a:xfrm rot="0">
            <a:off x="13298950" y="2848735"/>
            <a:ext cx="2447388" cy="352702"/>
          </a:xfrm>
          <a:prstGeom prst="rect">
            <a:avLst/>
          </a:prstGeom>
        </p:spPr>
        <p:txBody>
          <a:bodyPr anchor="t" rtlCol="false" tIns="0" lIns="0" bIns="0" rIns="0">
            <a:spAutoFit/>
          </a:bodyPr>
          <a:lstStyle/>
          <a:p>
            <a:pPr algn="just">
              <a:lnSpc>
                <a:spcPts val="2777"/>
              </a:lnSpc>
            </a:pPr>
            <a:r>
              <a:rPr lang="en-US" b="true" sz="2314">
                <a:solidFill>
                  <a:srgbClr val="737373"/>
                </a:solidFill>
                <a:latin typeface="Proxima Nova Bold"/>
                <a:ea typeface="Proxima Nova Bold"/>
                <a:cs typeface="Proxima Nova Bold"/>
                <a:sym typeface="Proxima Nova Bold"/>
              </a:rPr>
              <a:t>devices supported</a:t>
            </a:r>
          </a:p>
        </p:txBody>
      </p:sp>
      <p:sp>
        <p:nvSpPr>
          <p:cNvPr name="TextBox 14" id="14"/>
          <p:cNvSpPr txBox="true"/>
          <p:nvPr/>
        </p:nvSpPr>
        <p:spPr>
          <a:xfrm rot="0">
            <a:off x="13298950" y="1589229"/>
            <a:ext cx="2889827" cy="1387914"/>
          </a:xfrm>
          <a:prstGeom prst="rect">
            <a:avLst/>
          </a:prstGeom>
        </p:spPr>
        <p:txBody>
          <a:bodyPr anchor="t" rtlCol="false" tIns="0" lIns="0" bIns="0" rIns="0">
            <a:spAutoFit/>
          </a:bodyPr>
          <a:lstStyle/>
          <a:p>
            <a:pPr algn="ctr">
              <a:lnSpc>
                <a:spcPts val="11337"/>
              </a:lnSpc>
              <a:spcBef>
                <a:spcPct val="0"/>
              </a:spcBef>
            </a:pPr>
            <a:r>
              <a:rPr lang="en-US" b="true" sz="8215">
                <a:solidFill>
                  <a:srgbClr val="1090CF"/>
                </a:solidFill>
                <a:latin typeface="Proxima Nova Bold"/>
                <a:ea typeface="Proxima Nova Bold"/>
                <a:cs typeface="Proxima Nova Bold"/>
                <a:sym typeface="Proxima Nova Bold"/>
              </a:rPr>
              <a:t>1600+</a:t>
            </a:r>
          </a:p>
        </p:txBody>
      </p:sp>
      <p:grpSp>
        <p:nvGrpSpPr>
          <p:cNvPr name="Group 15" id="15"/>
          <p:cNvGrpSpPr/>
          <p:nvPr/>
        </p:nvGrpSpPr>
        <p:grpSpPr>
          <a:xfrm rot="0">
            <a:off x="13298950" y="6944627"/>
            <a:ext cx="3663762" cy="1797213"/>
            <a:chOff x="0" y="0"/>
            <a:chExt cx="4885016" cy="2396284"/>
          </a:xfrm>
        </p:grpSpPr>
        <p:grpSp>
          <p:nvGrpSpPr>
            <p:cNvPr name="Group 16" id="16"/>
            <p:cNvGrpSpPr/>
            <p:nvPr/>
          </p:nvGrpSpPr>
          <p:grpSpPr>
            <a:xfrm rot="5410475">
              <a:off x="-21388" y="1142254"/>
              <a:ext cx="350752" cy="306908"/>
              <a:chOff x="0" y="0"/>
              <a:chExt cx="812800" cy="711200"/>
            </a:xfrm>
          </p:grpSpPr>
          <p:sp>
            <p:nvSpPr>
              <p:cNvPr name="Freeform 17" id="17"/>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1090CF"/>
              </a:solidFill>
            </p:spPr>
          </p:sp>
          <p:sp>
            <p:nvSpPr>
              <p:cNvPr name="TextBox 18" id="18"/>
              <p:cNvSpPr txBox="true"/>
              <p:nvPr/>
            </p:nvSpPr>
            <p:spPr>
              <a:xfrm>
                <a:off x="127000" y="311150"/>
                <a:ext cx="558800" cy="349250"/>
              </a:xfrm>
              <a:prstGeom prst="rect">
                <a:avLst/>
              </a:prstGeom>
            </p:spPr>
            <p:txBody>
              <a:bodyPr anchor="ctr" rtlCol="false" tIns="58784" lIns="58784" bIns="58784" rIns="58784"/>
              <a:lstStyle/>
              <a:p>
                <a:pPr algn="ctr">
                  <a:lnSpc>
                    <a:spcPts val="2400"/>
                  </a:lnSpc>
                </a:pPr>
              </a:p>
            </p:txBody>
          </p:sp>
        </p:grpSp>
        <p:sp>
          <p:nvSpPr>
            <p:cNvPr name="TextBox 19" id="19"/>
            <p:cNvSpPr txBox="true"/>
            <p:nvPr/>
          </p:nvSpPr>
          <p:spPr>
            <a:xfrm rot="0">
              <a:off x="0" y="0"/>
              <a:ext cx="4885016" cy="705404"/>
            </a:xfrm>
            <a:prstGeom prst="rect">
              <a:avLst/>
            </a:prstGeom>
          </p:spPr>
          <p:txBody>
            <a:bodyPr anchor="t" rtlCol="false" tIns="0" lIns="0" bIns="0" rIns="0">
              <a:spAutoFit/>
            </a:bodyPr>
            <a:lstStyle/>
            <a:p>
              <a:pPr algn="ctr">
                <a:lnSpc>
                  <a:spcPts val="4165"/>
                </a:lnSpc>
                <a:spcBef>
                  <a:spcPct val="0"/>
                </a:spcBef>
              </a:pPr>
              <a:r>
                <a:rPr lang="en-US" b="true" sz="3471">
                  <a:solidFill>
                    <a:srgbClr val="000000"/>
                  </a:solidFill>
                  <a:latin typeface="Proxima Nova Bold"/>
                  <a:ea typeface="Proxima Nova Bold"/>
                  <a:cs typeface="Proxima Nova Bold"/>
                  <a:sym typeface="Proxima Nova Bold"/>
                </a:rPr>
                <a:t>Telemetry sensors</a:t>
              </a:r>
            </a:p>
          </p:txBody>
        </p:sp>
        <p:sp>
          <p:nvSpPr>
            <p:cNvPr name="TextBox 20" id="20"/>
            <p:cNvSpPr txBox="true"/>
            <p:nvPr/>
          </p:nvSpPr>
          <p:spPr>
            <a:xfrm rot="0">
              <a:off x="494987" y="1060573"/>
              <a:ext cx="2830113" cy="470270"/>
            </a:xfrm>
            <a:prstGeom prst="rect">
              <a:avLst/>
            </a:prstGeom>
          </p:spPr>
          <p:txBody>
            <a:bodyPr anchor="t" rtlCol="false" tIns="0" lIns="0" bIns="0" rIns="0">
              <a:spAutoFit/>
            </a:bodyPr>
            <a:lstStyle/>
            <a:p>
              <a:pPr algn="just">
                <a:lnSpc>
                  <a:spcPts val="2777"/>
                </a:lnSpc>
              </a:pPr>
              <a:r>
                <a:rPr lang="en-US" b="true" sz="2314">
                  <a:solidFill>
                    <a:srgbClr val="737373"/>
                  </a:solidFill>
                  <a:latin typeface="Proxima Nova Bold"/>
                  <a:ea typeface="Proxima Nova Bold"/>
                  <a:cs typeface="Proxima Nova Bold"/>
                  <a:sym typeface="Proxima Nova Bold"/>
                </a:rPr>
                <a:t>Built-in sensors</a:t>
              </a:r>
            </a:p>
          </p:txBody>
        </p:sp>
        <p:sp>
          <p:nvSpPr>
            <p:cNvPr name="TextBox 21" id="21"/>
            <p:cNvSpPr txBox="true"/>
            <p:nvPr/>
          </p:nvSpPr>
          <p:spPr>
            <a:xfrm rot="0">
              <a:off x="521776" y="1926015"/>
              <a:ext cx="2983282" cy="470270"/>
            </a:xfrm>
            <a:prstGeom prst="rect">
              <a:avLst/>
            </a:prstGeom>
          </p:spPr>
          <p:txBody>
            <a:bodyPr anchor="t" rtlCol="false" tIns="0" lIns="0" bIns="0" rIns="0">
              <a:spAutoFit/>
            </a:bodyPr>
            <a:lstStyle/>
            <a:p>
              <a:pPr algn="just">
                <a:lnSpc>
                  <a:spcPts val="2777"/>
                </a:lnSpc>
              </a:pPr>
              <a:r>
                <a:rPr lang="en-US" b="true" sz="2314">
                  <a:solidFill>
                    <a:srgbClr val="737373"/>
                  </a:solidFill>
                  <a:latin typeface="Proxima Nova Bold"/>
                  <a:ea typeface="Proxima Nova Bold"/>
                  <a:cs typeface="Proxima Nova Bold"/>
                  <a:sym typeface="Proxima Nova Bold"/>
                </a:rPr>
                <a:t>External sensors</a:t>
              </a:r>
            </a:p>
          </p:txBody>
        </p:sp>
        <p:grpSp>
          <p:nvGrpSpPr>
            <p:cNvPr name="Group 22" id="22"/>
            <p:cNvGrpSpPr/>
            <p:nvPr/>
          </p:nvGrpSpPr>
          <p:grpSpPr>
            <a:xfrm rot="5410475">
              <a:off x="-13054" y="1999361"/>
              <a:ext cx="350752" cy="323576"/>
              <a:chOff x="0" y="0"/>
              <a:chExt cx="812800" cy="749825"/>
            </a:xfrm>
          </p:grpSpPr>
          <p:sp>
            <p:nvSpPr>
              <p:cNvPr name="Freeform 23" id="23"/>
              <p:cNvSpPr/>
              <p:nvPr/>
            </p:nvSpPr>
            <p:spPr>
              <a:xfrm flipH="false" flipV="false" rot="0">
                <a:off x="0" y="0"/>
                <a:ext cx="812800" cy="749825"/>
              </a:xfrm>
              <a:custGeom>
                <a:avLst/>
                <a:gdLst/>
                <a:ahLst/>
                <a:cxnLst/>
                <a:rect r="r" b="b" t="t" l="l"/>
                <a:pathLst>
                  <a:path h="749825" w="812800">
                    <a:moveTo>
                      <a:pt x="406400" y="0"/>
                    </a:moveTo>
                    <a:lnTo>
                      <a:pt x="812800" y="749825"/>
                    </a:lnTo>
                    <a:lnTo>
                      <a:pt x="0" y="749825"/>
                    </a:lnTo>
                    <a:lnTo>
                      <a:pt x="406400" y="0"/>
                    </a:lnTo>
                    <a:close/>
                  </a:path>
                </a:pathLst>
              </a:custGeom>
              <a:solidFill>
                <a:srgbClr val="1090CF"/>
              </a:solidFill>
            </p:spPr>
          </p:sp>
          <p:sp>
            <p:nvSpPr>
              <p:cNvPr name="TextBox 24" id="24"/>
              <p:cNvSpPr txBox="true"/>
              <p:nvPr/>
            </p:nvSpPr>
            <p:spPr>
              <a:xfrm>
                <a:off x="127000" y="329083"/>
                <a:ext cx="558800" cy="367183"/>
              </a:xfrm>
              <a:prstGeom prst="rect">
                <a:avLst/>
              </a:prstGeom>
            </p:spPr>
            <p:txBody>
              <a:bodyPr anchor="ctr" rtlCol="false" tIns="58784" lIns="58784" bIns="58784" rIns="58784"/>
              <a:lstStyle/>
              <a:p>
                <a:pPr algn="ctr">
                  <a:lnSpc>
                    <a:spcPts val="2400"/>
                  </a:lnSpc>
                </a:pPr>
              </a:p>
            </p:txBody>
          </p:sp>
        </p:grpSp>
      </p:grpSp>
      <p:sp>
        <p:nvSpPr>
          <p:cNvPr name="TextBox 25" id="25"/>
          <p:cNvSpPr txBox="true"/>
          <p:nvPr/>
        </p:nvSpPr>
        <p:spPr>
          <a:xfrm rot="0">
            <a:off x="13314298" y="4162590"/>
            <a:ext cx="2795182" cy="529053"/>
          </a:xfrm>
          <a:prstGeom prst="rect">
            <a:avLst/>
          </a:prstGeom>
        </p:spPr>
        <p:txBody>
          <a:bodyPr anchor="t" rtlCol="false" tIns="0" lIns="0" bIns="0" rIns="0">
            <a:spAutoFit/>
          </a:bodyPr>
          <a:lstStyle/>
          <a:p>
            <a:pPr algn="ctr">
              <a:lnSpc>
                <a:spcPts val="4165"/>
              </a:lnSpc>
              <a:spcBef>
                <a:spcPct val="0"/>
              </a:spcBef>
            </a:pPr>
            <a:r>
              <a:rPr lang="en-US" b="true" sz="3471">
                <a:solidFill>
                  <a:srgbClr val="000000"/>
                </a:solidFill>
                <a:latin typeface="Proxima Nova Bold"/>
                <a:ea typeface="Proxima Nova Bold"/>
                <a:cs typeface="Proxima Nova Bold"/>
                <a:sym typeface="Proxima Nova Bold"/>
              </a:rPr>
              <a:t>Video devices</a:t>
            </a:r>
          </a:p>
        </p:txBody>
      </p:sp>
      <p:sp>
        <p:nvSpPr>
          <p:cNvPr name="TextBox 26" id="26"/>
          <p:cNvSpPr txBox="true"/>
          <p:nvPr/>
        </p:nvSpPr>
        <p:spPr>
          <a:xfrm rot="0">
            <a:off x="13670190" y="4958020"/>
            <a:ext cx="2122585" cy="352771"/>
          </a:xfrm>
          <a:prstGeom prst="rect">
            <a:avLst/>
          </a:prstGeom>
        </p:spPr>
        <p:txBody>
          <a:bodyPr anchor="t" rtlCol="false" tIns="0" lIns="0" bIns="0" rIns="0">
            <a:spAutoFit/>
          </a:bodyPr>
          <a:lstStyle/>
          <a:p>
            <a:pPr algn="just">
              <a:lnSpc>
                <a:spcPts val="2777"/>
              </a:lnSpc>
            </a:pPr>
            <a:r>
              <a:rPr lang="en-US" b="true" sz="2314">
                <a:solidFill>
                  <a:srgbClr val="737373"/>
                </a:solidFill>
                <a:latin typeface="Proxima Nova Bold"/>
                <a:ea typeface="Proxima Nova Bold"/>
                <a:cs typeface="Proxima Nova Bold"/>
                <a:sym typeface="Proxima Nova Bold"/>
              </a:rPr>
              <a:t>Dash cams</a:t>
            </a:r>
          </a:p>
        </p:txBody>
      </p:sp>
      <p:grpSp>
        <p:nvGrpSpPr>
          <p:cNvPr name="Group 27" id="27"/>
          <p:cNvGrpSpPr/>
          <p:nvPr/>
        </p:nvGrpSpPr>
        <p:grpSpPr>
          <a:xfrm rot="5410475">
            <a:off x="13282909" y="5019280"/>
            <a:ext cx="263064" cy="230181"/>
            <a:chOff x="0" y="0"/>
            <a:chExt cx="812800" cy="711200"/>
          </a:xfrm>
        </p:grpSpPr>
        <p:sp>
          <p:nvSpPr>
            <p:cNvPr name="Freeform 28" id="28"/>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1090CF"/>
            </a:solidFill>
          </p:spPr>
        </p:sp>
        <p:sp>
          <p:nvSpPr>
            <p:cNvPr name="TextBox 29" id="29"/>
            <p:cNvSpPr txBox="true"/>
            <p:nvPr/>
          </p:nvSpPr>
          <p:spPr>
            <a:xfrm>
              <a:off x="127000" y="311150"/>
              <a:ext cx="558800" cy="349250"/>
            </a:xfrm>
            <a:prstGeom prst="rect">
              <a:avLst/>
            </a:prstGeom>
          </p:spPr>
          <p:txBody>
            <a:bodyPr anchor="ctr" rtlCol="false" tIns="58784" lIns="58784" bIns="58784" rIns="58784"/>
            <a:lstStyle/>
            <a:p>
              <a:pPr algn="ctr">
                <a:lnSpc>
                  <a:spcPts val="2400"/>
                </a:lnSpc>
              </a:pPr>
            </a:p>
          </p:txBody>
        </p:sp>
      </p:grpSp>
      <p:sp>
        <p:nvSpPr>
          <p:cNvPr name="TextBox 30" id="30"/>
          <p:cNvSpPr txBox="true"/>
          <p:nvPr/>
        </p:nvSpPr>
        <p:spPr>
          <a:xfrm rot="0">
            <a:off x="13690282" y="5607101"/>
            <a:ext cx="2237462" cy="352702"/>
          </a:xfrm>
          <a:prstGeom prst="rect">
            <a:avLst/>
          </a:prstGeom>
        </p:spPr>
        <p:txBody>
          <a:bodyPr anchor="t" rtlCol="false" tIns="0" lIns="0" bIns="0" rIns="0">
            <a:spAutoFit/>
          </a:bodyPr>
          <a:lstStyle/>
          <a:p>
            <a:pPr algn="just">
              <a:lnSpc>
                <a:spcPts val="2777"/>
              </a:lnSpc>
            </a:pPr>
            <a:r>
              <a:rPr lang="en-US" b="true" sz="2314">
                <a:solidFill>
                  <a:srgbClr val="737373"/>
                </a:solidFill>
                <a:latin typeface="Proxima Nova Bold"/>
                <a:ea typeface="Proxima Nova Bold"/>
                <a:cs typeface="Proxima Nova Bold"/>
                <a:sym typeface="Proxima Nova Bold"/>
              </a:rPr>
              <a:t>MDVR</a:t>
            </a:r>
          </a:p>
        </p:txBody>
      </p:sp>
      <p:grpSp>
        <p:nvGrpSpPr>
          <p:cNvPr name="Group 31" id="31"/>
          <p:cNvGrpSpPr/>
          <p:nvPr/>
        </p:nvGrpSpPr>
        <p:grpSpPr>
          <a:xfrm rot="5410475">
            <a:off x="13289159" y="5662111"/>
            <a:ext cx="263064" cy="242682"/>
            <a:chOff x="0" y="0"/>
            <a:chExt cx="812800" cy="749825"/>
          </a:xfrm>
        </p:grpSpPr>
        <p:sp>
          <p:nvSpPr>
            <p:cNvPr name="Freeform 32" id="32"/>
            <p:cNvSpPr/>
            <p:nvPr/>
          </p:nvSpPr>
          <p:spPr>
            <a:xfrm flipH="false" flipV="false" rot="0">
              <a:off x="0" y="0"/>
              <a:ext cx="812800" cy="749825"/>
            </a:xfrm>
            <a:custGeom>
              <a:avLst/>
              <a:gdLst/>
              <a:ahLst/>
              <a:cxnLst/>
              <a:rect r="r" b="b" t="t" l="l"/>
              <a:pathLst>
                <a:path h="749825" w="812800">
                  <a:moveTo>
                    <a:pt x="406400" y="0"/>
                  </a:moveTo>
                  <a:lnTo>
                    <a:pt x="812800" y="749825"/>
                  </a:lnTo>
                  <a:lnTo>
                    <a:pt x="0" y="749825"/>
                  </a:lnTo>
                  <a:lnTo>
                    <a:pt x="406400" y="0"/>
                  </a:lnTo>
                  <a:close/>
                </a:path>
              </a:pathLst>
            </a:custGeom>
            <a:solidFill>
              <a:srgbClr val="1090CF"/>
            </a:solidFill>
          </p:spPr>
        </p:sp>
        <p:sp>
          <p:nvSpPr>
            <p:cNvPr name="TextBox 33" id="33"/>
            <p:cNvSpPr txBox="true"/>
            <p:nvPr/>
          </p:nvSpPr>
          <p:spPr>
            <a:xfrm>
              <a:off x="127000" y="329083"/>
              <a:ext cx="558800" cy="367183"/>
            </a:xfrm>
            <a:prstGeom prst="rect">
              <a:avLst/>
            </a:prstGeom>
          </p:spPr>
          <p:txBody>
            <a:bodyPr anchor="ctr" rtlCol="false" tIns="58784" lIns="58784" bIns="58784" rIns="58784"/>
            <a:lstStyle/>
            <a:p>
              <a:pPr algn="ctr">
                <a:lnSpc>
                  <a:spcPts val="2400"/>
                </a:lnSpc>
              </a:pPr>
            </a:p>
          </p:txBody>
        </p:sp>
      </p:grpSp>
      <p:sp>
        <p:nvSpPr>
          <p:cNvPr name="AutoShape 34" id="34"/>
          <p:cNvSpPr/>
          <p:nvPr/>
        </p:nvSpPr>
        <p:spPr>
          <a:xfrm>
            <a:off x="13298950" y="3667969"/>
            <a:ext cx="3663762" cy="0"/>
          </a:xfrm>
          <a:prstGeom prst="line">
            <a:avLst/>
          </a:prstGeom>
          <a:ln cap="flat" w="38100">
            <a:solidFill>
              <a:srgbClr val="1090CF"/>
            </a:solidFill>
            <a:prstDash val="solid"/>
            <a:headEnd type="none" len="sm" w="sm"/>
            <a:tailEnd type="none" len="sm" w="sm"/>
          </a:ln>
        </p:spPr>
      </p:sp>
      <p:sp>
        <p:nvSpPr>
          <p:cNvPr name="AutoShape 35" id="35"/>
          <p:cNvSpPr/>
          <p:nvPr/>
        </p:nvSpPr>
        <p:spPr>
          <a:xfrm>
            <a:off x="13298950" y="6435374"/>
            <a:ext cx="3663762" cy="0"/>
          </a:xfrm>
          <a:prstGeom prst="line">
            <a:avLst/>
          </a:prstGeom>
          <a:ln cap="flat" w="38100">
            <a:solidFill>
              <a:srgbClr val="1090CF"/>
            </a:solidFill>
            <a:prstDash val="solid"/>
            <a:headEnd type="none" len="sm" w="sm"/>
            <a:tailEnd type="none" len="sm" w="sm"/>
          </a:ln>
        </p:spPr>
      </p:sp>
      <p:grpSp>
        <p:nvGrpSpPr>
          <p:cNvPr name="Group 36" id="36"/>
          <p:cNvGrpSpPr/>
          <p:nvPr/>
        </p:nvGrpSpPr>
        <p:grpSpPr>
          <a:xfrm rot="0">
            <a:off x="200" y="9712389"/>
            <a:ext cx="18288000" cy="574611"/>
            <a:chOff x="0" y="0"/>
            <a:chExt cx="24384000" cy="766148"/>
          </a:xfrm>
        </p:grpSpPr>
        <p:grpSp>
          <p:nvGrpSpPr>
            <p:cNvPr name="Group 37" id="37"/>
            <p:cNvGrpSpPr/>
            <p:nvPr/>
          </p:nvGrpSpPr>
          <p:grpSpPr>
            <a:xfrm rot="0">
              <a:off x="0" y="0"/>
              <a:ext cx="24384000" cy="766148"/>
              <a:chOff x="0" y="0"/>
              <a:chExt cx="24384000" cy="766148"/>
            </a:xfrm>
          </p:grpSpPr>
          <p:sp>
            <p:nvSpPr>
              <p:cNvPr name="Freeform 38" id="38"/>
              <p:cNvSpPr/>
              <p:nvPr/>
            </p:nvSpPr>
            <p:spPr>
              <a:xfrm flipH="false" flipV="false" rot="0">
                <a:off x="0" y="0"/>
                <a:ext cx="24384000" cy="766099"/>
              </a:xfrm>
              <a:custGeom>
                <a:avLst/>
                <a:gdLst/>
                <a:ahLst/>
                <a:cxnLst/>
                <a:rect r="r" b="b" t="t" l="l"/>
                <a:pathLst>
                  <a:path h="766099" w="24384000">
                    <a:moveTo>
                      <a:pt x="0" y="0"/>
                    </a:moveTo>
                    <a:lnTo>
                      <a:pt x="24384000" y="0"/>
                    </a:lnTo>
                    <a:lnTo>
                      <a:pt x="24384000" y="766099"/>
                    </a:lnTo>
                    <a:lnTo>
                      <a:pt x="0" y="766099"/>
                    </a:lnTo>
                    <a:close/>
                  </a:path>
                </a:pathLst>
              </a:custGeom>
              <a:solidFill>
                <a:srgbClr val="1D96DB"/>
              </a:solidFill>
            </p:spPr>
          </p:sp>
        </p:grpSp>
        <p:sp>
          <p:nvSpPr>
            <p:cNvPr name="Freeform 39" id="39"/>
            <p:cNvSpPr/>
            <p:nvPr/>
          </p:nvSpPr>
          <p:spPr>
            <a:xfrm flipH="false" flipV="false" rot="0">
              <a:off x="22199679" y="209408"/>
              <a:ext cx="1618927" cy="347333"/>
            </a:xfrm>
            <a:custGeom>
              <a:avLst/>
              <a:gdLst/>
              <a:ahLst/>
              <a:cxnLst/>
              <a:rect r="r" b="b" t="t" l="l"/>
              <a:pathLst>
                <a:path h="347333" w="1618927">
                  <a:moveTo>
                    <a:pt x="0" y="0"/>
                  </a:moveTo>
                  <a:lnTo>
                    <a:pt x="1618926" y="0"/>
                  </a:lnTo>
                  <a:lnTo>
                    <a:pt x="1618926" y="347333"/>
                  </a:lnTo>
                  <a:lnTo>
                    <a:pt x="0" y="347333"/>
                  </a:lnTo>
                  <a:lnTo>
                    <a:pt x="0" y="0"/>
                  </a:lnTo>
                  <a:close/>
                </a:path>
              </a:pathLst>
            </a:custGeom>
            <a:blipFill>
              <a:blip r:embed="rId7">
                <a:alphaModFix amt="70000"/>
                <a:extLst>
                  <a:ext uri="{96DAC541-7B7A-43D3-8B79-37D633B846F1}">
                    <asvg:svgBlip xmlns:asvg="http://schemas.microsoft.com/office/drawing/2016/SVG/main" r:embed="rId8"/>
                  </a:ext>
                </a:extLst>
              </a:blip>
              <a:stretch>
                <a:fillRect l="0" t="0" r="0" b="0"/>
              </a:stretch>
            </a:blipFill>
          </p:spPr>
        </p:sp>
      </p:grpSp>
    </p:spTree>
  </p:cSld>
  <p:clrMapOvr>
    <a:masterClrMapping/>
  </p:clrMapOvr>
  <p:transition spd="slow">
    <p:push dir="l"/>
  </p:transition>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00" y="0"/>
            <a:ext cx="18288200" cy="10287000"/>
          </a:xfrm>
          <a:custGeom>
            <a:avLst/>
            <a:gdLst/>
            <a:ahLst/>
            <a:cxnLst/>
            <a:rect r="r" b="b" t="t" l="l"/>
            <a:pathLst>
              <a:path h="10287000" w="18288200">
                <a:moveTo>
                  <a:pt x="0" y="0"/>
                </a:moveTo>
                <a:lnTo>
                  <a:pt x="18288200" y="0"/>
                </a:lnTo>
                <a:lnTo>
                  <a:pt x="18288200" y="10287000"/>
                </a:lnTo>
                <a:lnTo>
                  <a:pt x="0" y="10287000"/>
                </a:lnTo>
                <a:lnTo>
                  <a:pt x="0" y="0"/>
                </a:lnTo>
                <a:close/>
              </a:path>
            </a:pathLst>
          </a:custGeom>
          <a:blipFill>
            <a:blip r:embed="rId3"/>
            <a:stretch>
              <a:fillRect l="0" t="0" r="-1221" b="-1222"/>
            </a:stretch>
          </a:blipFill>
        </p:spPr>
      </p:sp>
      <p:sp>
        <p:nvSpPr>
          <p:cNvPr name="Freeform 3" id="3"/>
          <p:cNvSpPr/>
          <p:nvPr/>
        </p:nvSpPr>
        <p:spPr>
          <a:xfrm flipH="false" flipV="false" rot="0">
            <a:off x="200" y="1881124"/>
            <a:ext cx="18288200" cy="7831264"/>
          </a:xfrm>
          <a:custGeom>
            <a:avLst/>
            <a:gdLst/>
            <a:ahLst/>
            <a:cxnLst/>
            <a:rect r="r" b="b" t="t" l="l"/>
            <a:pathLst>
              <a:path h="7831264" w="18288200">
                <a:moveTo>
                  <a:pt x="0" y="0"/>
                </a:moveTo>
                <a:lnTo>
                  <a:pt x="18288200" y="0"/>
                </a:lnTo>
                <a:lnTo>
                  <a:pt x="18288200" y="7831265"/>
                </a:lnTo>
                <a:lnTo>
                  <a:pt x="0" y="7831265"/>
                </a:lnTo>
                <a:lnTo>
                  <a:pt x="0" y="0"/>
                </a:lnTo>
                <a:close/>
              </a:path>
            </a:pathLst>
          </a:custGeom>
          <a:blipFill>
            <a:blip r:embed="rId4"/>
            <a:stretch>
              <a:fillRect l="0" t="-6338" r="0" b="-6338"/>
            </a:stretch>
          </a:blipFill>
        </p:spPr>
      </p:sp>
      <p:grpSp>
        <p:nvGrpSpPr>
          <p:cNvPr name="Group 4" id="4"/>
          <p:cNvGrpSpPr/>
          <p:nvPr/>
        </p:nvGrpSpPr>
        <p:grpSpPr>
          <a:xfrm rot="0">
            <a:off x="1028700" y="966570"/>
            <a:ext cx="2200300" cy="472945"/>
            <a:chOff x="0" y="0"/>
            <a:chExt cx="562142" cy="120830"/>
          </a:xfrm>
        </p:grpSpPr>
        <p:sp>
          <p:nvSpPr>
            <p:cNvPr name="Freeform 5" id="5"/>
            <p:cNvSpPr/>
            <p:nvPr/>
          </p:nvSpPr>
          <p:spPr>
            <a:xfrm flipH="false" flipV="false" rot="0">
              <a:off x="0" y="0"/>
              <a:ext cx="562142" cy="120830"/>
            </a:xfrm>
            <a:custGeom>
              <a:avLst/>
              <a:gdLst/>
              <a:ahLst/>
              <a:cxnLst/>
              <a:rect r="r" b="b" t="t" l="l"/>
              <a:pathLst>
                <a:path h="120830" w="562142">
                  <a:moveTo>
                    <a:pt x="35186" y="0"/>
                  </a:moveTo>
                  <a:lnTo>
                    <a:pt x="526956" y="0"/>
                  </a:lnTo>
                  <a:cubicBezTo>
                    <a:pt x="536288" y="0"/>
                    <a:pt x="545238" y="3707"/>
                    <a:pt x="551836" y="10306"/>
                  </a:cubicBezTo>
                  <a:cubicBezTo>
                    <a:pt x="558435" y="16904"/>
                    <a:pt x="562142" y="25854"/>
                    <a:pt x="562142" y="35186"/>
                  </a:cubicBezTo>
                  <a:lnTo>
                    <a:pt x="562142" y="85644"/>
                  </a:lnTo>
                  <a:cubicBezTo>
                    <a:pt x="562142" y="94976"/>
                    <a:pt x="558435" y="103926"/>
                    <a:pt x="551836" y="110524"/>
                  </a:cubicBezTo>
                  <a:cubicBezTo>
                    <a:pt x="545238" y="117123"/>
                    <a:pt x="536288" y="120830"/>
                    <a:pt x="526956" y="120830"/>
                  </a:cubicBezTo>
                  <a:lnTo>
                    <a:pt x="35186" y="120830"/>
                  </a:lnTo>
                  <a:cubicBezTo>
                    <a:pt x="25854" y="120830"/>
                    <a:pt x="16904" y="117123"/>
                    <a:pt x="10306" y="110524"/>
                  </a:cubicBezTo>
                  <a:cubicBezTo>
                    <a:pt x="3707" y="103926"/>
                    <a:pt x="0" y="94976"/>
                    <a:pt x="0" y="85644"/>
                  </a:cubicBezTo>
                  <a:lnTo>
                    <a:pt x="0" y="35186"/>
                  </a:lnTo>
                  <a:cubicBezTo>
                    <a:pt x="0" y="25854"/>
                    <a:pt x="3707" y="16904"/>
                    <a:pt x="10306" y="10306"/>
                  </a:cubicBezTo>
                  <a:cubicBezTo>
                    <a:pt x="16904" y="3707"/>
                    <a:pt x="25854" y="0"/>
                    <a:pt x="35186" y="0"/>
                  </a:cubicBezTo>
                  <a:close/>
                </a:path>
              </a:pathLst>
            </a:custGeom>
            <a:solidFill>
              <a:srgbClr val="CAE9FF"/>
            </a:solidFill>
          </p:spPr>
        </p:sp>
        <p:sp>
          <p:nvSpPr>
            <p:cNvPr name="TextBox 6" id="6"/>
            <p:cNvSpPr txBox="true"/>
            <p:nvPr/>
          </p:nvSpPr>
          <p:spPr>
            <a:xfrm>
              <a:off x="0" y="-28575"/>
              <a:ext cx="562142"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Data collection</a:t>
              </a:r>
            </a:p>
          </p:txBody>
        </p:sp>
      </p:grpSp>
      <p:sp>
        <p:nvSpPr>
          <p:cNvPr name="Freeform 7" id="7"/>
          <p:cNvSpPr/>
          <p:nvPr/>
        </p:nvSpPr>
        <p:spPr>
          <a:xfrm flipH="false" flipV="false" rot="0">
            <a:off x="1028700" y="5492165"/>
            <a:ext cx="16104764" cy="3683965"/>
          </a:xfrm>
          <a:custGeom>
            <a:avLst/>
            <a:gdLst/>
            <a:ahLst/>
            <a:cxnLst/>
            <a:rect r="r" b="b" t="t" l="l"/>
            <a:pathLst>
              <a:path h="3683965" w="16104764">
                <a:moveTo>
                  <a:pt x="0" y="0"/>
                </a:moveTo>
                <a:lnTo>
                  <a:pt x="16104764" y="0"/>
                </a:lnTo>
                <a:lnTo>
                  <a:pt x="16104764" y="3683964"/>
                </a:lnTo>
                <a:lnTo>
                  <a:pt x="0" y="3683964"/>
                </a:lnTo>
                <a:lnTo>
                  <a:pt x="0" y="0"/>
                </a:lnTo>
                <a:close/>
              </a:path>
            </a:pathLst>
          </a:custGeom>
          <a:blipFill>
            <a:blip r:embed="rId5"/>
            <a:stretch>
              <a:fillRect l="0" t="0" r="0" b="0"/>
            </a:stretch>
          </a:blipFill>
        </p:spPr>
      </p:sp>
      <p:sp>
        <p:nvSpPr>
          <p:cNvPr name="Freeform 8" id="8"/>
          <p:cNvSpPr/>
          <p:nvPr/>
        </p:nvSpPr>
        <p:spPr>
          <a:xfrm flipH="false" flipV="false" rot="0">
            <a:off x="10712959" y="2563069"/>
            <a:ext cx="254811" cy="254811"/>
          </a:xfrm>
          <a:custGeom>
            <a:avLst/>
            <a:gdLst/>
            <a:ahLst/>
            <a:cxnLst/>
            <a:rect r="r" b="b" t="t" l="l"/>
            <a:pathLst>
              <a:path h="254811" w="254811">
                <a:moveTo>
                  <a:pt x="0" y="0"/>
                </a:moveTo>
                <a:lnTo>
                  <a:pt x="254810" y="0"/>
                </a:lnTo>
                <a:lnTo>
                  <a:pt x="254810" y="254811"/>
                </a:lnTo>
                <a:lnTo>
                  <a:pt x="0" y="25481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13604263" y="2563069"/>
            <a:ext cx="254811" cy="254811"/>
          </a:xfrm>
          <a:custGeom>
            <a:avLst/>
            <a:gdLst/>
            <a:ahLst/>
            <a:cxnLst/>
            <a:rect r="r" b="b" t="t" l="l"/>
            <a:pathLst>
              <a:path h="254811" w="254811">
                <a:moveTo>
                  <a:pt x="0" y="0"/>
                </a:moveTo>
                <a:lnTo>
                  <a:pt x="254811" y="0"/>
                </a:lnTo>
                <a:lnTo>
                  <a:pt x="254811" y="254811"/>
                </a:lnTo>
                <a:lnTo>
                  <a:pt x="0" y="25481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0" id="10"/>
          <p:cNvSpPr/>
          <p:nvPr/>
        </p:nvSpPr>
        <p:spPr>
          <a:xfrm flipH="false" flipV="false" rot="0">
            <a:off x="13604263" y="3222236"/>
            <a:ext cx="254811" cy="254811"/>
          </a:xfrm>
          <a:custGeom>
            <a:avLst/>
            <a:gdLst/>
            <a:ahLst/>
            <a:cxnLst/>
            <a:rect r="r" b="b" t="t" l="l"/>
            <a:pathLst>
              <a:path h="254811" w="254811">
                <a:moveTo>
                  <a:pt x="0" y="0"/>
                </a:moveTo>
                <a:lnTo>
                  <a:pt x="254811" y="0"/>
                </a:lnTo>
                <a:lnTo>
                  <a:pt x="254811" y="254810"/>
                </a:lnTo>
                <a:lnTo>
                  <a:pt x="0" y="25481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1" id="11"/>
          <p:cNvSpPr/>
          <p:nvPr/>
        </p:nvSpPr>
        <p:spPr>
          <a:xfrm flipH="false" flipV="false" rot="0">
            <a:off x="13604263" y="3877096"/>
            <a:ext cx="254811" cy="254811"/>
          </a:xfrm>
          <a:custGeom>
            <a:avLst/>
            <a:gdLst/>
            <a:ahLst/>
            <a:cxnLst/>
            <a:rect r="r" b="b" t="t" l="l"/>
            <a:pathLst>
              <a:path h="254811" w="254811">
                <a:moveTo>
                  <a:pt x="0" y="0"/>
                </a:moveTo>
                <a:lnTo>
                  <a:pt x="254811" y="0"/>
                </a:lnTo>
                <a:lnTo>
                  <a:pt x="254811" y="254811"/>
                </a:lnTo>
                <a:lnTo>
                  <a:pt x="0" y="25481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2" id="12"/>
          <p:cNvSpPr/>
          <p:nvPr/>
        </p:nvSpPr>
        <p:spPr>
          <a:xfrm flipH="false" flipV="false" rot="0">
            <a:off x="10712959" y="3560262"/>
            <a:ext cx="254811" cy="254811"/>
          </a:xfrm>
          <a:custGeom>
            <a:avLst/>
            <a:gdLst/>
            <a:ahLst/>
            <a:cxnLst/>
            <a:rect r="r" b="b" t="t" l="l"/>
            <a:pathLst>
              <a:path h="254811" w="254811">
                <a:moveTo>
                  <a:pt x="0" y="0"/>
                </a:moveTo>
                <a:lnTo>
                  <a:pt x="254810" y="0"/>
                </a:lnTo>
                <a:lnTo>
                  <a:pt x="254810" y="254811"/>
                </a:lnTo>
                <a:lnTo>
                  <a:pt x="0" y="25481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3" id="13"/>
          <p:cNvSpPr/>
          <p:nvPr/>
        </p:nvSpPr>
        <p:spPr>
          <a:xfrm flipH="false" flipV="false" rot="0">
            <a:off x="10712959" y="4220842"/>
            <a:ext cx="254811" cy="254811"/>
          </a:xfrm>
          <a:custGeom>
            <a:avLst/>
            <a:gdLst/>
            <a:ahLst/>
            <a:cxnLst/>
            <a:rect r="r" b="b" t="t" l="l"/>
            <a:pathLst>
              <a:path h="254811" w="254811">
                <a:moveTo>
                  <a:pt x="0" y="0"/>
                </a:moveTo>
                <a:lnTo>
                  <a:pt x="254810" y="0"/>
                </a:lnTo>
                <a:lnTo>
                  <a:pt x="254810" y="254810"/>
                </a:lnTo>
                <a:lnTo>
                  <a:pt x="0" y="25481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4" id="14"/>
          <p:cNvSpPr/>
          <p:nvPr/>
        </p:nvSpPr>
        <p:spPr>
          <a:xfrm flipH="false" flipV="false" rot="0">
            <a:off x="10712959" y="4881421"/>
            <a:ext cx="254811" cy="254811"/>
          </a:xfrm>
          <a:custGeom>
            <a:avLst/>
            <a:gdLst/>
            <a:ahLst/>
            <a:cxnLst/>
            <a:rect r="r" b="b" t="t" l="l"/>
            <a:pathLst>
              <a:path h="254811" w="254811">
                <a:moveTo>
                  <a:pt x="0" y="0"/>
                </a:moveTo>
                <a:lnTo>
                  <a:pt x="254810" y="0"/>
                </a:lnTo>
                <a:lnTo>
                  <a:pt x="254810" y="254811"/>
                </a:lnTo>
                <a:lnTo>
                  <a:pt x="0" y="25481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15" id="15"/>
          <p:cNvGrpSpPr/>
          <p:nvPr/>
        </p:nvGrpSpPr>
        <p:grpSpPr>
          <a:xfrm rot="0">
            <a:off x="200" y="9712389"/>
            <a:ext cx="18288000" cy="574611"/>
            <a:chOff x="0" y="0"/>
            <a:chExt cx="24384000" cy="766148"/>
          </a:xfrm>
        </p:grpSpPr>
        <p:sp>
          <p:nvSpPr>
            <p:cNvPr name="Freeform 16" id="16"/>
            <p:cNvSpPr/>
            <p:nvPr/>
          </p:nvSpPr>
          <p:spPr>
            <a:xfrm flipH="false" flipV="false" rot="0">
              <a:off x="0" y="0"/>
              <a:ext cx="24384000" cy="766099"/>
            </a:xfrm>
            <a:custGeom>
              <a:avLst/>
              <a:gdLst/>
              <a:ahLst/>
              <a:cxnLst/>
              <a:rect r="r" b="b" t="t" l="l"/>
              <a:pathLst>
                <a:path h="766099" w="24384000">
                  <a:moveTo>
                    <a:pt x="0" y="0"/>
                  </a:moveTo>
                  <a:lnTo>
                    <a:pt x="24384000" y="0"/>
                  </a:lnTo>
                  <a:lnTo>
                    <a:pt x="24384000" y="766099"/>
                  </a:lnTo>
                  <a:lnTo>
                    <a:pt x="0" y="766099"/>
                  </a:lnTo>
                  <a:close/>
                </a:path>
              </a:pathLst>
            </a:custGeom>
            <a:solidFill>
              <a:srgbClr val="1D96DB"/>
            </a:solidFill>
          </p:spPr>
        </p:sp>
      </p:grpSp>
      <p:sp>
        <p:nvSpPr>
          <p:cNvPr name="Freeform 17" id="17"/>
          <p:cNvSpPr/>
          <p:nvPr/>
        </p:nvSpPr>
        <p:spPr>
          <a:xfrm flipH="false" flipV="false" rot="0">
            <a:off x="16649959" y="9869444"/>
            <a:ext cx="1214195" cy="260500"/>
          </a:xfrm>
          <a:custGeom>
            <a:avLst/>
            <a:gdLst/>
            <a:ahLst/>
            <a:cxnLst/>
            <a:rect r="r" b="b" t="t" l="l"/>
            <a:pathLst>
              <a:path h="260500" w="1214195">
                <a:moveTo>
                  <a:pt x="0" y="0"/>
                </a:moveTo>
                <a:lnTo>
                  <a:pt x="1214195" y="0"/>
                </a:lnTo>
                <a:lnTo>
                  <a:pt x="1214195" y="260500"/>
                </a:lnTo>
                <a:lnTo>
                  <a:pt x="0" y="260500"/>
                </a:lnTo>
                <a:lnTo>
                  <a:pt x="0" y="0"/>
                </a:lnTo>
                <a:close/>
              </a:path>
            </a:pathLst>
          </a:custGeom>
          <a:blipFill>
            <a:blip r:embed="rId8">
              <a:alphaModFix amt="70000"/>
              <a:extLst>
                <a:ext uri="{96DAC541-7B7A-43D3-8B79-37D633B846F1}">
                  <asvg:svgBlip xmlns:asvg="http://schemas.microsoft.com/office/drawing/2016/SVG/main" r:embed="rId9"/>
                </a:ext>
              </a:extLst>
            </a:blip>
            <a:stretch>
              <a:fillRect l="0" t="0" r="0" b="0"/>
            </a:stretch>
          </a:blipFill>
        </p:spPr>
      </p:sp>
      <p:sp>
        <p:nvSpPr>
          <p:cNvPr name="TextBox 18" id="18"/>
          <p:cNvSpPr txBox="true"/>
          <p:nvPr/>
        </p:nvSpPr>
        <p:spPr>
          <a:xfrm rot="0">
            <a:off x="11068752" y="2520049"/>
            <a:ext cx="2034266" cy="676185"/>
          </a:xfrm>
          <a:prstGeom prst="rect">
            <a:avLst/>
          </a:prstGeom>
        </p:spPr>
        <p:txBody>
          <a:bodyPr anchor="t" rtlCol="false" tIns="0" lIns="0" bIns="0" rIns="0">
            <a:spAutoFit/>
          </a:bodyPr>
          <a:lstStyle/>
          <a:p>
            <a:pPr algn="just">
              <a:lnSpc>
                <a:spcPts val="2661"/>
              </a:lnSpc>
            </a:pPr>
            <a:r>
              <a:rPr lang="en-US" b="true" sz="2218">
                <a:solidFill>
                  <a:srgbClr val="737373"/>
                </a:solidFill>
                <a:latin typeface="Proxima Nova Bold"/>
                <a:ea typeface="Proxima Nova Bold"/>
                <a:cs typeface="Proxima Nova Bold"/>
                <a:sym typeface="Proxima Nova Bold"/>
              </a:rPr>
              <a:t>Cellular networks</a:t>
            </a:r>
          </a:p>
        </p:txBody>
      </p:sp>
      <p:sp>
        <p:nvSpPr>
          <p:cNvPr name="TextBox 19" id="19"/>
          <p:cNvSpPr txBox="true"/>
          <p:nvPr/>
        </p:nvSpPr>
        <p:spPr>
          <a:xfrm rot="0">
            <a:off x="11068752" y="3518654"/>
            <a:ext cx="2034266" cy="338027"/>
          </a:xfrm>
          <a:prstGeom prst="rect">
            <a:avLst/>
          </a:prstGeom>
        </p:spPr>
        <p:txBody>
          <a:bodyPr anchor="t" rtlCol="false" tIns="0" lIns="0" bIns="0" rIns="0">
            <a:spAutoFit/>
          </a:bodyPr>
          <a:lstStyle/>
          <a:p>
            <a:pPr algn="just">
              <a:lnSpc>
                <a:spcPts val="2661"/>
              </a:lnSpc>
            </a:pPr>
            <a:r>
              <a:rPr lang="en-US" b="true" sz="2218">
                <a:solidFill>
                  <a:srgbClr val="737373"/>
                </a:solidFill>
                <a:latin typeface="Proxima Nova Bold"/>
                <a:ea typeface="Proxima Nova Bold"/>
                <a:cs typeface="Proxima Nova Bold"/>
                <a:sym typeface="Proxima Nova Bold"/>
              </a:rPr>
              <a:t>Satellites</a:t>
            </a:r>
          </a:p>
        </p:txBody>
      </p:sp>
      <p:sp>
        <p:nvSpPr>
          <p:cNvPr name="TextBox 20" id="20"/>
          <p:cNvSpPr txBox="true"/>
          <p:nvPr/>
        </p:nvSpPr>
        <p:spPr>
          <a:xfrm rot="0">
            <a:off x="13969003" y="2520049"/>
            <a:ext cx="2114292" cy="338027"/>
          </a:xfrm>
          <a:prstGeom prst="rect">
            <a:avLst/>
          </a:prstGeom>
        </p:spPr>
        <p:txBody>
          <a:bodyPr anchor="t" rtlCol="false" tIns="0" lIns="0" bIns="0" rIns="0">
            <a:spAutoFit/>
          </a:bodyPr>
          <a:lstStyle/>
          <a:p>
            <a:pPr algn="just">
              <a:lnSpc>
                <a:spcPts val="2661"/>
              </a:lnSpc>
            </a:pPr>
            <a:r>
              <a:rPr lang="en-US" b="true" sz="2218">
                <a:solidFill>
                  <a:srgbClr val="737373"/>
                </a:solidFill>
                <a:latin typeface="Proxima Nova Bold"/>
                <a:ea typeface="Proxima Nova Bold"/>
                <a:cs typeface="Proxima Nova Bold"/>
                <a:sym typeface="Proxima Nova Bold"/>
              </a:rPr>
              <a:t>Kafka connector</a:t>
            </a:r>
          </a:p>
        </p:txBody>
      </p:sp>
      <p:sp>
        <p:nvSpPr>
          <p:cNvPr name="TextBox 21" id="21"/>
          <p:cNvSpPr txBox="true"/>
          <p:nvPr/>
        </p:nvSpPr>
        <p:spPr>
          <a:xfrm rot="0">
            <a:off x="11068752" y="4179234"/>
            <a:ext cx="2034266" cy="338027"/>
          </a:xfrm>
          <a:prstGeom prst="rect">
            <a:avLst/>
          </a:prstGeom>
        </p:spPr>
        <p:txBody>
          <a:bodyPr anchor="t" rtlCol="false" tIns="0" lIns="0" bIns="0" rIns="0">
            <a:spAutoFit/>
          </a:bodyPr>
          <a:lstStyle/>
          <a:p>
            <a:pPr algn="just">
              <a:lnSpc>
                <a:spcPts val="2661"/>
              </a:lnSpc>
            </a:pPr>
            <a:r>
              <a:rPr lang="en-US" b="true" sz="2218">
                <a:solidFill>
                  <a:srgbClr val="737373"/>
                </a:solidFill>
                <a:latin typeface="Proxima Nova Bold"/>
                <a:ea typeface="Proxima Nova Bold"/>
                <a:cs typeface="Proxima Nova Bold"/>
                <a:sym typeface="Proxima Nova Bold"/>
              </a:rPr>
              <a:t>LPWAN</a:t>
            </a:r>
          </a:p>
        </p:txBody>
      </p:sp>
      <p:sp>
        <p:nvSpPr>
          <p:cNvPr name="TextBox 22" id="22"/>
          <p:cNvSpPr txBox="true"/>
          <p:nvPr/>
        </p:nvSpPr>
        <p:spPr>
          <a:xfrm rot="0">
            <a:off x="13955006" y="3180628"/>
            <a:ext cx="2034266" cy="338027"/>
          </a:xfrm>
          <a:prstGeom prst="rect">
            <a:avLst/>
          </a:prstGeom>
        </p:spPr>
        <p:txBody>
          <a:bodyPr anchor="t" rtlCol="false" tIns="0" lIns="0" bIns="0" rIns="0">
            <a:spAutoFit/>
          </a:bodyPr>
          <a:lstStyle/>
          <a:p>
            <a:pPr algn="just">
              <a:lnSpc>
                <a:spcPts val="2661"/>
              </a:lnSpc>
            </a:pPr>
            <a:r>
              <a:rPr lang="en-US" b="true" sz="2218">
                <a:solidFill>
                  <a:srgbClr val="737373"/>
                </a:solidFill>
                <a:latin typeface="Proxima Nova Bold"/>
                <a:ea typeface="Proxima Nova Bold"/>
                <a:cs typeface="Proxima Nova Bold"/>
                <a:sym typeface="Proxima Nova Bold"/>
              </a:rPr>
              <a:t>TCP/UDP</a:t>
            </a:r>
          </a:p>
        </p:txBody>
      </p:sp>
      <p:sp>
        <p:nvSpPr>
          <p:cNvPr name="TextBox 23" id="23"/>
          <p:cNvSpPr txBox="true"/>
          <p:nvPr/>
        </p:nvSpPr>
        <p:spPr>
          <a:xfrm rot="0">
            <a:off x="11068752" y="4839813"/>
            <a:ext cx="2034266" cy="338027"/>
          </a:xfrm>
          <a:prstGeom prst="rect">
            <a:avLst/>
          </a:prstGeom>
        </p:spPr>
        <p:txBody>
          <a:bodyPr anchor="t" rtlCol="false" tIns="0" lIns="0" bIns="0" rIns="0">
            <a:spAutoFit/>
          </a:bodyPr>
          <a:lstStyle/>
          <a:p>
            <a:pPr algn="just">
              <a:lnSpc>
                <a:spcPts val="2661"/>
              </a:lnSpc>
            </a:pPr>
            <a:r>
              <a:rPr lang="en-US" b="true" sz="2218">
                <a:solidFill>
                  <a:srgbClr val="737373"/>
                </a:solidFill>
                <a:latin typeface="Proxima Nova Bold"/>
                <a:ea typeface="Proxima Nova Bold"/>
                <a:cs typeface="Proxima Nova Bold"/>
                <a:sym typeface="Proxima Nova Bold"/>
              </a:rPr>
              <a:t>MQTT</a:t>
            </a:r>
          </a:p>
        </p:txBody>
      </p:sp>
      <p:sp>
        <p:nvSpPr>
          <p:cNvPr name="TextBox 24" id="24"/>
          <p:cNvSpPr txBox="true"/>
          <p:nvPr/>
        </p:nvSpPr>
        <p:spPr>
          <a:xfrm rot="0">
            <a:off x="13955006" y="3841207"/>
            <a:ext cx="2034266" cy="338027"/>
          </a:xfrm>
          <a:prstGeom prst="rect">
            <a:avLst/>
          </a:prstGeom>
        </p:spPr>
        <p:txBody>
          <a:bodyPr anchor="t" rtlCol="false" tIns="0" lIns="0" bIns="0" rIns="0">
            <a:spAutoFit/>
          </a:bodyPr>
          <a:lstStyle/>
          <a:p>
            <a:pPr algn="just">
              <a:lnSpc>
                <a:spcPts val="2661"/>
              </a:lnSpc>
            </a:pPr>
            <a:r>
              <a:rPr lang="en-US" b="true" sz="2218">
                <a:solidFill>
                  <a:srgbClr val="737373"/>
                </a:solidFill>
                <a:latin typeface="Proxima Nova Bold"/>
                <a:ea typeface="Proxima Nova Bold"/>
                <a:cs typeface="Proxima Nova Bold"/>
                <a:sym typeface="Proxima Nova Bold"/>
              </a:rPr>
              <a:t>HTTP</a:t>
            </a:r>
          </a:p>
        </p:txBody>
      </p:sp>
      <p:sp>
        <p:nvSpPr>
          <p:cNvPr name="TextBox 25" id="25"/>
          <p:cNvSpPr txBox="true"/>
          <p:nvPr/>
        </p:nvSpPr>
        <p:spPr>
          <a:xfrm rot="0">
            <a:off x="1028700" y="1744315"/>
            <a:ext cx="7937330" cy="714375"/>
          </a:xfrm>
          <a:prstGeom prst="rect">
            <a:avLst/>
          </a:prstGeom>
        </p:spPr>
        <p:txBody>
          <a:bodyPr anchor="t" rtlCol="false" tIns="0" lIns="0" bIns="0" rIns="0">
            <a:spAutoFit/>
          </a:bodyPr>
          <a:lstStyle/>
          <a:p>
            <a:pPr algn="l">
              <a:lnSpc>
                <a:spcPts val="5759"/>
              </a:lnSpc>
              <a:spcBef>
                <a:spcPct val="0"/>
              </a:spcBef>
            </a:pPr>
            <a:r>
              <a:rPr lang="en-US" b="true" sz="4800">
                <a:solidFill>
                  <a:srgbClr val="000000"/>
                </a:solidFill>
                <a:latin typeface="Proxima Nova Bold"/>
                <a:ea typeface="Proxima Nova Bold"/>
                <a:cs typeface="Proxima Nova Bold"/>
                <a:sym typeface="Proxima Nova Bold"/>
              </a:rPr>
              <a:t>Comprehensive connectivity</a:t>
            </a:r>
          </a:p>
        </p:txBody>
      </p:sp>
      <p:sp>
        <p:nvSpPr>
          <p:cNvPr name="TextBox 26" id="26"/>
          <p:cNvSpPr txBox="true"/>
          <p:nvPr/>
        </p:nvSpPr>
        <p:spPr>
          <a:xfrm rot="0">
            <a:off x="1028700" y="2572594"/>
            <a:ext cx="8310840" cy="1800225"/>
          </a:xfrm>
          <a:prstGeom prst="rect">
            <a:avLst/>
          </a:prstGeom>
        </p:spPr>
        <p:txBody>
          <a:bodyPr anchor="t" rtlCol="false" tIns="0" lIns="0" bIns="0" rIns="0">
            <a:spAutoFit/>
          </a:bodyPr>
          <a:lstStyle/>
          <a:p>
            <a:pPr algn="l">
              <a:lnSpc>
                <a:spcPts val="2880"/>
              </a:lnSpc>
              <a:spcBef>
                <a:spcPct val="0"/>
              </a:spcBef>
            </a:pPr>
            <a:r>
              <a:rPr lang="en-US" sz="2400">
                <a:solidFill>
                  <a:srgbClr val="28323A"/>
                </a:solidFill>
                <a:latin typeface="Proxima Nova"/>
                <a:ea typeface="Proxima Nova"/>
                <a:cs typeface="Proxima Nova"/>
                <a:sym typeface="Proxima Nova"/>
              </a:rPr>
              <a:t>Maintain real-time control and responsiveness, even in challenging locations, boosting operational efficiency and reducing downtime. Whether devices send data directly to Navixy or your server first, Navixy can retrieve the information in multiple ways, ensuring a consistent data stream.</a:t>
            </a:r>
          </a:p>
        </p:txBody>
      </p:sp>
    </p:spTree>
  </p:cSld>
  <p:clrMapOvr>
    <a:masterClrMapping/>
  </p:clrMapOvr>
  <p:transition spd="slow">
    <p:push dir="l"/>
  </p:transition>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00" y="0"/>
            <a:ext cx="18288200" cy="10287000"/>
          </a:xfrm>
          <a:custGeom>
            <a:avLst/>
            <a:gdLst/>
            <a:ahLst/>
            <a:cxnLst/>
            <a:rect r="r" b="b" t="t" l="l"/>
            <a:pathLst>
              <a:path h="10287000" w="18288200">
                <a:moveTo>
                  <a:pt x="0" y="0"/>
                </a:moveTo>
                <a:lnTo>
                  <a:pt x="18288200" y="0"/>
                </a:lnTo>
                <a:lnTo>
                  <a:pt x="18288200" y="10287000"/>
                </a:lnTo>
                <a:lnTo>
                  <a:pt x="0" y="10287000"/>
                </a:lnTo>
                <a:lnTo>
                  <a:pt x="0" y="0"/>
                </a:lnTo>
                <a:close/>
              </a:path>
            </a:pathLst>
          </a:custGeom>
          <a:blipFill>
            <a:blip r:embed="rId2"/>
            <a:stretch>
              <a:fillRect l="0" t="0" r="-1221" b="-1222"/>
            </a:stretch>
          </a:blipFill>
        </p:spPr>
      </p:sp>
      <p:grpSp>
        <p:nvGrpSpPr>
          <p:cNvPr name="Group 3" id="3"/>
          <p:cNvGrpSpPr/>
          <p:nvPr/>
        </p:nvGrpSpPr>
        <p:grpSpPr>
          <a:xfrm rot="0">
            <a:off x="1028700" y="5224904"/>
            <a:ext cx="8096316" cy="609600"/>
            <a:chOff x="0" y="0"/>
            <a:chExt cx="10795088" cy="812800"/>
          </a:xfrm>
        </p:grpSpPr>
        <p:sp>
          <p:nvSpPr>
            <p:cNvPr name="TextBox 4" id="4"/>
            <p:cNvSpPr txBox="true"/>
            <p:nvPr/>
          </p:nvSpPr>
          <p:spPr>
            <a:xfrm rot="0">
              <a:off x="670909" y="-19050"/>
              <a:ext cx="10124178" cy="831850"/>
            </a:xfrm>
            <a:prstGeom prst="rect">
              <a:avLst/>
            </a:prstGeom>
          </p:spPr>
          <p:txBody>
            <a:bodyPr anchor="t" rtlCol="false" tIns="0" lIns="0" bIns="0" rIns="0">
              <a:spAutoFit/>
            </a:bodyPr>
            <a:lstStyle/>
            <a:p>
              <a:pPr algn="l">
                <a:lnSpc>
                  <a:spcPts val="2400"/>
                </a:lnSpc>
                <a:spcBef>
                  <a:spcPct val="0"/>
                </a:spcBef>
              </a:pPr>
              <a:r>
                <a:rPr lang="en-US" sz="2000">
                  <a:solidFill>
                    <a:srgbClr val="1090CF"/>
                  </a:solidFill>
                  <a:latin typeface="Roboto"/>
                  <a:ea typeface="Roboto"/>
                  <a:cs typeface="Roboto"/>
                  <a:sym typeface="Roboto"/>
                </a:rPr>
                <a:t>Minimize response times and downtime, managing devices remotely from any location.</a:t>
              </a:r>
            </a:p>
          </p:txBody>
        </p:sp>
        <p:sp>
          <p:nvSpPr>
            <p:cNvPr name="Freeform 5" id="5"/>
            <p:cNvSpPr/>
            <p:nvPr/>
          </p:nvSpPr>
          <p:spPr>
            <a:xfrm flipH="false" flipV="false" rot="0">
              <a:off x="0" y="0"/>
              <a:ext cx="574658" cy="574658"/>
            </a:xfrm>
            <a:custGeom>
              <a:avLst/>
              <a:gdLst/>
              <a:ahLst/>
              <a:cxnLst/>
              <a:rect r="r" b="b" t="t" l="l"/>
              <a:pathLst>
                <a:path h="574658" w="574658">
                  <a:moveTo>
                    <a:pt x="0" y="0"/>
                  </a:moveTo>
                  <a:lnTo>
                    <a:pt x="574658" y="0"/>
                  </a:lnTo>
                  <a:lnTo>
                    <a:pt x="574658" y="574658"/>
                  </a:lnTo>
                  <a:lnTo>
                    <a:pt x="0" y="574658"/>
                  </a:lnTo>
                  <a:lnTo>
                    <a:pt x="0" y="0"/>
                  </a:lnTo>
                  <a:close/>
                </a:path>
              </a:pathLst>
            </a:custGeom>
            <a:blipFill>
              <a:blip r:embed="rId3"/>
              <a:stretch>
                <a:fillRect l="0" t="0" r="0" b="0"/>
              </a:stretch>
            </a:blipFill>
          </p:spPr>
        </p:sp>
      </p:grpSp>
      <p:grpSp>
        <p:nvGrpSpPr>
          <p:cNvPr name="Group 6" id="6"/>
          <p:cNvGrpSpPr/>
          <p:nvPr/>
        </p:nvGrpSpPr>
        <p:grpSpPr>
          <a:xfrm rot="0">
            <a:off x="1038225" y="6236714"/>
            <a:ext cx="8096316" cy="914400"/>
            <a:chOff x="0" y="0"/>
            <a:chExt cx="10795088" cy="1219200"/>
          </a:xfrm>
        </p:grpSpPr>
        <p:sp>
          <p:nvSpPr>
            <p:cNvPr name="TextBox 7" id="7"/>
            <p:cNvSpPr txBox="true"/>
            <p:nvPr/>
          </p:nvSpPr>
          <p:spPr>
            <a:xfrm rot="0">
              <a:off x="670909" y="-19050"/>
              <a:ext cx="10124178" cy="1238250"/>
            </a:xfrm>
            <a:prstGeom prst="rect">
              <a:avLst/>
            </a:prstGeom>
          </p:spPr>
          <p:txBody>
            <a:bodyPr anchor="t" rtlCol="false" tIns="0" lIns="0" bIns="0" rIns="0">
              <a:spAutoFit/>
            </a:bodyPr>
            <a:lstStyle/>
            <a:p>
              <a:pPr algn="l">
                <a:lnSpc>
                  <a:spcPts val="2400"/>
                </a:lnSpc>
              </a:pPr>
              <a:r>
                <a:rPr lang="en-US" sz="2000">
                  <a:solidFill>
                    <a:srgbClr val="1090CF"/>
                  </a:solidFill>
                  <a:latin typeface="Roboto"/>
                  <a:ea typeface="Roboto"/>
                  <a:cs typeface="Roboto"/>
                  <a:sym typeface="Roboto"/>
                </a:rPr>
                <a:t>Adjust tracking modes, alert settings, and other parameters </a:t>
              </a:r>
            </a:p>
            <a:p>
              <a:pPr algn="l">
                <a:lnSpc>
                  <a:spcPts val="2400"/>
                </a:lnSpc>
                <a:spcBef>
                  <a:spcPct val="0"/>
                </a:spcBef>
              </a:pPr>
              <a:r>
                <a:rPr lang="en-US" sz="2000">
                  <a:solidFill>
                    <a:srgbClr val="1090CF"/>
                  </a:solidFill>
                  <a:latin typeface="Roboto"/>
                  <a:ea typeface="Roboto"/>
                  <a:cs typeface="Roboto"/>
                  <a:sym typeface="Roboto"/>
                </a:rPr>
                <a:t>to optimize device performance and address specific operational needs.</a:t>
              </a:r>
            </a:p>
          </p:txBody>
        </p:sp>
        <p:sp>
          <p:nvSpPr>
            <p:cNvPr name="Freeform 8" id="8"/>
            <p:cNvSpPr/>
            <p:nvPr/>
          </p:nvSpPr>
          <p:spPr>
            <a:xfrm flipH="false" flipV="false" rot="0">
              <a:off x="0" y="0"/>
              <a:ext cx="574658" cy="574658"/>
            </a:xfrm>
            <a:custGeom>
              <a:avLst/>
              <a:gdLst/>
              <a:ahLst/>
              <a:cxnLst/>
              <a:rect r="r" b="b" t="t" l="l"/>
              <a:pathLst>
                <a:path h="574658" w="574658">
                  <a:moveTo>
                    <a:pt x="0" y="0"/>
                  </a:moveTo>
                  <a:lnTo>
                    <a:pt x="574658" y="0"/>
                  </a:lnTo>
                  <a:lnTo>
                    <a:pt x="574658" y="574658"/>
                  </a:lnTo>
                  <a:lnTo>
                    <a:pt x="0" y="574658"/>
                  </a:lnTo>
                  <a:lnTo>
                    <a:pt x="0" y="0"/>
                  </a:lnTo>
                  <a:close/>
                </a:path>
              </a:pathLst>
            </a:custGeom>
            <a:blipFill>
              <a:blip r:embed="rId3"/>
              <a:stretch>
                <a:fillRect l="0" t="0" r="0" b="0"/>
              </a:stretch>
            </a:blipFill>
          </p:spPr>
        </p:sp>
      </p:grpSp>
      <p:grpSp>
        <p:nvGrpSpPr>
          <p:cNvPr name="Group 9" id="9"/>
          <p:cNvGrpSpPr/>
          <p:nvPr/>
        </p:nvGrpSpPr>
        <p:grpSpPr>
          <a:xfrm rot="0">
            <a:off x="1028700" y="7567869"/>
            <a:ext cx="8096316" cy="609600"/>
            <a:chOff x="0" y="0"/>
            <a:chExt cx="10795088" cy="812800"/>
          </a:xfrm>
        </p:grpSpPr>
        <p:sp>
          <p:nvSpPr>
            <p:cNvPr name="TextBox 10" id="10"/>
            <p:cNvSpPr txBox="true"/>
            <p:nvPr/>
          </p:nvSpPr>
          <p:spPr>
            <a:xfrm rot="0">
              <a:off x="670909" y="-19050"/>
              <a:ext cx="10124178" cy="831850"/>
            </a:xfrm>
            <a:prstGeom prst="rect">
              <a:avLst/>
            </a:prstGeom>
          </p:spPr>
          <p:txBody>
            <a:bodyPr anchor="t" rtlCol="false" tIns="0" lIns="0" bIns="0" rIns="0">
              <a:spAutoFit/>
            </a:bodyPr>
            <a:lstStyle/>
            <a:p>
              <a:pPr algn="l">
                <a:lnSpc>
                  <a:spcPts val="2400"/>
                </a:lnSpc>
                <a:spcBef>
                  <a:spcPct val="0"/>
                </a:spcBef>
              </a:pPr>
              <a:r>
                <a:rPr lang="en-US" sz="2000">
                  <a:solidFill>
                    <a:srgbClr val="1090CF"/>
                  </a:solidFill>
                  <a:latin typeface="Roboto"/>
                  <a:ea typeface="Roboto"/>
                  <a:cs typeface="Roboto"/>
                  <a:sym typeface="Roboto"/>
                </a:rPr>
                <a:t>Centralize device management and data monitoring from a single platform.</a:t>
              </a:r>
            </a:p>
          </p:txBody>
        </p:sp>
        <p:sp>
          <p:nvSpPr>
            <p:cNvPr name="Freeform 11" id="11"/>
            <p:cNvSpPr/>
            <p:nvPr/>
          </p:nvSpPr>
          <p:spPr>
            <a:xfrm flipH="false" flipV="false" rot="0">
              <a:off x="0" y="0"/>
              <a:ext cx="574658" cy="574658"/>
            </a:xfrm>
            <a:custGeom>
              <a:avLst/>
              <a:gdLst/>
              <a:ahLst/>
              <a:cxnLst/>
              <a:rect r="r" b="b" t="t" l="l"/>
              <a:pathLst>
                <a:path h="574658" w="574658">
                  <a:moveTo>
                    <a:pt x="0" y="0"/>
                  </a:moveTo>
                  <a:lnTo>
                    <a:pt x="574658" y="0"/>
                  </a:lnTo>
                  <a:lnTo>
                    <a:pt x="574658" y="574658"/>
                  </a:lnTo>
                  <a:lnTo>
                    <a:pt x="0" y="574658"/>
                  </a:lnTo>
                  <a:lnTo>
                    <a:pt x="0" y="0"/>
                  </a:lnTo>
                  <a:close/>
                </a:path>
              </a:pathLst>
            </a:custGeom>
            <a:blipFill>
              <a:blip r:embed="rId3"/>
              <a:stretch>
                <a:fillRect l="0" t="0" r="0" b="0"/>
              </a:stretch>
            </a:blipFill>
          </p:spPr>
        </p:sp>
      </p:grpSp>
      <p:sp>
        <p:nvSpPr>
          <p:cNvPr name="Freeform 12" id="12"/>
          <p:cNvSpPr/>
          <p:nvPr/>
        </p:nvSpPr>
        <p:spPr>
          <a:xfrm flipH="false" flipV="false" rot="0">
            <a:off x="9976077" y="1437760"/>
            <a:ext cx="6591305" cy="5446655"/>
          </a:xfrm>
          <a:custGeom>
            <a:avLst/>
            <a:gdLst/>
            <a:ahLst/>
            <a:cxnLst/>
            <a:rect r="r" b="b" t="t" l="l"/>
            <a:pathLst>
              <a:path h="5446655" w="6591305">
                <a:moveTo>
                  <a:pt x="0" y="0"/>
                </a:moveTo>
                <a:lnTo>
                  <a:pt x="6591306" y="0"/>
                </a:lnTo>
                <a:lnTo>
                  <a:pt x="6591306" y="5446654"/>
                </a:lnTo>
                <a:lnTo>
                  <a:pt x="0" y="5446654"/>
                </a:lnTo>
                <a:lnTo>
                  <a:pt x="0" y="0"/>
                </a:lnTo>
                <a:close/>
              </a:path>
            </a:pathLst>
          </a:custGeom>
          <a:blipFill>
            <a:blip r:embed="rId4"/>
            <a:stretch>
              <a:fillRect l="0" t="0" r="-10" b="0"/>
            </a:stretch>
          </a:blipFill>
        </p:spPr>
      </p:sp>
      <p:grpSp>
        <p:nvGrpSpPr>
          <p:cNvPr name="Group 13" id="13"/>
          <p:cNvGrpSpPr/>
          <p:nvPr/>
        </p:nvGrpSpPr>
        <p:grpSpPr>
          <a:xfrm rot="0">
            <a:off x="9878927" y="7660774"/>
            <a:ext cx="3674225" cy="804790"/>
            <a:chOff x="0" y="0"/>
            <a:chExt cx="4898966" cy="1073053"/>
          </a:xfrm>
        </p:grpSpPr>
        <p:sp>
          <p:nvSpPr>
            <p:cNvPr name="Freeform 14" id="14"/>
            <p:cNvSpPr/>
            <p:nvPr/>
          </p:nvSpPr>
          <p:spPr>
            <a:xfrm flipH="false" flipV="false" rot="0">
              <a:off x="0" y="0"/>
              <a:ext cx="1235023" cy="1073053"/>
            </a:xfrm>
            <a:custGeom>
              <a:avLst/>
              <a:gdLst/>
              <a:ahLst/>
              <a:cxnLst/>
              <a:rect r="r" b="b" t="t" l="l"/>
              <a:pathLst>
                <a:path h="1073053" w="1235023">
                  <a:moveTo>
                    <a:pt x="0" y="0"/>
                  </a:moveTo>
                  <a:lnTo>
                    <a:pt x="1235023" y="0"/>
                  </a:lnTo>
                  <a:lnTo>
                    <a:pt x="1235023" y="1073053"/>
                  </a:lnTo>
                  <a:lnTo>
                    <a:pt x="0" y="1073053"/>
                  </a:lnTo>
                  <a:lnTo>
                    <a:pt x="0" y="0"/>
                  </a:lnTo>
                  <a:close/>
                </a:path>
              </a:pathLst>
            </a:custGeom>
            <a:blipFill>
              <a:blip r:embed="rId5"/>
              <a:stretch>
                <a:fillRect l="0" t="0" r="0" b="0"/>
              </a:stretch>
            </a:blipFill>
          </p:spPr>
        </p:sp>
        <p:sp>
          <p:nvSpPr>
            <p:cNvPr name="TextBox 15" id="15"/>
            <p:cNvSpPr txBox="true"/>
            <p:nvPr/>
          </p:nvSpPr>
          <p:spPr>
            <a:xfrm rot="0">
              <a:off x="1419166" y="304752"/>
              <a:ext cx="3479800" cy="473075"/>
            </a:xfrm>
            <a:prstGeom prst="rect">
              <a:avLst/>
            </a:prstGeom>
          </p:spPr>
          <p:txBody>
            <a:bodyPr anchor="t" rtlCol="false" tIns="0" lIns="0" bIns="0" rIns="0">
              <a:spAutoFit/>
            </a:bodyPr>
            <a:lstStyle/>
            <a:p>
              <a:pPr algn="l">
                <a:lnSpc>
                  <a:spcPts val="2880"/>
                </a:lnSpc>
              </a:pPr>
              <a:r>
                <a:rPr lang="en-US" sz="2400" b="true">
                  <a:solidFill>
                    <a:srgbClr val="1090CF"/>
                  </a:solidFill>
                  <a:latin typeface="Proxima Nova Bold"/>
                  <a:ea typeface="Proxima Nova Bold"/>
                  <a:cs typeface="Proxima Nova Bold"/>
                  <a:sym typeface="Proxima Nova Bold"/>
                </a:rPr>
                <a:t>Device settings</a:t>
              </a:r>
            </a:p>
          </p:txBody>
        </p:sp>
      </p:grpSp>
      <p:grpSp>
        <p:nvGrpSpPr>
          <p:cNvPr name="Group 16" id="16"/>
          <p:cNvGrpSpPr/>
          <p:nvPr/>
        </p:nvGrpSpPr>
        <p:grpSpPr>
          <a:xfrm rot="0">
            <a:off x="13988848" y="7660774"/>
            <a:ext cx="3657194" cy="804790"/>
            <a:chOff x="0" y="0"/>
            <a:chExt cx="4876259" cy="1073053"/>
          </a:xfrm>
        </p:grpSpPr>
        <p:sp>
          <p:nvSpPr>
            <p:cNvPr name="Freeform 17" id="17"/>
            <p:cNvSpPr/>
            <p:nvPr/>
          </p:nvSpPr>
          <p:spPr>
            <a:xfrm flipH="false" flipV="false" rot="0">
              <a:off x="0" y="0"/>
              <a:ext cx="1145730" cy="1073053"/>
            </a:xfrm>
            <a:custGeom>
              <a:avLst/>
              <a:gdLst/>
              <a:ahLst/>
              <a:cxnLst/>
              <a:rect r="r" b="b" t="t" l="l"/>
              <a:pathLst>
                <a:path h="1073053" w="1145730">
                  <a:moveTo>
                    <a:pt x="0" y="0"/>
                  </a:moveTo>
                  <a:lnTo>
                    <a:pt x="1145730" y="0"/>
                  </a:lnTo>
                  <a:lnTo>
                    <a:pt x="1145730" y="1073053"/>
                  </a:lnTo>
                  <a:lnTo>
                    <a:pt x="0" y="1073053"/>
                  </a:lnTo>
                  <a:lnTo>
                    <a:pt x="0" y="0"/>
                  </a:lnTo>
                  <a:close/>
                </a:path>
              </a:pathLst>
            </a:custGeom>
            <a:blipFill>
              <a:blip r:embed="rId6"/>
              <a:stretch>
                <a:fillRect l="0" t="0" r="0" b="0"/>
              </a:stretch>
            </a:blipFill>
          </p:spPr>
        </p:sp>
        <p:sp>
          <p:nvSpPr>
            <p:cNvPr name="TextBox 18" id="18"/>
            <p:cNvSpPr txBox="true"/>
            <p:nvPr/>
          </p:nvSpPr>
          <p:spPr>
            <a:xfrm rot="0">
              <a:off x="1396459" y="304752"/>
              <a:ext cx="3479800" cy="473075"/>
            </a:xfrm>
            <a:prstGeom prst="rect">
              <a:avLst/>
            </a:prstGeom>
          </p:spPr>
          <p:txBody>
            <a:bodyPr anchor="t" rtlCol="false" tIns="0" lIns="0" bIns="0" rIns="0">
              <a:spAutoFit/>
            </a:bodyPr>
            <a:lstStyle/>
            <a:p>
              <a:pPr algn="l">
                <a:lnSpc>
                  <a:spcPts val="2880"/>
                </a:lnSpc>
              </a:pPr>
              <a:r>
                <a:rPr lang="en-US" sz="2400" b="true">
                  <a:solidFill>
                    <a:srgbClr val="1090CF"/>
                  </a:solidFill>
                  <a:latin typeface="Proxima Nova Bold"/>
                  <a:ea typeface="Proxima Nova Bold"/>
                  <a:cs typeface="Proxima Nova Bold"/>
                  <a:sym typeface="Proxima Nova Bold"/>
                </a:rPr>
                <a:t>Air Console</a:t>
              </a:r>
            </a:p>
          </p:txBody>
        </p:sp>
      </p:grpSp>
      <p:sp>
        <p:nvSpPr>
          <p:cNvPr name="TextBox 19" id="19"/>
          <p:cNvSpPr txBox="true"/>
          <p:nvPr/>
        </p:nvSpPr>
        <p:spPr>
          <a:xfrm rot="0">
            <a:off x="1028700" y="1772890"/>
            <a:ext cx="7937330" cy="1376172"/>
          </a:xfrm>
          <a:prstGeom prst="rect">
            <a:avLst/>
          </a:prstGeom>
        </p:spPr>
        <p:txBody>
          <a:bodyPr anchor="t" rtlCol="false" tIns="0" lIns="0" bIns="0" rIns="0">
            <a:spAutoFit/>
          </a:bodyPr>
          <a:lstStyle/>
          <a:p>
            <a:pPr algn="l">
              <a:lnSpc>
                <a:spcPts val="5423"/>
              </a:lnSpc>
            </a:pPr>
            <a:r>
              <a:rPr lang="en-US" sz="4800" b="true">
                <a:solidFill>
                  <a:srgbClr val="000000"/>
                </a:solidFill>
                <a:latin typeface="Proxima Nova Bold"/>
                <a:ea typeface="Proxima Nova Bold"/>
                <a:cs typeface="Proxima Nova Bold"/>
                <a:sym typeface="Proxima Nova Bold"/>
              </a:rPr>
              <a:t>Remote IoT device management</a:t>
            </a:r>
          </a:p>
        </p:txBody>
      </p:sp>
      <p:sp>
        <p:nvSpPr>
          <p:cNvPr name="TextBox 20" id="20"/>
          <p:cNvSpPr txBox="true"/>
          <p:nvPr/>
        </p:nvSpPr>
        <p:spPr>
          <a:xfrm rot="0">
            <a:off x="1028700" y="3253229"/>
            <a:ext cx="8115500" cy="1438275"/>
          </a:xfrm>
          <a:prstGeom prst="rect">
            <a:avLst/>
          </a:prstGeom>
        </p:spPr>
        <p:txBody>
          <a:bodyPr anchor="t" rtlCol="false" tIns="0" lIns="0" bIns="0" rIns="0">
            <a:spAutoFit/>
          </a:bodyPr>
          <a:lstStyle/>
          <a:p>
            <a:pPr algn="l">
              <a:lnSpc>
                <a:spcPts val="2880"/>
              </a:lnSpc>
              <a:spcBef>
                <a:spcPct val="0"/>
              </a:spcBef>
            </a:pPr>
            <a:r>
              <a:rPr lang="en-US" sz="2400">
                <a:solidFill>
                  <a:srgbClr val="28323A"/>
                </a:solidFill>
                <a:latin typeface="Proxima Nova"/>
                <a:ea typeface="Proxima Nova"/>
                <a:cs typeface="Proxima Nova"/>
                <a:sym typeface="Proxima Nova"/>
              </a:rPr>
              <a:t>Guaranty reliable, real-time data collection by monitoring and adjusting devices from anywhere on the go. Reduce downtime, cut maintenance costs, and keep operations running.</a:t>
            </a:r>
          </a:p>
        </p:txBody>
      </p:sp>
      <p:grpSp>
        <p:nvGrpSpPr>
          <p:cNvPr name="Group 21" id="21"/>
          <p:cNvGrpSpPr/>
          <p:nvPr/>
        </p:nvGrpSpPr>
        <p:grpSpPr>
          <a:xfrm rot="0">
            <a:off x="1028700" y="966570"/>
            <a:ext cx="2200300" cy="472945"/>
            <a:chOff x="0" y="0"/>
            <a:chExt cx="562142" cy="120830"/>
          </a:xfrm>
        </p:grpSpPr>
        <p:sp>
          <p:nvSpPr>
            <p:cNvPr name="Freeform 22" id="22"/>
            <p:cNvSpPr/>
            <p:nvPr/>
          </p:nvSpPr>
          <p:spPr>
            <a:xfrm flipH="false" flipV="false" rot="0">
              <a:off x="0" y="0"/>
              <a:ext cx="562142" cy="120830"/>
            </a:xfrm>
            <a:custGeom>
              <a:avLst/>
              <a:gdLst/>
              <a:ahLst/>
              <a:cxnLst/>
              <a:rect r="r" b="b" t="t" l="l"/>
              <a:pathLst>
                <a:path h="120830" w="562142">
                  <a:moveTo>
                    <a:pt x="35186" y="0"/>
                  </a:moveTo>
                  <a:lnTo>
                    <a:pt x="526956" y="0"/>
                  </a:lnTo>
                  <a:cubicBezTo>
                    <a:pt x="536288" y="0"/>
                    <a:pt x="545238" y="3707"/>
                    <a:pt x="551836" y="10306"/>
                  </a:cubicBezTo>
                  <a:cubicBezTo>
                    <a:pt x="558435" y="16904"/>
                    <a:pt x="562142" y="25854"/>
                    <a:pt x="562142" y="35186"/>
                  </a:cubicBezTo>
                  <a:lnTo>
                    <a:pt x="562142" y="85644"/>
                  </a:lnTo>
                  <a:cubicBezTo>
                    <a:pt x="562142" y="94976"/>
                    <a:pt x="558435" y="103926"/>
                    <a:pt x="551836" y="110524"/>
                  </a:cubicBezTo>
                  <a:cubicBezTo>
                    <a:pt x="545238" y="117123"/>
                    <a:pt x="536288" y="120830"/>
                    <a:pt x="526956" y="120830"/>
                  </a:cubicBezTo>
                  <a:lnTo>
                    <a:pt x="35186" y="120830"/>
                  </a:lnTo>
                  <a:cubicBezTo>
                    <a:pt x="25854" y="120830"/>
                    <a:pt x="16904" y="117123"/>
                    <a:pt x="10306" y="110524"/>
                  </a:cubicBezTo>
                  <a:cubicBezTo>
                    <a:pt x="3707" y="103926"/>
                    <a:pt x="0" y="94976"/>
                    <a:pt x="0" y="85644"/>
                  </a:cubicBezTo>
                  <a:lnTo>
                    <a:pt x="0" y="35186"/>
                  </a:lnTo>
                  <a:cubicBezTo>
                    <a:pt x="0" y="25854"/>
                    <a:pt x="3707" y="16904"/>
                    <a:pt x="10306" y="10306"/>
                  </a:cubicBezTo>
                  <a:cubicBezTo>
                    <a:pt x="16904" y="3707"/>
                    <a:pt x="25854" y="0"/>
                    <a:pt x="35186" y="0"/>
                  </a:cubicBezTo>
                  <a:close/>
                </a:path>
              </a:pathLst>
            </a:custGeom>
            <a:solidFill>
              <a:srgbClr val="CAE9FF"/>
            </a:solidFill>
          </p:spPr>
        </p:sp>
        <p:sp>
          <p:nvSpPr>
            <p:cNvPr name="TextBox 23" id="23"/>
            <p:cNvSpPr txBox="true"/>
            <p:nvPr/>
          </p:nvSpPr>
          <p:spPr>
            <a:xfrm>
              <a:off x="0" y="-28575"/>
              <a:ext cx="562142"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Data collection</a:t>
              </a:r>
            </a:p>
          </p:txBody>
        </p:sp>
      </p:grpSp>
      <p:grpSp>
        <p:nvGrpSpPr>
          <p:cNvPr name="Group 24" id="24"/>
          <p:cNvGrpSpPr/>
          <p:nvPr/>
        </p:nvGrpSpPr>
        <p:grpSpPr>
          <a:xfrm rot="0">
            <a:off x="200" y="9712389"/>
            <a:ext cx="18288000" cy="574611"/>
            <a:chOff x="0" y="0"/>
            <a:chExt cx="24384000" cy="766148"/>
          </a:xfrm>
        </p:grpSpPr>
        <p:sp>
          <p:nvSpPr>
            <p:cNvPr name="Freeform 25" id="25"/>
            <p:cNvSpPr/>
            <p:nvPr/>
          </p:nvSpPr>
          <p:spPr>
            <a:xfrm flipH="false" flipV="false" rot="0">
              <a:off x="0" y="0"/>
              <a:ext cx="24384000" cy="766099"/>
            </a:xfrm>
            <a:custGeom>
              <a:avLst/>
              <a:gdLst/>
              <a:ahLst/>
              <a:cxnLst/>
              <a:rect r="r" b="b" t="t" l="l"/>
              <a:pathLst>
                <a:path h="766099" w="24384000">
                  <a:moveTo>
                    <a:pt x="0" y="0"/>
                  </a:moveTo>
                  <a:lnTo>
                    <a:pt x="24384000" y="0"/>
                  </a:lnTo>
                  <a:lnTo>
                    <a:pt x="24384000" y="766099"/>
                  </a:lnTo>
                  <a:lnTo>
                    <a:pt x="0" y="766099"/>
                  </a:lnTo>
                  <a:close/>
                </a:path>
              </a:pathLst>
            </a:custGeom>
            <a:solidFill>
              <a:srgbClr val="1D96DB"/>
            </a:solidFill>
          </p:spPr>
        </p:sp>
      </p:grpSp>
      <p:sp>
        <p:nvSpPr>
          <p:cNvPr name="Freeform 26" id="26"/>
          <p:cNvSpPr/>
          <p:nvPr/>
        </p:nvSpPr>
        <p:spPr>
          <a:xfrm flipH="false" flipV="false" rot="0">
            <a:off x="16649959" y="9869444"/>
            <a:ext cx="1214195" cy="260500"/>
          </a:xfrm>
          <a:custGeom>
            <a:avLst/>
            <a:gdLst/>
            <a:ahLst/>
            <a:cxnLst/>
            <a:rect r="r" b="b" t="t" l="l"/>
            <a:pathLst>
              <a:path h="260500" w="1214195">
                <a:moveTo>
                  <a:pt x="0" y="0"/>
                </a:moveTo>
                <a:lnTo>
                  <a:pt x="1214195" y="0"/>
                </a:lnTo>
                <a:lnTo>
                  <a:pt x="1214195" y="260500"/>
                </a:lnTo>
                <a:lnTo>
                  <a:pt x="0" y="260500"/>
                </a:lnTo>
                <a:lnTo>
                  <a:pt x="0" y="0"/>
                </a:lnTo>
                <a:close/>
              </a:path>
            </a:pathLst>
          </a:custGeom>
          <a:blipFill>
            <a:blip r:embed="rId7">
              <a:alphaModFix amt="70000"/>
              <a:extLst>
                <a:ext uri="{96DAC541-7B7A-43D3-8B79-37D633B846F1}">
                  <asvg:svgBlip xmlns:asvg="http://schemas.microsoft.com/office/drawing/2016/SVG/main" r:embed="rId8"/>
                </a:ext>
              </a:extLst>
            </a:blip>
            <a:stretch>
              <a:fillRect l="0" t="0" r="0" b="0"/>
            </a:stretch>
          </a:blipFill>
        </p:spPr>
      </p:sp>
    </p:spTree>
  </p:cSld>
  <p:clrMapOvr>
    <a:masterClrMapping/>
  </p:clrMapOvr>
  <p:transition spd="slow">
    <p:push dir="l"/>
  </p:transition>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786412" y="1405695"/>
            <a:ext cx="7739673" cy="6395596"/>
          </a:xfrm>
          <a:custGeom>
            <a:avLst/>
            <a:gdLst/>
            <a:ahLst/>
            <a:cxnLst/>
            <a:rect r="r" b="b" t="t" l="l"/>
            <a:pathLst>
              <a:path h="6395596" w="7739673">
                <a:moveTo>
                  <a:pt x="0" y="0"/>
                </a:moveTo>
                <a:lnTo>
                  <a:pt x="7739673" y="0"/>
                </a:lnTo>
                <a:lnTo>
                  <a:pt x="7739673" y="6395596"/>
                </a:lnTo>
                <a:lnTo>
                  <a:pt x="0" y="6395596"/>
                </a:lnTo>
                <a:lnTo>
                  <a:pt x="0" y="0"/>
                </a:lnTo>
                <a:close/>
              </a:path>
            </a:pathLst>
          </a:custGeom>
          <a:blipFill>
            <a:blip r:embed="rId2"/>
            <a:stretch>
              <a:fillRect l="0" t="0" r="-10" b="0"/>
            </a:stretch>
          </a:blipFill>
        </p:spPr>
      </p:sp>
      <p:sp>
        <p:nvSpPr>
          <p:cNvPr name="Freeform 3" id="3"/>
          <p:cNvSpPr/>
          <p:nvPr/>
        </p:nvSpPr>
        <p:spPr>
          <a:xfrm flipH="false" flipV="false" rot="0">
            <a:off x="200" y="0"/>
            <a:ext cx="18288200" cy="10287000"/>
          </a:xfrm>
          <a:custGeom>
            <a:avLst/>
            <a:gdLst/>
            <a:ahLst/>
            <a:cxnLst/>
            <a:rect r="r" b="b" t="t" l="l"/>
            <a:pathLst>
              <a:path h="10287000" w="18288200">
                <a:moveTo>
                  <a:pt x="0" y="0"/>
                </a:moveTo>
                <a:lnTo>
                  <a:pt x="18288200" y="0"/>
                </a:lnTo>
                <a:lnTo>
                  <a:pt x="18288200" y="10287000"/>
                </a:lnTo>
                <a:lnTo>
                  <a:pt x="0" y="10287000"/>
                </a:lnTo>
                <a:lnTo>
                  <a:pt x="0" y="0"/>
                </a:lnTo>
                <a:close/>
              </a:path>
            </a:pathLst>
          </a:custGeom>
          <a:blipFill>
            <a:blip r:embed="rId3"/>
            <a:stretch>
              <a:fillRect l="0" t="0" r="-1221" b="-1222"/>
            </a:stretch>
          </a:blipFill>
        </p:spPr>
      </p:sp>
      <p:sp>
        <p:nvSpPr>
          <p:cNvPr name="Freeform 4" id="4"/>
          <p:cNvSpPr/>
          <p:nvPr/>
        </p:nvSpPr>
        <p:spPr>
          <a:xfrm flipH="false" flipV="false" rot="0">
            <a:off x="9648510" y="1439515"/>
            <a:ext cx="8058494" cy="4629747"/>
          </a:xfrm>
          <a:custGeom>
            <a:avLst/>
            <a:gdLst/>
            <a:ahLst/>
            <a:cxnLst/>
            <a:rect r="r" b="b" t="t" l="l"/>
            <a:pathLst>
              <a:path h="4629747" w="8058494">
                <a:moveTo>
                  <a:pt x="0" y="0"/>
                </a:moveTo>
                <a:lnTo>
                  <a:pt x="8058494" y="0"/>
                </a:lnTo>
                <a:lnTo>
                  <a:pt x="8058494" y="4629748"/>
                </a:lnTo>
                <a:lnTo>
                  <a:pt x="0" y="4629748"/>
                </a:lnTo>
                <a:lnTo>
                  <a:pt x="0" y="0"/>
                </a:lnTo>
                <a:close/>
              </a:path>
            </a:pathLst>
          </a:custGeom>
          <a:blipFill>
            <a:blip r:embed="rId4"/>
            <a:stretch>
              <a:fillRect l="-240" t="0" r="-12258" b="0"/>
            </a:stretch>
          </a:blipFill>
        </p:spPr>
      </p:sp>
      <p:grpSp>
        <p:nvGrpSpPr>
          <p:cNvPr name="Group 5" id="5"/>
          <p:cNvGrpSpPr/>
          <p:nvPr/>
        </p:nvGrpSpPr>
        <p:grpSpPr>
          <a:xfrm rot="0">
            <a:off x="1028700" y="4203914"/>
            <a:ext cx="4947921" cy="609600"/>
            <a:chOff x="0" y="0"/>
            <a:chExt cx="6597228" cy="812800"/>
          </a:xfrm>
        </p:grpSpPr>
        <p:sp>
          <p:nvSpPr>
            <p:cNvPr name="TextBox 6" id="6"/>
            <p:cNvSpPr txBox="true"/>
            <p:nvPr/>
          </p:nvSpPr>
          <p:spPr>
            <a:xfrm rot="0">
              <a:off x="670909" y="-19050"/>
              <a:ext cx="5926319" cy="831850"/>
            </a:xfrm>
            <a:prstGeom prst="rect">
              <a:avLst/>
            </a:prstGeom>
          </p:spPr>
          <p:txBody>
            <a:bodyPr anchor="t" rtlCol="false" tIns="0" lIns="0" bIns="0" rIns="0">
              <a:spAutoFit/>
            </a:bodyPr>
            <a:lstStyle/>
            <a:p>
              <a:pPr algn="l">
                <a:lnSpc>
                  <a:spcPts val="2400"/>
                </a:lnSpc>
              </a:pPr>
              <a:r>
                <a:rPr lang="en-US" sz="2000">
                  <a:solidFill>
                    <a:srgbClr val="1090CF"/>
                  </a:solidFill>
                  <a:latin typeface="Roboto"/>
                  <a:ea typeface="Roboto"/>
                  <a:cs typeface="Roboto"/>
                  <a:sym typeface="Roboto"/>
                </a:rPr>
                <a:t>Set how often the device collects </a:t>
              </a:r>
            </a:p>
            <a:p>
              <a:pPr algn="l">
                <a:lnSpc>
                  <a:spcPts val="2400"/>
                </a:lnSpc>
                <a:spcBef>
                  <a:spcPct val="0"/>
                </a:spcBef>
              </a:pPr>
              <a:r>
                <a:rPr lang="en-US" sz="2000">
                  <a:solidFill>
                    <a:srgbClr val="1090CF"/>
                  </a:solidFill>
                  <a:latin typeface="Roboto"/>
                  <a:ea typeface="Roboto"/>
                  <a:cs typeface="Roboto"/>
                  <a:sym typeface="Roboto"/>
                </a:rPr>
                <a:t>and sends GPS data.</a:t>
              </a:r>
            </a:p>
          </p:txBody>
        </p:sp>
        <p:sp>
          <p:nvSpPr>
            <p:cNvPr name="Freeform 7" id="7"/>
            <p:cNvSpPr/>
            <p:nvPr/>
          </p:nvSpPr>
          <p:spPr>
            <a:xfrm flipH="false" flipV="false" rot="0">
              <a:off x="0" y="0"/>
              <a:ext cx="574658" cy="574658"/>
            </a:xfrm>
            <a:custGeom>
              <a:avLst/>
              <a:gdLst/>
              <a:ahLst/>
              <a:cxnLst/>
              <a:rect r="r" b="b" t="t" l="l"/>
              <a:pathLst>
                <a:path h="574658" w="574658">
                  <a:moveTo>
                    <a:pt x="0" y="0"/>
                  </a:moveTo>
                  <a:lnTo>
                    <a:pt x="574658" y="0"/>
                  </a:lnTo>
                  <a:lnTo>
                    <a:pt x="574658" y="574658"/>
                  </a:lnTo>
                  <a:lnTo>
                    <a:pt x="0" y="574658"/>
                  </a:lnTo>
                  <a:lnTo>
                    <a:pt x="0" y="0"/>
                  </a:lnTo>
                  <a:close/>
                </a:path>
              </a:pathLst>
            </a:custGeom>
            <a:blipFill>
              <a:blip r:embed="rId5"/>
              <a:stretch>
                <a:fillRect l="0" t="0" r="0" b="0"/>
              </a:stretch>
            </a:blipFill>
          </p:spPr>
        </p:sp>
      </p:grpSp>
      <p:grpSp>
        <p:nvGrpSpPr>
          <p:cNvPr name="Group 8" id="8"/>
          <p:cNvGrpSpPr/>
          <p:nvPr/>
        </p:nvGrpSpPr>
        <p:grpSpPr>
          <a:xfrm rot="0">
            <a:off x="1028700" y="5241481"/>
            <a:ext cx="4947921" cy="609600"/>
            <a:chOff x="0" y="0"/>
            <a:chExt cx="6597228" cy="812800"/>
          </a:xfrm>
        </p:grpSpPr>
        <p:sp>
          <p:nvSpPr>
            <p:cNvPr name="TextBox 9" id="9"/>
            <p:cNvSpPr txBox="true"/>
            <p:nvPr/>
          </p:nvSpPr>
          <p:spPr>
            <a:xfrm rot="0">
              <a:off x="670909" y="-19050"/>
              <a:ext cx="5926319" cy="831850"/>
            </a:xfrm>
            <a:prstGeom prst="rect">
              <a:avLst/>
            </a:prstGeom>
          </p:spPr>
          <p:txBody>
            <a:bodyPr anchor="t" rtlCol="false" tIns="0" lIns="0" bIns="0" rIns="0">
              <a:spAutoFit/>
            </a:bodyPr>
            <a:lstStyle/>
            <a:p>
              <a:pPr algn="l">
                <a:lnSpc>
                  <a:spcPts val="2400"/>
                </a:lnSpc>
                <a:spcBef>
                  <a:spcPct val="0"/>
                </a:spcBef>
              </a:pPr>
              <a:r>
                <a:rPr lang="en-US" sz="2000">
                  <a:solidFill>
                    <a:srgbClr val="1090CF"/>
                  </a:solidFill>
                  <a:latin typeface="Roboto"/>
                  <a:ea typeface="Roboto"/>
                  <a:cs typeface="Roboto"/>
                  <a:sym typeface="Roboto"/>
                </a:rPr>
                <a:t>Manage ignition-related functions like vehicle start/stop detection.</a:t>
              </a:r>
            </a:p>
          </p:txBody>
        </p:sp>
        <p:sp>
          <p:nvSpPr>
            <p:cNvPr name="Freeform 10" id="10"/>
            <p:cNvSpPr/>
            <p:nvPr/>
          </p:nvSpPr>
          <p:spPr>
            <a:xfrm flipH="false" flipV="false" rot="0">
              <a:off x="0" y="0"/>
              <a:ext cx="574658" cy="574658"/>
            </a:xfrm>
            <a:custGeom>
              <a:avLst/>
              <a:gdLst/>
              <a:ahLst/>
              <a:cxnLst/>
              <a:rect r="r" b="b" t="t" l="l"/>
              <a:pathLst>
                <a:path h="574658" w="574658">
                  <a:moveTo>
                    <a:pt x="0" y="0"/>
                  </a:moveTo>
                  <a:lnTo>
                    <a:pt x="574658" y="0"/>
                  </a:lnTo>
                  <a:lnTo>
                    <a:pt x="574658" y="574658"/>
                  </a:lnTo>
                  <a:lnTo>
                    <a:pt x="0" y="574658"/>
                  </a:lnTo>
                  <a:lnTo>
                    <a:pt x="0" y="0"/>
                  </a:lnTo>
                  <a:close/>
                </a:path>
              </a:pathLst>
            </a:custGeom>
            <a:blipFill>
              <a:blip r:embed="rId5"/>
              <a:stretch>
                <a:fillRect l="0" t="0" r="0" b="0"/>
              </a:stretch>
            </a:blipFill>
          </p:spPr>
        </p:sp>
      </p:grpSp>
      <p:grpSp>
        <p:nvGrpSpPr>
          <p:cNvPr name="Group 11" id="11"/>
          <p:cNvGrpSpPr/>
          <p:nvPr/>
        </p:nvGrpSpPr>
        <p:grpSpPr>
          <a:xfrm rot="0">
            <a:off x="1028700" y="6279047"/>
            <a:ext cx="4947921" cy="609719"/>
            <a:chOff x="0" y="0"/>
            <a:chExt cx="6597228" cy="812959"/>
          </a:xfrm>
        </p:grpSpPr>
        <p:sp>
          <p:nvSpPr>
            <p:cNvPr name="TextBox 12" id="12"/>
            <p:cNvSpPr txBox="true"/>
            <p:nvPr/>
          </p:nvSpPr>
          <p:spPr>
            <a:xfrm rot="0">
              <a:off x="670909" y="-19050"/>
              <a:ext cx="5926319" cy="832009"/>
            </a:xfrm>
            <a:prstGeom prst="rect">
              <a:avLst/>
            </a:prstGeom>
          </p:spPr>
          <p:txBody>
            <a:bodyPr anchor="t" rtlCol="false" tIns="0" lIns="0" bIns="0" rIns="0">
              <a:spAutoFit/>
            </a:bodyPr>
            <a:lstStyle/>
            <a:p>
              <a:pPr algn="l">
                <a:lnSpc>
                  <a:spcPts val="2400"/>
                </a:lnSpc>
                <a:spcBef>
                  <a:spcPct val="0"/>
                </a:spcBef>
              </a:pPr>
              <a:r>
                <a:rPr lang="en-US" sz="2000">
                  <a:solidFill>
                    <a:srgbClr val="1090CF"/>
                  </a:solidFill>
                  <a:latin typeface="Roboto"/>
                  <a:ea typeface="Roboto"/>
                  <a:cs typeface="Roboto"/>
                  <a:sym typeface="Roboto"/>
                </a:rPr>
                <a:t>Enable alerts like tow detection or harsh driving.</a:t>
              </a:r>
            </a:p>
          </p:txBody>
        </p:sp>
        <p:sp>
          <p:nvSpPr>
            <p:cNvPr name="Freeform 13" id="13"/>
            <p:cNvSpPr/>
            <p:nvPr/>
          </p:nvSpPr>
          <p:spPr>
            <a:xfrm flipH="false" flipV="false" rot="0">
              <a:off x="0" y="0"/>
              <a:ext cx="574658" cy="574658"/>
            </a:xfrm>
            <a:custGeom>
              <a:avLst/>
              <a:gdLst/>
              <a:ahLst/>
              <a:cxnLst/>
              <a:rect r="r" b="b" t="t" l="l"/>
              <a:pathLst>
                <a:path h="574658" w="574658">
                  <a:moveTo>
                    <a:pt x="0" y="0"/>
                  </a:moveTo>
                  <a:lnTo>
                    <a:pt x="574658" y="0"/>
                  </a:lnTo>
                  <a:lnTo>
                    <a:pt x="574658" y="574658"/>
                  </a:lnTo>
                  <a:lnTo>
                    <a:pt x="0" y="574658"/>
                  </a:lnTo>
                  <a:lnTo>
                    <a:pt x="0" y="0"/>
                  </a:lnTo>
                  <a:close/>
                </a:path>
              </a:pathLst>
            </a:custGeom>
            <a:blipFill>
              <a:blip r:embed="rId5"/>
              <a:stretch>
                <a:fillRect l="0" t="0" r="0" b="0"/>
              </a:stretch>
            </a:blipFill>
          </p:spPr>
        </p:sp>
      </p:grpSp>
      <p:grpSp>
        <p:nvGrpSpPr>
          <p:cNvPr name="Group 14" id="14"/>
          <p:cNvGrpSpPr/>
          <p:nvPr/>
        </p:nvGrpSpPr>
        <p:grpSpPr>
          <a:xfrm rot="0">
            <a:off x="1028700" y="7316614"/>
            <a:ext cx="4947921" cy="609719"/>
            <a:chOff x="0" y="0"/>
            <a:chExt cx="6597228" cy="812959"/>
          </a:xfrm>
        </p:grpSpPr>
        <p:sp>
          <p:nvSpPr>
            <p:cNvPr name="TextBox 15" id="15"/>
            <p:cNvSpPr txBox="true"/>
            <p:nvPr/>
          </p:nvSpPr>
          <p:spPr>
            <a:xfrm rot="0">
              <a:off x="670909" y="-19050"/>
              <a:ext cx="5926319" cy="832009"/>
            </a:xfrm>
            <a:prstGeom prst="rect">
              <a:avLst/>
            </a:prstGeom>
          </p:spPr>
          <p:txBody>
            <a:bodyPr anchor="t" rtlCol="false" tIns="0" lIns="0" bIns="0" rIns="0">
              <a:spAutoFit/>
            </a:bodyPr>
            <a:lstStyle/>
            <a:p>
              <a:pPr algn="l">
                <a:lnSpc>
                  <a:spcPts val="2400"/>
                </a:lnSpc>
                <a:spcBef>
                  <a:spcPct val="0"/>
                </a:spcBef>
              </a:pPr>
              <a:r>
                <a:rPr lang="en-US" sz="2000">
                  <a:solidFill>
                    <a:srgbClr val="1090CF"/>
                  </a:solidFill>
                  <a:latin typeface="Roboto"/>
                  <a:ea typeface="Roboto"/>
                  <a:cs typeface="Roboto"/>
                  <a:sym typeface="Roboto"/>
                </a:rPr>
                <a:t>Set up sensors and parameters like CAN BUS, fuel, temperature, etc.</a:t>
              </a:r>
            </a:p>
          </p:txBody>
        </p:sp>
        <p:sp>
          <p:nvSpPr>
            <p:cNvPr name="Freeform 16" id="16"/>
            <p:cNvSpPr/>
            <p:nvPr/>
          </p:nvSpPr>
          <p:spPr>
            <a:xfrm flipH="false" flipV="false" rot="0">
              <a:off x="0" y="0"/>
              <a:ext cx="574658" cy="574658"/>
            </a:xfrm>
            <a:custGeom>
              <a:avLst/>
              <a:gdLst/>
              <a:ahLst/>
              <a:cxnLst/>
              <a:rect r="r" b="b" t="t" l="l"/>
              <a:pathLst>
                <a:path h="574658" w="574658">
                  <a:moveTo>
                    <a:pt x="0" y="0"/>
                  </a:moveTo>
                  <a:lnTo>
                    <a:pt x="574658" y="0"/>
                  </a:lnTo>
                  <a:lnTo>
                    <a:pt x="574658" y="574658"/>
                  </a:lnTo>
                  <a:lnTo>
                    <a:pt x="0" y="574658"/>
                  </a:lnTo>
                  <a:lnTo>
                    <a:pt x="0" y="0"/>
                  </a:lnTo>
                  <a:close/>
                </a:path>
              </a:pathLst>
            </a:custGeom>
            <a:blipFill>
              <a:blip r:embed="rId5"/>
              <a:stretch>
                <a:fillRect l="0" t="0" r="0" b="0"/>
              </a:stretch>
            </a:blipFill>
          </p:spPr>
        </p:sp>
      </p:grpSp>
      <p:grpSp>
        <p:nvGrpSpPr>
          <p:cNvPr name="Group 17" id="17"/>
          <p:cNvGrpSpPr/>
          <p:nvPr/>
        </p:nvGrpSpPr>
        <p:grpSpPr>
          <a:xfrm rot="0">
            <a:off x="1028700" y="966570"/>
            <a:ext cx="2200300" cy="472945"/>
            <a:chOff x="0" y="0"/>
            <a:chExt cx="562142" cy="120830"/>
          </a:xfrm>
        </p:grpSpPr>
        <p:sp>
          <p:nvSpPr>
            <p:cNvPr name="Freeform 18" id="18"/>
            <p:cNvSpPr/>
            <p:nvPr/>
          </p:nvSpPr>
          <p:spPr>
            <a:xfrm flipH="false" flipV="false" rot="0">
              <a:off x="0" y="0"/>
              <a:ext cx="562142" cy="120830"/>
            </a:xfrm>
            <a:custGeom>
              <a:avLst/>
              <a:gdLst/>
              <a:ahLst/>
              <a:cxnLst/>
              <a:rect r="r" b="b" t="t" l="l"/>
              <a:pathLst>
                <a:path h="120830" w="562142">
                  <a:moveTo>
                    <a:pt x="35186" y="0"/>
                  </a:moveTo>
                  <a:lnTo>
                    <a:pt x="526956" y="0"/>
                  </a:lnTo>
                  <a:cubicBezTo>
                    <a:pt x="536288" y="0"/>
                    <a:pt x="545238" y="3707"/>
                    <a:pt x="551836" y="10306"/>
                  </a:cubicBezTo>
                  <a:cubicBezTo>
                    <a:pt x="558435" y="16904"/>
                    <a:pt x="562142" y="25854"/>
                    <a:pt x="562142" y="35186"/>
                  </a:cubicBezTo>
                  <a:lnTo>
                    <a:pt x="562142" y="85644"/>
                  </a:lnTo>
                  <a:cubicBezTo>
                    <a:pt x="562142" y="94976"/>
                    <a:pt x="558435" y="103926"/>
                    <a:pt x="551836" y="110524"/>
                  </a:cubicBezTo>
                  <a:cubicBezTo>
                    <a:pt x="545238" y="117123"/>
                    <a:pt x="536288" y="120830"/>
                    <a:pt x="526956" y="120830"/>
                  </a:cubicBezTo>
                  <a:lnTo>
                    <a:pt x="35186" y="120830"/>
                  </a:lnTo>
                  <a:cubicBezTo>
                    <a:pt x="25854" y="120830"/>
                    <a:pt x="16904" y="117123"/>
                    <a:pt x="10306" y="110524"/>
                  </a:cubicBezTo>
                  <a:cubicBezTo>
                    <a:pt x="3707" y="103926"/>
                    <a:pt x="0" y="94976"/>
                    <a:pt x="0" y="85644"/>
                  </a:cubicBezTo>
                  <a:lnTo>
                    <a:pt x="0" y="35186"/>
                  </a:lnTo>
                  <a:cubicBezTo>
                    <a:pt x="0" y="25854"/>
                    <a:pt x="3707" y="16904"/>
                    <a:pt x="10306" y="10306"/>
                  </a:cubicBezTo>
                  <a:cubicBezTo>
                    <a:pt x="16904" y="3707"/>
                    <a:pt x="25854" y="0"/>
                    <a:pt x="35186" y="0"/>
                  </a:cubicBezTo>
                  <a:close/>
                </a:path>
              </a:pathLst>
            </a:custGeom>
            <a:solidFill>
              <a:srgbClr val="CAE9FF"/>
            </a:solidFill>
          </p:spPr>
        </p:sp>
        <p:sp>
          <p:nvSpPr>
            <p:cNvPr name="TextBox 19" id="19"/>
            <p:cNvSpPr txBox="true"/>
            <p:nvPr/>
          </p:nvSpPr>
          <p:spPr>
            <a:xfrm>
              <a:off x="0" y="-28575"/>
              <a:ext cx="562142"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Data collection</a:t>
              </a:r>
            </a:p>
          </p:txBody>
        </p:sp>
      </p:grpSp>
      <p:sp>
        <p:nvSpPr>
          <p:cNvPr name="Freeform 20" id="20"/>
          <p:cNvSpPr/>
          <p:nvPr/>
        </p:nvSpPr>
        <p:spPr>
          <a:xfrm flipH="false" flipV="false" rot="0">
            <a:off x="7603108" y="4956325"/>
            <a:ext cx="5143358" cy="3510342"/>
          </a:xfrm>
          <a:custGeom>
            <a:avLst/>
            <a:gdLst/>
            <a:ahLst/>
            <a:cxnLst/>
            <a:rect r="r" b="b" t="t" l="l"/>
            <a:pathLst>
              <a:path h="3510342" w="5143358">
                <a:moveTo>
                  <a:pt x="0" y="0"/>
                </a:moveTo>
                <a:lnTo>
                  <a:pt x="5143358" y="0"/>
                </a:lnTo>
                <a:lnTo>
                  <a:pt x="5143358" y="3510342"/>
                </a:lnTo>
                <a:lnTo>
                  <a:pt x="0" y="3510342"/>
                </a:lnTo>
                <a:lnTo>
                  <a:pt x="0" y="0"/>
                </a:lnTo>
                <a:close/>
              </a:path>
            </a:pathLst>
          </a:custGeom>
          <a:blipFill>
            <a:blip r:embed="rId6"/>
            <a:stretch>
              <a:fillRect l="0" t="0" r="0" b="0"/>
            </a:stretch>
          </a:blipFill>
        </p:spPr>
      </p:sp>
      <p:sp>
        <p:nvSpPr>
          <p:cNvPr name="TextBox 21" id="21"/>
          <p:cNvSpPr txBox="true"/>
          <p:nvPr/>
        </p:nvSpPr>
        <p:spPr>
          <a:xfrm rot="0">
            <a:off x="1028700" y="1744315"/>
            <a:ext cx="7937330" cy="714375"/>
          </a:xfrm>
          <a:prstGeom prst="rect">
            <a:avLst/>
          </a:prstGeom>
        </p:spPr>
        <p:txBody>
          <a:bodyPr anchor="t" rtlCol="false" tIns="0" lIns="0" bIns="0" rIns="0">
            <a:spAutoFit/>
          </a:bodyPr>
          <a:lstStyle/>
          <a:p>
            <a:pPr algn="l">
              <a:lnSpc>
                <a:spcPts val="5759"/>
              </a:lnSpc>
              <a:spcBef>
                <a:spcPct val="0"/>
              </a:spcBef>
            </a:pPr>
            <a:r>
              <a:rPr lang="en-US" b="true" sz="4800">
                <a:solidFill>
                  <a:srgbClr val="000000"/>
                </a:solidFill>
                <a:latin typeface="Proxima Nova Bold"/>
                <a:ea typeface="Proxima Nova Bold"/>
                <a:cs typeface="Proxima Nova Bold"/>
                <a:sym typeface="Proxima Nova Bold"/>
              </a:rPr>
              <a:t>Device settings</a:t>
            </a:r>
          </a:p>
        </p:txBody>
      </p:sp>
      <p:sp>
        <p:nvSpPr>
          <p:cNvPr name="TextBox 22" id="22"/>
          <p:cNvSpPr txBox="true"/>
          <p:nvPr/>
        </p:nvSpPr>
        <p:spPr>
          <a:xfrm rot="0">
            <a:off x="1028700" y="2572594"/>
            <a:ext cx="7107777" cy="1076325"/>
          </a:xfrm>
          <a:prstGeom prst="rect">
            <a:avLst/>
          </a:prstGeom>
        </p:spPr>
        <p:txBody>
          <a:bodyPr anchor="t" rtlCol="false" tIns="0" lIns="0" bIns="0" rIns="0">
            <a:spAutoFit/>
          </a:bodyPr>
          <a:lstStyle/>
          <a:p>
            <a:pPr algn="l">
              <a:lnSpc>
                <a:spcPts val="2880"/>
              </a:lnSpc>
              <a:spcBef>
                <a:spcPct val="0"/>
              </a:spcBef>
            </a:pPr>
            <a:r>
              <a:rPr lang="en-US" sz="2400">
                <a:solidFill>
                  <a:srgbClr val="28323A"/>
                </a:solidFill>
                <a:latin typeface="Proxima Nova"/>
                <a:ea typeface="Proxima Nova"/>
                <a:cs typeface="Proxima Nova"/>
                <a:sym typeface="Proxima Nova"/>
              </a:rPr>
              <a:t>Configure devices remotely, setup device sensors, and apply other settings related to particular devices (assets).</a:t>
            </a:r>
          </a:p>
        </p:txBody>
      </p:sp>
      <p:grpSp>
        <p:nvGrpSpPr>
          <p:cNvPr name="Group 23" id="23"/>
          <p:cNvGrpSpPr/>
          <p:nvPr/>
        </p:nvGrpSpPr>
        <p:grpSpPr>
          <a:xfrm rot="0">
            <a:off x="3374596" y="966570"/>
            <a:ext cx="3682334" cy="472945"/>
            <a:chOff x="0" y="0"/>
            <a:chExt cx="940778" cy="120830"/>
          </a:xfrm>
        </p:grpSpPr>
        <p:sp>
          <p:nvSpPr>
            <p:cNvPr name="Freeform 24" id="24"/>
            <p:cNvSpPr/>
            <p:nvPr/>
          </p:nvSpPr>
          <p:spPr>
            <a:xfrm flipH="false" flipV="false" rot="0">
              <a:off x="0" y="0"/>
              <a:ext cx="940778" cy="120830"/>
            </a:xfrm>
            <a:custGeom>
              <a:avLst/>
              <a:gdLst/>
              <a:ahLst/>
              <a:cxnLst/>
              <a:rect r="r" b="b" t="t" l="l"/>
              <a:pathLst>
                <a:path h="120830" w="940778">
                  <a:moveTo>
                    <a:pt x="21024" y="0"/>
                  </a:moveTo>
                  <a:lnTo>
                    <a:pt x="919754" y="0"/>
                  </a:lnTo>
                  <a:cubicBezTo>
                    <a:pt x="925330" y="0"/>
                    <a:pt x="930677" y="2215"/>
                    <a:pt x="934620" y="6158"/>
                  </a:cubicBezTo>
                  <a:cubicBezTo>
                    <a:pt x="938563" y="10101"/>
                    <a:pt x="940778" y="15448"/>
                    <a:pt x="940778" y="21024"/>
                  </a:cubicBezTo>
                  <a:lnTo>
                    <a:pt x="940778" y="99806"/>
                  </a:lnTo>
                  <a:cubicBezTo>
                    <a:pt x="940778" y="105382"/>
                    <a:pt x="938563" y="110729"/>
                    <a:pt x="934620" y="114672"/>
                  </a:cubicBezTo>
                  <a:cubicBezTo>
                    <a:pt x="930677" y="118615"/>
                    <a:pt x="925330" y="120830"/>
                    <a:pt x="919754" y="120830"/>
                  </a:cubicBezTo>
                  <a:lnTo>
                    <a:pt x="21024" y="120830"/>
                  </a:lnTo>
                  <a:cubicBezTo>
                    <a:pt x="15448" y="120830"/>
                    <a:pt x="10101" y="118615"/>
                    <a:pt x="6158" y="114672"/>
                  </a:cubicBezTo>
                  <a:cubicBezTo>
                    <a:pt x="2215" y="110729"/>
                    <a:pt x="0" y="105382"/>
                    <a:pt x="0" y="99806"/>
                  </a:cubicBezTo>
                  <a:lnTo>
                    <a:pt x="0" y="21024"/>
                  </a:lnTo>
                  <a:cubicBezTo>
                    <a:pt x="0" y="15448"/>
                    <a:pt x="2215" y="10101"/>
                    <a:pt x="6158" y="6158"/>
                  </a:cubicBezTo>
                  <a:cubicBezTo>
                    <a:pt x="10101" y="2215"/>
                    <a:pt x="15448" y="0"/>
                    <a:pt x="21024" y="0"/>
                  </a:cubicBezTo>
                  <a:close/>
                </a:path>
              </a:pathLst>
            </a:custGeom>
            <a:solidFill>
              <a:srgbClr val="CAE9FF"/>
            </a:solidFill>
          </p:spPr>
        </p:sp>
        <p:sp>
          <p:nvSpPr>
            <p:cNvPr name="TextBox 25" id="25"/>
            <p:cNvSpPr txBox="true"/>
            <p:nvPr/>
          </p:nvSpPr>
          <p:spPr>
            <a:xfrm>
              <a:off x="0" y="-28575"/>
              <a:ext cx="940778"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Remote IoT device management</a:t>
              </a:r>
            </a:p>
          </p:txBody>
        </p:sp>
      </p:grpSp>
      <p:grpSp>
        <p:nvGrpSpPr>
          <p:cNvPr name="Group 26" id="26"/>
          <p:cNvGrpSpPr/>
          <p:nvPr/>
        </p:nvGrpSpPr>
        <p:grpSpPr>
          <a:xfrm rot="0">
            <a:off x="200" y="9712389"/>
            <a:ext cx="18288000" cy="574611"/>
            <a:chOff x="0" y="0"/>
            <a:chExt cx="24384000" cy="766148"/>
          </a:xfrm>
        </p:grpSpPr>
        <p:sp>
          <p:nvSpPr>
            <p:cNvPr name="Freeform 27" id="27"/>
            <p:cNvSpPr/>
            <p:nvPr/>
          </p:nvSpPr>
          <p:spPr>
            <a:xfrm flipH="false" flipV="false" rot="0">
              <a:off x="0" y="0"/>
              <a:ext cx="24384000" cy="766099"/>
            </a:xfrm>
            <a:custGeom>
              <a:avLst/>
              <a:gdLst/>
              <a:ahLst/>
              <a:cxnLst/>
              <a:rect r="r" b="b" t="t" l="l"/>
              <a:pathLst>
                <a:path h="766099" w="24384000">
                  <a:moveTo>
                    <a:pt x="0" y="0"/>
                  </a:moveTo>
                  <a:lnTo>
                    <a:pt x="24384000" y="0"/>
                  </a:lnTo>
                  <a:lnTo>
                    <a:pt x="24384000" y="766099"/>
                  </a:lnTo>
                  <a:lnTo>
                    <a:pt x="0" y="766099"/>
                  </a:lnTo>
                  <a:close/>
                </a:path>
              </a:pathLst>
            </a:custGeom>
            <a:solidFill>
              <a:srgbClr val="1D96DB"/>
            </a:solidFill>
          </p:spPr>
        </p:sp>
      </p:grpSp>
      <p:sp>
        <p:nvSpPr>
          <p:cNvPr name="Freeform 28" id="28"/>
          <p:cNvSpPr/>
          <p:nvPr/>
        </p:nvSpPr>
        <p:spPr>
          <a:xfrm flipH="false" flipV="false" rot="0">
            <a:off x="16649959" y="9869444"/>
            <a:ext cx="1214195" cy="260500"/>
          </a:xfrm>
          <a:custGeom>
            <a:avLst/>
            <a:gdLst/>
            <a:ahLst/>
            <a:cxnLst/>
            <a:rect r="r" b="b" t="t" l="l"/>
            <a:pathLst>
              <a:path h="260500" w="1214195">
                <a:moveTo>
                  <a:pt x="0" y="0"/>
                </a:moveTo>
                <a:lnTo>
                  <a:pt x="1214195" y="0"/>
                </a:lnTo>
                <a:lnTo>
                  <a:pt x="1214195" y="260500"/>
                </a:lnTo>
                <a:lnTo>
                  <a:pt x="0" y="260500"/>
                </a:lnTo>
                <a:lnTo>
                  <a:pt x="0" y="0"/>
                </a:lnTo>
                <a:close/>
              </a:path>
            </a:pathLst>
          </a:custGeom>
          <a:blipFill>
            <a:blip r:embed="rId7">
              <a:alphaModFix amt="70000"/>
              <a:extLst>
                <a:ext uri="{96DAC541-7B7A-43D3-8B79-37D633B846F1}">
                  <asvg:svgBlip xmlns:asvg="http://schemas.microsoft.com/office/drawing/2016/SVG/main" r:embed="rId8"/>
                </a:ext>
              </a:extLst>
            </a:blip>
            <a:stretch>
              <a:fillRect l="0" t="0" r="0" b="0"/>
            </a:stretch>
          </a:blipFill>
        </p:spPr>
      </p:sp>
    </p:spTree>
  </p:cSld>
  <p:clrMapOvr>
    <a:masterClrMapping/>
  </p:clrMapOvr>
  <p:transition spd="slow">
    <p:push dir="l"/>
  </p:transition>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3374596" y="966570"/>
            <a:ext cx="3682334" cy="472945"/>
            <a:chOff x="0" y="0"/>
            <a:chExt cx="940778" cy="120830"/>
          </a:xfrm>
        </p:grpSpPr>
        <p:sp>
          <p:nvSpPr>
            <p:cNvPr name="Freeform 3" id="3"/>
            <p:cNvSpPr/>
            <p:nvPr/>
          </p:nvSpPr>
          <p:spPr>
            <a:xfrm flipH="false" flipV="false" rot="0">
              <a:off x="0" y="0"/>
              <a:ext cx="940778" cy="120830"/>
            </a:xfrm>
            <a:custGeom>
              <a:avLst/>
              <a:gdLst/>
              <a:ahLst/>
              <a:cxnLst/>
              <a:rect r="r" b="b" t="t" l="l"/>
              <a:pathLst>
                <a:path h="120830" w="940778">
                  <a:moveTo>
                    <a:pt x="21024" y="0"/>
                  </a:moveTo>
                  <a:lnTo>
                    <a:pt x="919754" y="0"/>
                  </a:lnTo>
                  <a:cubicBezTo>
                    <a:pt x="925330" y="0"/>
                    <a:pt x="930677" y="2215"/>
                    <a:pt x="934620" y="6158"/>
                  </a:cubicBezTo>
                  <a:cubicBezTo>
                    <a:pt x="938563" y="10101"/>
                    <a:pt x="940778" y="15448"/>
                    <a:pt x="940778" y="21024"/>
                  </a:cubicBezTo>
                  <a:lnTo>
                    <a:pt x="940778" y="99806"/>
                  </a:lnTo>
                  <a:cubicBezTo>
                    <a:pt x="940778" y="105382"/>
                    <a:pt x="938563" y="110729"/>
                    <a:pt x="934620" y="114672"/>
                  </a:cubicBezTo>
                  <a:cubicBezTo>
                    <a:pt x="930677" y="118615"/>
                    <a:pt x="925330" y="120830"/>
                    <a:pt x="919754" y="120830"/>
                  </a:cubicBezTo>
                  <a:lnTo>
                    <a:pt x="21024" y="120830"/>
                  </a:lnTo>
                  <a:cubicBezTo>
                    <a:pt x="15448" y="120830"/>
                    <a:pt x="10101" y="118615"/>
                    <a:pt x="6158" y="114672"/>
                  </a:cubicBezTo>
                  <a:cubicBezTo>
                    <a:pt x="2215" y="110729"/>
                    <a:pt x="0" y="105382"/>
                    <a:pt x="0" y="99806"/>
                  </a:cubicBezTo>
                  <a:lnTo>
                    <a:pt x="0" y="21024"/>
                  </a:lnTo>
                  <a:cubicBezTo>
                    <a:pt x="0" y="15448"/>
                    <a:pt x="2215" y="10101"/>
                    <a:pt x="6158" y="6158"/>
                  </a:cubicBezTo>
                  <a:cubicBezTo>
                    <a:pt x="10101" y="2215"/>
                    <a:pt x="15448" y="0"/>
                    <a:pt x="21024" y="0"/>
                  </a:cubicBezTo>
                  <a:close/>
                </a:path>
              </a:pathLst>
            </a:custGeom>
            <a:solidFill>
              <a:srgbClr val="CAE9FF"/>
            </a:solidFill>
          </p:spPr>
        </p:sp>
        <p:sp>
          <p:nvSpPr>
            <p:cNvPr name="TextBox 4" id="4"/>
            <p:cNvSpPr txBox="true"/>
            <p:nvPr/>
          </p:nvSpPr>
          <p:spPr>
            <a:xfrm>
              <a:off x="0" y="-28575"/>
              <a:ext cx="940778"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Remote IoT device management</a:t>
              </a:r>
            </a:p>
          </p:txBody>
        </p:sp>
      </p:grpSp>
      <p:grpSp>
        <p:nvGrpSpPr>
          <p:cNvPr name="Group 5" id="5"/>
          <p:cNvGrpSpPr/>
          <p:nvPr/>
        </p:nvGrpSpPr>
        <p:grpSpPr>
          <a:xfrm rot="0">
            <a:off x="1028700" y="966570"/>
            <a:ext cx="2200300" cy="472945"/>
            <a:chOff x="0" y="0"/>
            <a:chExt cx="562142" cy="120830"/>
          </a:xfrm>
        </p:grpSpPr>
        <p:sp>
          <p:nvSpPr>
            <p:cNvPr name="Freeform 6" id="6"/>
            <p:cNvSpPr/>
            <p:nvPr/>
          </p:nvSpPr>
          <p:spPr>
            <a:xfrm flipH="false" flipV="false" rot="0">
              <a:off x="0" y="0"/>
              <a:ext cx="562142" cy="120830"/>
            </a:xfrm>
            <a:custGeom>
              <a:avLst/>
              <a:gdLst/>
              <a:ahLst/>
              <a:cxnLst/>
              <a:rect r="r" b="b" t="t" l="l"/>
              <a:pathLst>
                <a:path h="120830" w="562142">
                  <a:moveTo>
                    <a:pt x="35186" y="0"/>
                  </a:moveTo>
                  <a:lnTo>
                    <a:pt x="526956" y="0"/>
                  </a:lnTo>
                  <a:cubicBezTo>
                    <a:pt x="536288" y="0"/>
                    <a:pt x="545238" y="3707"/>
                    <a:pt x="551836" y="10306"/>
                  </a:cubicBezTo>
                  <a:cubicBezTo>
                    <a:pt x="558435" y="16904"/>
                    <a:pt x="562142" y="25854"/>
                    <a:pt x="562142" y="35186"/>
                  </a:cubicBezTo>
                  <a:lnTo>
                    <a:pt x="562142" y="85644"/>
                  </a:lnTo>
                  <a:cubicBezTo>
                    <a:pt x="562142" y="94976"/>
                    <a:pt x="558435" y="103926"/>
                    <a:pt x="551836" y="110524"/>
                  </a:cubicBezTo>
                  <a:cubicBezTo>
                    <a:pt x="545238" y="117123"/>
                    <a:pt x="536288" y="120830"/>
                    <a:pt x="526956" y="120830"/>
                  </a:cubicBezTo>
                  <a:lnTo>
                    <a:pt x="35186" y="120830"/>
                  </a:lnTo>
                  <a:cubicBezTo>
                    <a:pt x="25854" y="120830"/>
                    <a:pt x="16904" y="117123"/>
                    <a:pt x="10306" y="110524"/>
                  </a:cubicBezTo>
                  <a:cubicBezTo>
                    <a:pt x="3707" y="103926"/>
                    <a:pt x="0" y="94976"/>
                    <a:pt x="0" y="85644"/>
                  </a:cubicBezTo>
                  <a:lnTo>
                    <a:pt x="0" y="35186"/>
                  </a:lnTo>
                  <a:cubicBezTo>
                    <a:pt x="0" y="25854"/>
                    <a:pt x="3707" y="16904"/>
                    <a:pt x="10306" y="10306"/>
                  </a:cubicBezTo>
                  <a:cubicBezTo>
                    <a:pt x="16904" y="3707"/>
                    <a:pt x="25854" y="0"/>
                    <a:pt x="35186" y="0"/>
                  </a:cubicBezTo>
                  <a:close/>
                </a:path>
              </a:pathLst>
            </a:custGeom>
            <a:solidFill>
              <a:srgbClr val="CAE9FF"/>
            </a:solidFill>
          </p:spPr>
        </p:sp>
        <p:sp>
          <p:nvSpPr>
            <p:cNvPr name="TextBox 7" id="7"/>
            <p:cNvSpPr txBox="true"/>
            <p:nvPr/>
          </p:nvSpPr>
          <p:spPr>
            <a:xfrm>
              <a:off x="0" y="-28575"/>
              <a:ext cx="562142"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Data collection</a:t>
              </a:r>
            </a:p>
          </p:txBody>
        </p:sp>
      </p:grpSp>
      <p:sp>
        <p:nvSpPr>
          <p:cNvPr name="Freeform 8" id="8"/>
          <p:cNvSpPr/>
          <p:nvPr/>
        </p:nvSpPr>
        <p:spPr>
          <a:xfrm flipH="false" flipV="false" rot="0">
            <a:off x="200" y="0"/>
            <a:ext cx="18288200" cy="10287000"/>
          </a:xfrm>
          <a:custGeom>
            <a:avLst/>
            <a:gdLst/>
            <a:ahLst/>
            <a:cxnLst/>
            <a:rect r="r" b="b" t="t" l="l"/>
            <a:pathLst>
              <a:path h="10287000" w="18288200">
                <a:moveTo>
                  <a:pt x="0" y="0"/>
                </a:moveTo>
                <a:lnTo>
                  <a:pt x="18288200" y="0"/>
                </a:lnTo>
                <a:lnTo>
                  <a:pt x="18288200" y="10287000"/>
                </a:lnTo>
                <a:lnTo>
                  <a:pt x="0" y="10287000"/>
                </a:lnTo>
                <a:lnTo>
                  <a:pt x="0" y="0"/>
                </a:lnTo>
                <a:close/>
              </a:path>
            </a:pathLst>
          </a:custGeom>
          <a:blipFill>
            <a:blip r:embed="rId2"/>
            <a:stretch>
              <a:fillRect l="0" t="0" r="-1221" b="-1222"/>
            </a:stretch>
          </a:blipFill>
        </p:spPr>
      </p:sp>
      <p:grpSp>
        <p:nvGrpSpPr>
          <p:cNvPr name="Group 9" id="9"/>
          <p:cNvGrpSpPr/>
          <p:nvPr/>
        </p:nvGrpSpPr>
        <p:grpSpPr>
          <a:xfrm rot="0">
            <a:off x="1028700" y="4456811"/>
            <a:ext cx="6243295" cy="618199"/>
            <a:chOff x="0" y="0"/>
            <a:chExt cx="8324394" cy="824265"/>
          </a:xfrm>
        </p:grpSpPr>
        <p:grpSp>
          <p:nvGrpSpPr>
            <p:cNvPr name="Group 10" id="10"/>
            <p:cNvGrpSpPr/>
            <p:nvPr/>
          </p:nvGrpSpPr>
          <p:grpSpPr>
            <a:xfrm rot="0">
              <a:off x="0" y="0"/>
              <a:ext cx="824265" cy="824265"/>
              <a:chOff x="0" y="0"/>
              <a:chExt cx="812800" cy="812800"/>
            </a:xfrm>
          </p:grpSpPr>
          <p:sp>
            <p:nvSpPr>
              <p:cNvPr name="Freeform 11" id="1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D96DB"/>
              </a:solidFill>
            </p:spPr>
          </p:sp>
          <p:sp>
            <p:nvSpPr>
              <p:cNvPr name="TextBox 12" id="12"/>
              <p:cNvSpPr txBox="true"/>
              <p:nvPr/>
            </p:nvSpPr>
            <p:spPr>
              <a:xfrm>
                <a:off x="76200" y="66675"/>
                <a:ext cx="660400" cy="669925"/>
              </a:xfrm>
              <a:prstGeom prst="rect">
                <a:avLst/>
              </a:prstGeom>
            </p:spPr>
            <p:txBody>
              <a:bodyPr anchor="ctr" rtlCol="false" tIns="50800" lIns="50800" bIns="50800" rIns="50800"/>
              <a:lstStyle/>
              <a:p>
                <a:pPr algn="ctr">
                  <a:lnSpc>
                    <a:spcPts val="2639"/>
                  </a:lnSpc>
                </a:pPr>
                <a:r>
                  <a:rPr lang="en-US" b="true" sz="2199">
                    <a:solidFill>
                      <a:srgbClr val="FFFFFF"/>
                    </a:solidFill>
                    <a:latin typeface="Roboto Bold"/>
                    <a:ea typeface="Roboto Bold"/>
                    <a:cs typeface="Roboto Bold"/>
                    <a:sym typeface="Roboto Bold"/>
                  </a:rPr>
                  <a:t>01</a:t>
                </a:r>
              </a:p>
            </p:txBody>
          </p:sp>
        </p:grpSp>
        <p:sp>
          <p:nvSpPr>
            <p:cNvPr name="TextBox 13" id="13"/>
            <p:cNvSpPr txBox="true"/>
            <p:nvPr/>
          </p:nvSpPr>
          <p:spPr>
            <a:xfrm rot="0">
              <a:off x="1152643" y="199408"/>
              <a:ext cx="7171751" cy="415925"/>
            </a:xfrm>
            <a:prstGeom prst="rect">
              <a:avLst/>
            </a:prstGeom>
          </p:spPr>
          <p:txBody>
            <a:bodyPr anchor="t" rtlCol="false" tIns="0" lIns="0" bIns="0" rIns="0">
              <a:spAutoFit/>
            </a:bodyPr>
            <a:lstStyle/>
            <a:p>
              <a:pPr algn="l">
                <a:lnSpc>
                  <a:spcPts val="2400"/>
                </a:lnSpc>
                <a:spcBef>
                  <a:spcPct val="0"/>
                </a:spcBef>
              </a:pPr>
              <a:r>
                <a:rPr lang="en-US" sz="2000">
                  <a:solidFill>
                    <a:srgbClr val="1090CF"/>
                  </a:solidFill>
                  <a:latin typeface="Proxima Nova"/>
                  <a:ea typeface="Proxima Nova"/>
                  <a:cs typeface="Proxima Nova"/>
                  <a:sym typeface="Proxima Nova"/>
                </a:rPr>
                <a:t>Instantly view raw data from the devices.</a:t>
              </a:r>
            </a:p>
          </p:txBody>
        </p:sp>
      </p:grpSp>
      <p:grpSp>
        <p:nvGrpSpPr>
          <p:cNvPr name="Group 14" id="14"/>
          <p:cNvGrpSpPr/>
          <p:nvPr/>
        </p:nvGrpSpPr>
        <p:grpSpPr>
          <a:xfrm rot="0">
            <a:off x="1028700" y="5442485"/>
            <a:ext cx="6243295" cy="618199"/>
            <a:chOff x="0" y="0"/>
            <a:chExt cx="8324394" cy="824265"/>
          </a:xfrm>
        </p:grpSpPr>
        <p:grpSp>
          <p:nvGrpSpPr>
            <p:cNvPr name="Group 15" id="15"/>
            <p:cNvGrpSpPr/>
            <p:nvPr/>
          </p:nvGrpSpPr>
          <p:grpSpPr>
            <a:xfrm rot="0">
              <a:off x="0" y="0"/>
              <a:ext cx="824265" cy="824265"/>
              <a:chOff x="0" y="0"/>
              <a:chExt cx="812800" cy="812800"/>
            </a:xfrm>
          </p:grpSpPr>
          <p:sp>
            <p:nvSpPr>
              <p:cNvPr name="Freeform 16" id="1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D96DB"/>
              </a:solidFill>
            </p:spPr>
          </p:sp>
          <p:sp>
            <p:nvSpPr>
              <p:cNvPr name="TextBox 17" id="17"/>
              <p:cNvSpPr txBox="true"/>
              <p:nvPr/>
            </p:nvSpPr>
            <p:spPr>
              <a:xfrm>
                <a:off x="76200" y="66675"/>
                <a:ext cx="660400" cy="669925"/>
              </a:xfrm>
              <a:prstGeom prst="rect">
                <a:avLst/>
              </a:prstGeom>
            </p:spPr>
            <p:txBody>
              <a:bodyPr anchor="ctr" rtlCol="false" tIns="50800" lIns="50800" bIns="50800" rIns="50800"/>
              <a:lstStyle/>
              <a:p>
                <a:pPr algn="ctr">
                  <a:lnSpc>
                    <a:spcPts val="2639"/>
                  </a:lnSpc>
                </a:pPr>
                <a:r>
                  <a:rPr lang="en-US" b="true" sz="2199">
                    <a:solidFill>
                      <a:srgbClr val="FFFFFF"/>
                    </a:solidFill>
                    <a:latin typeface="Roboto Bold"/>
                    <a:ea typeface="Roboto Bold"/>
                    <a:cs typeface="Roboto Bold"/>
                    <a:sym typeface="Roboto Bold"/>
                  </a:rPr>
                  <a:t>02</a:t>
                </a:r>
              </a:p>
            </p:txBody>
          </p:sp>
        </p:grpSp>
        <p:sp>
          <p:nvSpPr>
            <p:cNvPr name="TextBox 18" id="18"/>
            <p:cNvSpPr txBox="true"/>
            <p:nvPr/>
          </p:nvSpPr>
          <p:spPr>
            <a:xfrm rot="0">
              <a:off x="1152643" y="-3792"/>
              <a:ext cx="7171751" cy="822325"/>
            </a:xfrm>
            <a:prstGeom prst="rect">
              <a:avLst/>
            </a:prstGeom>
          </p:spPr>
          <p:txBody>
            <a:bodyPr anchor="t" rtlCol="false" tIns="0" lIns="0" bIns="0" rIns="0">
              <a:spAutoFit/>
            </a:bodyPr>
            <a:lstStyle/>
            <a:p>
              <a:pPr algn="l">
                <a:lnSpc>
                  <a:spcPts val="2400"/>
                </a:lnSpc>
                <a:spcBef>
                  <a:spcPct val="0"/>
                </a:spcBef>
              </a:pPr>
              <a:r>
                <a:rPr lang="en-US" sz="2000">
                  <a:solidFill>
                    <a:srgbClr val="1090CF"/>
                  </a:solidFill>
                  <a:latin typeface="Proxima Nova"/>
                  <a:ea typeface="Proxima Nova"/>
                  <a:cs typeface="Proxima Nova"/>
                  <a:sym typeface="Proxima Nova"/>
                </a:rPr>
                <a:t>Troubleshoot incoming device parameters and messages.</a:t>
              </a:r>
            </a:p>
          </p:txBody>
        </p:sp>
      </p:grpSp>
      <p:grpSp>
        <p:nvGrpSpPr>
          <p:cNvPr name="Group 19" id="19"/>
          <p:cNvGrpSpPr/>
          <p:nvPr/>
        </p:nvGrpSpPr>
        <p:grpSpPr>
          <a:xfrm rot="0">
            <a:off x="1028700" y="6428158"/>
            <a:ext cx="6243295" cy="618199"/>
            <a:chOff x="0" y="0"/>
            <a:chExt cx="8324394" cy="824265"/>
          </a:xfrm>
        </p:grpSpPr>
        <p:grpSp>
          <p:nvGrpSpPr>
            <p:cNvPr name="Group 20" id="20"/>
            <p:cNvGrpSpPr/>
            <p:nvPr/>
          </p:nvGrpSpPr>
          <p:grpSpPr>
            <a:xfrm rot="0">
              <a:off x="0" y="0"/>
              <a:ext cx="824265" cy="824265"/>
              <a:chOff x="0" y="0"/>
              <a:chExt cx="812800" cy="812800"/>
            </a:xfrm>
          </p:grpSpPr>
          <p:sp>
            <p:nvSpPr>
              <p:cNvPr name="Freeform 21" id="2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D96DB"/>
              </a:solidFill>
            </p:spPr>
          </p:sp>
          <p:sp>
            <p:nvSpPr>
              <p:cNvPr name="TextBox 22" id="22"/>
              <p:cNvSpPr txBox="true"/>
              <p:nvPr/>
            </p:nvSpPr>
            <p:spPr>
              <a:xfrm>
                <a:off x="76200" y="66675"/>
                <a:ext cx="660400" cy="669925"/>
              </a:xfrm>
              <a:prstGeom prst="rect">
                <a:avLst/>
              </a:prstGeom>
            </p:spPr>
            <p:txBody>
              <a:bodyPr anchor="ctr" rtlCol="false" tIns="50800" lIns="50800" bIns="50800" rIns="50800"/>
              <a:lstStyle/>
              <a:p>
                <a:pPr algn="ctr">
                  <a:lnSpc>
                    <a:spcPts val="2639"/>
                  </a:lnSpc>
                </a:pPr>
                <a:r>
                  <a:rPr lang="en-US" b="true" sz="2199">
                    <a:solidFill>
                      <a:srgbClr val="FFFFFF"/>
                    </a:solidFill>
                    <a:latin typeface="Roboto Bold"/>
                    <a:ea typeface="Roboto Bold"/>
                    <a:cs typeface="Roboto Bold"/>
                    <a:sym typeface="Roboto Bold"/>
                  </a:rPr>
                  <a:t>03</a:t>
                </a:r>
              </a:p>
            </p:txBody>
          </p:sp>
        </p:grpSp>
        <p:sp>
          <p:nvSpPr>
            <p:cNvPr name="TextBox 23" id="23"/>
            <p:cNvSpPr txBox="true"/>
            <p:nvPr/>
          </p:nvSpPr>
          <p:spPr>
            <a:xfrm rot="0">
              <a:off x="1152643" y="-3872"/>
              <a:ext cx="7171751" cy="822325"/>
            </a:xfrm>
            <a:prstGeom prst="rect">
              <a:avLst/>
            </a:prstGeom>
          </p:spPr>
          <p:txBody>
            <a:bodyPr anchor="t" rtlCol="false" tIns="0" lIns="0" bIns="0" rIns="0">
              <a:spAutoFit/>
            </a:bodyPr>
            <a:lstStyle/>
            <a:p>
              <a:pPr algn="l">
                <a:lnSpc>
                  <a:spcPts val="2400"/>
                </a:lnSpc>
                <a:spcBef>
                  <a:spcPct val="0"/>
                </a:spcBef>
              </a:pPr>
              <a:r>
                <a:rPr lang="en-US" sz="2000">
                  <a:solidFill>
                    <a:srgbClr val="1090CF"/>
                  </a:solidFill>
                  <a:latin typeface="Proxima Nova"/>
                  <a:ea typeface="Proxima Nova"/>
                  <a:cs typeface="Proxima Nova"/>
                  <a:sym typeface="Proxima Nova"/>
                </a:rPr>
                <a:t>Manually send commands to any device, using GPRS.</a:t>
              </a:r>
            </a:p>
          </p:txBody>
        </p:sp>
      </p:grpSp>
      <p:sp>
        <p:nvSpPr>
          <p:cNvPr name="TextBox 24" id="24"/>
          <p:cNvSpPr txBox="true"/>
          <p:nvPr/>
        </p:nvSpPr>
        <p:spPr>
          <a:xfrm rot="0">
            <a:off x="7908968" y="5322584"/>
            <a:ext cx="5378813" cy="314325"/>
          </a:xfrm>
          <a:prstGeom prst="rect">
            <a:avLst/>
          </a:prstGeom>
        </p:spPr>
        <p:txBody>
          <a:bodyPr anchor="t" rtlCol="false" tIns="0" lIns="0" bIns="0" rIns="0">
            <a:spAutoFit/>
          </a:bodyPr>
          <a:lstStyle/>
          <a:p>
            <a:pPr algn="l">
              <a:lnSpc>
                <a:spcPts val="2400"/>
              </a:lnSpc>
              <a:spcBef>
                <a:spcPct val="0"/>
              </a:spcBef>
            </a:pPr>
          </a:p>
        </p:txBody>
      </p:sp>
      <p:sp>
        <p:nvSpPr>
          <p:cNvPr name="TextBox 25" id="25"/>
          <p:cNvSpPr txBox="true"/>
          <p:nvPr/>
        </p:nvSpPr>
        <p:spPr>
          <a:xfrm rot="0">
            <a:off x="6332318" y="6392131"/>
            <a:ext cx="5378813" cy="314325"/>
          </a:xfrm>
          <a:prstGeom prst="rect">
            <a:avLst/>
          </a:prstGeom>
        </p:spPr>
        <p:txBody>
          <a:bodyPr anchor="t" rtlCol="false" tIns="0" lIns="0" bIns="0" rIns="0">
            <a:spAutoFit/>
          </a:bodyPr>
          <a:lstStyle/>
          <a:p>
            <a:pPr algn="l">
              <a:lnSpc>
                <a:spcPts val="2400"/>
              </a:lnSpc>
              <a:spcBef>
                <a:spcPct val="0"/>
              </a:spcBef>
            </a:pPr>
          </a:p>
        </p:txBody>
      </p:sp>
      <p:sp>
        <p:nvSpPr>
          <p:cNvPr name="TextBox 26" id="26"/>
          <p:cNvSpPr txBox="true"/>
          <p:nvPr/>
        </p:nvSpPr>
        <p:spPr>
          <a:xfrm rot="0">
            <a:off x="6580661" y="7482774"/>
            <a:ext cx="5378813" cy="314325"/>
          </a:xfrm>
          <a:prstGeom prst="rect">
            <a:avLst/>
          </a:prstGeom>
        </p:spPr>
        <p:txBody>
          <a:bodyPr anchor="t" rtlCol="false" tIns="0" lIns="0" bIns="0" rIns="0">
            <a:spAutoFit/>
          </a:bodyPr>
          <a:lstStyle/>
          <a:p>
            <a:pPr algn="l">
              <a:lnSpc>
                <a:spcPts val="2400"/>
              </a:lnSpc>
              <a:spcBef>
                <a:spcPct val="0"/>
              </a:spcBef>
            </a:pPr>
          </a:p>
        </p:txBody>
      </p:sp>
      <p:sp>
        <p:nvSpPr>
          <p:cNvPr name="Freeform 27" id="27"/>
          <p:cNvSpPr/>
          <p:nvPr/>
        </p:nvSpPr>
        <p:spPr>
          <a:xfrm flipH="false" flipV="false" rot="0">
            <a:off x="8764985" y="1921380"/>
            <a:ext cx="8340401" cy="5890408"/>
          </a:xfrm>
          <a:custGeom>
            <a:avLst/>
            <a:gdLst/>
            <a:ahLst/>
            <a:cxnLst/>
            <a:rect r="r" b="b" t="t" l="l"/>
            <a:pathLst>
              <a:path h="5890408" w="8340401">
                <a:moveTo>
                  <a:pt x="0" y="0"/>
                </a:moveTo>
                <a:lnTo>
                  <a:pt x="8340401" y="0"/>
                </a:lnTo>
                <a:lnTo>
                  <a:pt x="8340401" y="5890408"/>
                </a:lnTo>
                <a:lnTo>
                  <a:pt x="0" y="5890408"/>
                </a:lnTo>
                <a:lnTo>
                  <a:pt x="0" y="0"/>
                </a:lnTo>
                <a:close/>
              </a:path>
            </a:pathLst>
          </a:custGeom>
          <a:blipFill>
            <a:blip r:embed="rId3"/>
            <a:stretch>
              <a:fillRect l="0" t="0" r="0" b="0"/>
            </a:stretch>
          </a:blipFill>
        </p:spPr>
      </p:sp>
      <p:sp>
        <p:nvSpPr>
          <p:cNvPr name="Freeform 28" id="28"/>
          <p:cNvSpPr/>
          <p:nvPr/>
        </p:nvSpPr>
        <p:spPr>
          <a:xfrm flipH="false" flipV="false" rot="0">
            <a:off x="13484513" y="4312589"/>
            <a:ext cx="2327392" cy="5101132"/>
          </a:xfrm>
          <a:custGeom>
            <a:avLst/>
            <a:gdLst/>
            <a:ahLst/>
            <a:cxnLst/>
            <a:rect r="r" b="b" t="t" l="l"/>
            <a:pathLst>
              <a:path h="5101132" w="2327392">
                <a:moveTo>
                  <a:pt x="0" y="0"/>
                </a:moveTo>
                <a:lnTo>
                  <a:pt x="2327391" y="0"/>
                </a:lnTo>
                <a:lnTo>
                  <a:pt x="2327391" y="5101132"/>
                </a:lnTo>
                <a:lnTo>
                  <a:pt x="0" y="5101132"/>
                </a:lnTo>
                <a:lnTo>
                  <a:pt x="0" y="0"/>
                </a:lnTo>
                <a:close/>
              </a:path>
            </a:pathLst>
          </a:custGeom>
          <a:blipFill>
            <a:blip r:embed="rId4"/>
            <a:stretch>
              <a:fillRect l="0" t="0" r="0" b="0"/>
            </a:stretch>
          </a:blipFill>
        </p:spPr>
      </p:sp>
      <p:sp>
        <p:nvSpPr>
          <p:cNvPr name="TextBox 29" id="29"/>
          <p:cNvSpPr txBox="true"/>
          <p:nvPr/>
        </p:nvSpPr>
        <p:spPr>
          <a:xfrm rot="0">
            <a:off x="1028700" y="1744315"/>
            <a:ext cx="7937330" cy="714375"/>
          </a:xfrm>
          <a:prstGeom prst="rect">
            <a:avLst/>
          </a:prstGeom>
        </p:spPr>
        <p:txBody>
          <a:bodyPr anchor="t" rtlCol="false" tIns="0" lIns="0" bIns="0" rIns="0">
            <a:spAutoFit/>
          </a:bodyPr>
          <a:lstStyle/>
          <a:p>
            <a:pPr algn="l">
              <a:lnSpc>
                <a:spcPts val="5759"/>
              </a:lnSpc>
              <a:spcBef>
                <a:spcPct val="0"/>
              </a:spcBef>
            </a:pPr>
            <a:r>
              <a:rPr lang="en-US" b="true" sz="4800">
                <a:solidFill>
                  <a:srgbClr val="000000"/>
                </a:solidFill>
                <a:latin typeface="Proxima Nova Bold"/>
                <a:ea typeface="Proxima Nova Bold"/>
                <a:cs typeface="Proxima Nova Bold"/>
                <a:sym typeface="Proxima Nova Bold"/>
              </a:rPr>
              <a:t>Air Console</a:t>
            </a:r>
          </a:p>
        </p:txBody>
      </p:sp>
      <p:sp>
        <p:nvSpPr>
          <p:cNvPr name="TextBox 30" id="30"/>
          <p:cNvSpPr txBox="true"/>
          <p:nvPr/>
        </p:nvSpPr>
        <p:spPr>
          <a:xfrm rot="0">
            <a:off x="1028700" y="2572594"/>
            <a:ext cx="7107777" cy="1438275"/>
          </a:xfrm>
          <a:prstGeom prst="rect">
            <a:avLst/>
          </a:prstGeom>
        </p:spPr>
        <p:txBody>
          <a:bodyPr anchor="t" rtlCol="false" tIns="0" lIns="0" bIns="0" rIns="0">
            <a:spAutoFit/>
          </a:bodyPr>
          <a:lstStyle/>
          <a:p>
            <a:pPr algn="l">
              <a:lnSpc>
                <a:spcPts val="2880"/>
              </a:lnSpc>
              <a:spcBef>
                <a:spcPct val="0"/>
              </a:spcBef>
            </a:pPr>
            <a:r>
              <a:rPr lang="en-US" sz="2400">
                <a:solidFill>
                  <a:srgbClr val="28323A"/>
                </a:solidFill>
                <a:latin typeface="Proxima Nova"/>
                <a:ea typeface="Proxima Nova"/>
                <a:cs typeface="Proxima Nova"/>
                <a:sym typeface="Proxima Nova"/>
              </a:rPr>
              <a:t>Monitor raw device data in real time, send remote commands, and troubleshoot issues efficiently. Ensure accurate data conversion, device communication and control.</a:t>
            </a:r>
          </a:p>
        </p:txBody>
      </p:sp>
      <p:grpSp>
        <p:nvGrpSpPr>
          <p:cNvPr name="Group 31" id="31"/>
          <p:cNvGrpSpPr/>
          <p:nvPr/>
        </p:nvGrpSpPr>
        <p:grpSpPr>
          <a:xfrm rot="0">
            <a:off x="200" y="9712389"/>
            <a:ext cx="18288000" cy="574611"/>
            <a:chOff x="0" y="0"/>
            <a:chExt cx="24384000" cy="766148"/>
          </a:xfrm>
        </p:grpSpPr>
        <p:sp>
          <p:nvSpPr>
            <p:cNvPr name="Freeform 32" id="32"/>
            <p:cNvSpPr/>
            <p:nvPr/>
          </p:nvSpPr>
          <p:spPr>
            <a:xfrm flipH="false" flipV="false" rot="0">
              <a:off x="0" y="0"/>
              <a:ext cx="24384000" cy="766099"/>
            </a:xfrm>
            <a:custGeom>
              <a:avLst/>
              <a:gdLst/>
              <a:ahLst/>
              <a:cxnLst/>
              <a:rect r="r" b="b" t="t" l="l"/>
              <a:pathLst>
                <a:path h="766099" w="24384000">
                  <a:moveTo>
                    <a:pt x="0" y="0"/>
                  </a:moveTo>
                  <a:lnTo>
                    <a:pt x="24384000" y="0"/>
                  </a:lnTo>
                  <a:lnTo>
                    <a:pt x="24384000" y="766099"/>
                  </a:lnTo>
                  <a:lnTo>
                    <a:pt x="0" y="766099"/>
                  </a:lnTo>
                  <a:close/>
                </a:path>
              </a:pathLst>
            </a:custGeom>
            <a:solidFill>
              <a:srgbClr val="1D96DB"/>
            </a:solidFill>
          </p:spPr>
        </p:sp>
      </p:grpSp>
      <p:sp>
        <p:nvSpPr>
          <p:cNvPr name="Freeform 33" id="33"/>
          <p:cNvSpPr/>
          <p:nvPr/>
        </p:nvSpPr>
        <p:spPr>
          <a:xfrm flipH="false" flipV="false" rot="0">
            <a:off x="16649959" y="9869444"/>
            <a:ext cx="1214195" cy="260500"/>
          </a:xfrm>
          <a:custGeom>
            <a:avLst/>
            <a:gdLst/>
            <a:ahLst/>
            <a:cxnLst/>
            <a:rect r="r" b="b" t="t" l="l"/>
            <a:pathLst>
              <a:path h="260500" w="1214195">
                <a:moveTo>
                  <a:pt x="0" y="0"/>
                </a:moveTo>
                <a:lnTo>
                  <a:pt x="1214195" y="0"/>
                </a:lnTo>
                <a:lnTo>
                  <a:pt x="1214195" y="260500"/>
                </a:lnTo>
                <a:lnTo>
                  <a:pt x="0" y="260500"/>
                </a:lnTo>
                <a:lnTo>
                  <a:pt x="0" y="0"/>
                </a:lnTo>
                <a:close/>
              </a:path>
            </a:pathLst>
          </a:custGeom>
          <a:blipFill>
            <a:blip r:embed="rId5">
              <a:alphaModFix amt="70000"/>
              <a:extLst>
                <a:ext uri="{96DAC541-7B7A-43D3-8B79-37D633B846F1}">
                  <asvg:svgBlip xmlns:asvg="http://schemas.microsoft.com/office/drawing/2016/SVG/main" r:embed="rId6"/>
                </a:ext>
              </a:extLst>
            </a:blip>
            <a:stretch>
              <a:fillRect l="0" t="0" r="0" b="0"/>
            </a:stretch>
          </a:blipFill>
        </p:spPr>
      </p:sp>
    </p:spTree>
  </p:cSld>
  <p:clrMapOvr>
    <a:masterClrMapping/>
  </p:clrMapOvr>
  <p:transition spd="slow">
    <p:push dir="l"/>
  </p:transition>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16698624" y="9895402"/>
            <a:ext cx="1165530" cy="260500"/>
          </a:xfrm>
          <a:custGeom>
            <a:avLst/>
            <a:gdLst/>
            <a:ahLst/>
            <a:cxnLst/>
            <a:rect r="r" b="b" t="t" l="l"/>
            <a:pathLst>
              <a:path h="260500" w="1165530">
                <a:moveTo>
                  <a:pt x="0" y="0"/>
                </a:moveTo>
                <a:lnTo>
                  <a:pt x="1165530" y="0"/>
                </a:lnTo>
                <a:lnTo>
                  <a:pt x="1165530" y="260500"/>
                </a:lnTo>
                <a:lnTo>
                  <a:pt x="0" y="260500"/>
                </a:lnTo>
                <a:lnTo>
                  <a:pt x="0" y="0"/>
                </a:lnTo>
                <a:close/>
              </a:path>
            </a:pathLst>
          </a:custGeom>
          <a:blipFill>
            <a:blip r:embed="rId4"/>
            <a:stretch>
              <a:fillRect l="0" t="0" r="0" b="0"/>
            </a:stretch>
          </a:blipFill>
        </p:spPr>
      </p:sp>
      <p:sp>
        <p:nvSpPr>
          <p:cNvPr name="Freeform 4" id="4"/>
          <p:cNvSpPr/>
          <p:nvPr/>
        </p:nvSpPr>
        <p:spPr>
          <a:xfrm flipH="false" flipV="false" rot="0">
            <a:off x="10046138" y="-1528962"/>
            <a:ext cx="14760745" cy="14477828"/>
          </a:xfrm>
          <a:custGeom>
            <a:avLst/>
            <a:gdLst/>
            <a:ahLst/>
            <a:cxnLst/>
            <a:rect r="r" b="b" t="t" l="l"/>
            <a:pathLst>
              <a:path h="14477828" w="14760745">
                <a:moveTo>
                  <a:pt x="0" y="0"/>
                </a:moveTo>
                <a:lnTo>
                  <a:pt x="14760746" y="0"/>
                </a:lnTo>
                <a:lnTo>
                  <a:pt x="14760746" y="14477828"/>
                </a:lnTo>
                <a:lnTo>
                  <a:pt x="0" y="14477828"/>
                </a:lnTo>
                <a:lnTo>
                  <a:pt x="0" y="0"/>
                </a:lnTo>
                <a:close/>
              </a:path>
            </a:pathLst>
          </a:custGeom>
          <a:blipFill>
            <a:blip r:embed="rId5">
              <a:alphaModFix amt="32999"/>
            </a:blip>
            <a:stretch>
              <a:fillRect l="0" t="-977" r="0" b="-977"/>
            </a:stretch>
          </a:blipFill>
        </p:spPr>
      </p:sp>
      <p:grpSp>
        <p:nvGrpSpPr>
          <p:cNvPr name="Group 5" id="5"/>
          <p:cNvGrpSpPr/>
          <p:nvPr/>
        </p:nvGrpSpPr>
        <p:grpSpPr>
          <a:xfrm rot="0">
            <a:off x="1028700" y="5272764"/>
            <a:ext cx="7164083" cy="826300"/>
            <a:chOff x="0" y="0"/>
            <a:chExt cx="9552111" cy="1101733"/>
          </a:xfrm>
        </p:grpSpPr>
        <p:grpSp>
          <p:nvGrpSpPr>
            <p:cNvPr name="Group 6" id="6"/>
            <p:cNvGrpSpPr/>
            <p:nvPr/>
          </p:nvGrpSpPr>
          <p:grpSpPr>
            <a:xfrm rot="0">
              <a:off x="0" y="0"/>
              <a:ext cx="9552111" cy="1101733"/>
              <a:chOff x="0" y="0"/>
              <a:chExt cx="1886837" cy="217626"/>
            </a:xfrm>
          </p:grpSpPr>
          <p:sp>
            <p:nvSpPr>
              <p:cNvPr name="Freeform 7" id="7"/>
              <p:cNvSpPr/>
              <p:nvPr/>
            </p:nvSpPr>
            <p:spPr>
              <a:xfrm flipH="false" flipV="false" rot="0">
                <a:off x="0" y="0"/>
                <a:ext cx="1886837" cy="217626"/>
              </a:xfrm>
              <a:custGeom>
                <a:avLst/>
                <a:gdLst/>
                <a:ahLst/>
                <a:cxnLst/>
                <a:rect r="r" b="b" t="t" l="l"/>
                <a:pathLst>
                  <a:path h="217626" w="1886837">
                    <a:moveTo>
                      <a:pt x="15129" y="0"/>
                    </a:moveTo>
                    <a:lnTo>
                      <a:pt x="1871708" y="0"/>
                    </a:lnTo>
                    <a:cubicBezTo>
                      <a:pt x="1880063" y="0"/>
                      <a:pt x="1886837" y="6774"/>
                      <a:pt x="1886837" y="15129"/>
                    </a:cubicBezTo>
                    <a:lnTo>
                      <a:pt x="1886837" y="202497"/>
                    </a:lnTo>
                    <a:cubicBezTo>
                      <a:pt x="1886837" y="210853"/>
                      <a:pt x="1880063" y="217626"/>
                      <a:pt x="1871708" y="217626"/>
                    </a:cubicBezTo>
                    <a:lnTo>
                      <a:pt x="15129" y="217626"/>
                    </a:lnTo>
                    <a:cubicBezTo>
                      <a:pt x="6774" y="217626"/>
                      <a:pt x="0" y="210853"/>
                      <a:pt x="0" y="202497"/>
                    </a:cubicBezTo>
                    <a:lnTo>
                      <a:pt x="0" y="15129"/>
                    </a:lnTo>
                    <a:cubicBezTo>
                      <a:pt x="0" y="6774"/>
                      <a:pt x="6774" y="0"/>
                      <a:pt x="15129" y="0"/>
                    </a:cubicBezTo>
                    <a:close/>
                  </a:path>
                </a:pathLst>
              </a:custGeom>
              <a:solidFill>
                <a:srgbClr val="00BFFF"/>
              </a:solidFill>
            </p:spPr>
          </p:sp>
          <p:sp>
            <p:nvSpPr>
              <p:cNvPr name="TextBox 8" id="8"/>
              <p:cNvSpPr txBox="true"/>
              <p:nvPr/>
            </p:nvSpPr>
            <p:spPr>
              <a:xfrm>
                <a:off x="0" y="9525"/>
                <a:ext cx="1886837" cy="208101"/>
              </a:xfrm>
              <a:prstGeom prst="rect">
                <a:avLst/>
              </a:prstGeom>
            </p:spPr>
            <p:txBody>
              <a:bodyPr anchor="ctr" rtlCol="false" tIns="50800" lIns="50800" bIns="50800" rIns="50800"/>
              <a:lstStyle/>
              <a:p>
                <a:pPr algn="ctr">
                  <a:lnSpc>
                    <a:spcPts val="2880"/>
                  </a:lnSpc>
                </a:pPr>
              </a:p>
            </p:txBody>
          </p:sp>
        </p:grpSp>
        <p:sp>
          <p:nvSpPr>
            <p:cNvPr name="TextBox 9" id="9"/>
            <p:cNvSpPr txBox="true"/>
            <p:nvPr/>
          </p:nvSpPr>
          <p:spPr>
            <a:xfrm rot="0">
              <a:off x="478972" y="319092"/>
              <a:ext cx="8336538" cy="473075"/>
            </a:xfrm>
            <a:prstGeom prst="rect">
              <a:avLst/>
            </a:prstGeom>
          </p:spPr>
          <p:txBody>
            <a:bodyPr anchor="t" rtlCol="false" tIns="0" lIns="0" bIns="0" rIns="0">
              <a:spAutoFit/>
            </a:bodyPr>
            <a:lstStyle/>
            <a:p>
              <a:pPr algn="l">
                <a:lnSpc>
                  <a:spcPts val="2880"/>
                </a:lnSpc>
              </a:pPr>
              <a:r>
                <a:rPr lang="en-US" sz="2400" b="true">
                  <a:solidFill>
                    <a:srgbClr val="FEFEFE"/>
                  </a:solidFill>
                  <a:latin typeface="Proxima Nova Bold"/>
                  <a:ea typeface="Proxima Nova Bold"/>
                  <a:cs typeface="Proxima Nova Bold"/>
                  <a:sym typeface="Proxima Nova Bold"/>
                </a:rPr>
                <a:t>Raw data</a:t>
              </a:r>
            </a:p>
          </p:txBody>
        </p:sp>
      </p:grpSp>
      <p:grpSp>
        <p:nvGrpSpPr>
          <p:cNvPr name="Group 10" id="10"/>
          <p:cNvGrpSpPr/>
          <p:nvPr/>
        </p:nvGrpSpPr>
        <p:grpSpPr>
          <a:xfrm rot="0">
            <a:off x="1028700" y="6266920"/>
            <a:ext cx="7164083" cy="826300"/>
            <a:chOff x="0" y="0"/>
            <a:chExt cx="9552111" cy="1101733"/>
          </a:xfrm>
        </p:grpSpPr>
        <p:grpSp>
          <p:nvGrpSpPr>
            <p:cNvPr name="Group 11" id="11"/>
            <p:cNvGrpSpPr/>
            <p:nvPr/>
          </p:nvGrpSpPr>
          <p:grpSpPr>
            <a:xfrm rot="0">
              <a:off x="0" y="0"/>
              <a:ext cx="9552111" cy="1101733"/>
              <a:chOff x="0" y="0"/>
              <a:chExt cx="1886837" cy="217626"/>
            </a:xfrm>
          </p:grpSpPr>
          <p:sp>
            <p:nvSpPr>
              <p:cNvPr name="Freeform 12" id="12"/>
              <p:cNvSpPr/>
              <p:nvPr/>
            </p:nvSpPr>
            <p:spPr>
              <a:xfrm flipH="false" flipV="false" rot="0">
                <a:off x="0" y="0"/>
                <a:ext cx="1886837" cy="217626"/>
              </a:xfrm>
              <a:custGeom>
                <a:avLst/>
                <a:gdLst/>
                <a:ahLst/>
                <a:cxnLst/>
                <a:rect r="r" b="b" t="t" l="l"/>
                <a:pathLst>
                  <a:path h="217626" w="1886837">
                    <a:moveTo>
                      <a:pt x="15129" y="0"/>
                    </a:moveTo>
                    <a:lnTo>
                      <a:pt x="1871708" y="0"/>
                    </a:lnTo>
                    <a:cubicBezTo>
                      <a:pt x="1880063" y="0"/>
                      <a:pt x="1886837" y="6774"/>
                      <a:pt x="1886837" y="15129"/>
                    </a:cubicBezTo>
                    <a:lnTo>
                      <a:pt x="1886837" y="202497"/>
                    </a:lnTo>
                    <a:cubicBezTo>
                      <a:pt x="1886837" y="210853"/>
                      <a:pt x="1880063" y="217626"/>
                      <a:pt x="1871708" y="217626"/>
                    </a:cubicBezTo>
                    <a:lnTo>
                      <a:pt x="15129" y="217626"/>
                    </a:lnTo>
                    <a:cubicBezTo>
                      <a:pt x="6774" y="217626"/>
                      <a:pt x="0" y="210853"/>
                      <a:pt x="0" y="202497"/>
                    </a:cubicBezTo>
                    <a:lnTo>
                      <a:pt x="0" y="15129"/>
                    </a:lnTo>
                    <a:cubicBezTo>
                      <a:pt x="0" y="6774"/>
                      <a:pt x="6774" y="0"/>
                      <a:pt x="15129" y="0"/>
                    </a:cubicBezTo>
                    <a:close/>
                  </a:path>
                </a:pathLst>
              </a:custGeom>
              <a:solidFill>
                <a:srgbClr val="00BFFF"/>
              </a:solidFill>
            </p:spPr>
          </p:sp>
          <p:sp>
            <p:nvSpPr>
              <p:cNvPr name="TextBox 13" id="13"/>
              <p:cNvSpPr txBox="true"/>
              <p:nvPr/>
            </p:nvSpPr>
            <p:spPr>
              <a:xfrm>
                <a:off x="0" y="9525"/>
                <a:ext cx="1886837" cy="208101"/>
              </a:xfrm>
              <a:prstGeom prst="rect">
                <a:avLst/>
              </a:prstGeom>
            </p:spPr>
            <p:txBody>
              <a:bodyPr anchor="ctr" rtlCol="false" tIns="50800" lIns="50800" bIns="50800" rIns="50800"/>
              <a:lstStyle/>
              <a:p>
                <a:pPr algn="ctr">
                  <a:lnSpc>
                    <a:spcPts val="2880"/>
                  </a:lnSpc>
                </a:pPr>
              </a:p>
            </p:txBody>
          </p:sp>
        </p:grpSp>
        <p:sp>
          <p:nvSpPr>
            <p:cNvPr name="TextBox 14" id="14"/>
            <p:cNvSpPr txBox="true"/>
            <p:nvPr/>
          </p:nvSpPr>
          <p:spPr>
            <a:xfrm rot="0">
              <a:off x="478972" y="319092"/>
              <a:ext cx="8336538" cy="473075"/>
            </a:xfrm>
            <a:prstGeom prst="rect">
              <a:avLst/>
            </a:prstGeom>
          </p:spPr>
          <p:txBody>
            <a:bodyPr anchor="t" rtlCol="false" tIns="0" lIns="0" bIns="0" rIns="0">
              <a:spAutoFit/>
            </a:bodyPr>
            <a:lstStyle/>
            <a:p>
              <a:pPr algn="l">
                <a:lnSpc>
                  <a:spcPts val="2880"/>
                </a:lnSpc>
              </a:pPr>
              <a:r>
                <a:rPr lang="en-US" sz="2400" b="true">
                  <a:solidFill>
                    <a:srgbClr val="FEFEFE"/>
                  </a:solidFill>
                  <a:latin typeface="Proxima Nova Bold"/>
                  <a:ea typeface="Proxima Nova Bold"/>
                  <a:cs typeface="Proxima Nova Bold"/>
                  <a:sym typeface="Proxima Nova Bold"/>
                </a:rPr>
                <a:t>Navixy IoT Logic</a:t>
              </a:r>
            </a:p>
          </p:txBody>
        </p:sp>
      </p:grpSp>
      <p:grpSp>
        <p:nvGrpSpPr>
          <p:cNvPr name="Group 15" id="15"/>
          <p:cNvGrpSpPr/>
          <p:nvPr/>
        </p:nvGrpSpPr>
        <p:grpSpPr>
          <a:xfrm rot="0">
            <a:off x="1028700" y="7261077"/>
            <a:ext cx="7164083" cy="826300"/>
            <a:chOff x="0" y="0"/>
            <a:chExt cx="9552111" cy="1101733"/>
          </a:xfrm>
        </p:grpSpPr>
        <p:grpSp>
          <p:nvGrpSpPr>
            <p:cNvPr name="Group 16" id="16"/>
            <p:cNvGrpSpPr/>
            <p:nvPr/>
          </p:nvGrpSpPr>
          <p:grpSpPr>
            <a:xfrm rot="0">
              <a:off x="0" y="0"/>
              <a:ext cx="9552111" cy="1101733"/>
              <a:chOff x="0" y="0"/>
              <a:chExt cx="1886837" cy="217626"/>
            </a:xfrm>
          </p:grpSpPr>
          <p:sp>
            <p:nvSpPr>
              <p:cNvPr name="Freeform 17" id="17"/>
              <p:cNvSpPr/>
              <p:nvPr/>
            </p:nvSpPr>
            <p:spPr>
              <a:xfrm flipH="false" flipV="false" rot="0">
                <a:off x="0" y="0"/>
                <a:ext cx="1886837" cy="217626"/>
              </a:xfrm>
              <a:custGeom>
                <a:avLst/>
                <a:gdLst/>
                <a:ahLst/>
                <a:cxnLst/>
                <a:rect r="r" b="b" t="t" l="l"/>
                <a:pathLst>
                  <a:path h="217626" w="1886837">
                    <a:moveTo>
                      <a:pt x="15129" y="0"/>
                    </a:moveTo>
                    <a:lnTo>
                      <a:pt x="1871708" y="0"/>
                    </a:lnTo>
                    <a:cubicBezTo>
                      <a:pt x="1880063" y="0"/>
                      <a:pt x="1886837" y="6774"/>
                      <a:pt x="1886837" y="15129"/>
                    </a:cubicBezTo>
                    <a:lnTo>
                      <a:pt x="1886837" y="202497"/>
                    </a:lnTo>
                    <a:cubicBezTo>
                      <a:pt x="1886837" y="210853"/>
                      <a:pt x="1880063" y="217626"/>
                      <a:pt x="1871708" y="217626"/>
                    </a:cubicBezTo>
                    <a:lnTo>
                      <a:pt x="15129" y="217626"/>
                    </a:lnTo>
                    <a:cubicBezTo>
                      <a:pt x="6774" y="217626"/>
                      <a:pt x="0" y="210853"/>
                      <a:pt x="0" y="202497"/>
                    </a:cubicBezTo>
                    <a:lnTo>
                      <a:pt x="0" y="15129"/>
                    </a:lnTo>
                    <a:cubicBezTo>
                      <a:pt x="0" y="6774"/>
                      <a:pt x="6774" y="0"/>
                      <a:pt x="15129" y="0"/>
                    </a:cubicBezTo>
                    <a:close/>
                  </a:path>
                </a:pathLst>
              </a:custGeom>
              <a:solidFill>
                <a:srgbClr val="00BFFF"/>
              </a:solidFill>
            </p:spPr>
          </p:sp>
          <p:sp>
            <p:nvSpPr>
              <p:cNvPr name="TextBox 18" id="18"/>
              <p:cNvSpPr txBox="true"/>
              <p:nvPr/>
            </p:nvSpPr>
            <p:spPr>
              <a:xfrm>
                <a:off x="0" y="9525"/>
                <a:ext cx="1886837" cy="208101"/>
              </a:xfrm>
              <a:prstGeom prst="rect">
                <a:avLst/>
              </a:prstGeom>
            </p:spPr>
            <p:txBody>
              <a:bodyPr anchor="ctr" rtlCol="false" tIns="50800" lIns="50800" bIns="50800" rIns="50800"/>
              <a:lstStyle/>
              <a:p>
                <a:pPr algn="ctr">
                  <a:lnSpc>
                    <a:spcPts val="2880"/>
                  </a:lnSpc>
                </a:pPr>
              </a:p>
            </p:txBody>
          </p:sp>
        </p:grpSp>
        <p:sp>
          <p:nvSpPr>
            <p:cNvPr name="TextBox 19" id="19"/>
            <p:cNvSpPr txBox="true"/>
            <p:nvPr/>
          </p:nvSpPr>
          <p:spPr>
            <a:xfrm rot="0">
              <a:off x="478972" y="319092"/>
              <a:ext cx="8336538" cy="473075"/>
            </a:xfrm>
            <a:prstGeom prst="rect">
              <a:avLst/>
            </a:prstGeom>
          </p:spPr>
          <p:txBody>
            <a:bodyPr anchor="t" rtlCol="false" tIns="0" lIns="0" bIns="0" rIns="0">
              <a:spAutoFit/>
            </a:bodyPr>
            <a:lstStyle/>
            <a:p>
              <a:pPr algn="l">
                <a:lnSpc>
                  <a:spcPts val="2880"/>
                </a:lnSpc>
              </a:pPr>
              <a:r>
                <a:rPr lang="en-US" sz="2400" b="true">
                  <a:solidFill>
                    <a:srgbClr val="FEFEFE"/>
                  </a:solidFill>
                  <a:latin typeface="Proxima Nova Bold"/>
                  <a:ea typeface="Proxima Nova Bold"/>
                  <a:cs typeface="Proxima Nova Bold"/>
                  <a:sym typeface="Proxima Nova Bold"/>
                </a:rPr>
                <a:t>Data forwarding</a:t>
              </a:r>
            </a:p>
          </p:txBody>
        </p:sp>
      </p:grpSp>
      <p:sp>
        <p:nvSpPr>
          <p:cNvPr name="TextBox 20" id="20"/>
          <p:cNvSpPr txBox="true"/>
          <p:nvPr/>
        </p:nvSpPr>
        <p:spPr>
          <a:xfrm rot="0">
            <a:off x="1028700" y="1744315"/>
            <a:ext cx="6054275" cy="1438275"/>
          </a:xfrm>
          <a:prstGeom prst="rect">
            <a:avLst/>
          </a:prstGeom>
        </p:spPr>
        <p:txBody>
          <a:bodyPr anchor="t" rtlCol="false" tIns="0" lIns="0" bIns="0" rIns="0">
            <a:spAutoFit/>
          </a:bodyPr>
          <a:lstStyle/>
          <a:p>
            <a:pPr algn="l">
              <a:lnSpc>
                <a:spcPts val="5759"/>
              </a:lnSpc>
            </a:pPr>
            <a:r>
              <a:rPr lang="en-US" sz="4800" b="true">
                <a:solidFill>
                  <a:srgbClr val="FEFEFE"/>
                </a:solidFill>
                <a:latin typeface="Proxima Nova Bold"/>
                <a:ea typeface="Proxima Nova Bold"/>
                <a:cs typeface="Proxima Nova Bold"/>
                <a:sym typeface="Proxima Nova Bold"/>
              </a:rPr>
              <a:t>Data processing</a:t>
            </a:r>
            <a:r>
              <a:rPr lang="en-US" sz="4800" b="true">
                <a:solidFill>
                  <a:srgbClr val="FEFEFE"/>
                </a:solidFill>
                <a:latin typeface="Proxima Nova Bold"/>
                <a:ea typeface="Proxima Nova Bold"/>
                <a:cs typeface="Proxima Nova Bold"/>
                <a:sym typeface="Proxima Nova Bold"/>
              </a:rPr>
              <a:t> </a:t>
            </a:r>
          </a:p>
          <a:p>
            <a:pPr algn="l">
              <a:lnSpc>
                <a:spcPts val="5759"/>
              </a:lnSpc>
              <a:spcBef>
                <a:spcPct val="0"/>
              </a:spcBef>
            </a:pPr>
            <a:r>
              <a:rPr lang="en-US" b="true" sz="4800">
                <a:solidFill>
                  <a:srgbClr val="FEFEFE"/>
                </a:solidFill>
                <a:latin typeface="Proxima Nova Bold"/>
                <a:ea typeface="Proxima Nova Bold"/>
                <a:cs typeface="Proxima Nova Bold"/>
                <a:sym typeface="Proxima Nova Bold"/>
              </a:rPr>
              <a:t>and monitoring</a:t>
            </a:r>
          </a:p>
        </p:txBody>
      </p:sp>
      <p:sp>
        <p:nvSpPr>
          <p:cNvPr name="TextBox 21" id="21"/>
          <p:cNvSpPr txBox="true"/>
          <p:nvPr/>
        </p:nvSpPr>
        <p:spPr>
          <a:xfrm rot="0">
            <a:off x="1028700" y="3240927"/>
            <a:ext cx="7508798" cy="1716278"/>
          </a:xfrm>
          <a:prstGeom prst="rect">
            <a:avLst/>
          </a:prstGeom>
        </p:spPr>
        <p:txBody>
          <a:bodyPr anchor="t" rtlCol="false" tIns="0" lIns="0" bIns="0" rIns="0">
            <a:spAutoFit/>
          </a:bodyPr>
          <a:lstStyle/>
          <a:p>
            <a:pPr algn="l">
              <a:lnSpc>
                <a:spcPts val="3406"/>
              </a:lnSpc>
            </a:pPr>
            <a:r>
              <a:rPr lang="en-US" sz="2600">
                <a:solidFill>
                  <a:srgbClr val="FEFEFE"/>
                </a:solidFill>
                <a:latin typeface="Proxima Nova"/>
                <a:ea typeface="Proxima Nova"/>
                <a:cs typeface="Proxima Nova"/>
                <a:sym typeface="Proxima Nova"/>
              </a:rPr>
              <a:t>Make telematics data work for you the best way. Easily access and transfer raw data, monitor and manage real-time and historical data flow, and troubleshoot on the go.</a:t>
            </a:r>
          </a:p>
        </p:txBody>
      </p:sp>
      <p:grpSp>
        <p:nvGrpSpPr>
          <p:cNvPr name="Group 22" id="22"/>
          <p:cNvGrpSpPr/>
          <p:nvPr/>
        </p:nvGrpSpPr>
        <p:grpSpPr>
          <a:xfrm rot="0">
            <a:off x="200" y="9712389"/>
            <a:ext cx="18288000" cy="574611"/>
            <a:chOff x="0" y="0"/>
            <a:chExt cx="24384000" cy="766148"/>
          </a:xfrm>
        </p:grpSpPr>
        <p:grpSp>
          <p:nvGrpSpPr>
            <p:cNvPr name="Group 23" id="23"/>
            <p:cNvGrpSpPr/>
            <p:nvPr/>
          </p:nvGrpSpPr>
          <p:grpSpPr>
            <a:xfrm rot="0">
              <a:off x="0" y="0"/>
              <a:ext cx="24384000" cy="766148"/>
              <a:chOff x="0" y="0"/>
              <a:chExt cx="24384000" cy="766148"/>
            </a:xfrm>
          </p:grpSpPr>
          <p:sp>
            <p:nvSpPr>
              <p:cNvPr name="Freeform 24" id="24"/>
              <p:cNvSpPr/>
              <p:nvPr/>
            </p:nvSpPr>
            <p:spPr>
              <a:xfrm flipH="false" flipV="false" rot="0">
                <a:off x="0" y="0"/>
                <a:ext cx="24384000" cy="766099"/>
              </a:xfrm>
              <a:custGeom>
                <a:avLst/>
                <a:gdLst/>
                <a:ahLst/>
                <a:cxnLst/>
                <a:rect r="r" b="b" t="t" l="l"/>
                <a:pathLst>
                  <a:path h="766099" w="24384000">
                    <a:moveTo>
                      <a:pt x="0" y="0"/>
                    </a:moveTo>
                    <a:lnTo>
                      <a:pt x="24384000" y="0"/>
                    </a:lnTo>
                    <a:lnTo>
                      <a:pt x="24384000" y="766099"/>
                    </a:lnTo>
                    <a:lnTo>
                      <a:pt x="0" y="766099"/>
                    </a:lnTo>
                    <a:close/>
                  </a:path>
                </a:pathLst>
              </a:custGeom>
              <a:solidFill>
                <a:srgbClr val="1D96DB"/>
              </a:solidFill>
            </p:spPr>
          </p:sp>
        </p:grpSp>
        <p:sp>
          <p:nvSpPr>
            <p:cNvPr name="Freeform 25" id="25"/>
            <p:cNvSpPr/>
            <p:nvPr/>
          </p:nvSpPr>
          <p:spPr>
            <a:xfrm flipH="false" flipV="false" rot="0">
              <a:off x="22199679" y="209408"/>
              <a:ext cx="1618927" cy="347333"/>
            </a:xfrm>
            <a:custGeom>
              <a:avLst/>
              <a:gdLst/>
              <a:ahLst/>
              <a:cxnLst/>
              <a:rect r="r" b="b" t="t" l="l"/>
              <a:pathLst>
                <a:path h="347333" w="1618927">
                  <a:moveTo>
                    <a:pt x="0" y="0"/>
                  </a:moveTo>
                  <a:lnTo>
                    <a:pt x="1618926" y="0"/>
                  </a:lnTo>
                  <a:lnTo>
                    <a:pt x="1618926" y="347333"/>
                  </a:lnTo>
                  <a:lnTo>
                    <a:pt x="0" y="347333"/>
                  </a:lnTo>
                  <a:lnTo>
                    <a:pt x="0" y="0"/>
                  </a:lnTo>
                  <a:close/>
                </a:path>
              </a:pathLst>
            </a:custGeom>
            <a:blipFill>
              <a:blip r:embed="rId6">
                <a:alphaModFix amt="70000"/>
                <a:extLst>
                  <a:ext uri="{96DAC541-7B7A-43D3-8B79-37D633B846F1}">
                    <asvg:svgBlip xmlns:asvg="http://schemas.microsoft.com/office/drawing/2016/SVG/main" r:embed="rId7"/>
                  </a:ext>
                </a:extLst>
              </a:blip>
              <a:stretch>
                <a:fillRect l="0" t="0" r="0" b="0"/>
              </a:stretch>
            </a:blipFill>
          </p:spPr>
        </p:sp>
      </p:grpSp>
    </p:spTree>
  </p:cSld>
  <p:clrMapOvr>
    <a:masterClrMapping/>
  </p:clrMapOvr>
  <p:transition spd="slow">
    <p:push dir="l"/>
  </p:transition>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00" y="0"/>
            <a:ext cx="18288200" cy="10287000"/>
          </a:xfrm>
          <a:custGeom>
            <a:avLst/>
            <a:gdLst/>
            <a:ahLst/>
            <a:cxnLst/>
            <a:rect r="r" b="b" t="t" l="l"/>
            <a:pathLst>
              <a:path h="10287000" w="18288200">
                <a:moveTo>
                  <a:pt x="0" y="0"/>
                </a:moveTo>
                <a:lnTo>
                  <a:pt x="18288200" y="0"/>
                </a:lnTo>
                <a:lnTo>
                  <a:pt x="18288200" y="10287000"/>
                </a:lnTo>
                <a:lnTo>
                  <a:pt x="0" y="10287000"/>
                </a:lnTo>
                <a:lnTo>
                  <a:pt x="0" y="0"/>
                </a:lnTo>
                <a:close/>
              </a:path>
            </a:pathLst>
          </a:custGeom>
          <a:blipFill>
            <a:blip r:embed="rId3"/>
            <a:stretch>
              <a:fillRect l="0" t="0" r="-1221" b="-1222"/>
            </a:stretch>
          </a:blipFill>
        </p:spPr>
      </p:sp>
      <p:sp>
        <p:nvSpPr>
          <p:cNvPr name="Freeform 3" id="3"/>
          <p:cNvSpPr/>
          <p:nvPr/>
        </p:nvSpPr>
        <p:spPr>
          <a:xfrm flipH="false" flipV="false" rot="0">
            <a:off x="9382310" y="2265081"/>
            <a:ext cx="8384528" cy="5070145"/>
          </a:xfrm>
          <a:custGeom>
            <a:avLst/>
            <a:gdLst/>
            <a:ahLst/>
            <a:cxnLst/>
            <a:rect r="r" b="b" t="t" l="l"/>
            <a:pathLst>
              <a:path h="5070145" w="8384528">
                <a:moveTo>
                  <a:pt x="0" y="0"/>
                </a:moveTo>
                <a:lnTo>
                  <a:pt x="8384528" y="0"/>
                </a:lnTo>
                <a:lnTo>
                  <a:pt x="8384528" y="5070145"/>
                </a:lnTo>
                <a:lnTo>
                  <a:pt x="0" y="5070145"/>
                </a:lnTo>
                <a:lnTo>
                  <a:pt x="0" y="0"/>
                </a:lnTo>
                <a:close/>
              </a:path>
            </a:pathLst>
          </a:custGeom>
          <a:blipFill>
            <a:blip r:embed="rId4"/>
            <a:stretch>
              <a:fillRect l="0" t="-524" r="0" b="0"/>
            </a:stretch>
          </a:blipFill>
        </p:spPr>
      </p:sp>
      <p:sp>
        <p:nvSpPr>
          <p:cNvPr name="Freeform 4" id="4"/>
          <p:cNvSpPr/>
          <p:nvPr/>
        </p:nvSpPr>
        <p:spPr>
          <a:xfrm flipH="false" flipV="false" rot="0">
            <a:off x="15366012" y="7155800"/>
            <a:ext cx="1437621" cy="1566889"/>
          </a:xfrm>
          <a:custGeom>
            <a:avLst/>
            <a:gdLst/>
            <a:ahLst/>
            <a:cxnLst/>
            <a:rect r="r" b="b" t="t" l="l"/>
            <a:pathLst>
              <a:path h="1566889" w="1437621">
                <a:moveTo>
                  <a:pt x="0" y="0"/>
                </a:moveTo>
                <a:lnTo>
                  <a:pt x="1437621" y="0"/>
                </a:lnTo>
                <a:lnTo>
                  <a:pt x="1437621" y="1566889"/>
                </a:lnTo>
                <a:lnTo>
                  <a:pt x="0" y="1566889"/>
                </a:lnTo>
                <a:lnTo>
                  <a:pt x="0" y="0"/>
                </a:lnTo>
                <a:close/>
              </a:path>
            </a:pathLst>
          </a:custGeom>
          <a:blipFill>
            <a:blip r:embed="rId5"/>
            <a:stretch>
              <a:fillRect l="0" t="0" r="0" b="0"/>
            </a:stretch>
          </a:blipFill>
        </p:spPr>
      </p:sp>
      <p:grpSp>
        <p:nvGrpSpPr>
          <p:cNvPr name="Group 5" id="5"/>
          <p:cNvGrpSpPr/>
          <p:nvPr/>
        </p:nvGrpSpPr>
        <p:grpSpPr>
          <a:xfrm rot="0">
            <a:off x="1028700" y="4048327"/>
            <a:ext cx="7950590" cy="726575"/>
            <a:chOff x="0" y="0"/>
            <a:chExt cx="10600787" cy="968767"/>
          </a:xfrm>
        </p:grpSpPr>
        <p:sp>
          <p:nvSpPr>
            <p:cNvPr name="TextBox 6" id="6"/>
            <p:cNvSpPr txBox="true"/>
            <p:nvPr/>
          </p:nvSpPr>
          <p:spPr>
            <a:xfrm rot="0">
              <a:off x="476609" y="58934"/>
              <a:ext cx="10124178" cy="831850"/>
            </a:xfrm>
            <a:prstGeom prst="rect">
              <a:avLst/>
            </a:prstGeom>
          </p:spPr>
          <p:txBody>
            <a:bodyPr anchor="t" rtlCol="false" tIns="0" lIns="0" bIns="0" rIns="0">
              <a:spAutoFit/>
            </a:bodyPr>
            <a:lstStyle/>
            <a:p>
              <a:pPr algn="l">
                <a:lnSpc>
                  <a:spcPts val="2400"/>
                </a:lnSpc>
                <a:spcBef>
                  <a:spcPct val="0"/>
                </a:spcBef>
              </a:pPr>
              <a:r>
                <a:rPr lang="en-US" sz="2000">
                  <a:solidFill>
                    <a:srgbClr val="28323A"/>
                  </a:solidFill>
                  <a:latin typeface="Roboto"/>
                  <a:ea typeface="Roboto"/>
                  <a:cs typeface="Roboto"/>
                  <a:sym typeface="Roboto"/>
                </a:rPr>
                <a:t>Select up to </a:t>
              </a:r>
              <a:r>
                <a:rPr lang="en-US" b="true" sz="2000">
                  <a:solidFill>
                    <a:srgbClr val="1090CF"/>
                  </a:solidFill>
                  <a:latin typeface="Roboto Bold"/>
                  <a:ea typeface="Roboto Bold"/>
                  <a:cs typeface="Roboto Bold"/>
                  <a:sym typeface="Roboto Bold"/>
                </a:rPr>
                <a:t>1000 specific parameters</a:t>
              </a:r>
              <a:r>
                <a:rPr lang="en-US" sz="2000">
                  <a:solidFill>
                    <a:srgbClr val="28323A"/>
                  </a:solidFill>
                  <a:latin typeface="Roboto"/>
                  <a:ea typeface="Roboto"/>
                  <a:cs typeface="Roboto"/>
                  <a:sym typeface="Roboto"/>
                </a:rPr>
                <a:t> for export, including CAN bus data and sensor values for tailored data management.</a:t>
              </a:r>
            </a:p>
          </p:txBody>
        </p:sp>
        <p:sp>
          <p:nvSpPr>
            <p:cNvPr name="AutoShape 7" id="7"/>
            <p:cNvSpPr/>
            <p:nvPr/>
          </p:nvSpPr>
          <p:spPr>
            <a:xfrm flipH="true" flipV="true">
              <a:off x="25400" y="0"/>
              <a:ext cx="0" cy="968767"/>
            </a:xfrm>
            <a:prstGeom prst="line">
              <a:avLst/>
            </a:prstGeom>
            <a:ln cap="flat" w="50800">
              <a:solidFill>
                <a:srgbClr val="1090CF"/>
              </a:solidFill>
              <a:prstDash val="solid"/>
              <a:headEnd type="none" len="sm" w="sm"/>
              <a:tailEnd type="none" len="sm" w="sm"/>
            </a:ln>
          </p:spPr>
        </p:sp>
      </p:grpSp>
      <p:grpSp>
        <p:nvGrpSpPr>
          <p:cNvPr name="Group 8" id="8"/>
          <p:cNvGrpSpPr/>
          <p:nvPr/>
        </p:nvGrpSpPr>
        <p:grpSpPr>
          <a:xfrm rot="0">
            <a:off x="1028700" y="2966003"/>
            <a:ext cx="7950590" cy="726575"/>
            <a:chOff x="0" y="0"/>
            <a:chExt cx="10600787" cy="968767"/>
          </a:xfrm>
        </p:grpSpPr>
        <p:sp>
          <p:nvSpPr>
            <p:cNvPr name="TextBox 9" id="9"/>
            <p:cNvSpPr txBox="true"/>
            <p:nvPr/>
          </p:nvSpPr>
          <p:spPr>
            <a:xfrm rot="0">
              <a:off x="476609" y="58934"/>
              <a:ext cx="10124178" cy="831850"/>
            </a:xfrm>
            <a:prstGeom prst="rect">
              <a:avLst/>
            </a:prstGeom>
          </p:spPr>
          <p:txBody>
            <a:bodyPr anchor="t" rtlCol="false" tIns="0" lIns="0" bIns="0" rIns="0">
              <a:spAutoFit/>
            </a:bodyPr>
            <a:lstStyle/>
            <a:p>
              <a:pPr algn="l">
                <a:lnSpc>
                  <a:spcPts val="2400"/>
                </a:lnSpc>
                <a:spcBef>
                  <a:spcPct val="0"/>
                </a:spcBef>
              </a:pPr>
              <a:r>
                <a:rPr lang="en-US" sz="2000">
                  <a:solidFill>
                    <a:srgbClr val="28323A"/>
                  </a:solidFill>
                  <a:latin typeface="Roboto"/>
                  <a:ea typeface="Roboto"/>
                  <a:cs typeface="Roboto"/>
                  <a:sym typeface="Roboto"/>
                </a:rPr>
                <a:t>Facilitate detailed analysis (ex. evaluating sensor performance) supporting various telematics applications.</a:t>
              </a:r>
            </a:p>
          </p:txBody>
        </p:sp>
        <p:sp>
          <p:nvSpPr>
            <p:cNvPr name="AutoShape 10" id="10"/>
            <p:cNvSpPr/>
            <p:nvPr/>
          </p:nvSpPr>
          <p:spPr>
            <a:xfrm flipH="true" flipV="true">
              <a:off x="25400" y="0"/>
              <a:ext cx="0" cy="968767"/>
            </a:xfrm>
            <a:prstGeom prst="line">
              <a:avLst/>
            </a:prstGeom>
            <a:ln cap="flat" w="50800">
              <a:solidFill>
                <a:srgbClr val="1090CF"/>
              </a:solidFill>
              <a:prstDash val="solid"/>
              <a:headEnd type="none" len="sm" w="sm"/>
              <a:tailEnd type="none" len="sm" w="sm"/>
            </a:ln>
          </p:spPr>
        </p:sp>
      </p:grpSp>
      <p:sp>
        <p:nvSpPr>
          <p:cNvPr name="AutoShape 11" id="11"/>
          <p:cNvSpPr/>
          <p:nvPr/>
        </p:nvSpPr>
        <p:spPr>
          <a:xfrm flipH="true" flipV="true">
            <a:off x="1047750" y="6212975"/>
            <a:ext cx="0" cy="726575"/>
          </a:xfrm>
          <a:prstGeom prst="line">
            <a:avLst/>
          </a:prstGeom>
          <a:ln cap="flat" w="38100">
            <a:solidFill>
              <a:srgbClr val="1090CF"/>
            </a:solidFill>
            <a:prstDash val="solid"/>
            <a:headEnd type="none" len="sm" w="sm"/>
            <a:tailEnd type="none" len="sm" w="sm"/>
          </a:ln>
        </p:spPr>
      </p:sp>
      <p:grpSp>
        <p:nvGrpSpPr>
          <p:cNvPr name="Group 12" id="12"/>
          <p:cNvGrpSpPr/>
          <p:nvPr/>
        </p:nvGrpSpPr>
        <p:grpSpPr>
          <a:xfrm rot="0">
            <a:off x="1028700" y="5130651"/>
            <a:ext cx="7950590" cy="726575"/>
            <a:chOff x="0" y="0"/>
            <a:chExt cx="10600787" cy="968767"/>
          </a:xfrm>
        </p:grpSpPr>
        <p:sp>
          <p:nvSpPr>
            <p:cNvPr name="TextBox 13" id="13"/>
            <p:cNvSpPr txBox="true"/>
            <p:nvPr/>
          </p:nvSpPr>
          <p:spPr>
            <a:xfrm rot="0">
              <a:off x="476609" y="262134"/>
              <a:ext cx="10124178" cy="425450"/>
            </a:xfrm>
            <a:prstGeom prst="rect">
              <a:avLst/>
            </a:prstGeom>
          </p:spPr>
          <p:txBody>
            <a:bodyPr anchor="t" rtlCol="false" tIns="0" lIns="0" bIns="0" rIns="0">
              <a:spAutoFit/>
            </a:bodyPr>
            <a:lstStyle/>
            <a:p>
              <a:pPr algn="l">
                <a:lnSpc>
                  <a:spcPts val="2400"/>
                </a:lnSpc>
                <a:spcBef>
                  <a:spcPct val="0"/>
                </a:spcBef>
              </a:pPr>
              <a:r>
                <a:rPr lang="en-US" sz="2000">
                  <a:solidFill>
                    <a:srgbClr val="28323A"/>
                  </a:solidFill>
                  <a:latin typeface="Roboto"/>
                  <a:ea typeface="Roboto"/>
                  <a:cs typeface="Roboto"/>
                  <a:sym typeface="Roboto"/>
                </a:rPr>
                <a:t>Quickly choose devices, date ranges, and parameters.</a:t>
              </a:r>
            </a:p>
          </p:txBody>
        </p:sp>
        <p:sp>
          <p:nvSpPr>
            <p:cNvPr name="AutoShape 14" id="14"/>
            <p:cNvSpPr/>
            <p:nvPr/>
          </p:nvSpPr>
          <p:spPr>
            <a:xfrm flipH="true" flipV="true">
              <a:off x="25400" y="0"/>
              <a:ext cx="0" cy="968767"/>
            </a:xfrm>
            <a:prstGeom prst="line">
              <a:avLst/>
            </a:prstGeom>
            <a:ln cap="flat" w="50800">
              <a:solidFill>
                <a:srgbClr val="1090CF"/>
              </a:solidFill>
              <a:prstDash val="solid"/>
              <a:headEnd type="none" len="sm" w="sm"/>
              <a:tailEnd type="none" len="sm" w="sm"/>
            </a:ln>
          </p:spPr>
        </p:sp>
      </p:grpSp>
      <p:grpSp>
        <p:nvGrpSpPr>
          <p:cNvPr name="Group 15" id="15"/>
          <p:cNvGrpSpPr/>
          <p:nvPr/>
        </p:nvGrpSpPr>
        <p:grpSpPr>
          <a:xfrm rot="0">
            <a:off x="1028700" y="999739"/>
            <a:ext cx="3693374" cy="472945"/>
            <a:chOff x="0" y="0"/>
            <a:chExt cx="943599" cy="120830"/>
          </a:xfrm>
        </p:grpSpPr>
        <p:sp>
          <p:nvSpPr>
            <p:cNvPr name="Freeform 16" id="16"/>
            <p:cNvSpPr/>
            <p:nvPr/>
          </p:nvSpPr>
          <p:spPr>
            <a:xfrm flipH="false" flipV="false" rot="0">
              <a:off x="0" y="0"/>
              <a:ext cx="943599" cy="120830"/>
            </a:xfrm>
            <a:custGeom>
              <a:avLst/>
              <a:gdLst/>
              <a:ahLst/>
              <a:cxnLst/>
              <a:rect r="r" b="b" t="t" l="l"/>
              <a:pathLst>
                <a:path h="120830" w="943599">
                  <a:moveTo>
                    <a:pt x="20962" y="0"/>
                  </a:moveTo>
                  <a:lnTo>
                    <a:pt x="922637" y="0"/>
                  </a:lnTo>
                  <a:cubicBezTo>
                    <a:pt x="934214" y="0"/>
                    <a:pt x="943599" y="9385"/>
                    <a:pt x="943599" y="20962"/>
                  </a:cubicBezTo>
                  <a:lnTo>
                    <a:pt x="943599" y="99868"/>
                  </a:lnTo>
                  <a:cubicBezTo>
                    <a:pt x="943599" y="111445"/>
                    <a:pt x="934214" y="120830"/>
                    <a:pt x="922637" y="120830"/>
                  </a:cubicBezTo>
                  <a:lnTo>
                    <a:pt x="20962" y="120830"/>
                  </a:lnTo>
                  <a:cubicBezTo>
                    <a:pt x="9385" y="120830"/>
                    <a:pt x="0" y="111445"/>
                    <a:pt x="0" y="99868"/>
                  </a:cubicBezTo>
                  <a:lnTo>
                    <a:pt x="0" y="20962"/>
                  </a:lnTo>
                  <a:cubicBezTo>
                    <a:pt x="0" y="9385"/>
                    <a:pt x="9385" y="0"/>
                    <a:pt x="20962" y="0"/>
                  </a:cubicBezTo>
                  <a:close/>
                </a:path>
              </a:pathLst>
            </a:custGeom>
            <a:solidFill>
              <a:srgbClr val="CAE9FF"/>
            </a:solidFill>
          </p:spPr>
        </p:sp>
        <p:sp>
          <p:nvSpPr>
            <p:cNvPr name="TextBox 17" id="17"/>
            <p:cNvSpPr txBox="true"/>
            <p:nvPr/>
          </p:nvSpPr>
          <p:spPr>
            <a:xfrm>
              <a:off x="0" y="-28575"/>
              <a:ext cx="943599"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Data processing and monitoring</a:t>
              </a:r>
            </a:p>
          </p:txBody>
        </p:sp>
      </p:grpSp>
      <p:grpSp>
        <p:nvGrpSpPr>
          <p:cNvPr name="Group 18" id="18"/>
          <p:cNvGrpSpPr/>
          <p:nvPr/>
        </p:nvGrpSpPr>
        <p:grpSpPr>
          <a:xfrm rot="0">
            <a:off x="200" y="9712389"/>
            <a:ext cx="18288000" cy="574611"/>
            <a:chOff x="0" y="0"/>
            <a:chExt cx="24384000" cy="766148"/>
          </a:xfrm>
        </p:grpSpPr>
        <p:sp>
          <p:nvSpPr>
            <p:cNvPr name="Freeform 19" id="19"/>
            <p:cNvSpPr/>
            <p:nvPr/>
          </p:nvSpPr>
          <p:spPr>
            <a:xfrm flipH="false" flipV="false" rot="0">
              <a:off x="0" y="0"/>
              <a:ext cx="24384000" cy="766099"/>
            </a:xfrm>
            <a:custGeom>
              <a:avLst/>
              <a:gdLst/>
              <a:ahLst/>
              <a:cxnLst/>
              <a:rect r="r" b="b" t="t" l="l"/>
              <a:pathLst>
                <a:path h="766099" w="24384000">
                  <a:moveTo>
                    <a:pt x="0" y="0"/>
                  </a:moveTo>
                  <a:lnTo>
                    <a:pt x="24384000" y="0"/>
                  </a:lnTo>
                  <a:lnTo>
                    <a:pt x="24384000" y="766099"/>
                  </a:lnTo>
                  <a:lnTo>
                    <a:pt x="0" y="766099"/>
                  </a:lnTo>
                  <a:close/>
                </a:path>
              </a:pathLst>
            </a:custGeom>
            <a:solidFill>
              <a:srgbClr val="1D96DB"/>
            </a:solidFill>
          </p:spPr>
        </p:sp>
      </p:grpSp>
      <p:sp>
        <p:nvSpPr>
          <p:cNvPr name="Freeform 20" id="20"/>
          <p:cNvSpPr/>
          <p:nvPr/>
        </p:nvSpPr>
        <p:spPr>
          <a:xfrm flipH="false" flipV="false" rot="0">
            <a:off x="16649959" y="9869444"/>
            <a:ext cx="1214195" cy="260500"/>
          </a:xfrm>
          <a:custGeom>
            <a:avLst/>
            <a:gdLst/>
            <a:ahLst/>
            <a:cxnLst/>
            <a:rect r="r" b="b" t="t" l="l"/>
            <a:pathLst>
              <a:path h="260500" w="1214195">
                <a:moveTo>
                  <a:pt x="0" y="0"/>
                </a:moveTo>
                <a:lnTo>
                  <a:pt x="1214195" y="0"/>
                </a:lnTo>
                <a:lnTo>
                  <a:pt x="1214195" y="260500"/>
                </a:lnTo>
                <a:lnTo>
                  <a:pt x="0" y="260500"/>
                </a:lnTo>
                <a:lnTo>
                  <a:pt x="0" y="0"/>
                </a:lnTo>
                <a:close/>
              </a:path>
            </a:pathLst>
          </a:custGeom>
          <a:blipFill>
            <a:blip r:embed="rId6">
              <a:alphaModFix amt="70000"/>
              <a:extLst>
                <a:ext uri="{96DAC541-7B7A-43D3-8B79-37D633B846F1}">
                  <asvg:svgBlip xmlns:asvg="http://schemas.microsoft.com/office/drawing/2016/SVG/main" r:embed="rId7"/>
                </a:ext>
              </a:extLst>
            </a:blip>
            <a:stretch>
              <a:fillRect l="0" t="0" r="0" b="0"/>
            </a:stretch>
          </a:blipFill>
        </p:spPr>
      </p:sp>
      <p:sp>
        <p:nvSpPr>
          <p:cNvPr name="Freeform 21" id="21"/>
          <p:cNvSpPr/>
          <p:nvPr/>
        </p:nvSpPr>
        <p:spPr>
          <a:xfrm flipH="false" flipV="false" rot="0">
            <a:off x="13663646" y="7155800"/>
            <a:ext cx="1516895" cy="1580989"/>
          </a:xfrm>
          <a:custGeom>
            <a:avLst/>
            <a:gdLst/>
            <a:ahLst/>
            <a:cxnLst/>
            <a:rect r="r" b="b" t="t" l="l"/>
            <a:pathLst>
              <a:path h="1580989" w="1516895">
                <a:moveTo>
                  <a:pt x="0" y="0"/>
                </a:moveTo>
                <a:lnTo>
                  <a:pt x="1516895" y="0"/>
                </a:lnTo>
                <a:lnTo>
                  <a:pt x="1516895" y="1580989"/>
                </a:lnTo>
                <a:lnTo>
                  <a:pt x="0" y="158098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22" id="22"/>
          <p:cNvSpPr txBox="true"/>
          <p:nvPr/>
        </p:nvSpPr>
        <p:spPr>
          <a:xfrm rot="0">
            <a:off x="1028700" y="1744315"/>
            <a:ext cx="8714531" cy="714375"/>
          </a:xfrm>
          <a:prstGeom prst="rect">
            <a:avLst/>
          </a:prstGeom>
        </p:spPr>
        <p:txBody>
          <a:bodyPr anchor="t" rtlCol="false" tIns="0" lIns="0" bIns="0" rIns="0">
            <a:spAutoFit/>
          </a:bodyPr>
          <a:lstStyle/>
          <a:p>
            <a:pPr algn="l">
              <a:lnSpc>
                <a:spcPts val="5759"/>
              </a:lnSpc>
              <a:spcBef>
                <a:spcPct val="0"/>
              </a:spcBef>
            </a:pPr>
            <a:r>
              <a:rPr lang="en-US" b="true" sz="4800">
                <a:solidFill>
                  <a:srgbClr val="000000"/>
                </a:solidFill>
                <a:latin typeface="Proxima Nova Bold"/>
                <a:ea typeface="Proxima Nova Bold"/>
                <a:cs typeface="Proxima Nova Bold"/>
                <a:sym typeface="Proxima Nova Bold"/>
              </a:rPr>
              <a:t>Raw data export </a:t>
            </a:r>
          </a:p>
        </p:txBody>
      </p:sp>
      <p:sp>
        <p:nvSpPr>
          <p:cNvPr name="TextBox 23" id="23"/>
          <p:cNvSpPr txBox="true"/>
          <p:nvPr/>
        </p:nvSpPr>
        <p:spPr>
          <a:xfrm rot="0">
            <a:off x="1386157" y="6343002"/>
            <a:ext cx="7593134" cy="323850"/>
          </a:xfrm>
          <a:prstGeom prst="rect">
            <a:avLst/>
          </a:prstGeom>
        </p:spPr>
        <p:txBody>
          <a:bodyPr anchor="t" rtlCol="false" tIns="0" lIns="0" bIns="0" rIns="0">
            <a:spAutoFit/>
          </a:bodyPr>
          <a:lstStyle/>
          <a:p>
            <a:pPr algn="l">
              <a:lnSpc>
                <a:spcPts val="2400"/>
              </a:lnSpc>
              <a:spcBef>
                <a:spcPct val="0"/>
              </a:spcBef>
            </a:pPr>
            <a:r>
              <a:rPr lang="en-US" sz="2000">
                <a:solidFill>
                  <a:srgbClr val="28323A"/>
                </a:solidFill>
                <a:latin typeface="Roboto"/>
                <a:ea typeface="Roboto"/>
                <a:cs typeface="Roboto"/>
                <a:sym typeface="Roboto"/>
              </a:rPr>
              <a:t>Export up to 6 months’ worth of data in the Parquet format.</a:t>
            </a:r>
          </a:p>
        </p:txBody>
      </p:sp>
    </p:spTree>
  </p:cSld>
  <p:clrMapOvr>
    <a:masterClrMapping/>
  </p:clrMapOvr>
  <p:transition spd="slow">
    <p:push dir="l"/>
  </p:transition>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00" y="0"/>
            <a:ext cx="18288200" cy="10287000"/>
          </a:xfrm>
          <a:custGeom>
            <a:avLst/>
            <a:gdLst/>
            <a:ahLst/>
            <a:cxnLst/>
            <a:rect r="r" b="b" t="t" l="l"/>
            <a:pathLst>
              <a:path h="10287000" w="18288200">
                <a:moveTo>
                  <a:pt x="0" y="0"/>
                </a:moveTo>
                <a:lnTo>
                  <a:pt x="18288200" y="0"/>
                </a:lnTo>
                <a:lnTo>
                  <a:pt x="18288200" y="10287000"/>
                </a:lnTo>
                <a:lnTo>
                  <a:pt x="0" y="10287000"/>
                </a:lnTo>
                <a:lnTo>
                  <a:pt x="0" y="0"/>
                </a:lnTo>
                <a:close/>
              </a:path>
            </a:pathLst>
          </a:custGeom>
          <a:blipFill>
            <a:blip r:embed="rId3"/>
            <a:stretch>
              <a:fillRect l="0" t="0" r="-1221" b="-1222"/>
            </a:stretch>
          </a:blipFill>
        </p:spPr>
      </p:sp>
      <p:sp>
        <p:nvSpPr>
          <p:cNvPr name="Freeform 3" id="3"/>
          <p:cNvSpPr/>
          <p:nvPr/>
        </p:nvSpPr>
        <p:spPr>
          <a:xfrm flipH="false" flipV="false" rot="0">
            <a:off x="4582589" y="7923341"/>
            <a:ext cx="14760745" cy="14477828"/>
          </a:xfrm>
          <a:custGeom>
            <a:avLst/>
            <a:gdLst/>
            <a:ahLst/>
            <a:cxnLst/>
            <a:rect r="r" b="b" t="t" l="l"/>
            <a:pathLst>
              <a:path h="14477828" w="14760745">
                <a:moveTo>
                  <a:pt x="0" y="0"/>
                </a:moveTo>
                <a:lnTo>
                  <a:pt x="14760745" y="0"/>
                </a:lnTo>
                <a:lnTo>
                  <a:pt x="14760745" y="14477828"/>
                </a:lnTo>
                <a:lnTo>
                  <a:pt x="0" y="14477828"/>
                </a:lnTo>
                <a:lnTo>
                  <a:pt x="0" y="0"/>
                </a:lnTo>
                <a:close/>
              </a:path>
            </a:pathLst>
          </a:custGeom>
          <a:blipFill>
            <a:blip r:embed="rId4">
              <a:alphaModFix amt="32999"/>
            </a:blip>
            <a:stretch>
              <a:fillRect l="0" t="-977" r="0" b="-977"/>
            </a:stretch>
          </a:blipFill>
        </p:spPr>
      </p:sp>
      <p:grpSp>
        <p:nvGrpSpPr>
          <p:cNvPr name="Group 4" id="4"/>
          <p:cNvGrpSpPr/>
          <p:nvPr/>
        </p:nvGrpSpPr>
        <p:grpSpPr>
          <a:xfrm rot="0">
            <a:off x="1028700" y="999739"/>
            <a:ext cx="3693374" cy="472945"/>
            <a:chOff x="0" y="0"/>
            <a:chExt cx="943599" cy="120830"/>
          </a:xfrm>
        </p:grpSpPr>
        <p:sp>
          <p:nvSpPr>
            <p:cNvPr name="Freeform 5" id="5"/>
            <p:cNvSpPr/>
            <p:nvPr/>
          </p:nvSpPr>
          <p:spPr>
            <a:xfrm flipH="false" flipV="false" rot="0">
              <a:off x="0" y="0"/>
              <a:ext cx="943599" cy="120830"/>
            </a:xfrm>
            <a:custGeom>
              <a:avLst/>
              <a:gdLst/>
              <a:ahLst/>
              <a:cxnLst/>
              <a:rect r="r" b="b" t="t" l="l"/>
              <a:pathLst>
                <a:path h="120830" w="943599">
                  <a:moveTo>
                    <a:pt x="20962" y="0"/>
                  </a:moveTo>
                  <a:lnTo>
                    <a:pt x="922637" y="0"/>
                  </a:lnTo>
                  <a:cubicBezTo>
                    <a:pt x="934214" y="0"/>
                    <a:pt x="943599" y="9385"/>
                    <a:pt x="943599" y="20962"/>
                  </a:cubicBezTo>
                  <a:lnTo>
                    <a:pt x="943599" y="99868"/>
                  </a:lnTo>
                  <a:cubicBezTo>
                    <a:pt x="943599" y="111445"/>
                    <a:pt x="934214" y="120830"/>
                    <a:pt x="922637" y="120830"/>
                  </a:cubicBezTo>
                  <a:lnTo>
                    <a:pt x="20962" y="120830"/>
                  </a:lnTo>
                  <a:cubicBezTo>
                    <a:pt x="9385" y="120830"/>
                    <a:pt x="0" y="111445"/>
                    <a:pt x="0" y="99868"/>
                  </a:cubicBezTo>
                  <a:lnTo>
                    <a:pt x="0" y="20962"/>
                  </a:lnTo>
                  <a:cubicBezTo>
                    <a:pt x="0" y="9385"/>
                    <a:pt x="9385" y="0"/>
                    <a:pt x="20962" y="0"/>
                  </a:cubicBezTo>
                  <a:close/>
                </a:path>
              </a:pathLst>
            </a:custGeom>
            <a:solidFill>
              <a:srgbClr val="CAE9FF"/>
            </a:solidFill>
          </p:spPr>
        </p:sp>
        <p:sp>
          <p:nvSpPr>
            <p:cNvPr name="TextBox 6" id="6"/>
            <p:cNvSpPr txBox="true"/>
            <p:nvPr/>
          </p:nvSpPr>
          <p:spPr>
            <a:xfrm>
              <a:off x="0" y="-28575"/>
              <a:ext cx="943599"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Data processing and monitoring</a:t>
              </a:r>
            </a:p>
          </p:txBody>
        </p:sp>
      </p:grpSp>
      <p:sp>
        <p:nvSpPr>
          <p:cNvPr name="Freeform 7" id="7"/>
          <p:cNvSpPr/>
          <p:nvPr/>
        </p:nvSpPr>
        <p:spPr>
          <a:xfrm flipH="false" flipV="false" rot="0">
            <a:off x="7903939" y="1255261"/>
            <a:ext cx="9716883" cy="6133782"/>
          </a:xfrm>
          <a:custGeom>
            <a:avLst/>
            <a:gdLst/>
            <a:ahLst/>
            <a:cxnLst/>
            <a:rect r="r" b="b" t="t" l="l"/>
            <a:pathLst>
              <a:path h="6133782" w="9716883">
                <a:moveTo>
                  <a:pt x="0" y="0"/>
                </a:moveTo>
                <a:lnTo>
                  <a:pt x="9716883" y="0"/>
                </a:lnTo>
                <a:lnTo>
                  <a:pt x="9716883" y="6133783"/>
                </a:lnTo>
                <a:lnTo>
                  <a:pt x="0" y="6133783"/>
                </a:lnTo>
                <a:lnTo>
                  <a:pt x="0" y="0"/>
                </a:lnTo>
                <a:close/>
              </a:path>
            </a:pathLst>
          </a:custGeom>
          <a:blipFill>
            <a:blip r:embed="rId5"/>
            <a:stretch>
              <a:fillRect l="0" t="0" r="0" b="0"/>
            </a:stretch>
          </a:blipFill>
        </p:spPr>
      </p:sp>
      <p:sp>
        <p:nvSpPr>
          <p:cNvPr name="Freeform 8" id="8"/>
          <p:cNvSpPr/>
          <p:nvPr/>
        </p:nvSpPr>
        <p:spPr>
          <a:xfrm flipH="false" flipV="false" rot="0">
            <a:off x="14191944" y="7389044"/>
            <a:ext cx="2080752" cy="559375"/>
          </a:xfrm>
          <a:custGeom>
            <a:avLst/>
            <a:gdLst/>
            <a:ahLst/>
            <a:cxnLst/>
            <a:rect r="r" b="b" t="t" l="l"/>
            <a:pathLst>
              <a:path h="559375" w="2080752">
                <a:moveTo>
                  <a:pt x="0" y="0"/>
                </a:moveTo>
                <a:lnTo>
                  <a:pt x="2080752" y="0"/>
                </a:lnTo>
                <a:lnTo>
                  <a:pt x="2080752" y="559375"/>
                </a:lnTo>
                <a:lnTo>
                  <a:pt x="0" y="559375"/>
                </a:lnTo>
                <a:lnTo>
                  <a:pt x="0" y="0"/>
                </a:lnTo>
                <a:close/>
              </a:path>
            </a:pathLst>
          </a:custGeom>
          <a:blipFill>
            <a:blip r:embed="rId6"/>
            <a:stretch>
              <a:fillRect l="0" t="0" r="0" b="0"/>
            </a:stretch>
          </a:blipFill>
        </p:spPr>
      </p:sp>
      <p:sp>
        <p:nvSpPr>
          <p:cNvPr name="Freeform 9" id="9"/>
          <p:cNvSpPr/>
          <p:nvPr/>
        </p:nvSpPr>
        <p:spPr>
          <a:xfrm flipH="false" flipV="false" rot="0">
            <a:off x="14530105" y="6615250"/>
            <a:ext cx="3090717" cy="564056"/>
          </a:xfrm>
          <a:custGeom>
            <a:avLst/>
            <a:gdLst/>
            <a:ahLst/>
            <a:cxnLst/>
            <a:rect r="r" b="b" t="t" l="l"/>
            <a:pathLst>
              <a:path h="564056" w="3090717">
                <a:moveTo>
                  <a:pt x="0" y="0"/>
                </a:moveTo>
                <a:lnTo>
                  <a:pt x="3090717" y="0"/>
                </a:lnTo>
                <a:lnTo>
                  <a:pt x="3090717" y="564056"/>
                </a:lnTo>
                <a:lnTo>
                  <a:pt x="0" y="564056"/>
                </a:lnTo>
                <a:lnTo>
                  <a:pt x="0" y="0"/>
                </a:lnTo>
                <a:close/>
              </a:path>
            </a:pathLst>
          </a:custGeom>
          <a:blipFill>
            <a:blip r:embed="rId7"/>
            <a:stretch>
              <a:fillRect l="0" t="0" r="0" b="0"/>
            </a:stretch>
          </a:blipFill>
        </p:spPr>
      </p:sp>
      <p:sp>
        <p:nvSpPr>
          <p:cNvPr name="Freeform 10" id="10"/>
          <p:cNvSpPr/>
          <p:nvPr/>
        </p:nvSpPr>
        <p:spPr>
          <a:xfrm flipH="false" flipV="false" rot="0">
            <a:off x="8833631" y="5753100"/>
            <a:ext cx="4977839" cy="3610026"/>
          </a:xfrm>
          <a:custGeom>
            <a:avLst/>
            <a:gdLst/>
            <a:ahLst/>
            <a:cxnLst/>
            <a:rect r="r" b="b" t="t" l="l"/>
            <a:pathLst>
              <a:path h="3610026" w="4977839">
                <a:moveTo>
                  <a:pt x="0" y="0"/>
                </a:moveTo>
                <a:lnTo>
                  <a:pt x="4977839" y="0"/>
                </a:lnTo>
                <a:lnTo>
                  <a:pt x="4977839" y="3610026"/>
                </a:lnTo>
                <a:lnTo>
                  <a:pt x="0" y="3610026"/>
                </a:lnTo>
                <a:lnTo>
                  <a:pt x="0" y="0"/>
                </a:lnTo>
                <a:close/>
              </a:path>
            </a:pathLst>
          </a:custGeom>
          <a:blipFill>
            <a:blip r:embed="rId8"/>
            <a:stretch>
              <a:fillRect l="0" t="0" r="0" b="0"/>
            </a:stretch>
          </a:blipFill>
        </p:spPr>
      </p:sp>
      <p:sp>
        <p:nvSpPr>
          <p:cNvPr name="TextBox 11" id="11"/>
          <p:cNvSpPr txBox="true"/>
          <p:nvPr/>
        </p:nvSpPr>
        <p:spPr>
          <a:xfrm rot="0">
            <a:off x="1028700" y="1744315"/>
            <a:ext cx="8714531" cy="714375"/>
          </a:xfrm>
          <a:prstGeom prst="rect">
            <a:avLst/>
          </a:prstGeom>
        </p:spPr>
        <p:txBody>
          <a:bodyPr anchor="t" rtlCol="false" tIns="0" lIns="0" bIns="0" rIns="0">
            <a:spAutoFit/>
          </a:bodyPr>
          <a:lstStyle/>
          <a:p>
            <a:pPr algn="l">
              <a:lnSpc>
                <a:spcPts val="5759"/>
              </a:lnSpc>
              <a:spcBef>
                <a:spcPct val="0"/>
              </a:spcBef>
            </a:pPr>
            <a:r>
              <a:rPr lang="en-US" b="true" sz="4800">
                <a:solidFill>
                  <a:srgbClr val="000000"/>
                </a:solidFill>
                <a:latin typeface="Proxima Nova Bold"/>
                <a:ea typeface="Proxima Nova Bold"/>
                <a:cs typeface="Proxima Nova Bold"/>
                <a:sym typeface="Proxima Nova Bold"/>
              </a:rPr>
              <a:t>Navixy IoT Logic</a:t>
            </a:r>
          </a:p>
        </p:txBody>
      </p:sp>
      <p:sp>
        <p:nvSpPr>
          <p:cNvPr name="TextBox 12" id="12"/>
          <p:cNvSpPr txBox="true"/>
          <p:nvPr/>
        </p:nvSpPr>
        <p:spPr>
          <a:xfrm rot="0">
            <a:off x="1028700" y="2611090"/>
            <a:ext cx="6291831" cy="1800225"/>
          </a:xfrm>
          <a:prstGeom prst="rect">
            <a:avLst/>
          </a:prstGeom>
        </p:spPr>
        <p:txBody>
          <a:bodyPr anchor="t" rtlCol="false" tIns="0" lIns="0" bIns="0" rIns="0">
            <a:spAutoFit/>
          </a:bodyPr>
          <a:lstStyle/>
          <a:p>
            <a:pPr algn="l">
              <a:lnSpc>
                <a:spcPts val="2880"/>
              </a:lnSpc>
            </a:pPr>
            <a:r>
              <a:rPr lang="en-US" sz="2400">
                <a:solidFill>
                  <a:srgbClr val="28323A"/>
                </a:solidFill>
                <a:latin typeface="Proxima Nova"/>
                <a:ea typeface="Proxima Nova"/>
                <a:cs typeface="Proxima Nova"/>
                <a:sym typeface="Proxima Nova"/>
              </a:rPr>
              <a:t>Process, decode, and route data in real time. </a:t>
            </a:r>
            <a:r>
              <a:rPr lang="en-US" b="true" sz="2400" u="sng">
                <a:solidFill>
                  <a:srgbClr val="28323A"/>
                </a:solidFill>
                <a:latin typeface="Proxima Nova Bold"/>
                <a:ea typeface="Proxima Nova Bold"/>
                <a:cs typeface="Proxima Nova Bold"/>
                <a:sym typeface="Proxima Nova Bold"/>
                <a:hlinkClick r:id="rId9" tooltip="https://www.navixy.com/iot-logic/"/>
              </a:rPr>
              <a:t>Navixy’s IoT Logic</a:t>
            </a:r>
            <a:r>
              <a:rPr lang="en-US" sz="2400">
                <a:solidFill>
                  <a:srgbClr val="28323A"/>
                </a:solidFill>
                <a:latin typeface="Proxima Nova"/>
                <a:ea typeface="Proxima Nova"/>
                <a:cs typeface="Proxima Nova"/>
                <a:sym typeface="Proxima Nova"/>
              </a:rPr>
              <a:t> enables telematics service providers, system integrators, and developers </a:t>
            </a:r>
          </a:p>
          <a:p>
            <a:pPr algn="l">
              <a:lnSpc>
                <a:spcPts val="2880"/>
              </a:lnSpc>
            </a:pPr>
            <a:r>
              <a:rPr lang="en-US" sz="2400">
                <a:solidFill>
                  <a:srgbClr val="28323A"/>
                </a:solidFill>
                <a:latin typeface="Proxima Nova"/>
                <a:ea typeface="Proxima Nova"/>
                <a:cs typeface="Proxima Nova"/>
                <a:sym typeface="Proxima Nova"/>
              </a:rPr>
              <a:t>to integrate diverse data sources hands down.</a:t>
            </a:r>
          </a:p>
          <a:p>
            <a:pPr algn="l">
              <a:lnSpc>
                <a:spcPts val="2880"/>
              </a:lnSpc>
              <a:spcBef>
                <a:spcPct val="0"/>
              </a:spcBef>
            </a:pPr>
          </a:p>
        </p:txBody>
      </p:sp>
      <p:grpSp>
        <p:nvGrpSpPr>
          <p:cNvPr name="Group 13" id="13"/>
          <p:cNvGrpSpPr/>
          <p:nvPr/>
        </p:nvGrpSpPr>
        <p:grpSpPr>
          <a:xfrm rot="0">
            <a:off x="1028700" y="4436282"/>
            <a:ext cx="6081098" cy="430993"/>
            <a:chOff x="0" y="0"/>
            <a:chExt cx="8108131" cy="574658"/>
          </a:xfrm>
        </p:grpSpPr>
        <p:sp>
          <p:nvSpPr>
            <p:cNvPr name="TextBox 14" id="14"/>
            <p:cNvSpPr txBox="true"/>
            <p:nvPr/>
          </p:nvSpPr>
          <p:spPr>
            <a:xfrm rot="0">
              <a:off x="670909" y="65079"/>
              <a:ext cx="7437222" cy="425450"/>
            </a:xfrm>
            <a:prstGeom prst="rect">
              <a:avLst/>
            </a:prstGeom>
          </p:spPr>
          <p:txBody>
            <a:bodyPr anchor="t" rtlCol="false" tIns="0" lIns="0" bIns="0" rIns="0">
              <a:spAutoFit/>
            </a:bodyPr>
            <a:lstStyle/>
            <a:p>
              <a:pPr algn="l">
                <a:lnSpc>
                  <a:spcPts val="2400"/>
                </a:lnSpc>
                <a:spcBef>
                  <a:spcPct val="0"/>
                </a:spcBef>
              </a:pPr>
              <a:r>
                <a:rPr lang="en-US" sz="2000">
                  <a:solidFill>
                    <a:srgbClr val="1090CF"/>
                  </a:solidFill>
                  <a:latin typeface="Roboto"/>
                  <a:ea typeface="Roboto"/>
                  <a:cs typeface="Roboto"/>
                  <a:sym typeface="Roboto"/>
                </a:rPr>
                <a:t>Track and manage large-scale data streams.</a:t>
              </a:r>
            </a:p>
          </p:txBody>
        </p:sp>
        <p:sp>
          <p:nvSpPr>
            <p:cNvPr name="Freeform 15" id="15"/>
            <p:cNvSpPr/>
            <p:nvPr/>
          </p:nvSpPr>
          <p:spPr>
            <a:xfrm flipH="false" flipV="false" rot="0">
              <a:off x="0" y="0"/>
              <a:ext cx="574658" cy="574658"/>
            </a:xfrm>
            <a:custGeom>
              <a:avLst/>
              <a:gdLst/>
              <a:ahLst/>
              <a:cxnLst/>
              <a:rect r="r" b="b" t="t" l="l"/>
              <a:pathLst>
                <a:path h="574658" w="574658">
                  <a:moveTo>
                    <a:pt x="0" y="0"/>
                  </a:moveTo>
                  <a:lnTo>
                    <a:pt x="574658" y="0"/>
                  </a:lnTo>
                  <a:lnTo>
                    <a:pt x="574658" y="574658"/>
                  </a:lnTo>
                  <a:lnTo>
                    <a:pt x="0" y="574658"/>
                  </a:lnTo>
                  <a:lnTo>
                    <a:pt x="0" y="0"/>
                  </a:lnTo>
                  <a:close/>
                </a:path>
              </a:pathLst>
            </a:custGeom>
            <a:blipFill>
              <a:blip r:embed="rId10"/>
              <a:stretch>
                <a:fillRect l="0" t="0" r="0" b="0"/>
              </a:stretch>
            </a:blipFill>
          </p:spPr>
        </p:sp>
      </p:grpSp>
      <p:grpSp>
        <p:nvGrpSpPr>
          <p:cNvPr name="Group 16" id="16"/>
          <p:cNvGrpSpPr/>
          <p:nvPr/>
        </p:nvGrpSpPr>
        <p:grpSpPr>
          <a:xfrm rot="0">
            <a:off x="1028700" y="5232645"/>
            <a:ext cx="6081098" cy="609600"/>
            <a:chOff x="0" y="0"/>
            <a:chExt cx="8108131" cy="812800"/>
          </a:xfrm>
        </p:grpSpPr>
        <p:sp>
          <p:nvSpPr>
            <p:cNvPr name="TextBox 17" id="17"/>
            <p:cNvSpPr txBox="true"/>
            <p:nvPr/>
          </p:nvSpPr>
          <p:spPr>
            <a:xfrm rot="0">
              <a:off x="670909" y="-19050"/>
              <a:ext cx="7437222" cy="831850"/>
            </a:xfrm>
            <a:prstGeom prst="rect">
              <a:avLst/>
            </a:prstGeom>
          </p:spPr>
          <p:txBody>
            <a:bodyPr anchor="t" rtlCol="false" tIns="0" lIns="0" bIns="0" rIns="0">
              <a:spAutoFit/>
            </a:bodyPr>
            <a:lstStyle/>
            <a:p>
              <a:pPr algn="l">
                <a:lnSpc>
                  <a:spcPts val="2400"/>
                </a:lnSpc>
                <a:spcBef>
                  <a:spcPct val="0"/>
                </a:spcBef>
              </a:pPr>
              <a:r>
                <a:rPr lang="en-US" sz="2000">
                  <a:solidFill>
                    <a:srgbClr val="1090CF"/>
                  </a:solidFill>
                  <a:latin typeface="Roboto"/>
                  <a:ea typeface="Roboto"/>
                  <a:cs typeface="Roboto"/>
                  <a:sym typeface="Roboto"/>
                </a:rPr>
                <a:t>Set how often the device collects and sends GPS data.</a:t>
              </a:r>
            </a:p>
          </p:txBody>
        </p:sp>
        <p:sp>
          <p:nvSpPr>
            <p:cNvPr name="Freeform 18" id="18"/>
            <p:cNvSpPr/>
            <p:nvPr/>
          </p:nvSpPr>
          <p:spPr>
            <a:xfrm flipH="false" flipV="false" rot="0">
              <a:off x="0" y="0"/>
              <a:ext cx="574658" cy="574658"/>
            </a:xfrm>
            <a:custGeom>
              <a:avLst/>
              <a:gdLst/>
              <a:ahLst/>
              <a:cxnLst/>
              <a:rect r="r" b="b" t="t" l="l"/>
              <a:pathLst>
                <a:path h="574658" w="574658">
                  <a:moveTo>
                    <a:pt x="0" y="0"/>
                  </a:moveTo>
                  <a:lnTo>
                    <a:pt x="574658" y="0"/>
                  </a:lnTo>
                  <a:lnTo>
                    <a:pt x="574658" y="574658"/>
                  </a:lnTo>
                  <a:lnTo>
                    <a:pt x="0" y="574658"/>
                  </a:lnTo>
                  <a:lnTo>
                    <a:pt x="0" y="0"/>
                  </a:lnTo>
                  <a:close/>
                </a:path>
              </a:pathLst>
            </a:custGeom>
            <a:blipFill>
              <a:blip r:embed="rId10"/>
              <a:stretch>
                <a:fillRect l="0" t="0" r="0" b="0"/>
              </a:stretch>
            </a:blipFill>
          </p:spPr>
        </p:sp>
      </p:grpSp>
      <p:grpSp>
        <p:nvGrpSpPr>
          <p:cNvPr name="Group 19" id="19"/>
          <p:cNvGrpSpPr/>
          <p:nvPr/>
        </p:nvGrpSpPr>
        <p:grpSpPr>
          <a:xfrm rot="0">
            <a:off x="1028700" y="6207615"/>
            <a:ext cx="6291831" cy="609600"/>
            <a:chOff x="0" y="0"/>
            <a:chExt cx="8389108" cy="812800"/>
          </a:xfrm>
        </p:grpSpPr>
        <p:sp>
          <p:nvSpPr>
            <p:cNvPr name="TextBox 20" id="20"/>
            <p:cNvSpPr txBox="true"/>
            <p:nvPr/>
          </p:nvSpPr>
          <p:spPr>
            <a:xfrm rot="0">
              <a:off x="670909" y="-19050"/>
              <a:ext cx="7718199" cy="831850"/>
            </a:xfrm>
            <a:prstGeom prst="rect">
              <a:avLst/>
            </a:prstGeom>
          </p:spPr>
          <p:txBody>
            <a:bodyPr anchor="t" rtlCol="false" tIns="0" lIns="0" bIns="0" rIns="0">
              <a:spAutoFit/>
            </a:bodyPr>
            <a:lstStyle/>
            <a:p>
              <a:pPr algn="l">
                <a:lnSpc>
                  <a:spcPts val="2400"/>
                </a:lnSpc>
                <a:spcBef>
                  <a:spcPct val="0"/>
                </a:spcBef>
              </a:pPr>
              <a:r>
                <a:rPr lang="en-US" sz="2000">
                  <a:solidFill>
                    <a:srgbClr val="1090CF"/>
                  </a:solidFill>
                  <a:latin typeface="Roboto"/>
                  <a:ea typeface="Roboto"/>
                  <a:cs typeface="Roboto"/>
                  <a:sym typeface="Roboto"/>
                </a:rPr>
                <a:t>Send enriched data to multiple recipients and manage various parameters for different sources.</a:t>
              </a:r>
            </a:p>
          </p:txBody>
        </p:sp>
        <p:sp>
          <p:nvSpPr>
            <p:cNvPr name="Freeform 21" id="21"/>
            <p:cNvSpPr/>
            <p:nvPr/>
          </p:nvSpPr>
          <p:spPr>
            <a:xfrm flipH="false" flipV="false" rot="0">
              <a:off x="0" y="0"/>
              <a:ext cx="574658" cy="574658"/>
            </a:xfrm>
            <a:custGeom>
              <a:avLst/>
              <a:gdLst/>
              <a:ahLst/>
              <a:cxnLst/>
              <a:rect r="r" b="b" t="t" l="l"/>
              <a:pathLst>
                <a:path h="574658" w="574658">
                  <a:moveTo>
                    <a:pt x="0" y="0"/>
                  </a:moveTo>
                  <a:lnTo>
                    <a:pt x="574658" y="0"/>
                  </a:lnTo>
                  <a:lnTo>
                    <a:pt x="574658" y="574658"/>
                  </a:lnTo>
                  <a:lnTo>
                    <a:pt x="0" y="574658"/>
                  </a:lnTo>
                  <a:lnTo>
                    <a:pt x="0" y="0"/>
                  </a:lnTo>
                  <a:close/>
                </a:path>
              </a:pathLst>
            </a:custGeom>
            <a:blipFill>
              <a:blip r:embed="rId10"/>
              <a:stretch>
                <a:fillRect l="0" t="0" r="0" b="0"/>
              </a:stretch>
            </a:blipFill>
          </p:spPr>
        </p:sp>
      </p:grpSp>
      <p:grpSp>
        <p:nvGrpSpPr>
          <p:cNvPr name="Group 22" id="22"/>
          <p:cNvGrpSpPr/>
          <p:nvPr/>
        </p:nvGrpSpPr>
        <p:grpSpPr>
          <a:xfrm rot="0">
            <a:off x="1096547" y="8163223"/>
            <a:ext cx="4016300" cy="723900"/>
            <a:chOff x="0" y="0"/>
            <a:chExt cx="5355067" cy="965200"/>
          </a:xfrm>
        </p:grpSpPr>
        <p:sp>
          <p:nvSpPr>
            <p:cNvPr name="TextBox 23" id="23"/>
            <p:cNvSpPr txBox="true"/>
            <p:nvPr/>
          </p:nvSpPr>
          <p:spPr>
            <a:xfrm rot="0">
              <a:off x="1441311" y="9525"/>
              <a:ext cx="3913756" cy="955675"/>
            </a:xfrm>
            <a:prstGeom prst="rect">
              <a:avLst/>
            </a:prstGeom>
          </p:spPr>
          <p:txBody>
            <a:bodyPr anchor="t" rtlCol="false" tIns="0" lIns="0" bIns="0" rIns="0">
              <a:spAutoFit/>
            </a:bodyPr>
            <a:lstStyle/>
            <a:p>
              <a:pPr algn="l">
                <a:lnSpc>
                  <a:spcPts val="2880"/>
                </a:lnSpc>
              </a:pPr>
              <a:r>
                <a:rPr lang="en-US" sz="2400" b="true">
                  <a:solidFill>
                    <a:srgbClr val="1090CF"/>
                  </a:solidFill>
                  <a:latin typeface="Proxima Nova Bold"/>
                  <a:ea typeface="Proxima Nova Bold"/>
                  <a:cs typeface="Proxima Nova Bold"/>
                  <a:sym typeface="Proxima Nova Bold"/>
                </a:rPr>
                <a:t>IoT Logic Expression Language</a:t>
              </a:r>
            </a:p>
          </p:txBody>
        </p:sp>
        <p:sp>
          <p:nvSpPr>
            <p:cNvPr name="Freeform 24" id="24"/>
            <p:cNvSpPr/>
            <p:nvPr/>
          </p:nvSpPr>
          <p:spPr>
            <a:xfrm flipH="false" flipV="false" rot="0">
              <a:off x="0" y="62652"/>
              <a:ext cx="1073011" cy="839896"/>
            </a:xfrm>
            <a:custGeom>
              <a:avLst/>
              <a:gdLst/>
              <a:ahLst/>
              <a:cxnLst/>
              <a:rect r="r" b="b" t="t" l="l"/>
              <a:pathLst>
                <a:path h="839896" w="1073011">
                  <a:moveTo>
                    <a:pt x="0" y="0"/>
                  </a:moveTo>
                  <a:lnTo>
                    <a:pt x="1073011" y="0"/>
                  </a:lnTo>
                  <a:lnTo>
                    <a:pt x="1073011" y="839896"/>
                  </a:lnTo>
                  <a:lnTo>
                    <a:pt x="0" y="839896"/>
                  </a:lnTo>
                  <a:lnTo>
                    <a:pt x="0" y="0"/>
                  </a:lnTo>
                  <a:close/>
                </a:path>
              </a:pathLst>
            </a:custGeom>
            <a:blipFill>
              <a:blip r:embed="rId11"/>
              <a:stretch>
                <a:fillRect l="0" t="0" r="0" b="0"/>
              </a:stretch>
            </a:blipFill>
          </p:spPr>
        </p:sp>
      </p:grpSp>
      <p:grpSp>
        <p:nvGrpSpPr>
          <p:cNvPr name="Group 25" id="25"/>
          <p:cNvGrpSpPr/>
          <p:nvPr/>
        </p:nvGrpSpPr>
        <p:grpSpPr>
          <a:xfrm rot="0">
            <a:off x="5518570" y="8157555"/>
            <a:ext cx="3315061" cy="723900"/>
            <a:chOff x="0" y="0"/>
            <a:chExt cx="4420081" cy="965200"/>
          </a:xfrm>
        </p:grpSpPr>
        <p:sp>
          <p:nvSpPr>
            <p:cNvPr name="TextBox 26" id="26"/>
            <p:cNvSpPr txBox="true"/>
            <p:nvPr/>
          </p:nvSpPr>
          <p:spPr>
            <a:xfrm rot="0">
              <a:off x="1297718" y="9525"/>
              <a:ext cx="3122363" cy="955675"/>
            </a:xfrm>
            <a:prstGeom prst="rect">
              <a:avLst/>
            </a:prstGeom>
          </p:spPr>
          <p:txBody>
            <a:bodyPr anchor="t" rtlCol="false" tIns="0" lIns="0" bIns="0" rIns="0">
              <a:spAutoFit/>
            </a:bodyPr>
            <a:lstStyle/>
            <a:p>
              <a:pPr algn="l">
                <a:lnSpc>
                  <a:spcPts val="2880"/>
                </a:lnSpc>
              </a:pPr>
              <a:r>
                <a:rPr lang="en-US" sz="2400" b="true">
                  <a:solidFill>
                    <a:srgbClr val="1090CF"/>
                  </a:solidFill>
                  <a:latin typeface="Proxima Nova Bold"/>
                  <a:ea typeface="Proxima Nova Bold"/>
                  <a:cs typeface="Proxima Nova Bold"/>
                  <a:sym typeface="Proxima Nova Bold"/>
                </a:rPr>
                <a:t>Data Stream Analyzer</a:t>
              </a:r>
            </a:p>
          </p:txBody>
        </p:sp>
        <p:sp>
          <p:nvSpPr>
            <p:cNvPr name="Freeform 27" id="27"/>
            <p:cNvSpPr/>
            <p:nvPr/>
          </p:nvSpPr>
          <p:spPr>
            <a:xfrm flipH="false" flipV="false" rot="0">
              <a:off x="0" y="62652"/>
              <a:ext cx="1080337" cy="839896"/>
            </a:xfrm>
            <a:custGeom>
              <a:avLst/>
              <a:gdLst/>
              <a:ahLst/>
              <a:cxnLst/>
              <a:rect r="r" b="b" t="t" l="l"/>
              <a:pathLst>
                <a:path h="839896" w="1080337">
                  <a:moveTo>
                    <a:pt x="0" y="0"/>
                  </a:moveTo>
                  <a:lnTo>
                    <a:pt x="1080337" y="0"/>
                  </a:lnTo>
                  <a:lnTo>
                    <a:pt x="1080337" y="839896"/>
                  </a:lnTo>
                  <a:lnTo>
                    <a:pt x="0" y="839896"/>
                  </a:lnTo>
                  <a:lnTo>
                    <a:pt x="0" y="0"/>
                  </a:lnTo>
                  <a:close/>
                </a:path>
              </a:pathLst>
            </a:custGeom>
            <a:blipFill>
              <a:blip r:embed="rId12"/>
              <a:stretch>
                <a:fillRect l="0" t="0" r="0" b="0"/>
              </a:stretch>
            </a:blipFill>
          </p:spPr>
        </p:sp>
      </p:grpSp>
      <p:grpSp>
        <p:nvGrpSpPr>
          <p:cNvPr name="Group 28" id="28"/>
          <p:cNvGrpSpPr/>
          <p:nvPr/>
        </p:nvGrpSpPr>
        <p:grpSpPr>
          <a:xfrm rot="0">
            <a:off x="200" y="9712389"/>
            <a:ext cx="18288000" cy="574611"/>
            <a:chOff x="0" y="0"/>
            <a:chExt cx="24384000" cy="766148"/>
          </a:xfrm>
        </p:grpSpPr>
        <p:sp>
          <p:nvSpPr>
            <p:cNvPr name="Freeform 29" id="29"/>
            <p:cNvSpPr/>
            <p:nvPr/>
          </p:nvSpPr>
          <p:spPr>
            <a:xfrm flipH="false" flipV="false" rot="0">
              <a:off x="0" y="0"/>
              <a:ext cx="24384000" cy="766099"/>
            </a:xfrm>
            <a:custGeom>
              <a:avLst/>
              <a:gdLst/>
              <a:ahLst/>
              <a:cxnLst/>
              <a:rect r="r" b="b" t="t" l="l"/>
              <a:pathLst>
                <a:path h="766099" w="24384000">
                  <a:moveTo>
                    <a:pt x="0" y="0"/>
                  </a:moveTo>
                  <a:lnTo>
                    <a:pt x="24384000" y="0"/>
                  </a:lnTo>
                  <a:lnTo>
                    <a:pt x="24384000" y="766099"/>
                  </a:lnTo>
                  <a:lnTo>
                    <a:pt x="0" y="766099"/>
                  </a:lnTo>
                  <a:close/>
                </a:path>
              </a:pathLst>
            </a:custGeom>
            <a:solidFill>
              <a:srgbClr val="1D96DB"/>
            </a:solidFill>
          </p:spPr>
        </p:sp>
      </p:grpSp>
      <p:sp>
        <p:nvSpPr>
          <p:cNvPr name="Freeform 30" id="30"/>
          <p:cNvSpPr/>
          <p:nvPr/>
        </p:nvSpPr>
        <p:spPr>
          <a:xfrm flipH="false" flipV="false" rot="0">
            <a:off x="16649959" y="9869444"/>
            <a:ext cx="1214195" cy="260500"/>
          </a:xfrm>
          <a:custGeom>
            <a:avLst/>
            <a:gdLst/>
            <a:ahLst/>
            <a:cxnLst/>
            <a:rect r="r" b="b" t="t" l="l"/>
            <a:pathLst>
              <a:path h="260500" w="1214195">
                <a:moveTo>
                  <a:pt x="0" y="0"/>
                </a:moveTo>
                <a:lnTo>
                  <a:pt x="1214195" y="0"/>
                </a:lnTo>
                <a:lnTo>
                  <a:pt x="1214195" y="260500"/>
                </a:lnTo>
                <a:lnTo>
                  <a:pt x="0" y="260500"/>
                </a:lnTo>
                <a:lnTo>
                  <a:pt x="0" y="0"/>
                </a:lnTo>
                <a:close/>
              </a:path>
            </a:pathLst>
          </a:custGeom>
          <a:blipFill>
            <a:blip r:embed="rId13">
              <a:alphaModFix amt="70000"/>
              <a:extLst>
                <a:ext uri="{96DAC541-7B7A-43D3-8B79-37D633B846F1}">
                  <asvg:svgBlip xmlns:asvg="http://schemas.microsoft.com/office/drawing/2016/SVG/main" r:embed="rId14"/>
                </a:ext>
              </a:extLst>
            </a:blip>
            <a:stretch>
              <a:fillRect l="0" t="0" r="0" b="0"/>
            </a:stretch>
          </a:blipFill>
        </p:spPr>
      </p:sp>
    </p:spTree>
  </p:cSld>
  <p:clrMapOvr>
    <a:masterClrMapping/>
  </p:clrMapOvr>
  <p:transition spd="slow">
    <p:push dir="l"/>
  </p:transition>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784331" y="7030610"/>
            <a:ext cx="14760745" cy="14477828"/>
          </a:xfrm>
          <a:custGeom>
            <a:avLst/>
            <a:gdLst/>
            <a:ahLst/>
            <a:cxnLst/>
            <a:rect r="r" b="b" t="t" l="l"/>
            <a:pathLst>
              <a:path h="14477828" w="14760745">
                <a:moveTo>
                  <a:pt x="0" y="0"/>
                </a:moveTo>
                <a:lnTo>
                  <a:pt x="14760745" y="0"/>
                </a:lnTo>
                <a:lnTo>
                  <a:pt x="14760745" y="14477828"/>
                </a:lnTo>
                <a:lnTo>
                  <a:pt x="0" y="14477828"/>
                </a:lnTo>
                <a:lnTo>
                  <a:pt x="0" y="0"/>
                </a:lnTo>
                <a:close/>
              </a:path>
            </a:pathLst>
          </a:custGeom>
          <a:blipFill>
            <a:blip r:embed="rId3">
              <a:alphaModFix amt="32999"/>
            </a:blip>
            <a:stretch>
              <a:fillRect l="0" t="-977" r="0" b="-977"/>
            </a:stretch>
          </a:blipFill>
        </p:spPr>
      </p:sp>
      <p:sp>
        <p:nvSpPr>
          <p:cNvPr name="Freeform 3" id="3"/>
          <p:cNvSpPr/>
          <p:nvPr/>
        </p:nvSpPr>
        <p:spPr>
          <a:xfrm flipH="false" flipV="false" rot="0">
            <a:off x="200" y="0"/>
            <a:ext cx="18288200" cy="10287000"/>
          </a:xfrm>
          <a:custGeom>
            <a:avLst/>
            <a:gdLst/>
            <a:ahLst/>
            <a:cxnLst/>
            <a:rect r="r" b="b" t="t" l="l"/>
            <a:pathLst>
              <a:path h="10287000" w="18288200">
                <a:moveTo>
                  <a:pt x="0" y="0"/>
                </a:moveTo>
                <a:lnTo>
                  <a:pt x="18288200" y="0"/>
                </a:lnTo>
                <a:lnTo>
                  <a:pt x="18288200" y="10287000"/>
                </a:lnTo>
                <a:lnTo>
                  <a:pt x="0" y="10287000"/>
                </a:lnTo>
                <a:lnTo>
                  <a:pt x="0" y="0"/>
                </a:lnTo>
                <a:close/>
              </a:path>
            </a:pathLst>
          </a:custGeom>
          <a:blipFill>
            <a:blip r:embed="rId4"/>
            <a:stretch>
              <a:fillRect l="0" t="0" r="-1221" b="-1222"/>
            </a:stretch>
          </a:blipFill>
        </p:spPr>
      </p:sp>
      <p:sp>
        <p:nvSpPr>
          <p:cNvPr name="Freeform 4" id="4"/>
          <p:cNvSpPr/>
          <p:nvPr/>
        </p:nvSpPr>
        <p:spPr>
          <a:xfrm flipH="false" flipV="false" rot="0">
            <a:off x="8792630" y="1354119"/>
            <a:ext cx="9019529" cy="5220052"/>
          </a:xfrm>
          <a:custGeom>
            <a:avLst/>
            <a:gdLst/>
            <a:ahLst/>
            <a:cxnLst/>
            <a:rect r="r" b="b" t="t" l="l"/>
            <a:pathLst>
              <a:path h="5220052" w="9019529">
                <a:moveTo>
                  <a:pt x="0" y="0"/>
                </a:moveTo>
                <a:lnTo>
                  <a:pt x="9019529" y="0"/>
                </a:lnTo>
                <a:lnTo>
                  <a:pt x="9019529" y="5220052"/>
                </a:lnTo>
                <a:lnTo>
                  <a:pt x="0" y="5220052"/>
                </a:lnTo>
                <a:lnTo>
                  <a:pt x="0" y="0"/>
                </a:lnTo>
                <a:close/>
              </a:path>
            </a:pathLst>
          </a:custGeom>
          <a:blipFill>
            <a:blip r:embed="rId5"/>
            <a:stretch>
              <a:fillRect l="0" t="0" r="0" b="0"/>
            </a:stretch>
          </a:blipFill>
        </p:spPr>
      </p:sp>
      <p:sp>
        <p:nvSpPr>
          <p:cNvPr name="TextBox 5" id="5"/>
          <p:cNvSpPr txBox="true"/>
          <p:nvPr/>
        </p:nvSpPr>
        <p:spPr>
          <a:xfrm rot="0">
            <a:off x="1028700" y="1753840"/>
            <a:ext cx="7344142" cy="1421892"/>
          </a:xfrm>
          <a:prstGeom prst="rect">
            <a:avLst/>
          </a:prstGeom>
        </p:spPr>
        <p:txBody>
          <a:bodyPr anchor="t" rtlCol="false" tIns="0" lIns="0" bIns="0" rIns="0">
            <a:spAutoFit/>
          </a:bodyPr>
          <a:lstStyle/>
          <a:p>
            <a:pPr algn="l">
              <a:lnSpc>
                <a:spcPts val="5664"/>
              </a:lnSpc>
            </a:pPr>
            <a:r>
              <a:rPr lang="en-US" sz="4800" b="true">
                <a:solidFill>
                  <a:srgbClr val="28323A"/>
                </a:solidFill>
                <a:latin typeface="Proxima Nova Bold"/>
                <a:ea typeface="Proxima Nova Bold"/>
                <a:cs typeface="Proxima Nova Bold"/>
                <a:sym typeface="Proxima Nova Bold"/>
              </a:rPr>
              <a:t>IoT Logic Expression Language</a:t>
            </a:r>
          </a:p>
        </p:txBody>
      </p:sp>
      <p:sp>
        <p:nvSpPr>
          <p:cNvPr name="TextBox 6" id="6"/>
          <p:cNvSpPr txBox="true"/>
          <p:nvPr/>
        </p:nvSpPr>
        <p:spPr>
          <a:xfrm rot="0">
            <a:off x="1028700" y="3334990"/>
            <a:ext cx="7123969" cy="1438275"/>
          </a:xfrm>
          <a:prstGeom prst="rect">
            <a:avLst/>
          </a:prstGeom>
        </p:spPr>
        <p:txBody>
          <a:bodyPr anchor="t" rtlCol="false" tIns="0" lIns="0" bIns="0" rIns="0">
            <a:spAutoFit/>
          </a:bodyPr>
          <a:lstStyle/>
          <a:p>
            <a:pPr algn="l">
              <a:lnSpc>
                <a:spcPts val="2880"/>
              </a:lnSpc>
              <a:spcBef>
                <a:spcPct val="0"/>
              </a:spcBef>
            </a:pPr>
            <a:r>
              <a:rPr lang="en-US" sz="2400">
                <a:solidFill>
                  <a:srgbClr val="28323A"/>
                </a:solidFill>
                <a:latin typeface="Proxima Nova"/>
                <a:ea typeface="Proxima Nova"/>
                <a:cs typeface="Proxima Nova"/>
                <a:sym typeface="Proxima Nova"/>
              </a:rPr>
              <a:t>A Java-based tool for real-time manipulation and enrichment of raw device data. It facilitates custom functions creation and seamless integration with other platforms.</a:t>
            </a:r>
          </a:p>
        </p:txBody>
      </p:sp>
      <p:sp>
        <p:nvSpPr>
          <p:cNvPr name="TextBox 7" id="7"/>
          <p:cNvSpPr txBox="true"/>
          <p:nvPr/>
        </p:nvSpPr>
        <p:spPr>
          <a:xfrm rot="0">
            <a:off x="8980178" y="7044161"/>
            <a:ext cx="1657947" cy="352425"/>
          </a:xfrm>
          <a:prstGeom prst="rect">
            <a:avLst/>
          </a:prstGeom>
        </p:spPr>
        <p:txBody>
          <a:bodyPr anchor="t" rtlCol="false" tIns="0" lIns="0" bIns="0" rIns="0">
            <a:spAutoFit/>
          </a:bodyPr>
          <a:lstStyle/>
          <a:p>
            <a:pPr algn="l">
              <a:lnSpc>
                <a:spcPts val="2880"/>
              </a:lnSpc>
              <a:spcBef>
                <a:spcPct val="0"/>
              </a:spcBef>
            </a:pPr>
            <a:r>
              <a:rPr lang="en-US" sz="2400">
                <a:solidFill>
                  <a:srgbClr val="6B6E73"/>
                </a:solidFill>
                <a:latin typeface="Proxima Nova"/>
                <a:ea typeface="Proxima Nova"/>
                <a:cs typeface="Proxima Nova"/>
                <a:sym typeface="Proxima Nova"/>
              </a:rPr>
              <a:t>temp_delta</a:t>
            </a:r>
          </a:p>
        </p:txBody>
      </p:sp>
      <p:sp>
        <p:nvSpPr>
          <p:cNvPr name="Freeform 8" id="8"/>
          <p:cNvSpPr/>
          <p:nvPr/>
        </p:nvSpPr>
        <p:spPr>
          <a:xfrm flipH="false" flipV="false" rot="0">
            <a:off x="8152669" y="5430681"/>
            <a:ext cx="6605542" cy="3244973"/>
          </a:xfrm>
          <a:custGeom>
            <a:avLst/>
            <a:gdLst/>
            <a:ahLst/>
            <a:cxnLst/>
            <a:rect r="r" b="b" t="t" l="l"/>
            <a:pathLst>
              <a:path h="3244973" w="6605542">
                <a:moveTo>
                  <a:pt x="0" y="0"/>
                </a:moveTo>
                <a:lnTo>
                  <a:pt x="6605542" y="0"/>
                </a:lnTo>
                <a:lnTo>
                  <a:pt x="6605542" y="3244973"/>
                </a:lnTo>
                <a:lnTo>
                  <a:pt x="0" y="3244973"/>
                </a:lnTo>
                <a:lnTo>
                  <a:pt x="0" y="0"/>
                </a:lnTo>
                <a:close/>
              </a:path>
            </a:pathLst>
          </a:custGeom>
          <a:blipFill>
            <a:blip r:embed="rId6"/>
            <a:stretch>
              <a:fillRect l="0" t="0" r="0" b="0"/>
            </a:stretch>
          </a:blipFill>
        </p:spPr>
      </p:sp>
      <p:grpSp>
        <p:nvGrpSpPr>
          <p:cNvPr name="Group 9" id="9"/>
          <p:cNvGrpSpPr/>
          <p:nvPr/>
        </p:nvGrpSpPr>
        <p:grpSpPr>
          <a:xfrm rot="0">
            <a:off x="1028700" y="1009650"/>
            <a:ext cx="3553889" cy="472945"/>
            <a:chOff x="0" y="0"/>
            <a:chExt cx="907962" cy="120830"/>
          </a:xfrm>
        </p:grpSpPr>
        <p:sp>
          <p:nvSpPr>
            <p:cNvPr name="Freeform 10" id="10"/>
            <p:cNvSpPr/>
            <p:nvPr/>
          </p:nvSpPr>
          <p:spPr>
            <a:xfrm flipH="false" flipV="false" rot="0">
              <a:off x="0" y="0"/>
              <a:ext cx="907962" cy="120830"/>
            </a:xfrm>
            <a:custGeom>
              <a:avLst/>
              <a:gdLst/>
              <a:ahLst/>
              <a:cxnLst/>
              <a:rect r="r" b="b" t="t" l="l"/>
              <a:pathLst>
                <a:path h="120830" w="907962">
                  <a:moveTo>
                    <a:pt x="21784" y="0"/>
                  </a:moveTo>
                  <a:lnTo>
                    <a:pt x="886178" y="0"/>
                  </a:lnTo>
                  <a:cubicBezTo>
                    <a:pt x="898209" y="0"/>
                    <a:pt x="907962" y="9753"/>
                    <a:pt x="907962" y="21784"/>
                  </a:cubicBezTo>
                  <a:lnTo>
                    <a:pt x="907962" y="99046"/>
                  </a:lnTo>
                  <a:cubicBezTo>
                    <a:pt x="907962" y="111077"/>
                    <a:pt x="898209" y="120830"/>
                    <a:pt x="886178" y="120830"/>
                  </a:cubicBezTo>
                  <a:lnTo>
                    <a:pt x="21784" y="120830"/>
                  </a:lnTo>
                  <a:cubicBezTo>
                    <a:pt x="9753" y="120830"/>
                    <a:pt x="0" y="111077"/>
                    <a:pt x="0" y="99046"/>
                  </a:cubicBezTo>
                  <a:lnTo>
                    <a:pt x="0" y="21784"/>
                  </a:lnTo>
                  <a:cubicBezTo>
                    <a:pt x="0" y="9753"/>
                    <a:pt x="9753" y="0"/>
                    <a:pt x="21784" y="0"/>
                  </a:cubicBezTo>
                  <a:close/>
                </a:path>
              </a:pathLst>
            </a:custGeom>
            <a:solidFill>
              <a:srgbClr val="CAE9FF"/>
            </a:solidFill>
          </p:spPr>
        </p:sp>
        <p:sp>
          <p:nvSpPr>
            <p:cNvPr name="TextBox 11" id="11"/>
            <p:cNvSpPr txBox="true"/>
            <p:nvPr/>
          </p:nvSpPr>
          <p:spPr>
            <a:xfrm>
              <a:off x="0" y="-28575"/>
              <a:ext cx="907962"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Data processing and monitoring</a:t>
              </a:r>
            </a:p>
          </p:txBody>
        </p:sp>
      </p:grpSp>
      <p:grpSp>
        <p:nvGrpSpPr>
          <p:cNvPr name="Group 12" id="12"/>
          <p:cNvGrpSpPr/>
          <p:nvPr/>
        </p:nvGrpSpPr>
        <p:grpSpPr>
          <a:xfrm rot="0">
            <a:off x="4700771" y="1009650"/>
            <a:ext cx="2300508" cy="472945"/>
            <a:chOff x="0" y="0"/>
            <a:chExt cx="587743" cy="120830"/>
          </a:xfrm>
        </p:grpSpPr>
        <p:sp>
          <p:nvSpPr>
            <p:cNvPr name="Freeform 13" id="13"/>
            <p:cNvSpPr/>
            <p:nvPr/>
          </p:nvSpPr>
          <p:spPr>
            <a:xfrm flipH="false" flipV="false" rot="0">
              <a:off x="0" y="0"/>
              <a:ext cx="587743" cy="120830"/>
            </a:xfrm>
            <a:custGeom>
              <a:avLst/>
              <a:gdLst/>
              <a:ahLst/>
              <a:cxnLst/>
              <a:rect r="r" b="b" t="t" l="l"/>
              <a:pathLst>
                <a:path h="120830" w="587743">
                  <a:moveTo>
                    <a:pt x="33653" y="0"/>
                  </a:moveTo>
                  <a:lnTo>
                    <a:pt x="554090" y="0"/>
                  </a:lnTo>
                  <a:cubicBezTo>
                    <a:pt x="563016" y="0"/>
                    <a:pt x="571575" y="3546"/>
                    <a:pt x="577887" y="9857"/>
                  </a:cubicBezTo>
                  <a:cubicBezTo>
                    <a:pt x="584198" y="16168"/>
                    <a:pt x="587743" y="24728"/>
                    <a:pt x="587743" y="33653"/>
                  </a:cubicBezTo>
                  <a:lnTo>
                    <a:pt x="587743" y="87177"/>
                  </a:lnTo>
                  <a:cubicBezTo>
                    <a:pt x="587743" y="96102"/>
                    <a:pt x="584198" y="104662"/>
                    <a:pt x="577887" y="110973"/>
                  </a:cubicBezTo>
                  <a:cubicBezTo>
                    <a:pt x="571575" y="117284"/>
                    <a:pt x="563016" y="120830"/>
                    <a:pt x="554090" y="120830"/>
                  </a:cubicBezTo>
                  <a:lnTo>
                    <a:pt x="33653" y="120830"/>
                  </a:lnTo>
                  <a:cubicBezTo>
                    <a:pt x="24728" y="120830"/>
                    <a:pt x="16168" y="117284"/>
                    <a:pt x="9857" y="110973"/>
                  </a:cubicBezTo>
                  <a:cubicBezTo>
                    <a:pt x="3546" y="104662"/>
                    <a:pt x="0" y="96102"/>
                    <a:pt x="0" y="87177"/>
                  </a:cubicBezTo>
                  <a:lnTo>
                    <a:pt x="0" y="33653"/>
                  </a:lnTo>
                  <a:cubicBezTo>
                    <a:pt x="0" y="24728"/>
                    <a:pt x="3546" y="16168"/>
                    <a:pt x="9857" y="9857"/>
                  </a:cubicBezTo>
                  <a:cubicBezTo>
                    <a:pt x="16168" y="3546"/>
                    <a:pt x="24728" y="0"/>
                    <a:pt x="33653" y="0"/>
                  </a:cubicBezTo>
                  <a:close/>
                </a:path>
              </a:pathLst>
            </a:custGeom>
            <a:solidFill>
              <a:srgbClr val="CAE9FF"/>
            </a:solidFill>
          </p:spPr>
        </p:sp>
        <p:sp>
          <p:nvSpPr>
            <p:cNvPr name="TextBox 14" id="14"/>
            <p:cNvSpPr txBox="true"/>
            <p:nvPr/>
          </p:nvSpPr>
          <p:spPr>
            <a:xfrm>
              <a:off x="0" y="-28575"/>
              <a:ext cx="587743"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Navixy IoT Logic</a:t>
              </a:r>
            </a:p>
          </p:txBody>
        </p:sp>
      </p:grpSp>
      <p:grpSp>
        <p:nvGrpSpPr>
          <p:cNvPr name="Group 15" id="15"/>
          <p:cNvGrpSpPr/>
          <p:nvPr/>
        </p:nvGrpSpPr>
        <p:grpSpPr>
          <a:xfrm rot="0">
            <a:off x="1028700" y="6340661"/>
            <a:ext cx="6778526" cy="914400"/>
            <a:chOff x="0" y="0"/>
            <a:chExt cx="9038035" cy="1219200"/>
          </a:xfrm>
        </p:grpSpPr>
        <p:sp>
          <p:nvSpPr>
            <p:cNvPr name="TextBox 16" id="16"/>
            <p:cNvSpPr txBox="true"/>
            <p:nvPr/>
          </p:nvSpPr>
          <p:spPr>
            <a:xfrm rot="0">
              <a:off x="670909" y="-19050"/>
              <a:ext cx="8367125" cy="1238250"/>
            </a:xfrm>
            <a:prstGeom prst="rect">
              <a:avLst/>
            </a:prstGeom>
          </p:spPr>
          <p:txBody>
            <a:bodyPr anchor="t" rtlCol="false" tIns="0" lIns="0" bIns="0" rIns="0">
              <a:spAutoFit/>
            </a:bodyPr>
            <a:lstStyle/>
            <a:p>
              <a:pPr algn="l">
                <a:lnSpc>
                  <a:spcPts val="2400"/>
                </a:lnSpc>
                <a:spcBef>
                  <a:spcPct val="0"/>
                </a:spcBef>
              </a:pPr>
              <a:r>
                <a:rPr lang="en-US" sz="2000">
                  <a:solidFill>
                    <a:srgbClr val="1090CF"/>
                  </a:solidFill>
                  <a:latin typeface="Roboto"/>
                  <a:ea typeface="Roboto"/>
                  <a:cs typeface="Roboto"/>
                  <a:sym typeface="Roboto"/>
                </a:rPr>
                <a:t>Utilize a low-code JEXL-based language for real time and historical data manipulation, enabling tailored calculations and automated processes.</a:t>
              </a:r>
            </a:p>
          </p:txBody>
        </p:sp>
        <p:sp>
          <p:nvSpPr>
            <p:cNvPr name="Freeform 17" id="17"/>
            <p:cNvSpPr/>
            <p:nvPr/>
          </p:nvSpPr>
          <p:spPr>
            <a:xfrm flipH="false" flipV="false" rot="0">
              <a:off x="0" y="0"/>
              <a:ext cx="574658" cy="574658"/>
            </a:xfrm>
            <a:custGeom>
              <a:avLst/>
              <a:gdLst/>
              <a:ahLst/>
              <a:cxnLst/>
              <a:rect r="r" b="b" t="t" l="l"/>
              <a:pathLst>
                <a:path h="574658" w="574658">
                  <a:moveTo>
                    <a:pt x="0" y="0"/>
                  </a:moveTo>
                  <a:lnTo>
                    <a:pt x="574658" y="0"/>
                  </a:lnTo>
                  <a:lnTo>
                    <a:pt x="574658" y="574658"/>
                  </a:lnTo>
                  <a:lnTo>
                    <a:pt x="0" y="574658"/>
                  </a:lnTo>
                  <a:lnTo>
                    <a:pt x="0" y="0"/>
                  </a:lnTo>
                  <a:close/>
                </a:path>
              </a:pathLst>
            </a:custGeom>
            <a:blipFill>
              <a:blip r:embed="rId7"/>
              <a:stretch>
                <a:fillRect l="0" t="0" r="0" b="0"/>
              </a:stretch>
            </a:blipFill>
          </p:spPr>
        </p:sp>
      </p:grpSp>
      <p:grpSp>
        <p:nvGrpSpPr>
          <p:cNvPr name="Group 18" id="18"/>
          <p:cNvGrpSpPr/>
          <p:nvPr/>
        </p:nvGrpSpPr>
        <p:grpSpPr>
          <a:xfrm rot="0">
            <a:off x="1028700" y="7708524"/>
            <a:ext cx="6412376" cy="914400"/>
            <a:chOff x="0" y="0"/>
            <a:chExt cx="8549835" cy="1219200"/>
          </a:xfrm>
        </p:grpSpPr>
        <p:sp>
          <p:nvSpPr>
            <p:cNvPr name="TextBox 19" id="19"/>
            <p:cNvSpPr txBox="true"/>
            <p:nvPr/>
          </p:nvSpPr>
          <p:spPr>
            <a:xfrm rot="0">
              <a:off x="670909" y="-19050"/>
              <a:ext cx="7878926" cy="1238250"/>
            </a:xfrm>
            <a:prstGeom prst="rect">
              <a:avLst/>
            </a:prstGeom>
          </p:spPr>
          <p:txBody>
            <a:bodyPr anchor="t" rtlCol="false" tIns="0" lIns="0" bIns="0" rIns="0">
              <a:spAutoFit/>
            </a:bodyPr>
            <a:lstStyle/>
            <a:p>
              <a:pPr algn="l">
                <a:lnSpc>
                  <a:spcPts val="2400"/>
                </a:lnSpc>
                <a:spcBef>
                  <a:spcPct val="0"/>
                </a:spcBef>
              </a:pPr>
              <a:r>
                <a:rPr lang="en-US" sz="2000">
                  <a:solidFill>
                    <a:srgbClr val="1090CF"/>
                  </a:solidFill>
                  <a:latin typeface="Roboto"/>
                  <a:ea typeface="Roboto"/>
                  <a:cs typeface="Roboto"/>
                  <a:sym typeface="Roboto"/>
                </a:rPr>
                <a:t>Transform raw data into actionable insights with custom logic, enhancing data utility beyond straightforward tracker outputs.</a:t>
              </a:r>
            </a:p>
          </p:txBody>
        </p:sp>
        <p:sp>
          <p:nvSpPr>
            <p:cNvPr name="Freeform 20" id="20"/>
            <p:cNvSpPr/>
            <p:nvPr/>
          </p:nvSpPr>
          <p:spPr>
            <a:xfrm flipH="false" flipV="false" rot="0">
              <a:off x="0" y="0"/>
              <a:ext cx="574658" cy="574658"/>
            </a:xfrm>
            <a:custGeom>
              <a:avLst/>
              <a:gdLst/>
              <a:ahLst/>
              <a:cxnLst/>
              <a:rect r="r" b="b" t="t" l="l"/>
              <a:pathLst>
                <a:path h="574658" w="574658">
                  <a:moveTo>
                    <a:pt x="0" y="0"/>
                  </a:moveTo>
                  <a:lnTo>
                    <a:pt x="574658" y="0"/>
                  </a:lnTo>
                  <a:lnTo>
                    <a:pt x="574658" y="574658"/>
                  </a:lnTo>
                  <a:lnTo>
                    <a:pt x="0" y="574658"/>
                  </a:lnTo>
                  <a:lnTo>
                    <a:pt x="0" y="0"/>
                  </a:lnTo>
                  <a:close/>
                </a:path>
              </a:pathLst>
            </a:custGeom>
            <a:blipFill>
              <a:blip r:embed="rId7"/>
              <a:stretch>
                <a:fillRect l="0" t="0" r="0" b="0"/>
              </a:stretch>
            </a:blipFill>
          </p:spPr>
        </p:sp>
      </p:grpSp>
      <p:grpSp>
        <p:nvGrpSpPr>
          <p:cNvPr name="Group 21" id="21"/>
          <p:cNvGrpSpPr/>
          <p:nvPr/>
        </p:nvGrpSpPr>
        <p:grpSpPr>
          <a:xfrm rot="0">
            <a:off x="1028700" y="5207186"/>
            <a:ext cx="4016300" cy="723900"/>
            <a:chOff x="0" y="0"/>
            <a:chExt cx="5355067" cy="965200"/>
          </a:xfrm>
        </p:grpSpPr>
        <p:sp>
          <p:nvSpPr>
            <p:cNvPr name="TextBox 22" id="22"/>
            <p:cNvSpPr txBox="true"/>
            <p:nvPr/>
          </p:nvSpPr>
          <p:spPr>
            <a:xfrm rot="0">
              <a:off x="1441311" y="9525"/>
              <a:ext cx="3913756" cy="955675"/>
            </a:xfrm>
            <a:prstGeom prst="rect">
              <a:avLst/>
            </a:prstGeom>
          </p:spPr>
          <p:txBody>
            <a:bodyPr anchor="t" rtlCol="false" tIns="0" lIns="0" bIns="0" rIns="0">
              <a:spAutoFit/>
            </a:bodyPr>
            <a:lstStyle/>
            <a:p>
              <a:pPr algn="l">
                <a:lnSpc>
                  <a:spcPts val="2880"/>
                </a:lnSpc>
              </a:pPr>
              <a:r>
                <a:rPr lang="en-US" sz="2400" b="true">
                  <a:solidFill>
                    <a:srgbClr val="1090CF"/>
                  </a:solidFill>
                  <a:latin typeface="Proxima Nova Bold"/>
                  <a:ea typeface="Proxima Nova Bold"/>
                  <a:cs typeface="Proxima Nova Bold"/>
                  <a:sym typeface="Proxima Nova Bold"/>
                </a:rPr>
                <a:t>IoT Logic Expression Language</a:t>
              </a:r>
            </a:p>
          </p:txBody>
        </p:sp>
        <p:sp>
          <p:nvSpPr>
            <p:cNvPr name="Freeform 23" id="23"/>
            <p:cNvSpPr/>
            <p:nvPr/>
          </p:nvSpPr>
          <p:spPr>
            <a:xfrm flipH="false" flipV="false" rot="0">
              <a:off x="0" y="62652"/>
              <a:ext cx="1073011" cy="839896"/>
            </a:xfrm>
            <a:custGeom>
              <a:avLst/>
              <a:gdLst/>
              <a:ahLst/>
              <a:cxnLst/>
              <a:rect r="r" b="b" t="t" l="l"/>
              <a:pathLst>
                <a:path h="839896" w="1073011">
                  <a:moveTo>
                    <a:pt x="0" y="0"/>
                  </a:moveTo>
                  <a:lnTo>
                    <a:pt x="1073011" y="0"/>
                  </a:lnTo>
                  <a:lnTo>
                    <a:pt x="1073011" y="839896"/>
                  </a:lnTo>
                  <a:lnTo>
                    <a:pt x="0" y="839896"/>
                  </a:lnTo>
                  <a:lnTo>
                    <a:pt x="0" y="0"/>
                  </a:lnTo>
                  <a:close/>
                </a:path>
              </a:pathLst>
            </a:custGeom>
            <a:blipFill>
              <a:blip r:embed="rId8"/>
              <a:stretch>
                <a:fillRect l="0" t="0" r="0" b="0"/>
              </a:stretch>
            </a:blipFill>
          </p:spPr>
        </p:sp>
      </p:grpSp>
      <p:grpSp>
        <p:nvGrpSpPr>
          <p:cNvPr name="Group 24" id="24"/>
          <p:cNvGrpSpPr/>
          <p:nvPr/>
        </p:nvGrpSpPr>
        <p:grpSpPr>
          <a:xfrm rot="0">
            <a:off x="200" y="9712389"/>
            <a:ext cx="18288000" cy="574611"/>
            <a:chOff x="0" y="0"/>
            <a:chExt cx="24384000" cy="766148"/>
          </a:xfrm>
        </p:grpSpPr>
        <p:sp>
          <p:nvSpPr>
            <p:cNvPr name="Freeform 25" id="25"/>
            <p:cNvSpPr/>
            <p:nvPr/>
          </p:nvSpPr>
          <p:spPr>
            <a:xfrm flipH="false" flipV="false" rot="0">
              <a:off x="0" y="0"/>
              <a:ext cx="24384000" cy="766099"/>
            </a:xfrm>
            <a:custGeom>
              <a:avLst/>
              <a:gdLst/>
              <a:ahLst/>
              <a:cxnLst/>
              <a:rect r="r" b="b" t="t" l="l"/>
              <a:pathLst>
                <a:path h="766099" w="24384000">
                  <a:moveTo>
                    <a:pt x="0" y="0"/>
                  </a:moveTo>
                  <a:lnTo>
                    <a:pt x="24384000" y="0"/>
                  </a:lnTo>
                  <a:lnTo>
                    <a:pt x="24384000" y="766099"/>
                  </a:lnTo>
                  <a:lnTo>
                    <a:pt x="0" y="766099"/>
                  </a:lnTo>
                  <a:close/>
                </a:path>
              </a:pathLst>
            </a:custGeom>
            <a:solidFill>
              <a:srgbClr val="1D96DB"/>
            </a:solidFill>
          </p:spPr>
        </p:sp>
      </p:grpSp>
      <p:sp>
        <p:nvSpPr>
          <p:cNvPr name="Freeform 26" id="26"/>
          <p:cNvSpPr/>
          <p:nvPr/>
        </p:nvSpPr>
        <p:spPr>
          <a:xfrm flipH="false" flipV="false" rot="0">
            <a:off x="16649959" y="9869444"/>
            <a:ext cx="1214195" cy="260500"/>
          </a:xfrm>
          <a:custGeom>
            <a:avLst/>
            <a:gdLst/>
            <a:ahLst/>
            <a:cxnLst/>
            <a:rect r="r" b="b" t="t" l="l"/>
            <a:pathLst>
              <a:path h="260500" w="1214195">
                <a:moveTo>
                  <a:pt x="0" y="0"/>
                </a:moveTo>
                <a:lnTo>
                  <a:pt x="1214195" y="0"/>
                </a:lnTo>
                <a:lnTo>
                  <a:pt x="1214195" y="260500"/>
                </a:lnTo>
                <a:lnTo>
                  <a:pt x="0" y="260500"/>
                </a:lnTo>
                <a:lnTo>
                  <a:pt x="0" y="0"/>
                </a:lnTo>
                <a:close/>
              </a:path>
            </a:pathLst>
          </a:custGeom>
          <a:blipFill>
            <a:blip r:embed="rId9">
              <a:alphaModFix amt="70000"/>
              <a:extLst>
                <a:ext uri="{96DAC541-7B7A-43D3-8B79-37D633B846F1}">
                  <asvg:svgBlip xmlns:asvg="http://schemas.microsoft.com/office/drawing/2016/SVG/main" r:embed="rId10"/>
                </a:ext>
              </a:extLst>
            </a:blip>
            <a:stretch>
              <a:fillRect l="0" t="0" r="0" b="0"/>
            </a:stretch>
          </a:blipFill>
        </p:spPr>
      </p:sp>
    </p:spTree>
  </p:cSld>
  <p:clrMapOvr>
    <a:masterClrMapping/>
  </p:clrMapOvr>
  <p:transition spd="slow">
    <p:push dir="l"/>
  </p:transition>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00" y="0"/>
            <a:ext cx="18288200" cy="10287000"/>
          </a:xfrm>
          <a:custGeom>
            <a:avLst/>
            <a:gdLst/>
            <a:ahLst/>
            <a:cxnLst/>
            <a:rect r="r" b="b" t="t" l="l"/>
            <a:pathLst>
              <a:path h="10287000" w="18288200">
                <a:moveTo>
                  <a:pt x="0" y="0"/>
                </a:moveTo>
                <a:lnTo>
                  <a:pt x="18288200" y="0"/>
                </a:lnTo>
                <a:lnTo>
                  <a:pt x="18288200" y="10287000"/>
                </a:lnTo>
                <a:lnTo>
                  <a:pt x="0" y="10287000"/>
                </a:lnTo>
                <a:lnTo>
                  <a:pt x="0" y="0"/>
                </a:lnTo>
                <a:close/>
              </a:path>
            </a:pathLst>
          </a:custGeom>
          <a:blipFill>
            <a:blip r:embed="rId3"/>
            <a:stretch>
              <a:fillRect l="0" t="0" r="-1221" b="-1222"/>
            </a:stretch>
          </a:blipFill>
        </p:spPr>
      </p:sp>
      <p:sp>
        <p:nvSpPr>
          <p:cNvPr name="Freeform 3" id="3"/>
          <p:cNvSpPr/>
          <p:nvPr/>
        </p:nvSpPr>
        <p:spPr>
          <a:xfrm flipH="false" flipV="false" rot="0">
            <a:off x="6784331" y="7030610"/>
            <a:ext cx="14760745" cy="14477828"/>
          </a:xfrm>
          <a:custGeom>
            <a:avLst/>
            <a:gdLst/>
            <a:ahLst/>
            <a:cxnLst/>
            <a:rect r="r" b="b" t="t" l="l"/>
            <a:pathLst>
              <a:path h="14477828" w="14760745">
                <a:moveTo>
                  <a:pt x="0" y="0"/>
                </a:moveTo>
                <a:lnTo>
                  <a:pt x="14760745" y="0"/>
                </a:lnTo>
                <a:lnTo>
                  <a:pt x="14760745" y="14477828"/>
                </a:lnTo>
                <a:lnTo>
                  <a:pt x="0" y="14477828"/>
                </a:lnTo>
                <a:lnTo>
                  <a:pt x="0" y="0"/>
                </a:lnTo>
                <a:close/>
              </a:path>
            </a:pathLst>
          </a:custGeom>
          <a:blipFill>
            <a:blip r:embed="rId4">
              <a:alphaModFix amt="32999"/>
            </a:blip>
            <a:stretch>
              <a:fillRect l="0" t="-977" r="0" b="-977"/>
            </a:stretch>
          </a:blipFill>
        </p:spPr>
      </p:sp>
      <p:grpSp>
        <p:nvGrpSpPr>
          <p:cNvPr name="Group 4" id="4"/>
          <p:cNvGrpSpPr/>
          <p:nvPr/>
        </p:nvGrpSpPr>
        <p:grpSpPr>
          <a:xfrm rot="0">
            <a:off x="1028700" y="1009650"/>
            <a:ext cx="3553889" cy="472945"/>
            <a:chOff x="0" y="0"/>
            <a:chExt cx="907962" cy="120830"/>
          </a:xfrm>
        </p:grpSpPr>
        <p:sp>
          <p:nvSpPr>
            <p:cNvPr name="Freeform 5" id="5"/>
            <p:cNvSpPr/>
            <p:nvPr/>
          </p:nvSpPr>
          <p:spPr>
            <a:xfrm flipH="false" flipV="false" rot="0">
              <a:off x="0" y="0"/>
              <a:ext cx="907962" cy="120830"/>
            </a:xfrm>
            <a:custGeom>
              <a:avLst/>
              <a:gdLst/>
              <a:ahLst/>
              <a:cxnLst/>
              <a:rect r="r" b="b" t="t" l="l"/>
              <a:pathLst>
                <a:path h="120830" w="907962">
                  <a:moveTo>
                    <a:pt x="21784" y="0"/>
                  </a:moveTo>
                  <a:lnTo>
                    <a:pt x="886178" y="0"/>
                  </a:lnTo>
                  <a:cubicBezTo>
                    <a:pt x="898209" y="0"/>
                    <a:pt x="907962" y="9753"/>
                    <a:pt x="907962" y="21784"/>
                  </a:cubicBezTo>
                  <a:lnTo>
                    <a:pt x="907962" y="99046"/>
                  </a:lnTo>
                  <a:cubicBezTo>
                    <a:pt x="907962" y="111077"/>
                    <a:pt x="898209" y="120830"/>
                    <a:pt x="886178" y="120830"/>
                  </a:cubicBezTo>
                  <a:lnTo>
                    <a:pt x="21784" y="120830"/>
                  </a:lnTo>
                  <a:cubicBezTo>
                    <a:pt x="9753" y="120830"/>
                    <a:pt x="0" y="111077"/>
                    <a:pt x="0" y="99046"/>
                  </a:cubicBezTo>
                  <a:lnTo>
                    <a:pt x="0" y="21784"/>
                  </a:lnTo>
                  <a:cubicBezTo>
                    <a:pt x="0" y="9753"/>
                    <a:pt x="9753" y="0"/>
                    <a:pt x="21784" y="0"/>
                  </a:cubicBezTo>
                  <a:close/>
                </a:path>
              </a:pathLst>
            </a:custGeom>
            <a:solidFill>
              <a:srgbClr val="CAE9FF"/>
            </a:solidFill>
          </p:spPr>
        </p:sp>
        <p:sp>
          <p:nvSpPr>
            <p:cNvPr name="TextBox 6" id="6"/>
            <p:cNvSpPr txBox="true"/>
            <p:nvPr/>
          </p:nvSpPr>
          <p:spPr>
            <a:xfrm>
              <a:off x="0" y="-28575"/>
              <a:ext cx="907962"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Data processing and monitoring</a:t>
              </a:r>
            </a:p>
          </p:txBody>
        </p:sp>
      </p:grpSp>
      <p:grpSp>
        <p:nvGrpSpPr>
          <p:cNvPr name="Group 7" id="7"/>
          <p:cNvGrpSpPr/>
          <p:nvPr/>
        </p:nvGrpSpPr>
        <p:grpSpPr>
          <a:xfrm rot="0">
            <a:off x="4700771" y="1009650"/>
            <a:ext cx="2300508" cy="472945"/>
            <a:chOff x="0" y="0"/>
            <a:chExt cx="587743" cy="120830"/>
          </a:xfrm>
        </p:grpSpPr>
        <p:sp>
          <p:nvSpPr>
            <p:cNvPr name="Freeform 8" id="8"/>
            <p:cNvSpPr/>
            <p:nvPr/>
          </p:nvSpPr>
          <p:spPr>
            <a:xfrm flipH="false" flipV="false" rot="0">
              <a:off x="0" y="0"/>
              <a:ext cx="587743" cy="120830"/>
            </a:xfrm>
            <a:custGeom>
              <a:avLst/>
              <a:gdLst/>
              <a:ahLst/>
              <a:cxnLst/>
              <a:rect r="r" b="b" t="t" l="l"/>
              <a:pathLst>
                <a:path h="120830" w="587743">
                  <a:moveTo>
                    <a:pt x="33653" y="0"/>
                  </a:moveTo>
                  <a:lnTo>
                    <a:pt x="554090" y="0"/>
                  </a:lnTo>
                  <a:cubicBezTo>
                    <a:pt x="563016" y="0"/>
                    <a:pt x="571575" y="3546"/>
                    <a:pt x="577887" y="9857"/>
                  </a:cubicBezTo>
                  <a:cubicBezTo>
                    <a:pt x="584198" y="16168"/>
                    <a:pt x="587743" y="24728"/>
                    <a:pt x="587743" y="33653"/>
                  </a:cubicBezTo>
                  <a:lnTo>
                    <a:pt x="587743" y="87177"/>
                  </a:lnTo>
                  <a:cubicBezTo>
                    <a:pt x="587743" y="96102"/>
                    <a:pt x="584198" y="104662"/>
                    <a:pt x="577887" y="110973"/>
                  </a:cubicBezTo>
                  <a:cubicBezTo>
                    <a:pt x="571575" y="117284"/>
                    <a:pt x="563016" y="120830"/>
                    <a:pt x="554090" y="120830"/>
                  </a:cubicBezTo>
                  <a:lnTo>
                    <a:pt x="33653" y="120830"/>
                  </a:lnTo>
                  <a:cubicBezTo>
                    <a:pt x="24728" y="120830"/>
                    <a:pt x="16168" y="117284"/>
                    <a:pt x="9857" y="110973"/>
                  </a:cubicBezTo>
                  <a:cubicBezTo>
                    <a:pt x="3546" y="104662"/>
                    <a:pt x="0" y="96102"/>
                    <a:pt x="0" y="87177"/>
                  </a:cubicBezTo>
                  <a:lnTo>
                    <a:pt x="0" y="33653"/>
                  </a:lnTo>
                  <a:cubicBezTo>
                    <a:pt x="0" y="24728"/>
                    <a:pt x="3546" y="16168"/>
                    <a:pt x="9857" y="9857"/>
                  </a:cubicBezTo>
                  <a:cubicBezTo>
                    <a:pt x="16168" y="3546"/>
                    <a:pt x="24728" y="0"/>
                    <a:pt x="33653" y="0"/>
                  </a:cubicBezTo>
                  <a:close/>
                </a:path>
              </a:pathLst>
            </a:custGeom>
            <a:solidFill>
              <a:srgbClr val="CAE9FF"/>
            </a:solidFill>
          </p:spPr>
        </p:sp>
        <p:sp>
          <p:nvSpPr>
            <p:cNvPr name="TextBox 9" id="9"/>
            <p:cNvSpPr txBox="true"/>
            <p:nvPr/>
          </p:nvSpPr>
          <p:spPr>
            <a:xfrm>
              <a:off x="0" y="-28575"/>
              <a:ext cx="587743"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Navixy IoT Logic</a:t>
              </a:r>
            </a:p>
          </p:txBody>
        </p:sp>
      </p:grpSp>
      <p:grpSp>
        <p:nvGrpSpPr>
          <p:cNvPr name="Group 10" id="10"/>
          <p:cNvGrpSpPr/>
          <p:nvPr/>
        </p:nvGrpSpPr>
        <p:grpSpPr>
          <a:xfrm rot="0">
            <a:off x="1028700" y="5769782"/>
            <a:ext cx="6081098" cy="914400"/>
            <a:chOff x="0" y="0"/>
            <a:chExt cx="8108131" cy="1219200"/>
          </a:xfrm>
        </p:grpSpPr>
        <p:sp>
          <p:nvSpPr>
            <p:cNvPr name="TextBox 11" id="11"/>
            <p:cNvSpPr txBox="true"/>
            <p:nvPr/>
          </p:nvSpPr>
          <p:spPr>
            <a:xfrm rot="0">
              <a:off x="670909" y="-19050"/>
              <a:ext cx="7437222" cy="1238250"/>
            </a:xfrm>
            <a:prstGeom prst="rect">
              <a:avLst/>
            </a:prstGeom>
          </p:spPr>
          <p:txBody>
            <a:bodyPr anchor="t" rtlCol="false" tIns="0" lIns="0" bIns="0" rIns="0">
              <a:spAutoFit/>
            </a:bodyPr>
            <a:lstStyle/>
            <a:p>
              <a:pPr algn="l">
                <a:lnSpc>
                  <a:spcPts val="2400"/>
                </a:lnSpc>
              </a:pPr>
              <a:r>
                <a:rPr lang="en-US" sz="2000">
                  <a:solidFill>
                    <a:srgbClr val="1090CF"/>
                  </a:solidFill>
                  <a:latin typeface="Roboto"/>
                  <a:ea typeface="Roboto"/>
                  <a:cs typeface="Roboto"/>
                  <a:sym typeface="Roboto"/>
                </a:rPr>
                <a:t>Tracks and analyzes data flows, storing the last</a:t>
              </a:r>
              <a:r>
                <a:rPr lang="en-US" sz="2000">
                  <a:solidFill>
                    <a:srgbClr val="1090CF"/>
                  </a:solidFill>
                  <a:latin typeface="Roboto"/>
                  <a:ea typeface="Roboto"/>
                  <a:cs typeface="Roboto"/>
                  <a:sym typeface="Roboto"/>
                </a:rPr>
                <a:t> </a:t>
              </a:r>
            </a:p>
            <a:p>
              <a:pPr algn="l">
                <a:lnSpc>
                  <a:spcPts val="2400"/>
                </a:lnSpc>
              </a:pPr>
              <a:r>
                <a:rPr lang="en-US" sz="2000">
                  <a:solidFill>
                    <a:srgbClr val="1090CF"/>
                  </a:solidFill>
                  <a:latin typeface="Roboto"/>
                  <a:ea typeface="Roboto"/>
                  <a:cs typeface="Roboto"/>
                  <a:sym typeface="Roboto"/>
                </a:rPr>
                <a:t>12 parameter values for current and past data.</a:t>
              </a:r>
            </a:p>
            <a:p>
              <a:pPr algn="l">
                <a:lnSpc>
                  <a:spcPts val="2400"/>
                </a:lnSpc>
                <a:spcBef>
                  <a:spcPct val="0"/>
                </a:spcBef>
              </a:pPr>
            </a:p>
          </p:txBody>
        </p:sp>
        <p:sp>
          <p:nvSpPr>
            <p:cNvPr name="Freeform 12" id="12"/>
            <p:cNvSpPr/>
            <p:nvPr/>
          </p:nvSpPr>
          <p:spPr>
            <a:xfrm flipH="false" flipV="false" rot="0">
              <a:off x="0" y="0"/>
              <a:ext cx="574658" cy="574658"/>
            </a:xfrm>
            <a:custGeom>
              <a:avLst/>
              <a:gdLst/>
              <a:ahLst/>
              <a:cxnLst/>
              <a:rect r="r" b="b" t="t" l="l"/>
              <a:pathLst>
                <a:path h="574658" w="574658">
                  <a:moveTo>
                    <a:pt x="0" y="0"/>
                  </a:moveTo>
                  <a:lnTo>
                    <a:pt x="574658" y="0"/>
                  </a:lnTo>
                  <a:lnTo>
                    <a:pt x="574658" y="574658"/>
                  </a:lnTo>
                  <a:lnTo>
                    <a:pt x="0" y="574658"/>
                  </a:lnTo>
                  <a:lnTo>
                    <a:pt x="0" y="0"/>
                  </a:lnTo>
                  <a:close/>
                </a:path>
              </a:pathLst>
            </a:custGeom>
            <a:blipFill>
              <a:blip r:embed="rId5"/>
              <a:stretch>
                <a:fillRect l="0" t="0" r="0" b="0"/>
              </a:stretch>
            </a:blipFill>
          </p:spPr>
        </p:sp>
      </p:grpSp>
      <p:grpSp>
        <p:nvGrpSpPr>
          <p:cNvPr name="Group 13" id="13"/>
          <p:cNvGrpSpPr/>
          <p:nvPr/>
        </p:nvGrpSpPr>
        <p:grpSpPr>
          <a:xfrm rot="0">
            <a:off x="1028700" y="6909203"/>
            <a:ext cx="6081098" cy="914400"/>
            <a:chOff x="0" y="0"/>
            <a:chExt cx="8108131" cy="1219200"/>
          </a:xfrm>
        </p:grpSpPr>
        <p:sp>
          <p:nvSpPr>
            <p:cNvPr name="TextBox 14" id="14"/>
            <p:cNvSpPr txBox="true"/>
            <p:nvPr/>
          </p:nvSpPr>
          <p:spPr>
            <a:xfrm rot="0">
              <a:off x="670909" y="-19050"/>
              <a:ext cx="7437222" cy="1238250"/>
            </a:xfrm>
            <a:prstGeom prst="rect">
              <a:avLst/>
            </a:prstGeom>
          </p:spPr>
          <p:txBody>
            <a:bodyPr anchor="t" rtlCol="false" tIns="0" lIns="0" bIns="0" rIns="0">
              <a:spAutoFit/>
            </a:bodyPr>
            <a:lstStyle/>
            <a:p>
              <a:pPr algn="l">
                <a:lnSpc>
                  <a:spcPts val="2400"/>
                </a:lnSpc>
                <a:spcBef>
                  <a:spcPct val="0"/>
                </a:spcBef>
              </a:pPr>
              <a:r>
                <a:rPr lang="en-US" sz="2000">
                  <a:solidFill>
                    <a:srgbClr val="1090CF"/>
                  </a:solidFill>
                  <a:latin typeface="Roboto"/>
                  <a:ea typeface="Roboto"/>
                  <a:cs typeface="Roboto"/>
                  <a:sym typeface="Roboto"/>
                </a:rPr>
                <a:t>Utilizes distributed caching for rapid access and processing, facilitating effective debugging and trend detection.</a:t>
              </a:r>
            </a:p>
          </p:txBody>
        </p:sp>
        <p:sp>
          <p:nvSpPr>
            <p:cNvPr name="Freeform 15" id="15"/>
            <p:cNvSpPr/>
            <p:nvPr/>
          </p:nvSpPr>
          <p:spPr>
            <a:xfrm flipH="false" flipV="false" rot="0">
              <a:off x="0" y="0"/>
              <a:ext cx="574658" cy="574658"/>
            </a:xfrm>
            <a:custGeom>
              <a:avLst/>
              <a:gdLst/>
              <a:ahLst/>
              <a:cxnLst/>
              <a:rect r="r" b="b" t="t" l="l"/>
              <a:pathLst>
                <a:path h="574658" w="574658">
                  <a:moveTo>
                    <a:pt x="0" y="0"/>
                  </a:moveTo>
                  <a:lnTo>
                    <a:pt x="574658" y="0"/>
                  </a:lnTo>
                  <a:lnTo>
                    <a:pt x="574658" y="574658"/>
                  </a:lnTo>
                  <a:lnTo>
                    <a:pt x="0" y="574658"/>
                  </a:lnTo>
                  <a:lnTo>
                    <a:pt x="0" y="0"/>
                  </a:lnTo>
                  <a:close/>
                </a:path>
              </a:pathLst>
            </a:custGeom>
            <a:blipFill>
              <a:blip r:embed="rId5"/>
              <a:stretch>
                <a:fillRect l="0" t="0" r="0" b="0"/>
              </a:stretch>
            </a:blipFill>
          </p:spPr>
        </p:sp>
      </p:grpSp>
      <p:grpSp>
        <p:nvGrpSpPr>
          <p:cNvPr name="Group 16" id="16"/>
          <p:cNvGrpSpPr/>
          <p:nvPr/>
        </p:nvGrpSpPr>
        <p:grpSpPr>
          <a:xfrm rot="0">
            <a:off x="1028700" y="4604575"/>
            <a:ext cx="3315061" cy="723900"/>
            <a:chOff x="0" y="0"/>
            <a:chExt cx="4420081" cy="965200"/>
          </a:xfrm>
        </p:grpSpPr>
        <p:sp>
          <p:nvSpPr>
            <p:cNvPr name="TextBox 17" id="17"/>
            <p:cNvSpPr txBox="true"/>
            <p:nvPr/>
          </p:nvSpPr>
          <p:spPr>
            <a:xfrm rot="0">
              <a:off x="1297718" y="9525"/>
              <a:ext cx="3122363" cy="955675"/>
            </a:xfrm>
            <a:prstGeom prst="rect">
              <a:avLst/>
            </a:prstGeom>
          </p:spPr>
          <p:txBody>
            <a:bodyPr anchor="t" rtlCol="false" tIns="0" lIns="0" bIns="0" rIns="0">
              <a:spAutoFit/>
            </a:bodyPr>
            <a:lstStyle/>
            <a:p>
              <a:pPr algn="l">
                <a:lnSpc>
                  <a:spcPts val="2880"/>
                </a:lnSpc>
              </a:pPr>
              <a:r>
                <a:rPr lang="en-US" sz="2400" b="true">
                  <a:solidFill>
                    <a:srgbClr val="1090CF"/>
                  </a:solidFill>
                  <a:latin typeface="Proxima Nova Bold"/>
                  <a:ea typeface="Proxima Nova Bold"/>
                  <a:cs typeface="Proxima Nova Bold"/>
                  <a:sym typeface="Proxima Nova Bold"/>
                </a:rPr>
                <a:t>Data Stream Analyzer</a:t>
              </a:r>
            </a:p>
          </p:txBody>
        </p:sp>
        <p:sp>
          <p:nvSpPr>
            <p:cNvPr name="Freeform 18" id="18"/>
            <p:cNvSpPr/>
            <p:nvPr/>
          </p:nvSpPr>
          <p:spPr>
            <a:xfrm flipH="false" flipV="false" rot="0">
              <a:off x="0" y="62652"/>
              <a:ext cx="1080337" cy="839896"/>
            </a:xfrm>
            <a:custGeom>
              <a:avLst/>
              <a:gdLst/>
              <a:ahLst/>
              <a:cxnLst/>
              <a:rect r="r" b="b" t="t" l="l"/>
              <a:pathLst>
                <a:path h="839896" w="1080337">
                  <a:moveTo>
                    <a:pt x="0" y="0"/>
                  </a:moveTo>
                  <a:lnTo>
                    <a:pt x="1080337" y="0"/>
                  </a:lnTo>
                  <a:lnTo>
                    <a:pt x="1080337" y="839896"/>
                  </a:lnTo>
                  <a:lnTo>
                    <a:pt x="0" y="839896"/>
                  </a:lnTo>
                  <a:lnTo>
                    <a:pt x="0" y="0"/>
                  </a:lnTo>
                  <a:close/>
                </a:path>
              </a:pathLst>
            </a:custGeom>
            <a:blipFill>
              <a:blip r:embed="rId6"/>
              <a:stretch>
                <a:fillRect l="0" t="0" r="0" b="0"/>
              </a:stretch>
            </a:blipFill>
          </p:spPr>
        </p:sp>
      </p:grpSp>
      <p:grpSp>
        <p:nvGrpSpPr>
          <p:cNvPr name="Group 19" id="19"/>
          <p:cNvGrpSpPr/>
          <p:nvPr/>
        </p:nvGrpSpPr>
        <p:grpSpPr>
          <a:xfrm rot="0">
            <a:off x="200" y="9712389"/>
            <a:ext cx="18288000" cy="574611"/>
            <a:chOff x="0" y="0"/>
            <a:chExt cx="24384000" cy="766148"/>
          </a:xfrm>
        </p:grpSpPr>
        <p:sp>
          <p:nvSpPr>
            <p:cNvPr name="Freeform 20" id="20"/>
            <p:cNvSpPr/>
            <p:nvPr/>
          </p:nvSpPr>
          <p:spPr>
            <a:xfrm flipH="false" flipV="false" rot="0">
              <a:off x="0" y="0"/>
              <a:ext cx="24384000" cy="766099"/>
            </a:xfrm>
            <a:custGeom>
              <a:avLst/>
              <a:gdLst/>
              <a:ahLst/>
              <a:cxnLst/>
              <a:rect r="r" b="b" t="t" l="l"/>
              <a:pathLst>
                <a:path h="766099" w="24384000">
                  <a:moveTo>
                    <a:pt x="0" y="0"/>
                  </a:moveTo>
                  <a:lnTo>
                    <a:pt x="24384000" y="0"/>
                  </a:lnTo>
                  <a:lnTo>
                    <a:pt x="24384000" y="766099"/>
                  </a:lnTo>
                  <a:lnTo>
                    <a:pt x="0" y="766099"/>
                  </a:lnTo>
                  <a:close/>
                </a:path>
              </a:pathLst>
            </a:custGeom>
            <a:solidFill>
              <a:srgbClr val="1D96DB"/>
            </a:solidFill>
          </p:spPr>
        </p:sp>
      </p:grpSp>
      <p:sp>
        <p:nvSpPr>
          <p:cNvPr name="Freeform 21" id="21"/>
          <p:cNvSpPr/>
          <p:nvPr/>
        </p:nvSpPr>
        <p:spPr>
          <a:xfrm flipH="false" flipV="false" rot="0">
            <a:off x="16649959" y="9869444"/>
            <a:ext cx="1214195" cy="260500"/>
          </a:xfrm>
          <a:custGeom>
            <a:avLst/>
            <a:gdLst/>
            <a:ahLst/>
            <a:cxnLst/>
            <a:rect r="r" b="b" t="t" l="l"/>
            <a:pathLst>
              <a:path h="260500" w="1214195">
                <a:moveTo>
                  <a:pt x="0" y="0"/>
                </a:moveTo>
                <a:lnTo>
                  <a:pt x="1214195" y="0"/>
                </a:lnTo>
                <a:lnTo>
                  <a:pt x="1214195" y="260500"/>
                </a:lnTo>
                <a:lnTo>
                  <a:pt x="0" y="260500"/>
                </a:lnTo>
                <a:lnTo>
                  <a:pt x="0" y="0"/>
                </a:lnTo>
                <a:close/>
              </a:path>
            </a:pathLst>
          </a:custGeom>
          <a:blipFill>
            <a:blip r:embed="rId7">
              <a:alphaModFix amt="70000"/>
              <a:extLst>
                <a:ext uri="{96DAC541-7B7A-43D3-8B79-37D633B846F1}">
                  <asvg:svgBlip xmlns:asvg="http://schemas.microsoft.com/office/drawing/2016/SVG/main" r:embed="rId8"/>
                </a:ext>
              </a:extLst>
            </a:blip>
            <a:stretch>
              <a:fillRect l="0" t="0" r="0" b="0"/>
            </a:stretch>
          </a:blipFill>
        </p:spPr>
      </p:sp>
      <p:sp>
        <p:nvSpPr>
          <p:cNvPr name="Freeform 22" id="22"/>
          <p:cNvSpPr/>
          <p:nvPr/>
        </p:nvSpPr>
        <p:spPr>
          <a:xfrm flipH="false" flipV="false" rot="0">
            <a:off x="9066133" y="1482595"/>
            <a:ext cx="8798021" cy="6741483"/>
          </a:xfrm>
          <a:custGeom>
            <a:avLst/>
            <a:gdLst/>
            <a:ahLst/>
            <a:cxnLst/>
            <a:rect r="r" b="b" t="t" l="l"/>
            <a:pathLst>
              <a:path h="6741483" w="8798021">
                <a:moveTo>
                  <a:pt x="0" y="0"/>
                </a:moveTo>
                <a:lnTo>
                  <a:pt x="8798021" y="0"/>
                </a:lnTo>
                <a:lnTo>
                  <a:pt x="8798021" y="6741484"/>
                </a:lnTo>
                <a:lnTo>
                  <a:pt x="0" y="6741484"/>
                </a:lnTo>
                <a:lnTo>
                  <a:pt x="0" y="0"/>
                </a:lnTo>
                <a:close/>
              </a:path>
            </a:pathLst>
          </a:custGeom>
          <a:blipFill>
            <a:blip r:embed="rId9"/>
            <a:stretch>
              <a:fillRect l="0" t="0" r="0" b="0"/>
            </a:stretch>
          </a:blipFill>
        </p:spPr>
      </p:sp>
      <p:sp>
        <p:nvSpPr>
          <p:cNvPr name="TextBox 23" id="23"/>
          <p:cNvSpPr txBox="true"/>
          <p:nvPr/>
        </p:nvSpPr>
        <p:spPr>
          <a:xfrm rot="0">
            <a:off x="1028700" y="1753840"/>
            <a:ext cx="7344142" cy="707517"/>
          </a:xfrm>
          <a:prstGeom prst="rect">
            <a:avLst/>
          </a:prstGeom>
        </p:spPr>
        <p:txBody>
          <a:bodyPr anchor="t" rtlCol="false" tIns="0" lIns="0" bIns="0" rIns="0">
            <a:spAutoFit/>
          </a:bodyPr>
          <a:lstStyle/>
          <a:p>
            <a:pPr algn="l">
              <a:lnSpc>
                <a:spcPts val="5664"/>
              </a:lnSpc>
            </a:pPr>
            <a:r>
              <a:rPr lang="en-US" sz="4800" b="true">
                <a:solidFill>
                  <a:srgbClr val="28323A"/>
                </a:solidFill>
                <a:latin typeface="Proxima Nova Bold"/>
                <a:ea typeface="Proxima Nova Bold"/>
                <a:cs typeface="Proxima Nova Bold"/>
                <a:sym typeface="Proxima Nova Bold"/>
              </a:rPr>
              <a:t>Data Stream Analyzer</a:t>
            </a:r>
          </a:p>
        </p:txBody>
      </p:sp>
      <p:sp>
        <p:nvSpPr>
          <p:cNvPr name="TextBox 24" id="24"/>
          <p:cNvSpPr txBox="true"/>
          <p:nvPr/>
        </p:nvSpPr>
        <p:spPr>
          <a:xfrm rot="0">
            <a:off x="1028700" y="2572594"/>
            <a:ext cx="7123969" cy="1800225"/>
          </a:xfrm>
          <a:prstGeom prst="rect">
            <a:avLst/>
          </a:prstGeom>
        </p:spPr>
        <p:txBody>
          <a:bodyPr anchor="t" rtlCol="false" tIns="0" lIns="0" bIns="0" rIns="0">
            <a:spAutoFit/>
          </a:bodyPr>
          <a:lstStyle/>
          <a:p>
            <a:pPr algn="l">
              <a:lnSpc>
                <a:spcPts val="2880"/>
              </a:lnSpc>
              <a:spcBef>
                <a:spcPct val="0"/>
              </a:spcBef>
            </a:pPr>
            <a:r>
              <a:rPr lang="en-US" sz="2400">
                <a:solidFill>
                  <a:srgbClr val="28323A"/>
                </a:solidFill>
                <a:latin typeface="Proxima Nova"/>
                <a:ea typeface="Proxima Nova"/>
                <a:cs typeface="Proxima Nova"/>
                <a:sym typeface="Proxima Nova"/>
              </a:rPr>
              <a:t>Data Stream Analyzer lets you analyze and track device data in real time, focusing on specific parameters and trackers. View enriched data, compare sources, and examine logs for troubleshooting and analysis.</a:t>
            </a:r>
          </a:p>
        </p:txBody>
      </p:sp>
      <p:sp>
        <p:nvSpPr>
          <p:cNvPr name="Freeform 25" id="25"/>
          <p:cNvSpPr/>
          <p:nvPr/>
        </p:nvSpPr>
        <p:spPr>
          <a:xfrm flipH="false" flipV="false" rot="0">
            <a:off x="8011315" y="3672336"/>
            <a:ext cx="4546895" cy="5842072"/>
          </a:xfrm>
          <a:custGeom>
            <a:avLst/>
            <a:gdLst/>
            <a:ahLst/>
            <a:cxnLst/>
            <a:rect r="r" b="b" t="t" l="l"/>
            <a:pathLst>
              <a:path h="5842072" w="4546895">
                <a:moveTo>
                  <a:pt x="0" y="0"/>
                </a:moveTo>
                <a:lnTo>
                  <a:pt x="4546895" y="0"/>
                </a:lnTo>
                <a:lnTo>
                  <a:pt x="4546895" y="5842072"/>
                </a:lnTo>
                <a:lnTo>
                  <a:pt x="0" y="5842072"/>
                </a:lnTo>
                <a:lnTo>
                  <a:pt x="0" y="0"/>
                </a:lnTo>
                <a:close/>
              </a:path>
            </a:pathLst>
          </a:custGeom>
          <a:blipFill>
            <a:blip r:embed="rId10"/>
            <a:stretch>
              <a:fillRect l="0" t="0" r="0" b="0"/>
            </a:stretch>
          </a:blipFill>
        </p:spPr>
      </p:sp>
    </p:spTree>
  </p:cSld>
  <p:clrMapOvr>
    <a:masterClrMapping/>
  </p:clrMapOvr>
  <p:transition spd="slow">
    <p:push dir="l"/>
  </p:transition>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00" y="0"/>
            <a:ext cx="18288200" cy="10287000"/>
          </a:xfrm>
          <a:custGeom>
            <a:avLst/>
            <a:gdLst/>
            <a:ahLst/>
            <a:cxnLst/>
            <a:rect r="r" b="b" t="t" l="l"/>
            <a:pathLst>
              <a:path h="10287000" w="18288200">
                <a:moveTo>
                  <a:pt x="0" y="0"/>
                </a:moveTo>
                <a:lnTo>
                  <a:pt x="18288200" y="0"/>
                </a:lnTo>
                <a:lnTo>
                  <a:pt x="18288200" y="10287000"/>
                </a:lnTo>
                <a:lnTo>
                  <a:pt x="0" y="10287000"/>
                </a:lnTo>
                <a:lnTo>
                  <a:pt x="0" y="0"/>
                </a:lnTo>
                <a:close/>
              </a:path>
            </a:pathLst>
          </a:custGeom>
          <a:blipFill>
            <a:blip r:embed="rId3"/>
            <a:stretch>
              <a:fillRect l="0" t="0" r="-1221" b="-1222"/>
            </a:stretch>
          </a:blipFill>
        </p:spPr>
      </p:sp>
      <p:grpSp>
        <p:nvGrpSpPr>
          <p:cNvPr name="Group 3" id="3"/>
          <p:cNvGrpSpPr/>
          <p:nvPr/>
        </p:nvGrpSpPr>
        <p:grpSpPr>
          <a:xfrm rot="0">
            <a:off x="1028700" y="990600"/>
            <a:ext cx="3658503" cy="472945"/>
            <a:chOff x="0" y="0"/>
            <a:chExt cx="934690" cy="120830"/>
          </a:xfrm>
        </p:grpSpPr>
        <p:sp>
          <p:nvSpPr>
            <p:cNvPr name="Freeform 4" id="4"/>
            <p:cNvSpPr/>
            <p:nvPr/>
          </p:nvSpPr>
          <p:spPr>
            <a:xfrm flipH="false" flipV="false" rot="0">
              <a:off x="0" y="0"/>
              <a:ext cx="934690" cy="120830"/>
            </a:xfrm>
            <a:custGeom>
              <a:avLst/>
              <a:gdLst/>
              <a:ahLst/>
              <a:cxnLst/>
              <a:rect r="r" b="b" t="t" l="l"/>
              <a:pathLst>
                <a:path h="120830" w="934690">
                  <a:moveTo>
                    <a:pt x="21161" y="0"/>
                  </a:moveTo>
                  <a:lnTo>
                    <a:pt x="913528" y="0"/>
                  </a:lnTo>
                  <a:cubicBezTo>
                    <a:pt x="919141" y="0"/>
                    <a:pt x="924523" y="2230"/>
                    <a:pt x="928492" y="6198"/>
                  </a:cubicBezTo>
                  <a:cubicBezTo>
                    <a:pt x="932460" y="10167"/>
                    <a:pt x="934690" y="15549"/>
                    <a:pt x="934690" y="21161"/>
                  </a:cubicBezTo>
                  <a:lnTo>
                    <a:pt x="934690" y="99669"/>
                  </a:lnTo>
                  <a:cubicBezTo>
                    <a:pt x="934690" y="105281"/>
                    <a:pt x="932460" y="110663"/>
                    <a:pt x="928492" y="114632"/>
                  </a:cubicBezTo>
                  <a:cubicBezTo>
                    <a:pt x="924523" y="118601"/>
                    <a:pt x="919141" y="120830"/>
                    <a:pt x="913528" y="120830"/>
                  </a:cubicBezTo>
                  <a:lnTo>
                    <a:pt x="21161" y="120830"/>
                  </a:lnTo>
                  <a:cubicBezTo>
                    <a:pt x="15549" y="120830"/>
                    <a:pt x="10167" y="118601"/>
                    <a:pt x="6198" y="114632"/>
                  </a:cubicBezTo>
                  <a:cubicBezTo>
                    <a:pt x="2230" y="110663"/>
                    <a:pt x="0" y="105281"/>
                    <a:pt x="0" y="99669"/>
                  </a:cubicBezTo>
                  <a:lnTo>
                    <a:pt x="0" y="21161"/>
                  </a:lnTo>
                  <a:cubicBezTo>
                    <a:pt x="0" y="15549"/>
                    <a:pt x="2230" y="10167"/>
                    <a:pt x="6198" y="6198"/>
                  </a:cubicBezTo>
                  <a:cubicBezTo>
                    <a:pt x="10167" y="2230"/>
                    <a:pt x="15549" y="0"/>
                    <a:pt x="21161" y="0"/>
                  </a:cubicBezTo>
                  <a:close/>
                </a:path>
              </a:pathLst>
            </a:custGeom>
            <a:solidFill>
              <a:srgbClr val="CAE9FF"/>
            </a:solidFill>
          </p:spPr>
        </p:sp>
        <p:sp>
          <p:nvSpPr>
            <p:cNvPr name="TextBox 5" id="5"/>
            <p:cNvSpPr txBox="true"/>
            <p:nvPr/>
          </p:nvSpPr>
          <p:spPr>
            <a:xfrm>
              <a:off x="0" y="-28575"/>
              <a:ext cx="934690"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Data processing and monitoring</a:t>
              </a:r>
            </a:p>
          </p:txBody>
        </p:sp>
      </p:grpSp>
      <p:sp>
        <p:nvSpPr>
          <p:cNvPr name="TextBox 6" id="6"/>
          <p:cNvSpPr txBox="true"/>
          <p:nvPr/>
        </p:nvSpPr>
        <p:spPr>
          <a:xfrm rot="0">
            <a:off x="1407178" y="4354748"/>
            <a:ext cx="6729300" cy="323850"/>
          </a:xfrm>
          <a:prstGeom prst="rect">
            <a:avLst/>
          </a:prstGeom>
        </p:spPr>
        <p:txBody>
          <a:bodyPr anchor="t" rtlCol="false" tIns="0" lIns="0" bIns="0" rIns="0">
            <a:spAutoFit/>
          </a:bodyPr>
          <a:lstStyle/>
          <a:p>
            <a:pPr algn="l">
              <a:lnSpc>
                <a:spcPts val="2400"/>
              </a:lnSpc>
              <a:spcBef>
                <a:spcPct val="0"/>
              </a:spcBef>
            </a:pPr>
            <a:r>
              <a:rPr lang="en-US" sz="2000">
                <a:solidFill>
                  <a:srgbClr val="1090CF"/>
                </a:solidFill>
                <a:latin typeface="Roboto"/>
                <a:ea typeface="Roboto"/>
                <a:cs typeface="Roboto"/>
                <a:sym typeface="Roboto"/>
              </a:rPr>
              <a:t>Real-time data transfer to multiple servers</a:t>
            </a:r>
          </a:p>
        </p:txBody>
      </p:sp>
      <p:sp>
        <p:nvSpPr>
          <p:cNvPr name="AutoShape 7" id="7"/>
          <p:cNvSpPr/>
          <p:nvPr/>
        </p:nvSpPr>
        <p:spPr>
          <a:xfrm flipH="true" flipV="true">
            <a:off x="1047750" y="4043069"/>
            <a:ext cx="0" cy="966257"/>
          </a:xfrm>
          <a:prstGeom prst="line">
            <a:avLst/>
          </a:prstGeom>
          <a:ln cap="flat" w="38100">
            <a:solidFill>
              <a:srgbClr val="1090CF"/>
            </a:solidFill>
            <a:prstDash val="solid"/>
            <a:headEnd type="none" len="sm" w="sm"/>
            <a:tailEnd type="none" len="sm" w="sm"/>
          </a:ln>
        </p:spPr>
      </p:sp>
      <p:sp>
        <p:nvSpPr>
          <p:cNvPr name="TextBox 8" id="8"/>
          <p:cNvSpPr txBox="true"/>
          <p:nvPr/>
        </p:nvSpPr>
        <p:spPr>
          <a:xfrm rot="0">
            <a:off x="1407178" y="5559130"/>
            <a:ext cx="6442378" cy="628650"/>
          </a:xfrm>
          <a:prstGeom prst="rect">
            <a:avLst/>
          </a:prstGeom>
        </p:spPr>
        <p:txBody>
          <a:bodyPr anchor="t" rtlCol="false" tIns="0" lIns="0" bIns="0" rIns="0">
            <a:spAutoFit/>
          </a:bodyPr>
          <a:lstStyle/>
          <a:p>
            <a:pPr algn="l">
              <a:lnSpc>
                <a:spcPts val="2400"/>
              </a:lnSpc>
              <a:spcBef>
                <a:spcPct val="0"/>
              </a:spcBef>
            </a:pPr>
            <a:r>
              <a:rPr lang="en-US" sz="2000">
                <a:solidFill>
                  <a:srgbClr val="1090CF"/>
                </a:solidFill>
                <a:latin typeface="Roboto"/>
                <a:ea typeface="Roboto"/>
                <a:cs typeface="Roboto"/>
                <a:sym typeface="Roboto"/>
              </a:rPr>
              <a:t>Support for various data protocols and custom server configurations</a:t>
            </a:r>
          </a:p>
        </p:txBody>
      </p:sp>
      <p:sp>
        <p:nvSpPr>
          <p:cNvPr name="AutoShape 9" id="9"/>
          <p:cNvSpPr/>
          <p:nvPr/>
        </p:nvSpPr>
        <p:spPr>
          <a:xfrm flipH="true" flipV="true">
            <a:off x="1047750" y="5399851"/>
            <a:ext cx="0" cy="966257"/>
          </a:xfrm>
          <a:prstGeom prst="line">
            <a:avLst/>
          </a:prstGeom>
          <a:ln cap="flat" w="38100">
            <a:solidFill>
              <a:srgbClr val="1090CF"/>
            </a:solidFill>
            <a:prstDash val="solid"/>
            <a:headEnd type="none" len="sm" w="sm"/>
            <a:tailEnd type="none" len="sm" w="sm"/>
          </a:ln>
        </p:spPr>
      </p:sp>
      <p:grpSp>
        <p:nvGrpSpPr>
          <p:cNvPr name="Group 10" id="10"/>
          <p:cNvGrpSpPr/>
          <p:nvPr/>
        </p:nvGrpSpPr>
        <p:grpSpPr>
          <a:xfrm rot="0">
            <a:off x="1028700" y="6835034"/>
            <a:ext cx="7971611" cy="966257"/>
            <a:chOff x="0" y="0"/>
            <a:chExt cx="10628815" cy="1288343"/>
          </a:xfrm>
        </p:grpSpPr>
        <p:sp>
          <p:nvSpPr>
            <p:cNvPr name="TextBox 11" id="11"/>
            <p:cNvSpPr txBox="true"/>
            <p:nvPr/>
          </p:nvSpPr>
          <p:spPr>
            <a:xfrm rot="0">
              <a:off x="504637" y="421921"/>
              <a:ext cx="10124178" cy="425450"/>
            </a:xfrm>
            <a:prstGeom prst="rect">
              <a:avLst/>
            </a:prstGeom>
          </p:spPr>
          <p:txBody>
            <a:bodyPr anchor="t" rtlCol="false" tIns="0" lIns="0" bIns="0" rIns="0">
              <a:spAutoFit/>
            </a:bodyPr>
            <a:lstStyle/>
            <a:p>
              <a:pPr algn="l">
                <a:lnSpc>
                  <a:spcPts val="2400"/>
                </a:lnSpc>
                <a:spcBef>
                  <a:spcPct val="0"/>
                </a:spcBef>
              </a:pPr>
              <a:r>
                <a:rPr lang="en-US" sz="2000">
                  <a:solidFill>
                    <a:srgbClr val="1090CF"/>
                  </a:solidFill>
                  <a:latin typeface="Roboto"/>
                  <a:ea typeface="Roboto"/>
                  <a:cs typeface="Roboto"/>
                  <a:sym typeface="Roboto"/>
                </a:rPr>
                <a:t>Configurable via the web interface or API</a:t>
              </a:r>
            </a:p>
          </p:txBody>
        </p:sp>
        <p:sp>
          <p:nvSpPr>
            <p:cNvPr name="AutoShape 12" id="12"/>
            <p:cNvSpPr/>
            <p:nvPr/>
          </p:nvSpPr>
          <p:spPr>
            <a:xfrm flipH="true" flipV="true">
              <a:off x="25400" y="0"/>
              <a:ext cx="0" cy="1288343"/>
            </a:xfrm>
            <a:prstGeom prst="line">
              <a:avLst/>
            </a:prstGeom>
            <a:ln cap="flat" w="50800">
              <a:solidFill>
                <a:srgbClr val="1090CF"/>
              </a:solidFill>
              <a:prstDash val="solid"/>
              <a:headEnd type="none" len="sm" w="sm"/>
              <a:tailEnd type="none" len="sm" w="sm"/>
            </a:ln>
          </p:spPr>
        </p:sp>
      </p:grpSp>
      <p:sp>
        <p:nvSpPr>
          <p:cNvPr name="Freeform 13" id="13"/>
          <p:cNvSpPr/>
          <p:nvPr/>
        </p:nvSpPr>
        <p:spPr>
          <a:xfrm flipH="false" flipV="false" rot="0">
            <a:off x="8136477" y="1354119"/>
            <a:ext cx="9447836" cy="7156736"/>
          </a:xfrm>
          <a:custGeom>
            <a:avLst/>
            <a:gdLst/>
            <a:ahLst/>
            <a:cxnLst/>
            <a:rect r="r" b="b" t="t" l="l"/>
            <a:pathLst>
              <a:path h="7156736" w="9447836">
                <a:moveTo>
                  <a:pt x="0" y="0"/>
                </a:moveTo>
                <a:lnTo>
                  <a:pt x="9447837" y="0"/>
                </a:lnTo>
                <a:lnTo>
                  <a:pt x="9447837" y="7156736"/>
                </a:lnTo>
                <a:lnTo>
                  <a:pt x="0" y="7156736"/>
                </a:lnTo>
                <a:lnTo>
                  <a:pt x="0" y="0"/>
                </a:lnTo>
                <a:close/>
              </a:path>
            </a:pathLst>
          </a:custGeom>
          <a:blipFill>
            <a:blip r:embed="rId4"/>
            <a:stretch>
              <a:fillRect l="0" t="0" r="0" b="0"/>
            </a:stretch>
          </a:blipFill>
        </p:spPr>
      </p:sp>
      <p:sp>
        <p:nvSpPr>
          <p:cNvPr name="Freeform 14" id="14"/>
          <p:cNvSpPr/>
          <p:nvPr/>
        </p:nvSpPr>
        <p:spPr>
          <a:xfrm flipH="false" flipV="false" rot="0">
            <a:off x="13081690" y="4755188"/>
            <a:ext cx="3300387" cy="4665854"/>
          </a:xfrm>
          <a:custGeom>
            <a:avLst/>
            <a:gdLst/>
            <a:ahLst/>
            <a:cxnLst/>
            <a:rect r="r" b="b" t="t" l="l"/>
            <a:pathLst>
              <a:path h="4665854" w="3300387">
                <a:moveTo>
                  <a:pt x="0" y="0"/>
                </a:moveTo>
                <a:lnTo>
                  <a:pt x="3300387" y="0"/>
                </a:lnTo>
                <a:lnTo>
                  <a:pt x="3300387" y="4665854"/>
                </a:lnTo>
                <a:lnTo>
                  <a:pt x="0" y="4665854"/>
                </a:lnTo>
                <a:lnTo>
                  <a:pt x="0" y="0"/>
                </a:lnTo>
                <a:close/>
              </a:path>
            </a:pathLst>
          </a:custGeom>
          <a:blipFill>
            <a:blip r:embed="rId5"/>
            <a:stretch>
              <a:fillRect l="0" t="0" r="0" b="0"/>
            </a:stretch>
          </a:blipFill>
        </p:spPr>
      </p:sp>
      <p:sp>
        <p:nvSpPr>
          <p:cNvPr name="TextBox 15" id="15"/>
          <p:cNvSpPr txBox="true"/>
          <p:nvPr/>
        </p:nvSpPr>
        <p:spPr>
          <a:xfrm rot="0">
            <a:off x="1028700" y="1744315"/>
            <a:ext cx="8714531" cy="714375"/>
          </a:xfrm>
          <a:prstGeom prst="rect">
            <a:avLst/>
          </a:prstGeom>
        </p:spPr>
        <p:txBody>
          <a:bodyPr anchor="t" rtlCol="false" tIns="0" lIns="0" bIns="0" rIns="0">
            <a:spAutoFit/>
          </a:bodyPr>
          <a:lstStyle/>
          <a:p>
            <a:pPr algn="l">
              <a:lnSpc>
                <a:spcPts val="5759"/>
              </a:lnSpc>
              <a:spcBef>
                <a:spcPct val="0"/>
              </a:spcBef>
            </a:pPr>
            <a:r>
              <a:rPr lang="en-US" b="true" sz="4800">
                <a:solidFill>
                  <a:srgbClr val="28323A"/>
                </a:solidFill>
                <a:latin typeface="Proxima Nova Bold"/>
                <a:ea typeface="Proxima Nova Bold"/>
                <a:cs typeface="Proxima Nova Bold"/>
                <a:sym typeface="Proxima Nova Bold"/>
              </a:rPr>
              <a:t>Data forwarding</a:t>
            </a:r>
          </a:p>
        </p:txBody>
      </p:sp>
      <p:sp>
        <p:nvSpPr>
          <p:cNvPr name="TextBox 16" id="16"/>
          <p:cNvSpPr txBox="true"/>
          <p:nvPr/>
        </p:nvSpPr>
        <p:spPr>
          <a:xfrm rot="0">
            <a:off x="1028700" y="2572594"/>
            <a:ext cx="7107777" cy="1076325"/>
          </a:xfrm>
          <a:prstGeom prst="rect">
            <a:avLst/>
          </a:prstGeom>
        </p:spPr>
        <p:txBody>
          <a:bodyPr anchor="t" rtlCol="false" tIns="0" lIns="0" bIns="0" rIns="0">
            <a:spAutoFit/>
          </a:bodyPr>
          <a:lstStyle/>
          <a:p>
            <a:pPr algn="l">
              <a:lnSpc>
                <a:spcPts val="2880"/>
              </a:lnSpc>
              <a:spcBef>
                <a:spcPct val="0"/>
              </a:spcBef>
            </a:pPr>
            <a:r>
              <a:rPr lang="en-US" sz="2400">
                <a:solidFill>
                  <a:srgbClr val="28323A"/>
                </a:solidFill>
                <a:latin typeface="Proxima Nova"/>
                <a:ea typeface="Proxima Nova"/>
                <a:cs typeface="Proxima Nova"/>
                <a:sym typeface="Proxima Nova"/>
              </a:rPr>
              <a:t>Forward GPS tracker data from Navixy to external servers, supporting integration with various software and IT systems.</a:t>
            </a:r>
          </a:p>
        </p:txBody>
      </p:sp>
      <p:grpSp>
        <p:nvGrpSpPr>
          <p:cNvPr name="Group 17" id="17"/>
          <p:cNvGrpSpPr/>
          <p:nvPr/>
        </p:nvGrpSpPr>
        <p:grpSpPr>
          <a:xfrm rot="0">
            <a:off x="200" y="9712389"/>
            <a:ext cx="18288000" cy="574611"/>
            <a:chOff x="0" y="0"/>
            <a:chExt cx="24384000" cy="766148"/>
          </a:xfrm>
        </p:grpSpPr>
        <p:sp>
          <p:nvSpPr>
            <p:cNvPr name="Freeform 18" id="18"/>
            <p:cNvSpPr/>
            <p:nvPr/>
          </p:nvSpPr>
          <p:spPr>
            <a:xfrm flipH="false" flipV="false" rot="0">
              <a:off x="0" y="0"/>
              <a:ext cx="24384000" cy="766099"/>
            </a:xfrm>
            <a:custGeom>
              <a:avLst/>
              <a:gdLst/>
              <a:ahLst/>
              <a:cxnLst/>
              <a:rect r="r" b="b" t="t" l="l"/>
              <a:pathLst>
                <a:path h="766099" w="24384000">
                  <a:moveTo>
                    <a:pt x="0" y="0"/>
                  </a:moveTo>
                  <a:lnTo>
                    <a:pt x="24384000" y="0"/>
                  </a:lnTo>
                  <a:lnTo>
                    <a:pt x="24384000" y="766099"/>
                  </a:lnTo>
                  <a:lnTo>
                    <a:pt x="0" y="766099"/>
                  </a:lnTo>
                  <a:close/>
                </a:path>
              </a:pathLst>
            </a:custGeom>
            <a:solidFill>
              <a:srgbClr val="1D96DB"/>
            </a:solidFill>
          </p:spPr>
        </p:sp>
      </p:grpSp>
      <p:sp>
        <p:nvSpPr>
          <p:cNvPr name="Freeform 19" id="19"/>
          <p:cNvSpPr/>
          <p:nvPr/>
        </p:nvSpPr>
        <p:spPr>
          <a:xfrm flipH="false" flipV="false" rot="0">
            <a:off x="16649959" y="9869444"/>
            <a:ext cx="1214195" cy="260500"/>
          </a:xfrm>
          <a:custGeom>
            <a:avLst/>
            <a:gdLst/>
            <a:ahLst/>
            <a:cxnLst/>
            <a:rect r="r" b="b" t="t" l="l"/>
            <a:pathLst>
              <a:path h="260500" w="1214195">
                <a:moveTo>
                  <a:pt x="0" y="0"/>
                </a:moveTo>
                <a:lnTo>
                  <a:pt x="1214195" y="0"/>
                </a:lnTo>
                <a:lnTo>
                  <a:pt x="1214195" y="260500"/>
                </a:lnTo>
                <a:lnTo>
                  <a:pt x="0" y="260500"/>
                </a:lnTo>
                <a:lnTo>
                  <a:pt x="0" y="0"/>
                </a:lnTo>
                <a:close/>
              </a:path>
            </a:pathLst>
          </a:custGeom>
          <a:blipFill>
            <a:blip r:embed="rId6">
              <a:alphaModFix amt="70000"/>
              <a:extLst>
                <a:ext uri="{96DAC541-7B7A-43D3-8B79-37D633B846F1}">
                  <asvg:svgBlip xmlns:asvg="http://schemas.microsoft.com/office/drawing/2016/SVG/main" r:embed="rId7"/>
                </a:ext>
              </a:extLst>
            </a:blip>
            <a:stretch>
              <a:fillRect l="0" t="0" r="0" b="0"/>
            </a:stretch>
          </a:blipFill>
        </p:spPr>
      </p:sp>
    </p:spTree>
  </p:cSld>
  <p:clrMapOvr>
    <a:masterClrMapping/>
  </p:clrMapOvr>
  <p:transition spd="slow">
    <p:push dir="l"/>
  </p:transition>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00" y="0"/>
            <a:ext cx="18265520" cy="10274355"/>
          </a:xfrm>
          <a:custGeom>
            <a:avLst/>
            <a:gdLst/>
            <a:ahLst/>
            <a:cxnLst/>
            <a:rect r="r" b="b" t="t" l="l"/>
            <a:pathLst>
              <a:path h="10274355" w="18265520">
                <a:moveTo>
                  <a:pt x="0" y="0"/>
                </a:moveTo>
                <a:lnTo>
                  <a:pt x="18265520" y="0"/>
                </a:lnTo>
                <a:lnTo>
                  <a:pt x="18265520" y="10274355"/>
                </a:lnTo>
                <a:lnTo>
                  <a:pt x="0" y="10274355"/>
                </a:lnTo>
                <a:lnTo>
                  <a:pt x="0" y="0"/>
                </a:lnTo>
                <a:close/>
              </a:path>
            </a:pathLst>
          </a:custGeom>
          <a:blipFill>
            <a:blip r:embed="rId3"/>
            <a:stretch>
              <a:fillRect l="0" t="0" r="0" b="0"/>
            </a:stretch>
          </a:blipFill>
        </p:spPr>
      </p:sp>
      <p:grpSp>
        <p:nvGrpSpPr>
          <p:cNvPr name="Group 3" id="3"/>
          <p:cNvGrpSpPr/>
          <p:nvPr/>
        </p:nvGrpSpPr>
        <p:grpSpPr>
          <a:xfrm rot="0">
            <a:off x="1028700" y="5456043"/>
            <a:ext cx="7164083" cy="826300"/>
            <a:chOff x="0" y="0"/>
            <a:chExt cx="9552111" cy="1101733"/>
          </a:xfrm>
        </p:grpSpPr>
        <p:grpSp>
          <p:nvGrpSpPr>
            <p:cNvPr name="Group 4" id="4"/>
            <p:cNvGrpSpPr/>
            <p:nvPr/>
          </p:nvGrpSpPr>
          <p:grpSpPr>
            <a:xfrm rot="0">
              <a:off x="0" y="0"/>
              <a:ext cx="9552111" cy="1101733"/>
              <a:chOff x="0" y="0"/>
              <a:chExt cx="1886837" cy="217626"/>
            </a:xfrm>
          </p:grpSpPr>
          <p:sp>
            <p:nvSpPr>
              <p:cNvPr name="Freeform 5" id="5"/>
              <p:cNvSpPr/>
              <p:nvPr/>
            </p:nvSpPr>
            <p:spPr>
              <a:xfrm flipH="false" flipV="false" rot="0">
                <a:off x="0" y="0"/>
                <a:ext cx="1886837" cy="217626"/>
              </a:xfrm>
              <a:custGeom>
                <a:avLst/>
                <a:gdLst/>
                <a:ahLst/>
                <a:cxnLst/>
                <a:rect r="r" b="b" t="t" l="l"/>
                <a:pathLst>
                  <a:path h="217626" w="1886837">
                    <a:moveTo>
                      <a:pt x="15129" y="0"/>
                    </a:moveTo>
                    <a:lnTo>
                      <a:pt x="1871708" y="0"/>
                    </a:lnTo>
                    <a:cubicBezTo>
                      <a:pt x="1880063" y="0"/>
                      <a:pt x="1886837" y="6774"/>
                      <a:pt x="1886837" y="15129"/>
                    </a:cubicBezTo>
                    <a:lnTo>
                      <a:pt x="1886837" y="202497"/>
                    </a:lnTo>
                    <a:cubicBezTo>
                      <a:pt x="1886837" y="210853"/>
                      <a:pt x="1880063" y="217626"/>
                      <a:pt x="1871708" y="217626"/>
                    </a:cubicBezTo>
                    <a:lnTo>
                      <a:pt x="15129" y="217626"/>
                    </a:lnTo>
                    <a:cubicBezTo>
                      <a:pt x="6774" y="217626"/>
                      <a:pt x="0" y="210853"/>
                      <a:pt x="0" y="202497"/>
                    </a:cubicBezTo>
                    <a:lnTo>
                      <a:pt x="0" y="15129"/>
                    </a:lnTo>
                    <a:cubicBezTo>
                      <a:pt x="0" y="6774"/>
                      <a:pt x="6774" y="0"/>
                      <a:pt x="15129" y="0"/>
                    </a:cubicBezTo>
                    <a:close/>
                  </a:path>
                </a:pathLst>
              </a:custGeom>
              <a:solidFill>
                <a:srgbClr val="00BFFF"/>
              </a:solidFill>
            </p:spPr>
          </p:sp>
          <p:sp>
            <p:nvSpPr>
              <p:cNvPr name="TextBox 6" id="6"/>
              <p:cNvSpPr txBox="true"/>
              <p:nvPr/>
            </p:nvSpPr>
            <p:spPr>
              <a:xfrm>
                <a:off x="0" y="9525"/>
                <a:ext cx="1886837" cy="208101"/>
              </a:xfrm>
              <a:prstGeom prst="rect">
                <a:avLst/>
              </a:prstGeom>
            </p:spPr>
            <p:txBody>
              <a:bodyPr anchor="ctr" rtlCol="false" tIns="50800" lIns="50800" bIns="50800" rIns="50800"/>
              <a:lstStyle/>
              <a:p>
                <a:pPr algn="ctr">
                  <a:lnSpc>
                    <a:spcPts val="2880"/>
                  </a:lnSpc>
                </a:pPr>
              </a:p>
            </p:txBody>
          </p:sp>
        </p:grpSp>
        <p:sp>
          <p:nvSpPr>
            <p:cNvPr name="TextBox 7" id="7"/>
            <p:cNvSpPr txBox="true"/>
            <p:nvPr/>
          </p:nvSpPr>
          <p:spPr>
            <a:xfrm rot="0">
              <a:off x="478972" y="319092"/>
              <a:ext cx="8336538" cy="473075"/>
            </a:xfrm>
            <a:prstGeom prst="rect">
              <a:avLst/>
            </a:prstGeom>
          </p:spPr>
          <p:txBody>
            <a:bodyPr anchor="t" rtlCol="false" tIns="0" lIns="0" bIns="0" rIns="0">
              <a:spAutoFit/>
            </a:bodyPr>
            <a:lstStyle/>
            <a:p>
              <a:pPr algn="l">
                <a:lnSpc>
                  <a:spcPts val="2880"/>
                </a:lnSpc>
              </a:pPr>
              <a:r>
                <a:rPr lang="en-US" sz="2400" b="true">
                  <a:solidFill>
                    <a:srgbClr val="FEFEFE"/>
                  </a:solidFill>
                  <a:latin typeface="Proxima Nova Bold"/>
                  <a:ea typeface="Proxima Nova Bold"/>
                  <a:cs typeface="Proxima Nova Bold"/>
                  <a:sym typeface="Proxima Nova Bold"/>
                </a:rPr>
                <a:t>Navixy APIs</a:t>
              </a:r>
            </a:p>
          </p:txBody>
        </p:sp>
      </p:grpSp>
      <p:grpSp>
        <p:nvGrpSpPr>
          <p:cNvPr name="Group 8" id="8"/>
          <p:cNvGrpSpPr/>
          <p:nvPr/>
        </p:nvGrpSpPr>
        <p:grpSpPr>
          <a:xfrm rot="0">
            <a:off x="1028700" y="6720492"/>
            <a:ext cx="7164083" cy="826300"/>
            <a:chOff x="0" y="0"/>
            <a:chExt cx="9552111" cy="1101733"/>
          </a:xfrm>
        </p:grpSpPr>
        <p:grpSp>
          <p:nvGrpSpPr>
            <p:cNvPr name="Group 9" id="9"/>
            <p:cNvGrpSpPr/>
            <p:nvPr/>
          </p:nvGrpSpPr>
          <p:grpSpPr>
            <a:xfrm rot="0">
              <a:off x="0" y="0"/>
              <a:ext cx="9552111" cy="1101733"/>
              <a:chOff x="0" y="0"/>
              <a:chExt cx="1886837" cy="217626"/>
            </a:xfrm>
          </p:grpSpPr>
          <p:sp>
            <p:nvSpPr>
              <p:cNvPr name="Freeform 10" id="10"/>
              <p:cNvSpPr/>
              <p:nvPr/>
            </p:nvSpPr>
            <p:spPr>
              <a:xfrm flipH="false" flipV="false" rot="0">
                <a:off x="0" y="0"/>
                <a:ext cx="1886837" cy="217626"/>
              </a:xfrm>
              <a:custGeom>
                <a:avLst/>
                <a:gdLst/>
                <a:ahLst/>
                <a:cxnLst/>
                <a:rect r="r" b="b" t="t" l="l"/>
                <a:pathLst>
                  <a:path h="217626" w="1886837">
                    <a:moveTo>
                      <a:pt x="15129" y="0"/>
                    </a:moveTo>
                    <a:lnTo>
                      <a:pt x="1871708" y="0"/>
                    </a:lnTo>
                    <a:cubicBezTo>
                      <a:pt x="1880063" y="0"/>
                      <a:pt x="1886837" y="6774"/>
                      <a:pt x="1886837" y="15129"/>
                    </a:cubicBezTo>
                    <a:lnTo>
                      <a:pt x="1886837" y="202497"/>
                    </a:lnTo>
                    <a:cubicBezTo>
                      <a:pt x="1886837" y="210853"/>
                      <a:pt x="1880063" y="217626"/>
                      <a:pt x="1871708" y="217626"/>
                    </a:cubicBezTo>
                    <a:lnTo>
                      <a:pt x="15129" y="217626"/>
                    </a:lnTo>
                    <a:cubicBezTo>
                      <a:pt x="6774" y="217626"/>
                      <a:pt x="0" y="210853"/>
                      <a:pt x="0" y="202497"/>
                    </a:cubicBezTo>
                    <a:lnTo>
                      <a:pt x="0" y="15129"/>
                    </a:lnTo>
                    <a:cubicBezTo>
                      <a:pt x="0" y="6774"/>
                      <a:pt x="6774" y="0"/>
                      <a:pt x="15129" y="0"/>
                    </a:cubicBezTo>
                    <a:close/>
                  </a:path>
                </a:pathLst>
              </a:custGeom>
              <a:solidFill>
                <a:srgbClr val="00BFFF"/>
              </a:solidFill>
            </p:spPr>
          </p:sp>
          <p:sp>
            <p:nvSpPr>
              <p:cNvPr name="TextBox 11" id="11"/>
              <p:cNvSpPr txBox="true"/>
              <p:nvPr/>
            </p:nvSpPr>
            <p:spPr>
              <a:xfrm>
                <a:off x="0" y="9525"/>
                <a:ext cx="1886837" cy="208101"/>
              </a:xfrm>
              <a:prstGeom prst="rect">
                <a:avLst/>
              </a:prstGeom>
            </p:spPr>
            <p:txBody>
              <a:bodyPr anchor="ctr" rtlCol="false" tIns="50800" lIns="50800" bIns="50800" rIns="50800"/>
              <a:lstStyle/>
              <a:p>
                <a:pPr algn="ctr">
                  <a:lnSpc>
                    <a:spcPts val="2880"/>
                  </a:lnSpc>
                </a:pPr>
              </a:p>
            </p:txBody>
          </p:sp>
        </p:grpSp>
        <p:sp>
          <p:nvSpPr>
            <p:cNvPr name="TextBox 12" id="12"/>
            <p:cNvSpPr txBox="true"/>
            <p:nvPr/>
          </p:nvSpPr>
          <p:spPr>
            <a:xfrm rot="0">
              <a:off x="478972" y="319092"/>
              <a:ext cx="8336538" cy="473075"/>
            </a:xfrm>
            <a:prstGeom prst="rect">
              <a:avLst/>
            </a:prstGeom>
          </p:spPr>
          <p:txBody>
            <a:bodyPr anchor="t" rtlCol="false" tIns="0" lIns="0" bIns="0" rIns="0">
              <a:spAutoFit/>
            </a:bodyPr>
            <a:lstStyle/>
            <a:p>
              <a:pPr algn="l">
                <a:lnSpc>
                  <a:spcPts val="2880"/>
                </a:lnSpc>
              </a:pPr>
              <a:r>
                <a:rPr lang="en-US" sz="2400" b="true">
                  <a:solidFill>
                    <a:srgbClr val="FEFEFE"/>
                  </a:solidFill>
                  <a:latin typeface="Proxima Nova Bold"/>
                  <a:ea typeface="Proxima Nova Bold"/>
                  <a:cs typeface="Proxima Nova Bold"/>
                  <a:sym typeface="Proxima Nova Bold"/>
                </a:rPr>
                <a:t>Navixy API Sandbox in Postman</a:t>
              </a:r>
            </a:p>
          </p:txBody>
        </p:sp>
      </p:grpSp>
      <p:grpSp>
        <p:nvGrpSpPr>
          <p:cNvPr name="Group 13" id="13"/>
          <p:cNvGrpSpPr/>
          <p:nvPr/>
        </p:nvGrpSpPr>
        <p:grpSpPr>
          <a:xfrm rot="0">
            <a:off x="1028700" y="7987336"/>
            <a:ext cx="7164083" cy="826300"/>
            <a:chOff x="0" y="0"/>
            <a:chExt cx="9552111" cy="1101733"/>
          </a:xfrm>
        </p:grpSpPr>
        <p:grpSp>
          <p:nvGrpSpPr>
            <p:cNvPr name="Group 14" id="14"/>
            <p:cNvGrpSpPr/>
            <p:nvPr/>
          </p:nvGrpSpPr>
          <p:grpSpPr>
            <a:xfrm rot="0">
              <a:off x="0" y="0"/>
              <a:ext cx="9552111" cy="1101733"/>
              <a:chOff x="0" y="0"/>
              <a:chExt cx="1886837" cy="217626"/>
            </a:xfrm>
          </p:grpSpPr>
          <p:sp>
            <p:nvSpPr>
              <p:cNvPr name="Freeform 15" id="15"/>
              <p:cNvSpPr/>
              <p:nvPr/>
            </p:nvSpPr>
            <p:spPr>
              <a:xfrm flipH="false" flipV="false" rot="0">
                <a:off x="0" y="0"/>
                <a:ext cx="1886837" cy="217626"/>
              </a:xfrm>
              <a:custGeom>
                <a:avLst/>
                <a:gdLst/>
                <a:ahLst/>
                <a:cxnLst/>
                <a:rect r="r" b="b" t="t" l="l"/>
                <a:pathLst>
                  <a:path h="217626" w="1886837">
                    <a:moveTo>
                      <a:pt x="15129" y="0"/>
                    </a:moveTo>
                    <a:lnTo>
                      <a:pt x="1871708" y="0"/>
                    </a:lnTo>
                    <a:cubicBezTo>
                      <a:pt x="1880063" y="0"/>
                      <a:pt x="1886837" y="6774"/>
                      <a:pt x="1886837" y="15129"/>
                    </a:cubicBezTo>
                    <a:lnTo>
                      <a:pt x="1886837" y="202497"/>
                    </a:lnTo>
                    <a:cubicBezTo>
                      <a:pt x="1886837" y="210853"/>
                      <a:pt x="1880063" y="217626"/>
                      <a:pt x="1871708" y="217626"/>
                    </a:cubicBezTo>
                    <a:lnTo>
                      <a:pt x="15129" y="217626"/>
                    </a:lnTo>
                    <a:cubicBezTo>
                      <a:pt x="6774" y="217626"/>
                      <a:pt x="0" y="210853"/>
                      <a:pt x="0" y="202497"/>
                    </a:cubicBezTo>
                    <a:lnTo>
                      <a:pt x="0" y="15129"/>
                    </a:lnTo>
                    <a:cubicBezTo>
                      <a:pt x="0" y="6774"/>
                      <a:pt x="6774" y="0"/>
                      <a:pt x="15129" y="0"/>
                    </a:cubicBezTo>
                    <a:close/>
                  </a:path>
                </a:pathLst>
              </a:custGeom>
              <a:solidFill>
                <a:srgbClr val="00BFFF"/>
              </a:solidFill>
            </p:spPr>
          </p:sp>
          <p:sp>
            <p:nvSpPr>
              <p:cNvPr name="TextBox 16" id="16"/>
              <p:cNvSpPr txBox="true"/>
              <p:nvPr/>
            </p:nvSpPr>
            <p:spPr>
              <a:xfrm>
                <a:off x="0" y="9525"/>
                <a:ext cx="1886837" cy="208101"/>
              </a:xfrm>
              <a:prstGeom prst="rect">
                <a:avLst/>
              </a:prstGeom>
            </p:spPr>
            <p:txBody>
              <a:bodyPr anchor="ctr" rtlCol="false" tIns="50800" lIns="50800" bIns="50800" rIns="50800"/>
              <a:lstStyle/>
              <a:p>
                <a:pPr algn="ctr">
                  <a:lnSpc>
                    <a:spcPts val="2880"/>
                  </a:lnSpc>
                </a:pPr>
              </a:p>
            </p:txBody>
          </p:sp>
        </p:grpSp>
        <p:sp>
          <p:nvSpPr>
            <p:cNvPr name="TextBox 17" id="17"/>
            <p:cNvSpPr txBox="true"/>
            <p:nvPr/>
          </p:nvSpPr>
          <p:spPr>
            <a:xfrm rot="0">
              <a:off x="478972" y="319092"/>
              <a:ext cx="8336538" cy="473075"/>
            </a:xfrm>
            <a:prstGeom prst="rect">
              <a:avLst/>
            </a:prstGeom>
          </p:spPr>
          <p:txBody>
            <a:bodyPr anchor="t" rtlCol="false" tIns="0" lIns="0" bIns="0" rIns="0">
              <a:spAutoFit/>
            </a:bodyPr>
            <a:lstStyle/>
            <a:p>
              <a:pPr algn="l">
                <a:lnSpc>
                  <a:spcPts val="2880"/>
                </a:lnSpc>
              </a:pPr>
              <a:r>
                <a:rPr lang="en-US" sz="2400" b="true">
                  <a:solidFill>
                    <a:srgbClr val="FEFEFE"/>
                  </a:solidFill>
                  <a:latin typeface="Proxima Nova Bold"/>
                  <a:ea typeface="Proxima Nova Bold"/>
                  <a:cs typeface="Proxima Nova Bold"/>
                  <a:sym typeface="Proxima Nova Bold"/>
                </a:rPr>
                <a:t>Navixy SDK</a:t>
              </a:r>
            </a:p>
          </p:txBody>
        </p:sp>
      </p:grpSp>
      <p:sp>
        <p:nvSpPr>
          <p:cNvPr name="Freeform 18" id="18"/>
          <p:cNvSpPr/>
          <p:nvPr/>
        </p:nvSpPr>
        <p:spPr>
          <a:xfrm flipH="false" flipV="false" rot="0">
            <a:off x="10047802" y="3053961"/>
            <a:ext cx="10028119" cy="7333062"/>
          </a:xfrm>
          <a:custGeom>
            <a:avLst/>
            <a:gdLst/>
            <a:ahLst/>
            <a:cxnLst/>
            <a:rect r="r" b="b" t="t" l="l"/>
            <a:pathLst>
              <a:path h="7333062" w="10028119">
                <a:moveTo>
                  <a:pt x="0" y="0"/>
                </a:moveTo>
                <a:lnTo>
                  <a:pt x="10028119" y="0"/>
                </a:lnTo>
                <a:lnTo>
                  <a:pt x="10028119" y="7333062"/>
                </a:lnTo>
                <a:lnTo>
                  <a:pt x="0" y="7333062"/>
                </a:lnTo>
                <a:lnTo>
                  <a:pt x="0" y="0"/>
                </a:lnTo>
                <a:close/>
              </a:path>
            </a:pathLst>
          </a:custGeom>
          <a:blipFill>
            <a:blip r:embed="rId4"/>
            <a:stretch>
              <a:fillRect l="0" t="0" r="0" b="0"/>
            </a:stretch>
          </a:blipFill>
        </p:spPr>
      </p:sp>
      <p:grpSp>
        <p:nvGrpSpPr>
          <p:cNvPr name="Group 19" id="19"/>
          <p:cNvGrpSpPr/>
          <p:nvPr/>
        </p:nvGrpSpPr>
        <p:grpSpPr>
          <a:xfrm rot="0">
            <a:off x="200" y="9712389"/>
            <a:ext cx="18288000" cy="574611"/>
            <a:chOff x="0" y="0"/>
            <a:chExt cx="24384000" cy="766148"/>
          </a:xfrm>
        </p:grpSpPr>
        <p:sp>
          <p:nvSpPr>
            <p:cNvPr name="Freeform 20" id="20"/>
            <p:cNvSpPr/>
            <p:nvPr/>
          </p:nvSpPr>
          <p:spPr>
            <a:xfrm flipH="false" flipV="false" rot="0">
              <a:off x="0" y="0"/>
              <a:ext cx="24384000" cy="766099"/>
            </a:xfrm>
            <a:custGeom>
              <a:avLst/>
              <a:gdLst/>
              <a:ahLst/>
              <a:cxnLst/>
              <a:rect r="r" b="b" t="t" l="l"/>
              <a:pathLst>
                <a:path h="766099" w="24384000">
                  <a:moveTo>
                    <a:pt x="0" y="0"/>
                  </a:moveTo>
                  <a:lnTo>
                    <a:pt x="24384000" y="0"/>
                  </a:lnTo>
                  <a:lnTo>
                    <a:pt x="24384000" y="766099"/>
                  </a:lnTo>
                  <a:lnTo>
                    <a:pt x="0" y="766099"/>
                  </a:lnTo>
                  <a:close/>
                </a:path>
              </a:pathLst>
            </a:custGeom>
            <a:solidFill>
              <a:srgbClr val="1D96DB"/>
            </a:solidFill>
          </p:spPr>
        </p:sp>
      </p:grpSp>
      <p:sp>
        <p:nvSpPr>
          <p:cNvPr name="Freeform 21" id="21"/>
          <p:cNvSpPr/>
          <p:nvPr/>
        </p:nvSpPr>
        <p:spPr>
          <a:xfrm flipH="false" flipV="false" rot="0">
            <a:off x="16649959" y="9869444"/>
            <a:ext cx="1214195" cy="260500"/>
          </a:xfrm>
          <a:custGeom>
            <a:avLst/>
            <a:gdLst/>
            <a:ahLst/>
            <a:cxnLst/>
            <a:rect r="r" b="b" t="t" l="l"/>
            <a:pathLst>
              <a:path h="260500" w="1214195">
                <a:moveTo>
                  <a:pt x="0" y="0"/>
                </a:moveTo>
                <a:lnTo>
                  <a:pt x="1214195" y="0"/>
                </a:lnTo>
                <a:lnTo>
                  <a:pt x="1214195" y="260500"/>
                </a:lnTo>
                <a:lnTo>
                  <a:pt x="0" y="260500"/>
                </a:lnTo>
                <a:lnTo>
                  <a:pt x="0" y="0"/>
                </a:lnTo>
                <a:close/>
              </a:path>
            </a:pathLst>
          </a:custGeom>
          <a:blipFill>
            <a:blip r:embed="rId5">
              <a:alphaModFix amt="70000"/>
              <a:extLst>
                <a:ext uri="{96DAC541-7B7A-43D3-8B79-37D633B846F1}">
                  <asvg:svgBlip xmlns:asvg="http://schemas.microsoft.com/office/drawing/2016/SVG/main" r:embed="rId6"/>
                </a:ext>
              </a:extLst>
            </a:blip>
            <a:stretch>
              <a:fillRect l="0" t="0" r="0" b="0"/>
            </a:stretch>
          </a:blipFill>
        </p:spPr>
      </p:sp>
      <p:grpSp>
        <p:nvGrpSpPr>
          <p:cNvPr name="Group 22" id="22"/>
          <p:cNvGrpSpPr/>
          <p:nvPr/>
        </p:nvGrpSpPr>
        <p:grpSpPr>
          <a:xfrm rot="0">
            <a:off x="1028700" y="4310878"/>
            <a:ext cx="7164083" cy="826300"/>
            <a:chOff x="0" y="0"/>
            <a:chExt cx="9552111" cy="1101733"/>
          </a:xfrm>
        </p:grpSpPr>
        <p:grpSp>
          <p:nvGrpSpPr>
            <p:cNvPr name="Group 23" id="23"/>
            <p:cNvGrpSpPr/>
            <p:nvPr/>
          </p:nvGrpSpPr>
          <p:grpSpPr>
            <a:xfrm rot="0">
              <a:off x="0" y="0"/>
              <a:ext cx="9552111" cy="1101733"/>
              <a:chOff x="0" y="0"/>
              <a:chExt cx="1886837" cy="217626"/>
            </a:xfrm>
          </p:grpSpPr>
          <p:sp>
            <p:nvSpPr>
              <p:cNvPr name="Freeform 24" id="24"/>
              <p:cNvSpPr/>
              <p:nvPr/>
            </p:nvSpPr>
            <p:spPr>
              <a:xfrm flipH="false" flipV="false" rot="0">
                <a:off x="0" y="0"/>
                <a:ext cx="1886837" cy="217626"/>
              </a:xfrm>
              <a:custGeom>
                <a:avLst/>
                <a:gdLst/>
                <a:ahLst/>
                <a:cxnLst/>
                <a:rect r="r" b="b" t="t" l="l"/>
                <a:pathLst>
                  <a:path h="217626" w="1886837">
                    <a:moveTo>
                      <a:pt x="15129" y="0"/>
                    </a:moveTo>
                    <a:lnTo>
                      <a:pt x="1871708" y="0"/>
                    </a:lnTo>
                    <a:cubicBezTo>
                      <a:pt x="1880063" y="0"/>
                      <a:pt x="1886837" y="6774"/>
                      <a:pt x="1886837" y="15129"/>
                    </a:cubicBezTo>
                    <a:lnTo>
                      <a:pt x="1886837" y="202497"/>
                    </a:lnTo>
                    <a:cubicBezTo>
                      <a:pt x="1886837" y="210853"/>
                      <a:pt x="1880063" y="217626"/>
                      <a:pt x="1871708" y="217626"/>
                    </a:cubicBezTo>
                    <a:lnTo>
                      <a:pt x="15129" y="217626"/>
                    </a:lnTo>
                    <a:cubicBezTo>
                      <a:pt x="6774" y="217626"/>
                      <a:pt x="0" y="210853"/>
                      <a:pt x="0" y="202497"/>
                    </a:cubicBezTo>
                    <a:lnTo>
                      <a:pt x="0" y="15129"/>
                    </a:lnTo>
                    <a:cubicBezTo>
                      <a:pt x="0" y="6774"/>
                      <a:pt x="6774" y="0"/>
                      <a:pt x="15129" y="0"/>
                    </a:cubicBezTo>
                    <a:close/>
                  </a:path>
                </a:pathLst>
              </a:custGeom>
              <a:solidFill>
                <a:srgbClr val="00BFFF"/>
              </a:solidFill>
            </p:spPr>
          </p:sp>
          <p:sp>
            <p:nvSpPr>
              <p:cNvPr name="TextBox 25" id="25"/>
              <p:cNvSpPr txBox="true"/>
              <p:nvPr/>
            </p:nvSpPr>
            <p:spPr>
              <a:xfrm>
                <a:off x="0" y="9525"/>
                <a:ext cx="1886837" cy="208101"/>
              </a:xfrm>
              <a:prstGeom prst="rect">
                <a:avLst/>
              </a:prstGeom>
            </p:spPr>
            <p:txBody>
              <a:bodyPr anchor="ctr" rtlCol="false" tIns="50800" lIns="50800" bIns="50800" rIns="50800"/>
              <a:lstStyle/>
              <a:p>
                <a:pPr algn="ctr">
                  <a:lnSpc>
                    <a:spcPts val="2880"/>
                  </a:lnSpc>
                </a:pPr>
              </a:p>
            </p:txBody>
          </p:sp>
        </p:grpSp>
        <p:sp>
          <p:nvSpPr>
            <p:cNvPr name="TextBox 26" id="26"/>
            <p:cNvSpPr txBox="true"/>
            <p:nvPr/>
          </p:nvSpPr>
          <p:spPr>
            <a:xfrm rot="0">
              <a:off x="478972" y="319092"/>
              <a:ext cx="8336538" cy="473075"/>
            </a:xfrm>
            <a:prstGeom prst="rect">
              <a:avLst/>
            </a:prstGeom>
          </p:spPr>
          <p:txBody>
            <a:bodyPr anchor="t" rtlCol="false" tIns="0" lIns="0" bIns="0" rIns="0">
              <a:spAutoFit/>
            </a:bodyPr>
            <a:lstStyle/>
            <a:p>
              <a:pPr algn="l">
                <a:lnSpc>
                  <a:spcPts val="2880"/>
                </a:lnSpc>
              </a:pPr>
              <a:r>
                <a:rPr lang="en-US" sz="2400" b="true">
                  <a:solidFill>
                    <a:srgbClr val="FEFEFE"/>
                  </a:solidFill>
                  <a:latin typeface="Proxima Nova Bold"/>
                  <a:ea typeface="Proxima Nova Bold"/>
                  <a:cs typeface="Proxima Nova Bold"/>
                  <a:sym typeface="Proxima Nova Bold"/>
                </a:rPr>
                <a:t>        IoT Query</a:t>
              </a:r>
            </a:p>
          </p:txBody>
        </p:sp>
      </p:grpSp>
      <p:sp>
        <p:nvSpPr>
          <p:cNvPr name="Freeform 27" id="27"/>
          <p:cNvSpPr/>
          <p:nvPr/>
        </p:nvSpPr>
        <p:spPr>
          <a:xfrm flipH="false" flipV="false" rot="0">
            <a:off x="1236278" y="4345866"/>
            <a:ext cx="737273" cy="737273"/>
          </a:xfrm>
          <a:custGeom>
            <a:avLst/>
            <a:gdLst/>
            <a:ahLst/>
            <a:cxnLst/>
            <a:rect r="r" b="b" t="t" l="l"/>
            <a:pathLst>
              <a:path h="737273" w="737273">
                <a:moveTo>
                  <a:pt x="0" y="0"/>
                </a:moveTo>
                <a:lnTo>
                  <a:pt x="737273" y="0"/>
                </a:lnTo>
                <a:lnTo>
                  <a:pt x="737273" y="737273"/>
                </a:lnTo>
                <a:lnTo>
                  <a:pt x="0" y="737273"/>
                </a:lnTo>
                <a:lnTo>
                  <a:pt x="0" y="0"/>
                </a:lnTo>
                <a:close/>
              </a:path>
            </a:pathLst>
          </a:custGeom>
          <a:blipFill>
            <a:blip r:embed="rId7"/>
            <a:stretch>
              <a:fillRect l="0" t="0" r="0" b="0"/>
            </a:stretch>
          </a:blipFill>
        </p:spPr>
      </p:sp>
      <p:sp>
        <p:nvSpPr>
          <p:cNvPr name="TextBox 28" id="28"/>
          <p:cNvSpPr txBox="true"/>
          <p:nvPr/>
        </p:nvSpPr>
        <p:spPr>
          <a:xfrm rot="0">
            <a:off x="1028700" y="2620219"/>
            <a:ext cx="7386333" cy="1287653"/>
          </a:xfrm>
          <a:prstGeom prst="rect">
            <a:avLst/>
          </a:prstGeom>
        </p:spPr>
        <p:txBody>
          <a:bodyPr anchor="t" rtlCol="false" tIns="0" lIns="0" bIns="0" rIns="0">
            <a:spAutoFit/>
          </a:bodyPr>
          <a:lstStyle/>
          <a:p>
            <a:pPr algn="l">
              <a:lnSpc>
                <a:spcPts val="3406"/>
              </a:lnSpc>
            </a:pPr>
            <a:r>
              <a:rPr lang="en-US" sz="2600">
                <a:solidFill>
                  <a:srgbClr val="FEFEFE"/>
                </a:solidFill>
                <a:latin typeface="Proxima Nova"/>
                <a:ea typeface="Proxima Nova"/>
                <a:cs typeface="Proxima Nova"/>
                <a:sym typeface="Proxima Nova"/>
              </a:rPr>
              <a:t>Efficiently work with telematics data across various platforms with Navixy's robust tools for seamless data integration.</a:t>
            </a:r>
          </a:p>
        </p:txBody>
      </p:sp>
      <p:sp>
        <p:nvSpPr>
          <p:cNvPr name="TextBox 29" id="29"/>
          <p:cNvSpPr txBox="true"/>
          <p:nvPr/>
        </p:nvSpPr>
        <p:spPr>
          <a:xfrm rot="0">
            <a:off x="1028700" y="1744315"/>
            <a:ext cx="6054275" cy="714375"/>
          </a:xfrm>
          <a:prstGeom prst="rect">
            <a:avLst/>
          </a:prstGeom>
        </p:spPr>
        <p:txBody>
          <a:bodyPr anchor="t" rtlCol="false" tIns="0" lIns="0" bIns="0" rIns="0">
            <a:spAutoFit/>
          </a:bodyPr>
          <a:lstStyle/>
          <a:p>
            <a:pPr algn="l">
              <a:lnSpc>
                <a:spcPts val="5759"/>
              </a:lnSpc>
              <a:spcBef>
                <a:spcPct val="0"/>
              </a:spcBef>
            </a:pPr>
            <a:r>
              <a:rPr lang="en-US" b="true" sz="4800">
                <a:solidFill>
                  <a:srgbClr val="FEFEFE"/>
                </a:solidFill>
                <a:latin typeface="Proxima Nova Bold"/>
                <a:ea typeface="Proxima Nova Bold"/>
                <a:cs typeface="Proxima Nova Bold"/>
                <a:sym typeface="Proxima Nova Bold"/>
              </a:rPr>
              <a:t>Data integration</a:t>
            </a:r>
          </a:p>
        </p:txBody>
      </p:sp>
    </p:spTree>
  </p:cSld>
  <p:clrMapOvr>
    <a:masterClrMapping/>
  </p:clrMapOvr>
  <p:transition spd="slow">
    <p:push dir="l"/>
  </p:transition>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00" y="-161925"/>
            <a:ext cx="18288200" cy="10287000"/>
          </a:xfrm>
          <a:custGeom>
            <a:avLst/>
            <a:gdLst/>
            <a:ahLst/>
            <a:cxnLst/>
            <a:rect r="r" b="b" t="t" l="l"/>
            <a:pathLst>
              <a:path h="10287000" w="18288200">
                <a:moveTo>
                  <a:pt x="0" y="0"/>
                </a:moveTo>
                <a:lnTo>
                  <a:pt x="18288200" y="0"/>
                </a:lnTo>
                <a:lnTo>
                  <a:pt x="18288200" y="10287000"/>
                </a:lnTo>
                <a:lnTo>
                  <a:pt x="0" y="10287000"/>
                </a:lnTo>
                <a:lnTo>
                  <a:pt x="0" y="0"/>
                </a:lnTo>
                <a:close/>
              </a:path>
            </a:pathLst>
          </a:custGeom>
          <a:blipFill>
            <a:blip r:embed="rId3"/>
            <a:stretch>
              <a:fillRect l="0" t="0" r="-1221" b="-1222"/>
            </a:stretch>
          </a:blipFill>
        </p:spPr>
      </p:sp>
      <p:grpSp>
        <p:nvGrpSpPr>
          <p:cNvPr name="Group 3" id="3"/>
          <p:cNvGrpSpPr/>
          <p:nvPr/>
        </p:nvGrpSpPr>
        <p:grpSpPr>
          <a:xfrm rot="0">
            <a:off x="1028700" y="966570"/>
            <a:ext cx="2334689" cy="472945"/>
            <a:chOff x="0" y="0"/>
            <a:chExt cx="596476" cy="120830"/>
          </a:xfrm>
        </p:grpSpPr>
        <p:sp>
          <p:nvSpPr>
            <p:cNvPr name="Freeform 4" id="4"/>
            <p:cNvSpPr/>
            <p:nvPr/>
          </p:nvSpPr>
          <p:spPr>
            <a:xfrm flipH="false" flipV="false" rot="0">
              <a:off x="0" y="0"/>
              <a:ext cx="596476" cy="120830"/>
            </a:xfrm>
            <a:custGeom>
              <a:avLst/>
              <a:gdLst/>
              <a:ahLst/>
              <a:cxnLst/>
              <a:rect r="r" b="b" t="t" l="l"/>
              <a:pathLst>
                <a:path h="120830" w="596476">
                  <a:moveTo>
                    <a:pt x="33160" y="0"/>
                  </a:moveTo>
                  <a:lnTo>
                    <a:pt x="563316" y="0"/>
                  </a:lnTo>
                  <a:cubicBezTo>
                    <a:pt x="581630" y="0"/>
                    <a:pt x="596476" y="14846"/>
                    <a:pt x="596476" y="33160"/>
                  </a:cubicBezTo>
                  <a:lnTo>
                    <a:pt x="596476" y="87670"/>
                  </a:lnTo>
                  <a:cubicBezTo>
                    <a:pt x="596476" y="105984"/>
                    <a:pt x="581630" y="120830"/>
                    <a:pt x="563316" y="120830"/>
                  </a:cubicBezTo>
                  <a:lnTo>
                    <a:pt x="33160" y="120830"/>
                  </a:lnTo>
                  <a:cubicBezTo>
                    <a:pt x="14846" y="120830"/>
                    <a:pt x="0" y="105984"/>
                    <a:pt x="0" y="87670"/>
                  </a:cubicBezTo>
                  <a:lnTo>
                    <a:pt x="0" y="33160"/>
                  </a:lnTo>
                  <a:cubicBezTo>
                    <a:pt x="0" y="14846"/>
                    <a:pt x="14846" y="0"/>
                    <a:pt x="33160" y="0"/>
                  </a:cubicBezTo>
                  <a:close/>
                </a:path>
              </a:pathLst>
            </a:custGeom>
            <a:solidFill>
              <a:srgbClr val="CAE9FF"/>
            </a:solidFill>
          </p:spPr>
        </p:sp>
        <p:sp>
          <p:nvSpPr>
            <p:cNvPr name="TextBox 5" id="5"/>
            <p:cNvSpPr txBox="true"/>
            <p:nvPr/>
          </p:nvSpPr>
          <p:spPr>
            <a:xfrm>
              <a:off x="0" y="-28575"/>
              <a:ext cx="596476"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Data integration</a:t>
              </a:r>
            </a:p>
          </p:txBody>
        </p:sp>
      </p:grpSp>
      <p:grpSp>
        <p:nvGrpSpPr>
          <p:cNvPr name="Group 6" id="6"/>
          <p:cNvGrpSpPr/>
          <p:nvPr/>
        </p:nvGrpSpPr>
        <p:grpSpPr>
          <a:xfrm rot="5410475">
            <a:off x="1039014" y="3931361"/>
            <a:ext cx="252118" cy="271979"/>
            <a:chOff x="0" y="0"/>
            <a:chExt cx="812800" cy="876828"/>
          </a:xfrm>
        </p:grpSpPr>
        <p:sp>
          <p:nvSpPr>
            <p:cNvPr name="Freeform 7" id="7"/>
            <p:cNvSpPr/>
            <p:nvPr/>
          </p:nvSpPr>
          <p:spPr>
            <a:xfrm flipH="false" flipV="false" rot="0">
              <a:off x="0" y="0"/>
              <a:ext cx="812800" cy="876828"/>
            </a:xfrm>
            <a:custGeom>
              <a:avLst/>
              <a:gdLst/>
              <a:ahLst/>
              <a:cxnLst/>
              <a:rect r="r" b="b" t="t" l="l"/>
              <a:pathLst>
                <a:path h="876828" w="812800">
                  <a:moveTo>
                    <a:pt x="406400" y="0"/>
                  </a:moveTo>
                  <a:lnTo>
                    <a:pt x="812800" y="876828"/>
                  </a:lnTo>
                  <a:lnTo>
                    <a:pt x="0" y="876828"/>
                  </a:lnTo>
                  <a:lnTo>
                    <a:pt x="406400" y="0"/>
                  </a:lnTo>
                  <a:close/>
                </a:path>
              </a:pathLst>
            </a:custGeom>
            <a:solidFill>
              <a:srgbClr val="1090CF"/>
            </a:solidFill>
          </p:spPr>
        </p:sp>
        <p:sp>
          <p:nvSpPr>
            <p:cNvPr name="TextBox 8" id="8"/>
            <p:cNvSpPr txBox="true"/>
            <p:nvPr/>
          </p:nvSpPr>
          <p:spPr>
            <a:xfrm>
              <a:off x="127000" y="397574"/>
              <a:ext cx="558800" cy="416624"/>
            </a:xfrm>
            <a:prstGeom prst="rect">
              <a:avLst/>
            </a:prstGeom>
          </p:spPr>
          <p:txBody>
            <a:bodyPr anchor="ctr" rtlCol="false" tIns="56338" lIns="56338" bIns="56338" rIns="56338"/>
            <a:lstStyle/>
            <a:p>
              <a:pPr algn="ctr">
                <a:lnSpc>
                  <a:spcPts val="2399"/>
                </a:lnSpc>
              </a:pPr>
            </a:p>
          </p:txBody>
        </p:sp>
      </p:grpSp>
      <p:grpSp>
        <p:nvGrpSpPr>
          <p:cNvPr name="Group 9" id="9"/>
          <p:cNvGrpSpPr/>
          <p:nvPr/>
        </p:nvGrpSpPr>
        <p:grpSpPr>
          <a:xfrm rot="5410475">
            <a:off x="1000155" y="5443513"/>
            <a:ext cx="311919" cy="272929"/>
            <a:chOff x="0" y="0"/>
            <a:chExt cx="812800" cy="711200"/>
          </a:xfrm>
        </p:grpSpPr>
        <p:sp>
          <p:nvSpPr>
            <p:cNvPr name="Freeform 10" id="10"/>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1090CF"/>
            </a:solidFill>
          </p:spPr>
        </p:sp>
        <p:sp>
          <p:nvSpPr>
            <p:cNvPr name="TextBox 11" id="11"/>
            <p:cNvSpPr txBox="true"/>
            <p:nvPr/>
          </p:nvSpPr>
          <p:spPr>
            <a:xfrm>
              <a:off x="127000" y="320675"/>
              <a:ext cx="558800" cy="339725"/>
            </a:xfrm>
            <a:prstGeom prst="rect">
              <a:avLst/>
            </a:prstGeom>
          </p:spPr>
          <p:txBody>
            <a:bodyPr anchor="ctr" rtlCol="false" tIns="56338" lIns="56338" bIns="56338" rIns="56338"/>
            <a:lstStyle/>
            <a:p>
              <a:pPr algn="ctr">
                <a:lnSpc>
                  <a:spcPts val="2399"/>
                </a:lnSpc>
              </a:pPr>
            </a:p>
          </p:txBody>
        </p:sp>
      </p:grpSp>
      <p:grpSp>
        <p:nvGrpSpPr>
          <p:cNvPr name="Group 12" id="12"/>
          <p:cNvGrpSpPr/>
          <p:nvPr/>
        </p:nvGrpSpPr>
        <p:grpSpPr>
          <a:xfrm rot="0">
            <a:off x="200" y="9712389"/>
            <a:ext cx="18288000" cy="574611"/>
            <a:chOff x="0" y="0"/>
            <a:chExt cx="24384000" cy="766148"/>
          </a:xfrm>
        </p:grpSpPr>
        <p:grpSp>
          <p:nvGrpSpPr>
            <p:cNvPr name="Group 13" id="13"/>
            <p:cNvGrpSpPr/>
            <p:nvPr/>
          </p:nvGrpSpPr>
          <p:grpSpPr>
            <a:xfrm rot="0">
              <a:off x="0" y="0"/>
              <a:ext cx="24384000" cy="766148"/>
              <a:chOff x="0" y="0"/>
              <a:chExt cx="24384000" cy="766148"/>
            </a:xfrm>
          </p:grpSpPr>
          <p:sp>
            <p:nvSpPr>
              <p:cNvPr name="Freeform 14" id="14"/>
              <p:cNvSpPr/>
              <p:nvPr/>
            </p:nvSpPr>
            <p:spPr>
              <a:xfrm flipH="false" flipV="false" rot="0">
                <a:off x="0" y="0"/>
                <a:ext cx="24384000" cy="766099"/>
              </a:xfrm>
              <a:custGeom>
                <a:avLst/>
                <a:gdLst/>
                <a:ahLst/>
                <a:cxnLst/>
                <a:rect r="r" b="b" t="t" l="l"/>
                <a:pathLst>
                  <a:path h="766099" w="24384000">
                    <a:moveTo>
                      <a:pt x="0" y="0"/>
                    </a:moveTo>
                    <a:lnTo>
                      <a:pt x="24384000" y="0"/>
                    </a:lnTo>
                    <a:lnTo>
                      <a:pt x="24384000" y="766099"/>
                    </a:lnTo>
                    <a:lnTo>
                      <a:pt x="0" y="766099"/>
                    </a:lnTo>
                    <a:close/>
                  </a:path>
                </a:pathLst>
              </a:custGeom>
              <a:solidFill>
                <a:srgbClr val="1D96DB"/>
              </a:solidFill>
            </p:spPr>
          </p:sp>
        </p:grpSp>
        <p:sp>
          <p:nvSpPr>
            <p:cNvPr name="Freeform 15" id="15"/>
            <p:cNvSpPr/>
            <p:nvPr/>
          </p:nvSpPr>
          <p:spPr>
            <a:xfrm flipH="false" flipV="false" rot="0">
              <a:off x="22199679" y="209408"/>
              <a:ext cx="1618927" cy="347333"/>
            </a:xfrm>
            <a:custGeom>
              <a:avLst/>
              <a:gdLst/>
              <a:ahLst/>
              <a:cxnLst/>
              <a:rect r="r" b="b" t="t" l="l"/>
              <a:pathLst>
                <a:path h="347333" w="1618927">
                  <a:moveTo>
                    <a:pt x="0" y="0"/>
                  </a:moveTo>
                  <a:lnTo>
                    <a:pt x="1618926" y="0"/>
                  </a:lnTo>
                  <a:lnTo>
                    <a:pt x="1618926" y="347333"/>
                  </a:lnTo>
                  <a:lnTo>
                    <a:pt x="0" y="347333"/>
                  </a:lnTo>
                  <a:lnTo>
                    <a:pt x="0" y="0"/>
                  </a:lnTo>
                  <a:close/>
                </a:path>
              </a:pathLst>
            </a:custGeom>
            <a:blipFill>
              <a:blip r:embed="rId4">
                <a:alphaModFix amt="70000"/>
                <a:extLst>
                  <a:ext uri="{96DAC541-7B7A-43D3-8B79-37D633B846F1}">
                    <asvg:svgBlip xmlns:asvg="http://schemas.microsoft.com/office/drawing/2016/SVG/main" r:embed="rId5"/>
                  </a:ext>
                </a:extLst>
              </a:blip>
              <a:stretch>
                <a:fillRect l="0" t="0" r="0" b="0"/>
              </a:stretch>
            </a:blipFill>
          </p:spPr>
        </p:sp>
      </p:grpSp>
      <p:grpSp>
        <p:nvGrpSpPr>
          <p:cNvPr name="Group 16" id="16"/>
          <p:cNvGrpSpPr/>
          <p:nvPr/>
        </p:nvGrpSpPr>
        <p:grpSpPr>
          <a:xfrm rot="0">
            <a:off x="9676289" y="2445356"/>
            <a:ext cx="8802906" cy="5117704"/>
            <a:chOff x="0" y="0"/>
            <a:chExt cx="2167392" cy="1260046"/>
          </a:xfrm>
        </p:grpSpPr>
        <p:sp>
          <p:nvSpPr>
            <p:cNvPr name="Freeform 17" id="17"/>
            <p:cNvSpPr/>
            <p:nvPr/>
          </p:nvSpPr>
          <p:spPr>
            <a:xfrm flipH="true" flipV="false" rot="0">
              <a:off x="0" y="0"/>
              <a:ext cx="2167392" cy="1260046"/>
            </a:xfrm>
            <a:custGeom>
              <a:avLst/>
              <a:gdLst/>
              <a:ahLst/>
              <a:cxnLst/>
              <a:rect r="r" b="b" t="t" l="l"/>
              <a:pathLst>
                <a:path h="1260046" w="2167392">
                  <a:moveTo>
                    <a:pt x="2149802" y="0"/>
                  </a:moveTo>
                  <a:lnTo>
                    <a:pt x="17589" y="0"/>
                  </a:lnTo>
                  <a:cubicBezTo>
                    <a:pt x="7875" y="0"/>
                    <a:pt x="0" y="7875"/>
                    <a:pt x="0" y="17589"/>
                  </a:cubicBezTo>
                  <a:lnTo>
                    <a:pt x="0" y="1242457"/>
                  </a:lnTo>
                  <a:cubicBezTo>
                    <a:pt x="0" y="1247122"/>
                    <a:pt x="1853" y="1251596"/>
                    <a:pt x="5152" y="1254894"/>
                  </a:cubicBezTo>
                  <a:cubicBezTo>
                    <a:pt x="8450" y="1258193"/>
                    <a:pt x="12924" y="1260046"/>
                    <a:pt x="17589" y="1260046"/>
                  </a:cubicBezTo>
                  <a:lnTo>
                    <a:pt x="2149802" y="1260046"/>
                  </a:lnTo>
                  <a:cubicBezTo>
                    <a:pt x="2159516" y="1260046"/>
                    <a:pt x="2167392" y="1252171"/>
                    <a:pt x="2167392" y="1242457"/>
                  </a:cubicBezTo>
                  <a:lnTo>
                    <a:pt x="2167392" y="17589"/>
                  </a:lnTo>
                  <a:cubicBezTo>
                    <a:pt x="2167392" y="7875"/>
                    <a:pt x="2159516" y="0"/>
                    <a:pt x="2149802" y="0"/>
                  </a:cubicBezTo>
                  <a:close/>
                </a:path>
              </a:pathLst>
            </a:custGeom>
            <a:blipFill>
              <a:blip r:embed="rId6"/>
              <a:stretch>
                <a:fillRect l="-12763" t="-9701" r="0" b="-4360"/>
              </a:stretch>
            </a:blipFill>
          </p:spPr>
        </p:sp>
      </p:grpSp>
      <p:sp>
        <p:nvSpPr>
          <p:cNvPr name="Freeform 18" id="18"/>
          <p:cNvSpPr/>
          <p:nvPr/>
        </p:nvSpPr>
        <p:spPr>
          <a:xfrm flipH="false" flipV="false" rot="0">
            <a:off x="10612725" y="2273641"/>
            <a:ext cx="9333564" cy="4876787"/>
          </a:xfrm>
          <a:custGeom>
            <a:avLst/>
            <a:gdLst/>
            <a:ahLst/>
            <a:cxnLst/>
            <a:rect r="r" b="b" t="t" l="l"/>
            <a:pathLst>
              <a:path h="4876787" w="9333564">
                <a:moveTo>
                  <a:pt x="0" y="0"/>
                </a:moveTo>
                <a:lnTo>
                  <a:pt x="9333564" y="0"/>
                </a:lnTo>
                <a:lnTo>
                  <a:pt x="9333564" y="4876786"/>
                </a:lnTo>
                <a:lnTo>
                  <a:pt x="0" y="4876786"/>
                </a:lnTo>
                <a:lnTo>
                  <a:pt x="0" y="0"/>
                </a:lnTo>
                <a:close/>
              </a:path>
            </a:pathLst>
          </a:custGeom>
          <a:blipFill>
            <a:blip r:embed="rId7"/>
            <a:stretch>
              <a:fillRect l="0" t="0" r="0" b="0"/>
            </a:stretch>
          </a:blipFill>
        </p:spPr>
      </p:sp>
      <p:sp>
        <p:nvSpPr>
          <p:cNvPr name="TextBox 19" id="19"/>
          <p:cNvSpPr txBox="true"/>
          <p:nvPr/>
        </p:nvSpPr>
        <p:spPr>
          <a:xfrm rot="0">
            <a:off x="1038225" y="2588231"/>
            <a:ext cx="8809551" cy="714375"/>
          </a:xfrm>
          <a:prstGeom prst="rect">
            <a:avLst/>
          </a:prstGeom>
        </p:spPr>
        <p:txBody>
          <a:bodyPr anchor="t" rtlCol="false" tIns="0" lIns="0" bIns="0" rIns="0">
            <a:spAutoFit/>
          </a:bodyPr>
          <a:lstStyle/>
          <a:p>
            <a:pPr algn="l">
              <a:lnSpc>
                <a:spcPts val="2880"/>
              </a:lnSpc>
            </a:pPr>
            <a:r>
              <a:rPr lang="en-US" sz="2400">
                <a:solidFill>
                  <a:srgbClr val="28323A"/>
                </a:solidFill>
                <a:latin typeface="Proxima Nova"/>
                <a:ea typeface="Proxima Nova"/>
                <a:cs typeface="Proxima Nova"/>
                <a:sym typeface="Proxima Nova"/>
              </a:rPr>
              <a:t>Navixy Repository is a high-performance, PostgreSQL-based system designed for unified modeling of business data. </a:t>
            </a:r>
          </a:p>
        </p:txBody>
      </p:sp>
      <p:sp>
        <p:nvSpPr>
          <p:cNvPr name="TextBox 20" id="20"/>
          <p:cNvSpPr txBox="true"/>
          <p:nvPr/>
        </p:nvSpPr>
        <p:spPr>
          <a:xfrm rot="0">
            <a:off x="1490174" y="3893252"/>
            <a:ext cx="8036131" cy="1054100"/>
          </a:xfrm>
          <a:prstGeom prst="rect">
            <a:avLst/>
          </a:prstGeom>
        </p:spPr>
        <p:txBody>
          <a:bodyPr anchor="t" rtlCol="false" tIns="0" lIns="0" bIns="0" rIns="0">
            <a:spAutoFit/>
          </a:bodyPr>
          <a:lstStyle/>
          <a:p>
            <a:pPr algn="l">
              <a:lnSpc>
                <a:spcPts val="2799"/>
              </a:lnSpc>
            </a:pPr>
            <a:r>
              <a:rPr lang="en-US" sz="1999" b="true">
                <a:solidFill>
                  <a:srgbClr val="1090CF"/>
                </a:solidFill>
                <a:latin typeface="Roboto Bold"/>
                <a:ea typeface="Roboto Bold"/>
                <a:cs typeface="Roboto Bold"/>
                <a:sym typeface="Roboto Bold"/>
              </a:rPr>
              <a:t>With a RESTful API, </a:t>
            </a:r>
            <a:r>
              <a:rPr lang="en-US" sz="1999">
                <a:solidFill>
                  <a:srgbClr val="222222"/>
                </a:solidFill>
                <a:latin typeface="Roboto"/>
                <a:ea typeface="Roboto"/>
                <a:cs typeface="Roboto"/>
                <a:sym typeface="Roboto"/>
              </a:rPr>
              <a:t>technical teams can define custom entities such as trucks, geofences, departments, groups, and associate them with sensor inputs, spatial boundaries, and inter-entity relationships.</a:t>
            </a:r>
          </a:p>
        </p:txBody>
      </p:sp>
      <p:sp>
        <p:nvSpPr>
          <p:cNvPr name="TextBox 21" id="21"/>
          <p:cNvSpPr txBox="true"/>
          <p:nvPr/>
        </p:nvSpPr>
        <p:spPr>
          <a:xfrm rot="0">
            <a:off x="1019175" y="1633825"/>
            <a:ext cx="4968478" cy="811531"/>
          </a:xfrm>
          <a:prstGeom prst="rect">
            <a:avLst/>
          </a:prstGeom>
        </p:spPr>
        <p:txBody>
          <a:bodyPr anchor="t" rtlCol="false" tIns="0" lIns="0" bIns="0" rIns="0">
            <a:spAutoFit/>
          </a:bodyPr>
          <a:lstStyle/>
          <a:p>
            <a:pPr algn="l">
              <a:lnSpc>
                <a:spcPts val="6719"/>
              </a:lnSpc>
            </a:pPr>
            <a:r>
              <a:rPr lang="en-US" sz="4799" b="true">
                <a:solidFill>
                  <a:srgbClr val="000000"/>
                </a:solidFill>
                <a:latin typeface="Proxima Nova Bold"/>
                <a:ea typeface="Proxima Nova Bold"/>
                <a:cs typeface="Proxima Nova Bold"/>
                <a:sym typeface="Proxima Nova Bold"/>
              </a:rPr>
              <a:t>Navixy Repository</a:t>
            </a:r>
          </a:p>
        </p:txBody>
      </p:sp>
      <p:sp>
        <p:nvSpPr>
          <p:cNvPr name="TextBox 22" id="22"/>
          <p:cNvSpPr txBox="true"/>
          <p:nvPr/>
        </p:nvSpPr>
        <p:spPr>
          <a:xfrm rot="0">
            <a:off x="1490174" y="5366453"/>
            <a:ext cx="8250445" cy="1768475"/>
          </a:xfrm>
          <a:prstGeom prst="rect">
            <a:avLst/>
          </a:prstGeom>
        </p:spPr>
        <p:txBody>
          <a:bodyPr anchor="t" rtlCol="false" tIns="0" lIns="0" bIns="0" rIns="0">
            <a:spAutoFit/>
          </a:bodyPr>
          <a:lstStyle/>
          <a:p>
            <a:pPr algn="l">
              <a:lnSpc>
                <a:spcPts val="2800"/>
              </a:lnSpc>
            </a:pPr>
            <a:r>
              <a:rPr lang="en-US" sz="2000" b="true">
                <a:solidFill>
                  <a:srgbClr val="1D96DB"/>
                </a:solidFill>
                <a:latin typeface="Roboto Bold"/>
                <a:ea typeface="Roboto Bold"/>
                <a:cs typeface="Roboto Bold"/>
                <a:sym typeface="Roboto Bold"/>
              </a:rPr>
              <a:t>Navixy Repository </a:t>
            </a:r>
            <a:r>
              <a:rPr lang="en-US" sz="2000">
                <a:solidFill>
                  <a:srgbClr val="222222"/>
                </a:solidFill>
                <a:latin typeface="Roboto"/>
                <a:ea typeface="Roboto"/>
                <a:cs typeface="Roboto"/>
                <a:sym typeface="Roboto"/>
              </a:rPr>
              <a:t>enables organizations to create a digital twin of their operations through a structured and scalable data model. Real-world entities such as vehicles, geofences, technicians, or containers are represented not as static labels but as dynamic, richly described objects linked directly to live telematics data.</a:t>
            </a:r>
          </a:p>
        </p:txBody>
      </p:sp>
    </p:spTree>
  </p:cSld>
  <p:clrMapOvr>
    <a:masterClrMapping/>
  </p:clrMapOvr>
  <p:transition spd="slow">
    <p:push dir="l"/>
  </p:transition>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28700" y="962025"/>
            <a:ext cx="2334689" cy="472945"/>
            <a:chOff x="0" y="0"/>
            <a:chExt cx="596476" cy="120830"/>
          </a:xfrm>
        </p:grpSpPr>
        <p:sp>
          <p:nvSpPr>
            <p:cNvPr name="Freeform 3" id="3"/>
            <p:cNvSpPr/>
            <p:nvPr/>
          </p:nvSpPr>
          <p:spPr>
            <a:xfrm flipH="false" flipV="false" rot="0">
              <a:off x="0" y="0"/>
              <a:ext cx="596476" cy="120830"/>
            </a:xfrm>
            <a:custGeom>
              <a:avLst/>
              <a:gdLst/>
              <a:ahLst/>
              <a:cxnLst/>
              <a:rect r="r" b="b" t="t" l="l"/>
              <a:pathLst>
                <a:path h="120830" w="596476">
                  <a:moveTo>
                    <a:pt x="33160" y="0"/>
                  </a:moveTo>
                  <a:lnTo>
                    <a:pt x="563316" y="0"/>
                  </a:lnTo>
                  <a:cubicBezTo>
                    <a:pt x="581630" y="0"/>
                    <a:pt x="596476" y="14846"/>
                    <a:pt x="596476" y="33160"/>
                  </a:cubicBezTo>
                  <a:lnTo>
                    <a:pt x="596476" y="87670"/>
                  </a:lnTo>
                  <a:cubicBezTo>
                    <a:pt x="596476" y="105984"/>
                    <a:pt x="581630" y="120830"/>
                    <a:pt x="563316" y="120830"/>
                  </a:cubicBezTo>
                  <a:lnTo>
                    <a:pt x="33160" y="120830"/>
                  </a:lnTo>
                  <a:cubicBezTo>
                    <a:pt x="14846" y="120830"/>
                    <a:pt x="0" y="105984"/>
                    <a:pt x="0" y="87670"/>
                  </a:cubicBezTo>
                  <a:lnTo>
                    <a:pt x="0" y="33160"/>
                  </a:lnTo>
                  <a:cubicBezTo>
                    <a:pt x="0" y="14846"/>
                    <a:pt x="14846" y="0"/>
                    <a:pt x="33160" y="0"/>
                  </a:cubicBezTo>
                  <a:close/>
                </a:path>
              </a:pathLst>
            </a:custGeom>
            <a:solidFill>
              <a:srgbClr val="CAE9FF"/>
            </a:solidFill>
          </p:spPr>
        </p:sp>
        <p:sp>
          <p:nvSpPr>
            <p:cNvPr name="TextBox 4" id="4"/>
            <p:cNvSpPr txBox="true"/>
            <p:nvPr/>
          </p:nvSpPr>
          <p:spPr>
            <a:xfrm>
              <a:off x="0" y="-28575"/>
              <a:ext cx="596476"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Data integration</a:t>
              </a:r>
            </a:p>
          </p:txBody>
        </p:sp>
      </p:grpSp>
      <p:grpSp>
        <p:nvGrpSpPr>
          <p:cNvPr name="Group 5" id="5"/>
          <p:cNvGrpSpPr/>
          <p:nvPr/>
        </p:nvGrpSpPr>
        <p:grpSpPr>
          <a:xfrm rot="0">
            <a:off x="1028700" y="3826992"/>
            <a:ext cx="8357602" cy="609600"/>
            <a:chOff x="0" y="0"/>
            <a:chExt cx="11143469" cy="812800"/>
          </a:xfrm>
        </p:grpSpPr>
        <p:sp>
          <p:nvSpPr>
            <p:cNvPr name="TextBox 6" id="6"/>
            <p:cNvSpPr txBox="true"/>
            <p:nvPr/>
          </p:nvSpPr>
          <p:spPr>
            <a:xfrm rot="0">
              <a:off x="583821" y="-19050"/>
              <a:ext cx="10559649" cy="831850"/>
            </a:xfrm>
            <a:prstGeom prst="rect">
              <a:avLst/>
            </a:prstGeom>
          </p:spPr>
          <p:txBody>
            <a:bodyPr anchor="t" rtlCol="false" tIns="0" lIns="0" bIns="0" rIns="0">
              <a:spAutoFit/>
            </a:bodyPr>
            <a:lstStyle/>
            <a:p>
              <a:pPr algn="l">
                <a:lnSpc>
                  <a:spcPts val="2400"/>
                </a:lnSpc>
              </a:pPr>
              <a:r>
                <a:rPr lang="en-US" b="true" sz="2000" u="sng">
                  <a:solidFill>
                    <a:srgbClr val="1090CF"/>
                  </a:solidFill>
                  <a:latin typeface="Roboto Bold"/>
                  <a:ea typeface="Roboto Bold"/>
                  <a:cs typeface="Roboto Bold"/>
                  <a:sym typeface="Roboto Bold"/>
                  <a:hlinkClick r:id="rId3" tooltip="https://www.navixy.com/docs/analytics/example-queries"/>
                </a:rPr>
                <a:t>Direct SQL access</a:t>
              </a:r>
              <a:r>
                <a:rPr lang="en-US" sz="2000">
                  <a:solidFill>
                    <a:srgbClr val="737373"/>
                  </a:solidFill>
                  <a:latin typeface="Roboto"/>
                  <a:ea typeface="Roboto"/>
                  <a:cs typeface="Roboto"/>
                  <a:sym typeface="Roboto"/>
                </a:rPr>
                <a:t>. Query telematics and business data directly using standard SQL—no API limits, no static reports, no delays.  </a:t>
              </a:r>
            </a:p>
          </p:txBody>
        </p:sp>
        <p:grpSp>
          <p:nvGrpSpPr>
            <p:cNvPr name="Group 7" id="7"/>
            <p:cNvGrpSpPr/>
            <p:nvPr/>
          </p:nvGrpSpPr>
          <p:grpSpPr>
            <a:xfrm rot="5410475">
              <a:off x="13545" y="44239"/>
              <a:ext cx="336158" cy="362225"/>
              <a:chOff x="0" y="0"/>
              <a:chExt cx="812800" cy="875827"/>
            </a:xfrm>
          </p:grpSpPr>
          <p:sp>
            <p:nvSpPr>
              <p:cNvPr name="Freeform 8" id="8"/>
              <p:cNvSpPr/>
              <p:nvPr/>
            </p:nvSpPr>
            <p:spPr>
              <a:xfrm flipH="false" flipV="false" rot="0">
                <a:off x="0" y="0"/>
                <a:ext cx="812800" cy="875827"/>
              </a:xfrm>
              <a:custGeom>
                <a:avLst/>
                <a:gdLst/>
                <a:ahLst/>
                <a:cxnLst/>
                <a:rect r="r" b="b" t="t" l="l"/>
                <a:pathLst>
                  <a:path h="875827" w="812800">
                    <a:moveTo>
                      <a:pt x="406400" y="0"/>
                    </a:moveTo>
                    <a:lnTo>
                      <a:pt x="812800" y="875827"/>
                    </a:lnTo>
                    <a:lnTo>
                      <a:pt x="0" y="875827"/>
                    </a:lnTo>
                    <a:lnTo>
                      <a:pt x="406400" y="0"/>
                    </a:lnTo>
                    <a:close/>
                  </a:path>
                </a:pathLst>
              </a:custGeom>
              <a:solidFill>
                <a:srgbClr val="1090CF"/>
              </a:solidFill>
            </p:spPr>
          </p:sp>
          <p:sp>
            <p:nvSpPr>
              <p:cNvPr name="TextBox 9" id="9"/>
              <p:cNvSpPr txBox="true"/>
              <p:nvPr/>
            </p:nvSpPr>
            <p:spPr>
              <a:xfrm>
                <a:off x="127000" y="397109"/>
                <a:ext cx="558800" cy="416159"/>
              </a:xfrm>
              <a:prstGeom prst="rect">
                <a:avLst/>
              </a:prstGeom>
            </p:spPr>
            <p:txBody>
              <a:bodyPr anchor="ctr" rtlCol="false" tIns="56338" lIns="56338" bIns="56338" rIns="56338"/>
              <a:lstStyle/>
              <a:p>
                <a:pPr algn="ctr">
                  <a:lnSpc>
                    <a:spcPts val="2399"/>
                  </a:lnSpc>
                </a:pPr>
              </a:p>
            </p:txBody>
          </p:sp>
        </p:grpSp>
      </p:grpSp>
      <p:grpSp>
        <p:nvGrpSpPr>
          <p:cNvPr name="Group 10" id="10"/>
          <p:cNvGrpSpPr/>
          <p:nvPr/>
        </p:nvGrpSpPr>
        <p:grpSpPr>
          <a:xfrm rot="5410475">
            <a:off x="1048539" y="5027151"/>
            <a:ext cx="252118" cy="271979"/>
            <a:chOff x="0" y="0"/>
            <a:chExt cx="812800" cy="876828"/>
          </a:xfrm>
        </p:grpSpPr>
        <p:sp>
          <p:nvSpPr>
            <p:cNvPr name="Freeform 11" id="11"/>
            <p:cNvSpPr/>
            <p:nvPr/>
          </p:nvSpPr>
          <p:spPr>
            <a:xfrm flipH="false" flipV="false" rot="0">
              <a:off x="0" y="0"/>
              <a:ext cx="812800" cy="876828"/>
            </a:xfrm>
            <a:custGeom>
              <a:avLst/>
              <a:gdLst/>
              <a:ahLst/>
              <a:cxnLst/>
              <a:rect r="r" b="b" t="t" l="l"/>
              <a:pathLst>
                <a:path h="876828" w="812800">
                  <a:moveTo>
                    <a:pt x="406400" y="0"/>
                  </a:moveTo>
                  <a:lnTo>
                    <a:pt x="812800" y="876828"/>
                  </a:lnTo>
                  <a:lnTo>
                    <a:pt x="0" y="876828"/>
                  </a:lnTo>
                  <a:lnTo>
                    <a:pt x="406400" y="0"/>
                  </a:lnTo>
                  <a:close/>
                </a:path>
              </a:pathLst>
            </a:custGeom>
            <a:solidFill>
              <a:srgbClr val="1090CF"/>
            </a:solidFill>
          </p:spPr>
        </p:sp>
        <p:sp>
          <p:nvSpPr>
            <p:cNvPr name="TextBox 12" id="12"/>
            <p:cNvSpPr txBox="true"/>
            <p:nvPr/>
          </p:nvSpPr>
          <p:spPr>
            <a:xfrm>
              <a:off x="127000" y="397574"/>
              <a:ext cx="558800" cy="416624"/>
            </a:xfrm>
            <a:prstGeom prst="rect">
              <a:avLst/>
            </a:prstGeom>
          </p:spPr>
          <p:txBody>
            <a:bodyPr anchor="ctr" rtlCol="false" tIns="56338" lIns="56338" bIns="56338" rIns="56338"/>
            <a:lstStyle/>
            <a:p>
              <a:pPr algn="ctr">
                <a:lnSpc>
                  <a:spcPts val="2399"/>
                </a:lnSpc>
              </a:pPr>
            </a:p>
          </p:txBody>
        </p:sp>
      </p:grpSp>
      <p:grpSp>
        <p:nvGrpSpPr>
          <p:cNvPr name="Group 13" id="13"/>
          <p:cNvGrpSpPr/>
          <p:nvPr/>
        </p:nvGrpSpPr>
        <p:grpSpPr>
          <a:xfrm rot="5410475">
            <a:off x="1009680" y="6666302"/>
            <a:ext cx="311919" cy="272929"/>
            <a:chOff x="0" y="0"/>
            <a:chExt cx="812800" cy="711200"/>
          </a:xfrm>
        </p:grpSpPr>
        <p:sp>
          <p:nvSpPr>
            <p:cNvPr name="Freeform 14" id="14"/>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1090CF"/>
            </a:solidFill>
          </p:spPr>
        </p:sp>
        <p:sp>
          <p:nvSpPr>
            <p:cNvPr name="TextBox 15" id="15"/>
            <p:cNvSpPr txBox="true"/>
            <p:nvPr/>
          </p:nvSpPr>
          <p:spPr>
            <a:xfrm>
              <a:off x="127000" y="320675"/>
              <a:ext cx="558800" cy="339725"/>
            </a:xfrm>
            <a:prstGeom prst="rect">
              <a:avLst/>
            </a:prstGeom>
          </p:spPr>
          <p:txBody>
            <a:bodyPr anchor="ctr" rtlCol="false" tIns="56338" lIns="56338" bIns="56338" rIns="56338"/>
            <a:lstStyle/>
            <a:p>
              <a:pPr algn="ctr">
                <a:lnSpc>
                  <a:spcPts val="2399"/>
                </a:lnSpc>
              </a:pPr>
            </a:p>
          </p:txBody>
        </p:sp>
      </p:grpSp>
      <p:sp>
        <p:nvSpPr>
          <p:cNvPr name="Freeform 16" id="16"/>
          <p:cNvSpPr/>
          <p:nvPr/>
        </p:nvSpPr>
        <p:spPr>
          <a:xfrm flipH="false" flipV="false" rot="0">
            <a:off x="10441754" y="4570227"/>
            <a:ext cx="8498220" cy="4780197"/>
          </a:xfrm>
          <a:custGeom>
            <a:avLst/>
            <a:gdLst/>
            <a:ahLst/>
            <a:cxnLst/>
            <a:rect r="r" b="b" t="t" l="l"/>
            <a:pathLst>
              <a:path h="4780197" w="8498220">
                <a:moveTo>
                  <a:pt x="0" y="0"/>
                </a:moveTo>
                <a:lnTo>
                  <a:pt x="8498221" y="0"/>
                </a:lnTo>
                <a:lnTo>
                  <a:pt x="8498221" y="4780197"/>
                </a:lnTo>
                <a:lnTo>
                  <a:pt x="0" y="4780197"/>
                </a:lnTo>
                <a:lnTo>
                  <a:pt x="0" y="0"/>
                </a:lnTo>
                <a:close/>
              </a:path>
            </a:pathLst>
          </a:custGeom>
          <a:blipFill>
            <a:blip r:embed="rId4"/>
            <a:stretch>
              <a:fillRect l="0" t="0" r="0" b="-28324"/>
            </a:stretch>
          </a:blipFill>
        </p:spPr>
      </p:sp>
      <p:grpSp>
        <p:nvGrpSpPr>
          <p:cNvPr name="Group 17" id="17"/>
          <p:cNvGrpSpPr/>
          <p:nvPr/>
        </p:nvGrpSpPr>
        <p:grpSpPr>
          <a:xfrm rot="0">
            <a:off x="12081503" y="1028700"/>
            <a:ext cx="6335240" cy="4387695"/>
            <a:chOff x="0" y="0"/>
            <a:chExt cx="8446987" cy="5850260"/>
          </a:xfrm>
        </p:grpSpPr>
        <p:sp>
          <p:nvSpPr>
            <p:cNvPr name="Freeform 18" id="18"/>
            <p:cNvSpPr/>
            <p:nvPr/>
          </p:nvSpPr>
          <p:spPr>
            <a:xfrm flipH="false" flipV="false" rot="0">
              <a:off x="81892" y="103660"/>
              <a:ext cx="8365095" cy="5746600"/>
            </a:xfrm>
            <a:custGeom>
              <a:avLst/>
              <a:gdLst/>
              <a:ahLst/>
              <a:cxnLst/>
              <a:rect r="r" b="b" t="t" l="l"/>
              <a:pathLst>
                <a:path h="5746600" w="8365095">
                  <a:moveTo>
                    <a:pt x="0" y="0"/>
                  </a:moveTo>
                  <a:lnTo>
                    <a:pt x="8365095" y="0"/>
                  </a:lnTo>
                  <a:lnTo>
                    <a:pt x="8365095" y="5746600"/>
                  </a:lnTo>
                  <a:lnTo>
                    <a:pt x="0" y="5746600"/>
                  </a:lnTo>
                  <a:lnTo>
                    <a:pt x="0" y="0"/>
                  </a:lnTo>
                  <a:close/>
                </a:path>
              </a:pathLst>
            </a:custGeom>
            <a:blipFill>
              <a:blip r:embed="rId5"/>
              <a:stretch>
                <a:fillRect l="-1652" t="0" r="-1652" b="0"/>
              </a:stretch>
            </a:blipFill>
          </p:spPr>
        </p:sp>
        <p:sp>
          <p:nvSpPr>
            <p:cNvPr name="Freeform 19" id="19"/>
            <p:cNvSpPr/>
            <p:nvPr/>
          </p:nvSpPr>
          <p:spPr>
            <a:xfrm flipH="false" flipV="false" rot="0">
              <a:off x="0" y="0"/>
              <a:ext cx="8365095" cy="5562788"/>
            </a:xfrm>
            <a:custGeom>
              <a:avLst/>
              <a:gdLst/>
              <a:ahLst/>
              <a:cxnLst/>
              <a:rect r="r" b="b" t="t" l="l"/>
              <a:pathLst>
                <a:path h="5562788" w="8365095">
                  <a:moveTo>
                    <a:pt x="0" y="0"/>
                  </a:moveTo>
                  <a:lnTo>
                    <a:pt x="8365095" y="0"/>
                  </a:lnTo>
                  <a:lnTo>
                    <a:pt x="8365095" y="5562788"/>
                  </a:lnTo>
                  <a:lnTo>
                    <a:pt x="0" y="5562788"/>
                  </a:lnTo>
                  <a:lnTo>
                    <a:pt x="0" y="0"/>
                  </a:lnTo>
                  <a:close/>
                </a:path>
              </a:pathLst>
            </a:custGeom>
            <a:blipFill>
              <a:blip r:embed="rId6"/>
              <a:stretch>
                <a:fillRect l="0" t="0" r="0" b="0"/>
              </a:stretch>
            </a:blipFill>
          </p:spPr>
        </p:sp>
      </p:grpSp>
      <p:grpSp>
        <p:nvGrpSpPr>
          <p:cNvPr name="Group 20" id="20"/>
          <p:cNvGrpSpPr/>
          <p:nvPr/>
        </p:nvGrpSpPr>
        <p:grpSpPr>
          <a:xfrm rot="0">
            <a:off x="200" y="9712389"/>
            <a:ext cx="18288000" cy="574611"/>
            <a:chOff x="0" y="0"/>
            <a:chExt cx="24384000" cy="766148"/>
          </a:xfrm>
        </p:grpSpPr>
        <p:grpSp>
          <p:nvGrpSpPr>
            <p:cNvPr name="Group 21" id="21"/>
            <p:cNvGrpSpPr/>
            <p:nvPr/>
          </p:nvGrpSpPr>
          <p:grpSpPr>
            <a:xfrm rot="0">
              <a:off x="0" y="0"/>
              <a:ext cx="24384000" cy="766148"/>
              <a:chOff x="0" y="0"/>
              <a:chExt cx="24384000" cy="766148"/>
            </a:xfrm>
          </p:grpSpPr>
          <p:sp>
            <p:nvSpPr>
              <p:cNvPr name="Freeform 22" id="22"/>
              <p:cNvSpPr/>
              <p:nvPr/>
            </p:nvSpPr>
            <p:spPr>
              <a:xfrm flipH="false" flipV="false" rot="0">
                <a:off x="0" y="0"/>
                <a:ext cx="24384000" cy="766099"/>
              </a:xfrm>
              <a:custGeom>
                <a:avLst/>
                <a:gdLst/>
                <a:ahLst/>
                <a:cxnLst/>
                <a:rect r="r" b="b" t="t" l="l"/>
                <a:pathLst>
                  <a:path h="766099" w="24384000">
                    <a:moveTo>
                      <a:pt x="0" y="0"/>
                    </a:moveTo>
                    <a:lnTo>
                      <a:pt x="24384000" y="0"/>
                    </a:lnTo>
                    <a:lnTo>
                      <a:pt x="24384000" y="766099"/>
                    </a:lnTo>
                    <a:lnTo>
                      <a:pt x="0" y="766099"/>
                    </a:lnTo>
                    <a:close/>
                  </a:path>
                </a:pathLst>
              </a:custGeom>
              <a:solidFill>
                <a:srgbClr val="1D96DB"/>
              </a:solidFill>
            </p:spPr>
          </p:sp>
        </p:grpSp>
        <p:sp>
          <p:nvSpPr>
            <p:cNvPr name="Freeform 23" id="23"/>
            <p:cNvSpPr/>
            <p:nvPr/>
          </p:nvSpPr>
          <p:spPr>
            <a:xfrm flipH="false" flipV="false" rot="0">
              <a:off x="22199679" y="209408"/>
              <a:ext cx="1618927" cy="347333"/>
            </a:xfrm>
            <a:custGeom>
              <a:avLst/>
              <a:gdLst/>
              <a:ahLst/>
              <a:cxnLst/>
              <a:rect r="r" b="b" t="t" l="l"/>
              <a:pathLst>
                <a:path h="347333" w="1618927">
                  <a:moveTo>
                    <a:pt x="0" y="0"/>
                  </a:moveTo>
                  <a:lnTo>
                    <a:pt x="1618926" y="0"/>
                  </a:lnTo>
                  <a:lnTo>
                    <a:pt x="1618926" y="347333"/>
                  </a:lnTo>
                  <a:lnTo>
                    <a:pt x="0" y="347333"/>
                  </a:lnTo>
                  <a:lnTo>
                    <a:pt x="0" y="0"/>
                  </a:lnTo>
                  <a:close/>
                </a:path>
              </a:pathLst>
            </a:custGeom>
            <a:blipFill>
              <a:blip r:embed="rId7">
                <a:alphaModFix amt="70000"/>
                <a:extLst>
                  <a:ext uri="{96DAC541-7B7A-43D3-8B79-37D633B846F1}">
                    <asvg:svgBlip xmlns:asvg="http://schemas.microsoft.com/office/drawing/2016/SVG/main" r:embed="rId8"/>
                  </a:ext>
                </a:extLst>
              </a:blip>
              <a:stretch>
                <a:fillRect l="0" t="0" r="0" b="0"/>
              </a:stretch>
            </a:blipFill>
          </p:spPr>
        </p:sp>
      </p:grpSp>
      <p:sp>
        <p:nvSpPr>
          <p:cNvPr name="Freeform 24" id="24"/>
          <p:cNvSpPr/>
          <p:nvPr/>
        </p:nvSpPr>
        <p:spPr>
          <a:xfrm flipH="false" flipV="false" rot="0">
            <a:off x="1038225" y="1703112"/>
            <a:ext cx="787256" cy="787256"/>
          </a:xfrm>
          <a:custGeom>
            <a:avLst/>
            <a:gdLst/>
            <a:ahLst/>
            <a:cxnLst/>
            <a:rect r="r" b="b" t="t" l="l"/>
            <a:pathLst>
              <a:path h="787256" w="787256">
                <a:moveTo>
                  <a:pt x="0" y="0"/>
                </a:moveTo>
                <a:lnTo>
                  <a:pt x="787256" y="0"/>
                </a:lnTo>
                <a:lnTo>
                  <a:pt x="787256" y="787256"/>
                </a:lnTo>
                <a:lnTo>
                  <a:pt x="0" y="787256"/>
                </a:lnTo>
                <a:lnTo>
                  <a:pt x="0" y="0"/>
                </a:lnTo>
                <a:close/>
              </a:path>
            </a:pathLst>
          </a:custGeom>
          <a:blipFill>
            <a:blip r:embed="rId9">
              <a:extLst>
                <a:ext uri="{96DAC541-7B7A-43D3-8B79-37D633B846F1}">
                  <asvg:svgBlip xmlns:asvg="http://schemas.microsoft.com/office/drawing/2016/SVG/main" r:embed="rId10"/>
                </a:ext>
              </a:extLst>
            </a:blip>
            <a:stretch>
              <a:fillRect l="0" t="0" r="-313533" b="0"/>
            </a:stretch>
          </a:blipFill>
        </p:spPr>
      </p:sp>
      <p:sp>
        <p:nvSpPr>
          <p:cNvPr name="TextBox 25" id="25"/>
          <p:cNvSpPr txBox="true"/>
          <p:nvPr/>
        </p:nvSpPr>
        <p:spPr>
          <a:xfrm rot="0">
            <a:off x="1019175" y="2584922"/>
            <a:ext cx="9722795" cy="1076325"/>
          </a:xfrm>
          <a:prstGeom prst="rect">
            <a:avLst/>
          </a:prstGeom>
        </p:spPr>
        <p:txBody>
          <a:bodyPr anchor="t" rtlCol="false" tIns="0" lIns="0" bIns="0" rIns="0">
            <a:spAutoFit/>
          </a:bodyPr>
          <a:lstStyle/>
          <a:p>
            <a:pPr algn="l">
              <a:lnSpc>
                <a:spcPts val="2880"/>
              </a:lnSpc>
            </a:pPr>
            <a:r>
              <a:rPr lang="en-US" sz="2400">
                <a:solidFill>
                  <a:srgbClr val="28323A"/>
                </a:solidFill>
                <a:latin typeface="Proxima Nova"/>
                <a:ea typeface="Proxima Nova"/>
                <a:cs typeface="Proxima Nova"/>
                <a:sym typeface="Proxima Nova"/>
              </a:rPr>
              <a:t>IoT Query delivers direct, fast, and secure access to telematics</a:t>
            </a:r>
          </a:p>
          <a:p>
            <a:pPr algn="l">
              <a:lnSpc>
                <a:spcPts val="2880"/>
              </a:lnSpc>
            </a:pPr>
            <a:r>
              <a:rPr lang="en-US" sz="2400">
                <a:solidFill>
                  <a:srgbClr val="28323A"/>
                </a:solidFill>
                <a:latin typeface="Proxima Nova"/>
                <a:ea typeface="Proxima Nova"/>
                <a:cs typeface="Proxima Nova"/>
                <a:sym typeface="Proxima Nova"/>
              </a:rPr>
              <a:t>and business data — purpose-built for enterprise fleets 500+ assets.</a:t>
            </a:r>
          </a:p>
          <a:p>
            <a:pPr algn="l">
              <a:lnSpc>
                <a:spcPts val="2880"/>
              </a:lnSpc>
              <a:spcBef>
                <a:spcPct val="0"/>
              </a:spcBef>
            </a:pPr>
          </a:p>
        </p:txBody>
      </p:sp>
      <p:sp>
        <p:nvSpPr>
          <p:cNvPr name="TextBox 26" id="26"/>
          <p:cNvSpPr txBox="true"/>
          <p:nvPr/>
        </p:nvSpPr>
        <p:spPr>
          <a:xfrm rot="0">
            <a:off x="1499699" y="4989042"/>
            <a:ext cx="8357602" cy="1054100"/>
          </a:xfrm>
          <a:prstGeom prst="rect">
            <a:avLst/>
          </a:prstGeom>
        </p:spPr>
        <p:txBody>
          <a:bodyPr anchor="t" rtlCol="false" tIns="0" lIns="0" bIns="0" rIns="0">
            <a:spAutoFit/>
          </a:bodyPr>
          <a:lstStyle/>
          <a:p>
            <a:pPr algn="l">
              <a:lnSpc>
                <a:spcPts val="2799"/>
              </a:lnSpc>
            </a:pPr>
            <a:r>
              <a:rPr lang="en-US" sz="1999" b="true">
                <a:solidFill>
                  <a:srgbClr val="1090CF"/>
                </a:solidFill>
                <a:latin typeface="Roboto Bold"/>
                <a:ea typeface="Roboto Bold"/>
                <a:cs typeface="Roboto Bold"/>
                <a:sym typeface="Roboto Bold"/>
              </a:rPr>
              <a:t>Zero infrastructure overhead. </a:t>
            </a:r>
            <a:r>
              <a:rPr lang="en-US" sz="1999">
                <a:solidFill>
                  <a:srgbClr val="6B6E73"/>
                </a:solidFill>
                <a:latin typeface="Roboto"/>
                <a:ea typeface="Roboto"/>
                <a:cs typeface="Roboto"/>
                <a:sym typeface="Roboto"/>
              </a:rPr>
              <a:t>N</a:t>
            </a:r>
            <a:r>
              <a:rPr lang="en-US" sz="1999">
                <a:solidFill>
                  <a:srgbClr val="6B6E73"/>
                </a:solidFill>
                <a:latin typeface="Roboto"/>
                <a:ea typeface="Roboto"/>
                <a:cs typeface="Roboto"/>
                <a:sym typeface="Roboto"/>
              </a:rPr>
              <a:t>avi</a:t>
            </a:r>
            <a:r>
              <a:rPr lang="en-US" sz="1999">
                <a:solidFill>
                  <a:srgbClr val="737373"/>
                </a:solidFill>
                <a:latin typeface="Roboto"/>
                <a:ea typeface="Roboto"/>
                <a:cs typeface="Roboto"/>
                <a:sym typeface="Roboto"/>
              </a:rPr>
              <a:t>xy’s managed Private Telematics Lakehouse architecture removes infrastructure costs and technical complexity, reducing total cost of ownership (TCO).</a:t>
            </a:r>
          </a:p>
        </p:txBody>
      </p:sp>
      <p:sp>
        <p:nvSpPr>
          <p:cNvPr name="TextBox 27" id="27"/>
          <p:cNvSpPr txBox="true"/>
          <p:nvPr/>
        </p:nvSpPr>
        <p:spPr>
          <a:xfrm rot="0">
            <a:off x="1499699" y="6598767"/>
            <a:ext cx="8156591" cy="1054100"/>
          </a:xfrm>
          <a:prstGeom prst="rect">
            <a:avLst/>
          </a:prstGeom>
        </p:spPr>
        <p:txBody>
          <a:bodyPr anchor="t" rtlCol="false" tIns="0" lIns="0" bIns="0" rIns="0">
            <a:spAutoFit/>
          </a:bodyPr>
          <a:lstStyle/>
          <a:p>
            <a:pPr algn="l">
              <a:lnSpc>
                <a:spcPts val="2799"/>
              </a:lnSpc>
            </a:pPr>
            <a:r>
              <a:rPr lang="en-US" b="true" sz="1999" u="sng">
                <a:solidFill>
                  <a:srgbClr val="1090CF"/>
                </a:solidFill>
                <a:latin typeface="Roboto Bold"/>
                <a:ea typeface="Roboto Bold"/>
                <a:cs typeface="Roboto Bold"/>
                <a:sym typeface="Roboto Bold"/>
                <a:hlinkClick r:id="rId11" tooltip="https://www.navixy.com/docs/analytics/datahub/connection-setup/selecting-bi-tools"/>
              </a:rPr>
              <a:t>BI and ML seamless integration</a:t>
            </a:r>
            <a:r>
              <a:rPr lang="en-US" sz="1999" b="true">
                <a:solidFill>
                  <a:srgbClr val="1090CF"/>
                </a:solidFill>
                <a:latin typeface="Roboto Bold"/>
                <a:ea typeface="Roboto Bold"/>
                <a:cs typeface="Roboto Bold"/>
                <a:sym typeface="Roboto Bold"/>
              </a:rPr>
              <a:t>. </a:t>
            </a:r>
            <a:r>
              <a:rPr lang="en-US" sz="1999">
                <a:solidFill>
                  <a:srgbClr val="737373"/>
                </a:solidFill>
                <a:latin typeface="Roboto"/>
                <a:ea typeface="Roboto"/>
                <a:cs typeface="Roboto"/>
                <a:sym typeface="Roboto"/>
              </a:rPr>
              <a:t>Connect instantly with BI, analytics, and ML tools. Applicable for data modeling, forecasting, and real-time insights with plug-and-play connectivity.</a:t>
            </a:r>
          </a:p>
        </p:txBody>
      </p:sp>
      <p:sp>
        <p:nvSpPr>
          <p:cNvPr name="TextBox 28" id="28"/>
          <p:cNvSpPr txBox="true"/>
          <p:nvPr/>
        </p:nvSpPr>
        <p:spPr>
          <a:xfrm rot="0">
            <a:off x="1952302" y="1678837"/>
            <a:ext cx="2656433" cy="811531"/>
          </a:xfrm>
          <a:prstGeom prst="rect">
            <a:avLst/>
          </a:prstGeom>
        </p:spPr>
        <p:txBody>
          <a:bodyPr anchor="t" rtlCol="false" tIns="0" lIns="0" bIns="0" rIns="0">
            <a:spAutoFit/>
          </a:bodyPr>
          <a:lstStyle/>
          <a:p>
            <a:pPr algn="l">
              <a:lnSpc>
                <a:spcPts val="6719"/>
              </a:lnSpc>
            </a:pPr>
            <a:r>
              <a:rPr lang="en-US" sz="4799" b="true">
                <a:solidFill>
                  <a:srgbClr val="000000"/>
                </a:solidFill>
                <a:latin typeface="Proxima Nova Bold"/>
                <a:ea typeface="Proxima Nova Bold"/>
                <a:cs typeface="Proxima Nova Bold"/>
                <a:sym typeface="Proxima Nova Bold"/>
              </a:rPr>
              <a:t>IoT Query</a:t>
            </a:r>
          </a:p>
        </p:txBody>
      </p:sp>
    </p:spTree>
  </p:cSld>
  <p:clrMapOvr>
    <a:masterClrMapping/>
  </p:clrMapOvr>
  <p:transition spd="slow">
    <p:push dir="l"/>
  </p:transition>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00" y="0"/>
            <a:ext cx="18288200" cy="10287000"/>
          </a:xfrm>
          <a:custGeom>
            <a:avLst/>
            <a:gdLst/>
            <a:ahLst/>
            <a:cxnLst/>
            <a:rect r="r" b="b" t="t" l="l"/>
            <a:pathLst>
              <a:path h="10287000" w="18288200">
                <a:moveTo>
                  <a:pt x="0" y="0"/>
                </a:moveTo>
                <a:lnTo>
                  <a:pt x="18288200" y="0"/>
                </a:lnTo>
                <a:lnTo>
                  <a:pt x="18288200" y="10287000"/>
                </a:lnTo>
                <a:lnTo>
                  <a:pt x="0" y="10287000"/>
                </a:lnTo>
                <a:lnTo>
                  <a:pt x="0" y="0"/>
                </a:lnTo>
                <a:close/>
              </a:path>
            </a:pathLst>
          </a:custGeom>
          <a:blipFill>
            <a:blip r:embed="rId3"/>
            <a:stretch>
              <a:fillRect l="0" t="0" r="-1221" b="-1222"/>
            </a:stretch>
          </a:blipFill>
        </p:spPr>
      </p:sp>
      <p:grpSp>
        <p:nvGrpSpPr>
          <p:cNvPr name="Group 3" id="3"/>
          <p:cNvGrpSpPr/>
          <p:nvPr/>
        </p:nvGrpSpPr>
        <p:grpSpPr>
          <a:xfrm rot="0">
            <a:off x="1028700" y="966570"/>
            <a:ext cx="2334689" cy="472945"/>
            <a:chOff x="0" y="0"/>
            <a:chExt cx="596476" cy="120830"/>
          </a:xfrm>
        </p:grpSpPr>
        <p:sp>
          <p:nvSpPr>
            <p:cNvPr name="Freeform 4" id="4"/>
            <p:cNvSpPr/>
            <p:nvPr/>
          </p:nvSpPr>
          <p:spPr>
            <a:xfrm flipH="false" flipV="false" rot="0">
              <a:off x="0" y="0"/>
              <a:ext cx="596476" cy="120830"/>
            </a:xfrm>
            <a:custGeom>
              <a:avLst/>
              <a:gdLst/>
              <a:ahLst/>
              <a:cxnLst/>
              <a:rect r="r" b="b" t="t" l="l"/>
              <a:pathLst>
                <a:path h="120830" w="596476">
                  <a:moveTo>
                    <a:pt x="33160" y="0"/>
                  </a:moveTo>
                  <a:lnTo>
                    <a:pt x="563316" y="0"/>
                  </a:lnTo>
                  <a:cubicBezTo>
                    <a:pt x="581630" y="0"/>
                    <a:pt x="596476" y="14846"/>
                    <a:pt x="596476" y="33160"/>
                  </a:cubicBezTo>
                  <a:lnTo>
                    <a:pt x="596476" y="87670"/>
                  </a:lnTo>
                  <a:cubicBezTo>
                    <a:pt x="596476" y="105984"/>
                    <a:pt x="581630" y="120830"/>
                    <a:pt x="563316" y="120830"/>
                  </a:cubicBezTo>
                  <a:lnTo>
                    <a:pt x="33160" y="120830"/>
                  </a:lnTo>
                  <a:cubicBezTo>
                    <a:pt x="14846" y="120830"/>
                    <a:pt x="0" y="105984"/>
                    <a:pt x="0" y="87670"/>
                  </a:cubicBezTo>
                  <a:lnTo>
                    <a:pt x="0" y="33160"/>
                  </a:lnTo>
                  <a:cubicBezTo>
                    <a:pt x="0" y="14846"/>
                    <a:pt x="14846" y="0"/>
                    <a:pt x="33160" y="0"/>
                  </a:cubicBezTo>
                  <a:close/>
                </a:path>
              </a:pathLst>
            </a:custGeom>
            <a:solidFill>
              <a:srgbClr val="CAE9FF"/>
            </a:solidFill>
          </p:spPr>
        </p:sp>
        <p:sp>
          <p:nvSpPr>
            <p:cNvPr name="TextBox 5" id="5"/>
            <p:cNvSpPr txBox="true"/>
            <p:nvPr/>
          </p:nvSpPr>
          <p:spPr>
            <a:xfrm>
              <a:off x="0" y="-28575"/>
              <a:ext cx="596476"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Data integration</a:t>
              </a:r>
            </a:p>
          </p:txBody>
        </p:sp>
      </p:grpSp>
      <p:sp>
        <p:nvSpPr>
          <p:cNvPr name="TextBox 6" id="6"/>
          <p:cNvSpPr txBox="true"/>
          <p:nvPr/>
        </p:nvSpPr>
        <p:spPr>
          <a:xfrm rot="0">
            <a:off x="1028700" y="1744315"/>
            <a:ext cx="8714531" cy="714375"/>
          </a:xfrm>
          <a:prstGeom prst="rect">
            <a:avLst/>
          </a:prstGeom>
        </p:spPr>
        <p:txBody>
          <a:bodyPr anchor="t" rtlCol="false" tIns="0" lIns="0" bIns="0" rIns="0">
            <a:spAutoFit/>
          </a:bodyPr>
          <a:lstStyle/>
          <a:p>
            <a:pPr algn="l">
              <a:lnSpc>
                <a:spcPts val="5759"/>
              </a:lnSpc>
              <a:spcBef>
                <a:spcPct val="0"/>
              </a:spcBef>
            </a:pPr>
            <a:r>
              <a:rPr lang="en-US" b="true" sz="4800">
                <a:solidFill>
                  <a:srgbClr val="28323A"/>
                </a:solidFill>
                <a:latin typeface="Proxima Nova Bold"/>
                <a:ea typeface="Proxima Nova Bold"/>
                <a:cs typeface="Proxima Nova Bold"/>
                <a:sym typeface="Proxima Nova Bold"/>
              </a:rPr>
              <a:t>Navixy APIs</a:t>
            </a:r>
          </a:p>
        </p:txBody>
      </p:sp>
      <p:sp>
        <p:nvSpPr>
          <p:cNvPr name="TextBox 7" id="7"/>
          <p:cNvSpPr txBox="true"/>
          <p:nvPr/>
        </p:nvSpPr>
        <p:spPr>
          <a:xfrm rot="0">
            <a:off x="1038225" y="2572594"/>
            <a:ext cx="7107777" cy="1438275"/>
          </a:xfrm>
          <a:prstGeom prst="rect">
            <a:avLst/>
          </a:prstGeom>
        </p:spPr>
        <p:txBody>
          <a:bodyPr anchor="t" rtlCol="false" tIns="0" lIns="0" bIns="0" rIns="0">
            <a:spAutoFit/>
          </a:bodyPr>
          <a:lstStyle/>
          <a:p>
            <a:pPr algn="l">
              <a:lnSpc>
                <a:spcPts val="2880"/>
              </a:lnSpc>
              <a:spcBef>
                <a:spcPct val="0"/>
              </a:spcBef>
            </a:pPr>
            <a:r>
              <a:rPr lang="en-US" sz="2400">
                <a:solidFill>
                  <a:srgbClr val="28323A"/>
                </a:solidFill>
                <a:latin typeface="Proxima Nova"/>
                <a:ea typeface="Proxima Nova"/>
                <a:cs typeface="Proxima Nova"/>
                <a:sym typeface="Proxima Nova"/>
              </a:rPr>
              <a:t>Integrate telematics with CRMs, ERPs or any other 3rd party tools. Get access to all the data to integrate or create your own applications for customers with the powerful Navixy API.</a:t>
            </a:r>
          </a:p>
        </p:txBody>
      </p:sp>
      <p:sp>
        <p:nvSpPr>
          <p:cNvPr name="Freeform 8" id="8"/>
          <p:cNvSpPr/>
          <p:nvPr/>
        </p:nvSpPr>
        <p:spPr>
          <a:xfrm flipH="false" flipV="false" rot="0">
            <a:off x="8739392" y="2096740"/>
            <a:ext cx="8689645" cy="6514996"/>
          </a:xfrm>
          <a:custGeom>
            <a:avLst/>
            <a:gdLst/>
            <a:ahLst/>
            <a:cxnLst/>
            <a:rect r="r" b="b" t="t" l="l"/>
            <a:pathLst>
              <a:path h="6514996" w="8689645">
                <a:moveTo>
                  <a:pt x="0" y="0"/>
                </a:moveTo>
                <a:lnTo>
                  <a:pt x="8689645" y="0"/>
                </a:lnTo>
                <a:lnTo>
                  <a:pt x="8689645" y="6514997"/>
                </a:lnTo>
                <a:lnTo>
                  <a:pt x="0" y="6514997"/>
                </a:lnTo>
                <a:lnTo>
                  <a:pt x="0" y="0"/>
                </a:lnTo>
                <a:close/>
              </a:path>
            </a:pathLst>
          </a:custGeom>
          <a:blipFill>
            <a:blip r:embed="rId4"/>
            <a:stretch>
              <a:fillRect l="0" t="0" r="0" b="0"/>
            </a:stretch>
          </a:blipFill>
        </p:spPr>
      </p:sp>
      <p:grpSp>
        <p:nvGrpSpPr>
          <p:cNvPr name="Group 9" id="9"/>
          <p:cNvGrpSpPr/>
          <p:nvPr/>
        </p:nvGrpSpPr>
        <p:grpSpPr>
          <a:xfrm rot="0">
            <a:off x="1028700" y="4533900"/>
            <a:ext cx="6791075" cy="609600"/>
            <a:chOff x="0" y="0"/>
            <a:chExt cx="9054767" cy="812800"/>
          </a:xfrm>
        </p:grpSpPr>
        <p:sp>
          <p:nvSpPr>
            <p:cNvPr name="TextBox 10" id="10"/>
            <p:cNvSpPr txBox="true"/>
            <p:nvPr/>
          </p:nvSpPr>
          <p:spPr>
            <a:xfrm rot="0">
              <a:off x="474391" y="-9525"/>
              <a:ext cx="8580376" cy="822325"/>
            </a:xfrm>
            <a:prstGeom prst="rect">
              <a:avLst/>
            </a:prstGeom>
          </p:spPr>
          <p:txBody>
            <a:bodyPr anchor="t" rtlCol="false" tIns="0" lIns="0" bIns="0" rIns="0">
              <a:spAutoFit/>
            </a:bodyPr>
            <a:lstStyle/>
            <a:p>
              <a:pPr algn="l">
                <a:lnSpc>
                  <a:spcPts val="2400"/>
                </a:lnSpc>
              </a:pPr>
              <a:r>
                <a:rPr lang="en-US" b="true" sz="2000">
                  <a:solidFill>
                    <a:srgbClr val="1090CF"/>
                  </a:solidFill>
                  <a:latin typeface="Proxima Nova Bold"/>
                  <a:ea typeface="Proxima Nova Bold"/>
                  <a:cs typeface="Proxima Nova Bold"/>
                  <a:sym typeface="Proxima Nova Bold"/>
                  <a:hlinkClick r:id="rId5" tooltip="https://developers.navixy.com/user-api/backend-api/getting-started/introduction/"/>
                </a:rPr>
                <a:t>Backend API</a:t>
              </a:r>
              <a:r>
                <a:rPr lang="en-US" b="true" sz="2000">
                  <a:solidFill>
                    <a:srgbClr val="1090CF"/>
                  </a:solidFill>
                  <a:latin typeface="Proxima Nova Bold"/>
                  <a:ea typeface="Proxima Nova Bold"/>
                  <a:cs typeface="Proxima Nova Bold"/>
                  <a:sym typeface="Proxima Nova Bold"/>
                  <a:hlinkClick r:id="rId6" tooltip="https://developers.navixy.com/user-api/backend-api/getting-started/introduction/"/>
                </a:rPr>
                <a:t> </a:t>
              </a:r>
              <a:r>
                <a:rPr lang="en-US" sz="2000">
                  <a:solidFill>
                    <a:srgbClr val="1090CF"/>
                  </a:solidFill>
                  <a:latin typeface="Proxima Nova"/>
                  <a:ea typeface="Proxima Nova"/>
                  <a:cs typeface="Proxima Nova"/>
                  <a:sym typeface="Proxima Nova"/>
                  <a:hlinkClick r:id="rId7" tooltip="https://developers.navixy.com/user-api/backend-api/getting-started/introduction/"/>
                </a:rPr>
                <a:t>–</a:t>
              </a:r>
              <a:r>
                <a:rPr lang="en-US" sz="2000">
                  <a:solidFill>
                    <a:srgbClr val="737373"/>
                  </a:solidFill>
                  <a:latin typeface="Proxima Nova"/>
                  <a:ea typeface="Proxima Nova"/>
                  <a:cs typeface="Proxima Nova"/>
                  <a:sym typeface="Proxima Nova"/>
                  <a:hlinkClick r:id="rId8" tooltip="https://developers.navixy.com/user-api/backend-api/getting-started/introduction/"/>
                </a:rPr>
                <a:t> user interface functionalities like tracking, reports, and tasks.</a:t>
              </a:r>
            </a:p>
          </p:txBody>
        </p:sp>
        <p:grpSp>
          <p:nvGrpSpPr>
            <p:cNvPr name="Group 11" id="11"/>
            <p:cNvGrpSpPr/>
            <p:nvPr/>
          </p:nvGrpSpPr>
          <p:grpSpPr>
            <a:xfrm rot="5410475">
              <a:off x="-20498" y="78282"/>
              <a:ext cx="336158" cy="294138"/>
              <a:chOff x="0" y="0"/>
              <a:chExt cx="812800" cy="711200"/>
            </a:xfrm>
          </p:grpSpPr>
          <p:sp>
            <p:nvSpPr>
              <p:cNvPr name="Freeform 12" id="12"/>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1090CF"/>
              </a:solidFill>
            </p:spPr>
          </p:sp>
          <p:sp>
            <p:nvSpPr>
              <p:cNvPr name="TextBox 13" id="13"/>
              <p:cNvSpPr txBox="true"/>
              <p:nvPr/>
            </p:nvSpPr>
            <p:spPr>
              <a:xfrm>
                <a:off x="127000" y="320675"/>
                <a:ext cx="558800" cy="339725"/>
              </a:xfrm>
              <a:prstGeom prst="rect">
                <a:avLst/>
              </a:prstGeom>
            </p:spPr>
            <p:txBody>
              <a:bodyPr anchor="ctr" rtlCol="false" tIns="56338" lIns="56338" bIns="56338" rIns="56338"/>
              <a:lstStyle/>
              <a:p>
                <a:pPr algn="ctr">
                  <a:lnSpc>
                    <a:spcPts val="2399"/>
                  </a:lnSpc>
                </a:pPr>
              </a:p>
            </p:txBody>
          </p:sp>
        </p:grpSp>
      </p:grpSp>
      <p:grpSp>
        <p:nvGrpSpPr>
          <p:cNvPr name="Group 14" id="14"/>
          <p:cNvGrpSpPr/>
          <p:nvPr/>
        </p:nvGrpSpPr>
        <p:grpSpPr>
          <a:xfrm rot="0">
            <a:off x="1028700" y="5546241"/>
            <a:ext cx="6791075" cy="609600"/>
            <a:chOff x="0" y="0"/>
            <a:chExt cx="9054767" cy="812800"/>
          </a:xfrm>
        </p:grpSpPr>
        <p:sp>
          <p:nvSpPr>
            <p:cNvPr name="TextBox 15" id="15"/>
            <p:cNvSpPr txBox="true"/>
            <p:nvPr/>
          </p:nvSpPr>
          <p:spPr>
            <a:xfrm rot="0">
              <a:off x="474391" y="-9525"/>
              <a:ext cx="8580376" cy="822325"/>
            </a:xfrm>
            <a:prstGeom prst="rect">
              <a:avLst/>
            </a:prstGeom>
          </p:spPr>
          <p:txBody>
            <a:bodyPr anchor="t" rtlCol="false" tIns="0" lIns="0" bIns="0" rIns="0">
              <a:spAutoFit/>
            </a:bodyPr>
            <a:lstStyle/>
            <a:p>
              <a:pPr algn="l">
                <a:lnSpc>
                  <a:spcPts val="2400"/>
                </a:lnSpc>
              </a:pPr>
              <a:r>
                <a:rPr lang="en-US" b="true" sz="2000">
                  <a:solidFill>
                    <a:srgbClr val="1090CF"/>
                  </a:solidFill>
                  <a:latin typeface="Proxima Nova Bold"/>
                  <a:ea typeface="Proxima Nova Bold"/>
                  <a:cs typeface="Proxima Nova Bold"/>
                  <a:sym typeface="Proxima Nova Bold"/>
                  <a:hlinkClick r:id="rId9" tooltip="https://developers.navixy.com/panel-api/getting-started/"/>
                </a:rPr>
                <a:t>Admin Panel API</a:t>
              </a:r>
              <a:r>
                <a:rPr lang="en-US" sz="2000">
                  <a:solidFill>
                    <a:srgbClr val="737373"/>
                  </a:solidFill>
                  <a:latin typeface="Proxima Nova"/>
                  <a:ea typeface="Proxima Nova"/>
                  <a:cs typeface="Proxima Nova"/>
                  <a:sym typeface="Proxima Nova"/>
                </a:rPr>
                <a:t> – </a:t>
              </a:r>
              <a:r>
                <a:rPr lang="en-US" sz="2000">
                  <a:solidFill>
                    <a:srgbClr val="6B6E73"/>
                  </a:solidFill>
                  <a:latin typeface="Proxima Nova"/>
                  <a:ea typeface="Proxima Nova"/>
                  <a:cs typeface="Proxima Nova"/>
                  <a:sym typeface="Proxima Nova"/>
                  <a:hlinkClick r:id="rId10" tooltip="https://developers.navixy.com/backend-api/getting-started/introduction/"/>
                </a:rPr>
                <a:t>admin panel functionalities such as platform config and user management.</a:t>
              </a:r>
            </a:p>
          </p:txBody>
        </p:sp>
        <p:grpSp>
          <p:nvGrpSpPr>
            <p:cNvPr name="Group 16" id="16"/>
            <p:cNvGrpSpPr/>
            <p:nvPr/>
          </p:nvGrpSpPr>
          <p:grpSpPr>
            <a:xfrm rot="5410475">
              <a:off x="-20498" y="78282"/>
              <a:ext cx="336158" cy="294138"/>
              <a:chOff x="0" y="0"/>
              <a:chExt cx="812800" cy="711200"/>
            </a:xfrm>
          </p:grpSpPr>
          <p:sp>
            <p:nvSpPr>
              <p:cNvPr name="Freeform 17" id="17"/>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1090CF"/>
              </a:solidFill>
            </p:spPr>
          </p:sp>
          <p:sp>
            <p:nvSpPr>
              <p:cNvPr name="TextBox 18" id="18"/>
              <p:cNvSpPr txBox="true"/>
              <p:nvPr/>
            </p:nvSpPr>
            <p:spPr>
              <a:xfrm>
                <a:off x="127000" y="320675"/>
                <a:ext cx="558800" cy="339725"/>
              </a:xfrm>
              <a:prstGeom prst="rect">
                <a:avLst/>
              </a:prstGeom>
            </p:spPr>
            <p:txBody>
              <a:bodyPr anchor="ctr" rtlCol="false" tIns="56338" lIns="56338" bIns="56338" rIns="56338"/>
              <a:lstStyle/>
              <a:p>
                <a:pPr algn="ctr">
                  <a:lnSpc>
                    <a:spcPts val="2399"/>
                  </a:lnSpc>
                </a:pPr>
              </a:p>
            </p:txBody>
          </p:sp>
        </p:grpSp>
      </p:grpSp>
      <p:grpSp>
        <p:nvGrpSpPr>
          <p:cNvPr name="Group 19" id="19"/>
          <p:cNvGrpSpPr/>
          <p:nvPr/>
        </p:nvGrpSpPr>
        <p:grpSpPr>
          <a:xfrm rot="0">
            <a:off x="1028700" y="6558581"/>
            <a:ext cx="6791075" cy="609600"/>
            <a:chOff x="0" y="0"/>
            <a:chExt cx="9054767" cy="812800"/>
          </a:xfrm>
        </p:grpSpPr>
        <p:sp>
          <p:nvSpPr>
            <p:cNvPr name="TextBox 20" id="20"/>
            <p:cNvSpPr txBox="true"/>
            <p:nvPr/>
          </p:nvSpPr>
          <p:spPr>
            <a:xfrm rot="0">
              <a:off x="474391" y="-9525"/>
              <a:ext cx="8580376" cy="822325"/>
            </a:xfrm>
            <a:prstGeom prst="rect">
              <a:avLst/>
            </a:prstGeom>
          </p:spPr>
          <p:txBody>
            <a:bodyPr anchor="t" rtlCol="false" tIns="0" lIns="0" bIns="0" rIns="0">
              <a:spAutoFit/>
            </a:bodyPr>
            <a:lstStyle/>
            <a:p>
              <a:pPr algn="l">
                <a:lnSpc>
                  <a:spcPts val="2400"/>
                </a:lnSpc>
              </a:pPr>
              <a:r>
                <a:rPr lang="en-US" b="true" sz="2000">
                  <a:solidFill>
                    <a:srgbClr val="1090CF"/>
                  </a:solidFill>
                  <a:latin typeface="Proxima Nova Bold"/>
                  <a:ea typeface="Proxima Nova Bold"/>
                  <a:cs typeface="Proxima Nova Bold"/>
                  <a:sym typeface="Proxima Nova Bold"/>
                  <a:hlinkClick r:id="rId11" tooltip="https://developers.navixy.com/user-api/data-warehouse-api/getting-started/"/>
                </a:rPr>
                <a:t>Raw IoT Data API</a:t>
              </a:r>
              <a:r>
                <a:rPr lang="en-US" sz="2000">
                  <a:solidFill>
                    <a:srgbClr val="737373"/>
                  </a:solidFill>
                  <a:latin typeface="Proxima Nova"/>
                  <a:ea typeface="Proxima Nova"/>
                  <a:cs typeface="Proxima Nova"/>
                  <a:sym typeface="Proxima Nova"/>
                </a:rPr>
                <a:t> – obtaining raw IoT data received from devices.</a:t>
              </a:r>
            </a:p>
          </p:txBody>
        </p:sp>
        <p:grpSp>
          <p:nvGrpSpPr>
            <p:cNvPr name="Group 21" id="21"/>
            <p:cNvGrpSpPr/>
            <p:nvPr/>
          </p:nvGrpSpPr>
          <p:grpSpPr>
            <a:xfrm rot="5410475">
              <a:off x="-20498" y="78282"/>
              <a:ext cx="336158" cy="294138"/>
              <a:chOff x="0" y="0"/>
              <a:chExt cx="812800" cy="711200"/>
            </a:xfrm>
          </p:grpSpPr>
          <p:sp>
            <p:nvSpPr>
              <p:cNvPr name="Freeform 22" id="22"/>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1090CF"/>
              </a:solidFill>
            </p:spPr>
          </p:sp>
          <p:sp>
            <p:nvSpPr>
              <p:cNvPr name="TextBox 23" id="23"/>
              <p:cNvSpPr txBox="true"/>
              <p:nvPr/>
            </p:nvSpPr>
            <p:spPr>
              <a:xfrm>
                <a:off x="127000" y="320675"/>
                <a:ext cx="558800" cy="339725"/>
              </a:xfrm>
              <a:prstGeom prst="rect">
                <a:avLst/>
              </a:prstGeom>
            </p:spPr>
            <p:txBody>
              <a:bodyPr anchor="ctr" rtlCol="false" tIns="56338" lIns="56338" bIns="56338" rIns="56338"/>
              <a:lstStyle/>
              <a:p>
                <a:pPr algn="ctr">
                  <a:lnSpc>
                    <a:spcPts val="2399"/>
                  </a:lnSpc>
                </a:pPr>
              </a:p>
            </p:txBody>
          </p:sp>
        </p:grpSp>
      </p:grpSp>
      <p:grpSp>
        <p:nvGrpSpPr>
          <p:cNvPr name="Group 24" id="24"/>
          <p:cNvGrpSpPr/>
          <p:nvPr/>
        </p:nvGrpSpPr>
        <p:grpSpPr>
          <a:xfrm rot="0">
            <a:off x="200" y="9712389"/>
            <a:ext cx="18288000" cy="574611"/>
            <a:chOff x="0" y="0"/>
            <a:chExt cx="24384000" cy="766148"/>
          </a:xfrm>
        </p:grpSpPr>
        <p:grpSp>
          <p:nvGrpSpPr>
            <p:cNvPr name="Group 25" id="25"/>
            <p:cNvGrpSpPr/>
            <p:nvPr/>
          </p:nvGrpSpPr>
          <p:grpSpPr>
            <a:xfrm rot="0">
              <a:off x="0" y="0"/>
              <a:ext cx="24384000" cy="766148"/>
              <a:chOff x="0" y="0"/>
              <a:chExt cx="24384000" cy="766148"/>
            </a:xfrm>
          </p:grpSpPr>
          <p:sp>
            <p:nvSpPr>
              <p:cNvPr name="Freeform 26" id="26"/>
              <p:cNvSpPr/>
              <p:nvPr/>
            </p:nvSpPr>
            <p:spPr>
              <a:xfrm flipH="false" flipV="false" rot="0">
                <a:off x="0" y="0"/>
                <a:ext cx="24384000" cy="766099"/>
              </a:xfrm>
              <a:custGeom>
                <a:avLst/>
                <a:gdLst/>
                <a:ahLst/>
                <a:cxnLst/>
                <a:rect r="r" b="b" t="t" l="l"/>
                <a:pathLst>
                  <a:path h="766099" w="24384000">
                    <a:moveTo>
                      <a:pt x="0" y="0"/>
                    </a:moveTo>
                    <a:lnTo>
                      <a:pt x="24384000" y="0"/>
                    </a:lnTo>
                    <a:lnTo>
                      <a:pt x="24384000" y="766099"/>
                    </a:lnTo>
                    <a:lnTo>
                      <a:pt x="0" y="766099"/>
                    </a:lnTo>
                    <a:close/>
                  </a:path>
                </a:pathLst>
              </a:custGeom>
              <a:solidFill>
                <a:srgbClr val="1D96DB"/>
              </a:solidFill>
            </p:spPr>
          </p:sp>
        </p:grpSp>
        <p:sp>
          <p:nvSpPr>
            <p:cNvPr name="Freeform 27" id="27"/>
            <p:cNvSpPr/>
            <p:nvPr/>
          </p:nvSpPr>
          <p:spPr>
            <a:xfrm flipH="false" flipV="false" rot="0">
              <a:off x="22199679" y="209408"/>
              <a:ext cx="1618927" cy="347333"/>
            </a:xfrm>
            <a:custGeom>
              <a:avLst/>
              <a:gdLst/>
              <a:ahLst/>
              <a:cxnLst/>
              <a:rect r="r" b="b" t="t" l="l"/>
              <a:pathLst>
                <a:path h="347333" w="1618927">
                  <a:moveTo>
                    <a:pt x="0" y="0"/>
                  </a:moveTo>
                  <a:lnTo>
                    <a:pt x="1618926" y="0"/>
                  </a:lnTo>
                  <a:lnTo>
                    <a:pt x="1618926" y="347333"/>
                  </a:lnTo>
                  <a:lnTo>
                    <a:pt x="0" y="347333"/>
                  </a:lnTo>
                  <a:lnTo>
                    <a:pt x="0" y="0"/>
                  </a:lnTo>
                  <a:close/>
                </a:path>
              </a:pathLst>
            </a:custGeom>
            <a:blipFill>
              <a:blip r:embed="rId12">
                <a:alphaModFix amt="70000"/>
                <a:extLst>
                  <a:ext uri="{96DAC541-7B7A-43D3-8B79-37D633B846F1}">
                    <asvg:svgBlip xmlns:asvg="http://schemas.microsoft.com/office/drawing/2016/SVG/main" r:embed="rId13"/>
                  </a:ext>
                </a:extLst>
              </a:blip>
              <a:stretch>
                <a:fillRect l="0" t="0" r="0" b="0"/>
              </a:stretch>
            </a:blipFill>
          </p:spPr>
        </p:sp>
      </p:grpSp>
    </p:spTree>
  </p:cSld>
  <p:clrMapOvr>
    <a:masterClrMapping/>
  </p:clrMapOvr>
  <p:transition spd="slow">
    <p:push dir="l"/>
  </p:transition>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00" y="0"/>
            <a:ext cx="18288200" cy="10287000"/>
          </a:xfrm>
          <a:custGeom>
            <a:avLst/>
            <a:gdLst/>
            <a:ahLst/>
            <a:cxnLst/>
            <a:rect r="r" b="b" t="t" l="l"/>
            <a:pathLst>
              <a:path h="10287000" w="18288200">
                <a:moveTo>
                  <a:pt x="0" y="0"/>
                </a:moveTo>
                <a:lnTo>
                  <a:pt x="18288200" y="0"/>
                </a:lnTo>
                <a:lnTo>
                  <a:pt x="18288200" y="10287000"/>
                </a:lnTo>
                <a:lnTo>
                  <a:pt x="0" y="10287000"/>
                </a:lnTo>
                <a:lnTo>
                  <a:pt x="0" y="0"/>
                </a:lnTo>
                <a:close/>
              </a:path>
            </a:pathLst>
          </a:custGeom>
          <a:blipFill>
            <a:blip r:embed="rId3"/>
            <a:stretch>
              <a:fillRect l="0" t="0" r="-1221" b="-1222"/>
            </a:stretch>
          </a:blipFill>
        </p:spPr>
      </p:sp>
      <p:grpSp>
        <p:nvGrpSpPr>
          <p:cNvPr name="Group 3" id="3"/>
          <p:cNvGrpSpPr/>
          <p:nvPr/>
        </p:nvGrpSpPr>
        <p:grpSpPr>
          <a:xfrm rot="0">
            <a:off x="1028700" y="5143500"/>
            <a:ext cx="6791075" cy="609600"/>
            <a:chOff x="0" y="0"/>
            <a:chExt cx="9054767" cy="812800"/>
          </a:xfrm>
        </p:grpSpPr>
        <p:sp>
          <p:nvSpPr>
            <p:cNvPr name="TextBox 4" id="4"/>
            <p:cNvSpPr txBox="true"/>
            <p:nvPr/>
          </p:nvSpPr>
          <p:spPr>
            <a:xfrm rot="0">
              <a:off x="474391" y="-9525"/>
              <a:ext cx="8580376" cy="822325"/>
            </a:xfrm>
            <a:prstGeom prst="rect">
              <a:avLst/>
            </a:prstGeom>
          </p:spPr>
          <p:txBody>
            <a:bodyPr anchor="t" rtlCol="false" tIns="0" lIns="0" bIns="0" rIns="0">
              <a:spAutoFit/>
            </a:bodyPr>
            <a:lstStyle/>
            <a:p>
              <a:pPr algn="l">
                <a:lnSpc>
                  <a:spcPts val="2400"/>
                </a:lnSpc>
              </a:pPr>
              <a:r>
                <a:rPr lang="en-US" sz="2000">
                  <a:solidFill>
                    <a:srgbClr val="1090CF"/>
                  </a:solidFill>
                  <a:latin typeface="Proxima Nova"/>
                  <a:ea typeface="Proxima Nova"/>
                  <a:cs typeface="Proxima Nova"/>
                  <a:sym typeface="Proxima Nova"/>
                </a:rPr>
                <a:t>Test API endpoints without affecting live data or production environments.</a:t>
              </a:r>
            </a:p>
          </p:txBody>
        </p:sp>
        <p:grpSp>
          <p:nvGrpSpPr>
            <p:cNvPr name="Group 5" id="5"/>
            <p:cNvGrpSpPr/>
            <p:nvPr/>
          </p:nvGrpSpPr>
          <p:grpSpPr>
            <a:xfrm rot="5410475">
              <a:off x="-20498" y="78282"/>
              <a:ext cx="336158" cy="294138"/>
              <a:chOff x="0" y="0"/>
              <a:chExt cx="812800" cy="711200"/>
            </a:xfrm>
          </p:grpSpPr>
          <p:sp>
            <p:nvSpPr>
              <p:cNvPr name="Freeform 6" id="6"/>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1090CF"/>
              </a:solidFill>
            </p:spPr>
          </p:sp>
          <p:sp>
            <p:nvSpPr>
              <p:cNvPr name="TextBox 7" id="7"/>
              <p:cNvSpPr txBox="true"/>
              <p:nvPr/>
            </p:nvSpPr>
            <p:spPr>
              <a:xfrm>
                <a:off x="127000" y="320675"/>
                <a:ext cx="558800" cy="339725"/>
              </a:xfrm>
              <a:prstGeom prst="rect">
                <a:avLst/>
              </a:prstGeom>
            </p:spPr>
            <p:txBody>
              <a:bodyPr anchor="ctr" rtlCol="false" tIns="56338" lIns="56338" bIns="56338" rIns="56338"/>
              <a:lstStyle/>
              <a:p>
                <a:pPr algn="ctr">
                  <a:lnSpc>
                    <a:spcPts val="2399"/>
                  </a:lnSpc>
                </a:pPr>
              </a:p>
            </p:txBody>
          </p:sp>
        </p:grpSp>
      </p:grpSp>
      <p:grpSp>
        <p:nvGrpSpPr>
          <p:cNvPr name="Group 8" id="8"/>
          <p:cNvGrpSpPr/>
          <p:nvPr/>
        </p:nvGrpSpPr>
        <p:grpSpPr>
          <a:xfrm rot="0">
            <a:off x="1028700" y="6147418"/>
            <a:ext cx="6791075" cy="609600"/>
            <a:chOff x="0" y="0"/>
            <a:chExt cx="9054767" cy="812800"/>
          </a:xfrm>
        </p:grpSpPr>
        <p:sp>
          <p:nvSpPr>
            <p:cNvPr name="TextBox 9" id="9"/>
            <p:cNvSpPr txBox="true"/>
            <p:nvPr/>
          </p:nvSpPr>
          <p:spPr>
            <a:xfrm rot="0">
              <a:off x="474391" y="-9525"/>
              <a:ext cx="8580376" cy="822325"/>
            </a:xfrm>
            <a:prstGeom prst="rect">
              <a:avLst/>
            </a:prstGeom>
          </p:spPr>
          <p:txBody>
            <a:bodyPr anchor="t" rtlCol="false" tIns="0" lIns="0" bIns="0" rIns="0">
              <a:spAutoFit/>
            </a:bodyPr>
            <a:lstStyle/>
            <a:p>
              <a:pPr algn="l">
                <a:lnSpc>
                  <a:spcPts val="2400"/>
                </a:lnSpc>
              </a:pPr>
              <a:r>
                <a:rPr lang="en-US" sz="2000">
                  <a:solidFill>
                    <a:srgbClr val="1090CF"/>
                  </a:solidFill>
                  <a:latin typeface="Proxima Nova"/>
                  <a:ea typeface="Proxima Nova"/>
                  <a:cs typeface="Proxima Nova"/>
                  <a:sym typeface="Proxima Nova"/>
                </a:rPr>
                <a:t>Easily access pre-set collections and environments for rapid testing.</a:t>
              </a:r>
            </a:p>
          </p:txBody>
        </p:sp>
        <p:grpSp>
          <p:nvGrpSpPr>
            <p:cNvPr name="Group 10" id="10"/>
            <p:cNvGrpSpPr/>
            <p:nvPr/>
          </p:nvGrpSpPr>
          <p:grpSpPr>
            <a:xfrm rot="5410475">
              <a:off x="-20498" y="78282"/>
              <a:ext cx="336158" cy="294138"/>
              <a:chOff x="0" y="0"/>
              <a:chExt cx="812800" cy="711200"/>
            </a:xfrm>
          </p:grpSpPr>
          <p:sp>
            <p:nvSpPr>
              <p:cNvPr name="Freeform 11" id="11"/>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1090CF"/>
              </a:solidFill>
            </p:spPr>
          </p:sp>
          <p:sp>
            <p:nvSpPr>
              <p:cNvPr name="TextBox 12" id="12"/>
              <p:cNvSpPr txBox="true"/>
              <p:nvPr/>
            </p:nvSpPr>
            <p:spPr>
              <a:xfrm>
                <a:off x="127000" y="320675"/>
                <a:ext cx="558800" cy="339725"/>
              </a:xfrm>
              <a:prstGeom prst="rect">
                <a:avLst/>
              </a:prstGeom>
            </p:spPr>
            <p:txBody>
              <a:bodyPr anchor="ctr" rtlCol="false" tIns="56338" lIns="56338" bIns="56338" rIns="56338"/>
              <a:lstStyle/>
              <a:p>
                <a:pPr algn="ctr">
                  <a:lnSpc>
                    <a:spcPts val="2399"/>
                  </a:lnSpc>
                </a:pPr>
              </a:p>
            </p:txBody>
          </p:sp>
        </p:grpSp>
      </p:grpSp>
      <p:grpSp>
        <p:nvGrpSpPr>
          <p:cNvPr name="Group 13" id="13"/>
          <p:cNvGrpSpPr/>
          <p:nvPr/>
        </p:nvGrpSpPr>
        <p:grpSpPr>
          <a:xfrm rot="0">
            <a:off x="1028700" y="7151336"/>
            <a:ext cx="6791075" cy="304800"/>
            <a:chOff x="0" y="0"/>
            <a:chExt cx="9054767" cy="406400"/>
          </a:xfrm>
        </p:grpSpPr>
        <p:sp>
          <p:nvSpPr>
            <p:cNvPr name="TextBox 14" id="14"/>
            <p:cNvSpPr txBox="true"/>
            <p:nvPr/>
          </p:nvSpPr>
          <p:spPr>
            <a:xfrm rot="0">
              <a:off x="474391" y="-9525"/>
              <a:ext cx="8580376" cy="415925"/>
            </a:xfrm>
            <a:prstGeom prst="rect">
              <a:avLst/>
            </a:prstGeom>
          </p:spPr>
          <p:txBody>
            <a:bodyPr anchor="t" rtlCol="false" tIns="0" lIns="0" bIns="0" rIns="0">
              <a:spAutoFit/>
            </a:bodyPr>
            <a:lstStyle/>
            <a:p>
              <a:pPr algn="l">
                <a:lnSpc>
                  <a:spcPts val="2400"/>
                </a:lnSpc>
              </a:pPr>
              <a:r>
                <a:rPr lang="en-US" sz="2000">
                  <a:solidFill>
                    <a:srgbClr val="1D96DB"/>
                  </a:solidFill>
                  <a:latin typeface="Proxima Nova"/>
                  <a:ea typeface="Proxima Nova"/>
                  <a:cs typeface="Proxima Nova"/>
                  <a:sym typeface="Proxima Nova"/>
                </a:rPr>
                <a:t>Quickly identify issues and validate API responses.</a:t>
              </a:r>
            </a:p>
          </p:txBody>
        </p:sp>
        <p:grpSp>
          <p:nvGrpSpPr>
            <p:cNvPr name="Group 15" id="15"/>
            <p:cNvGrpSpPr/>
            <p:nvPr/>
          </p:nvGrpSpPr>
          <p:grpSpPr>
            <a:xfrm rot="5410475">
              <a:off x="-20498" y="78282"/>
              <a:ext cx="336158" cy="294138"/>
              <a:chOff x="0" y="0"/>
              <a:chExt cx="812800" cy="711200"/>
            </a:xfrm>
          </p:grpSpPr>
          <p:sp>
            <p:nvSpPr>
              <p:cNvPr name="Freeform 16" id="16"/>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1090CF"/>
              </a:solidFill>
            </p:spPr>
          </p:sp>
          <p:sp>
            <p:nvSpPr>
              <p:cNvPr name="TextBox 17" id="17"/>
              <p:cNvSpPr txBox="true"/>
              <p:nvPr/>
            </p:nvSpPr>
            <p:spPr>
              <a:xfrm>
                <a:off x="127000" y="320675"/>
                <a:ext cx="558800" cy="339725"/>
              </a:xfrm>
              <a:prstGeom prst="rect">
                <a:avLst/>
              </a:prstGeom>
            </p:spPr>
            <p:txBody>
              <a:bodyPr anchor="ctr" rtlCol="false" tIns="56338" lIns="56338" bIns="56338" rIns="56338"/>
              <a:lstStyle/>
              <a:p>
                <a:pPr algn="ctr">
                  <a:lnSpc>
                    <a:spcPts val="2399"/>
                  </a:lnSpc>
                </a:pPr>
              </a:p>
            </p:txBody>
          </p:sp>
        </p:grpSp>
      </p:grpSp>
      <p:grpSp>
        <p:nvGrpSpPr>
          <p:cNvPr name="Group 18" id="18"/>
          <p:cNvGrpSpPr/>
          <p:nvPr/>
        </p:nvGrpSpPr>
        <p:grpSpPr>
          <a:xfrm rot="0">
            <a:off x="1028700" y="7850455"/>
            <a:ext cx="6791075" cy="609600"/>
            <a:chOff x="0" y="0"/>
            <a:chExt cx="9054767" cy="812800"/>
          </a:xfrm>
        </p:grpSpPr>
        <p:sp>
          <p:nvSpPr>
            <p:cNvPr name="TextBox 19" id="19"/>
            <p:cNvSpPr txBox="true"/>
            <p:nvPr/>
          </p:nvSpPr>
          <p:spPr>
            <a:xfrm rot="0">
              <a:off x="474391" y="-9525"/>
              <a:ext cx="8580376" cy="822325"/>
            </a:xfrm>
            <a:prstGeom prst="rect">
              <a:avLst/>
            </a:prstGeom>
          </p:spPr>
          <p:txBody>
            <a:bodyPr anchor="t" rtlCol="false" tIns="0" lIns="0" bIns="0" rIns="0">
              <a:spAutoFit/>
            </a:bodyPr>
            <a:lstStyle/>
            <a:p>
              <a:pPr algn="l">
                <a:lnSpc>
                  <a:spcPts val="2400"/>
                </a:lnSpc>
              </a:pPr>
              <a:r>
                <a:rPr lang="en-US" sz="2000">
                  <a:solidFill>
                    <a:srgbClr val="0D8AE3"/>
                  </a:solidFill>
                  <a:latin typeface="Proxima Nova"/>
                  <a:ea typeface="Proxima Nova"/>
                  <a:cs typeface="Proxima Nova"/>
                  <a:sym typeface="Proxima Nova"/>
                </a:rPr>
                <a:t>Reduce time spent on setup, enabling faster prototyping and implementation.</a:t>
              </a:r>
            </a:p>
          </p:txBody>
        </p:sp>
        <p:grpSp>
          <p:nvGrpSpPr>
            <p:cNvPr name="Group 20" id="20"/>
            <p:cNvGrpSpPr/>
            <p:nvPr/>
          </p:nvGrpSpPr>
          <p:grpSpPr>
            <a:xfrm rot="5410475">
              <a:off x="-20498" y="78282"/>
              <a:ext cx="336158" cy="294138"/>
              <a:chOff x="0" y="0"/>
              <a:chExt cx="812800" cy="711200"/>
            </a:xfrm>
          </p:grpSpPr>
          <p:sp>
            <p:nvSpPr>
              <p:cNvPr name="Freeform 21" id="21"/>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1090CF"/>
              </a:solidFill>
            </p:spPr>
          </p:sp>
          <p:sp>
            <p:nvSpPr>
              <p:cNvPr name="TextBox 22" id="22"/>
              <p:cNvSpPr txBox="true"/>
              <p:nvPr/>
            </p:nvSpPr>
            <p:spPr>
              <a:xfrm>
                <a:off x="127000" y="320675"/>
                <a:ext cx="558800" cy="339725"/>
              </a:xfrm>
              <a:prstGeom prst="rect">
                <a:avLst/>
              </a:prstGeom>
            </p:spPr>
            <p:txBody>
              <a:bodyPr anchor="ctr" rtlCol="false" tIns="56338" lIns="56338" bIns="56338" rIns="56338"/>
              <a:lstStyle/>
              <a:p>
                <a:pPr algn="ctr">
                  <a:lnSpc>
                    <a:spcPts val="2399"/>
                  </a:lnSpc>
                </a:pPr>
              </a:p>
            </p:txBody>
          </p:sp>
        </p:grpSp>
      </p:grpSp>
      <p:sp>
        <p:nvSpPr>
          <p:cNvPr name="Freeform 23" id="23"/>
          <p:cNvSpPr/>
          <p:nvPr/>
        </p:nvSpPr>
        <p:spPr>
          <a:xfrm flipH="false" flipV="false" rot="0">
            <a:off x="9789878" y="1734790"/>
            <a:ext cx="7868833" cy="5252446"/>
          </a:xfrm>
          <a:custGeom>
            <a:avLst/>
            <a:gdLst/>
            <a:ahLst/>
            <a:cxnLst/>
            <a:rect r="r" b="b" t="t" l="l"/>
            <a:pathLst>
              <a:path h="5252446" w="7868833">
                <a:moveTo>
                  <a:pt x="0" y="0"/>
                </a:moveTo>
                <a:lnTo>
                  <a:pt x="7868834" y="0"/>
                </a:lnTo>
                <a:lnTo>
                  <a:pt x="7868834" y="5252447"/>
                </a:lnTo>
                <a:lnTo>
                  <a:pt x="0" y="5252447"/>
                </a:lnTo>
                <a:lnTo>
                  <a:pt x="0" y="0"/>
                </a:lnTo>
                <a:close/>
              </a:path>
            </a:pathLst>
          </a:custGeom>
          <a:blipFill>
            <a:blip r:embed="rId4"/>
            <a:stretch>
              <a:fillRect l="0" t="0" r="0" b="0"/>
            </a:stretch>
          </a:blipFill>
        </p:spPr>
      </p:sp>
      <p:sp>
        <p:nvSpPr>
          <p:cNvPr name="Freeform 24" id="24"/>
          <p:cNvSpPr/>
          <p:nvPr/>
        </p:nvSpPr>
        <p:spPr>
          <a:xfrm flipH="false" flipV="false" rot="0">
            <a:off x="8976034" y="4181840"/>
            <a:ext cx="7736439" cy="5164073"/>
          </a:xfrm>
          <a:custGeom>
            <a:avLst/>
            <a:gdLst/>
            <a:ahLst/>
            <a:cxnLst/>
            <a:rect r="r" b="b" t="t" l="l"/>
            <a:pathLst>
              <a:path h="5164073" w="7736439">
                <a:moveTo>
                  <a:pt x="0" y="0"/>
                </a:moveTo>
                <a:lnTo>
                  <a:pt x="7736440" y="0"/>
                </a:lnTo>
                <a:lnTo>
                  <a:pt x="7736440" y="5164073"/>
                </a:lnTo>
                <a:lnTo>
                  <a:pt x="0" y="5164073"/>
                </a:lnTo>
                <a:lnTo>
                  <a:pt x="0" y="0"/>
                </a:lnTo>
                <a:close/>
              </a:path>
            </a:pathLst>
          </a:custGeom>
          <a:blipFill>
            <a:blip r:embed="rId5"/>
            <a:stretch>
              <a:fillRect l="0" t="0" r="0" b="0"/>
            </a:stretch>
          </a:blipFill>
        </p:spPr>
      </p:sp>
      <p:sp>
        <p:nvSpPr>
          <p:cNvPr name="TextBox 25" id="25"/>
          <p:cNvSpPr txBox="true"/>
          <p:nvPr/>
        </p:nvSpPr>
        <p:spPr>
          <a:xfrm rot="0">
            <a:off x="1028700" y="1744315"/>
            <a:ext cx="8714531" cy="1438275"/>
          </a:xfrm>
          <a:prstGeom prst="rect">
            <a:avLst/>
          </a:prstGeom>
        </p:spPr>
        <p:txBody>
          <a:bodyPr anchor="t" rtlCol="false" tIns="0" lIns="0" bIns="0" rIns="0">
            <a:spAutoFit/>
          </a:bodyPr>
          <a:lstStyle/>
          <a:p>
            <a:pPr algn="l">
              <a:lnSpc>
                <a:spcPts val="5759"/>
              </a:lnSpc>
            </a:pPr>
            <a:r>
              <a:rPr lang="en-US" sz="4800" b="true">
                <a:solidFill>
                  <a:srgbClr val="28323A"/>
                </a:solidFill>
                <a:latin typeface="Proxima Nova Bold"/>
                <a:ea typeface="Proxima Nova Bold"/>
                <a:cs typeface="Proxima Nova Bold"/>
                <a:sym typeface="Proxima Nova Bold"/>
              </a:rPr>
              <a:t>Navixy API Sandbox </a:t>
            </a:r>
          </a:p>
          <a:p>
            <a:pPr algn="l">
              <a:lnSpc>
                <a:spcPts val="5759"/>
              </a:lnSpc>
              <a:spcBef>
                <a:spcPct val="0"/>
              </a:spcBef>
            </a:pPr>
            <a:r>
              <a:rPr lang="en-US" b="true" sz="4800">
                <a:solidFill>
                  <a:srgbClr val="28323A"/>
                </a:solidFill>
                <a:latin typeface="Proxima Nova Bold"/>
                <a:ea typeface="Proxima Nova Bold"/>
                <a:cs typeface="Proxima Nova Bold"/>
                <a:sym typeface="Proxima Nova Bold"/>
              </a:rPr>
              <a:t>in Postman</a:t>
            </a:r>
          </a:p>
        </p:txBody>
      </p:sp>
      <p:sp>
        <p:nvSpPr>
          <p:cNvPr name="TextBox 26" id="26"/>
          <p:cNvSpPr txBox="true"/>
          <p:nvPr/>
        </p:nvSpPr>
        <p:spPr>
          <a:xfrm rot="0">
            <a:off x="1028700" y="3253229"/>
            <a:ext cx="7947334" cy="1438275"/>
          </a:xfrm>
          <a:prstGeom prst="rect">
            <a:avLst/>
          </a:prstGeom>
        </p:spPr>
        <p:txBody>
          <a:bodyPr anchor="t" rtlCol="false" tIns="0" lIns="0" bIns="0" rIns="0">
            <a:spAutoFit/>
          </a:bodyPr>
          <a:lstStyle/>
          <a:p>
            <a:pPr algn="l">
              <a:lnSpc>
                <a:spcPts val="2880"/>
              </a:lnSpc>
              <a:spcBef>
                <a:spcPct val="0"/>
              </a:spcBef>
            </a:pPr>
            <a:r>
              <a:rPr lang="en-US" sz="2400" u="sng">
                <a:solidFill>
                  <a:srgbClr val="1090CF"/>
                </a:solidFill>
                <a:latin typeface="Proxima Nova"/>
                <a:ea typeface="Proxima Nova"/>
                <a:cs typeface="Proxima Nova"/>
                <a:sym typeface="Proxima Nova"/>
                <a:hlinkClick r:id="rId6" tooltip="https://www.postman.com/navixyapisandbox"/>
              </a:rPr>
              <a:t>Navixy's API Sandbox</a:t>
            </a:r>
            <a:r>
              <a:rPr lang="en-US" sz="2400">
                <a:solidFill>
                  <a:srgbClr val="28323A"/>
                </a:solidFill>
                <a:latin typeface="Proxima Nova"/>
                <a:ea typeface="Proxima Nova"/>
                <a:cs typeface="Proxima Nova"/>
                <a:sym typeface="Proxima Nova"/>
              </a:rPr>
              <a:t> allows developers to easily explore and test Navixy's telematics APIs within Postman, providing a seamless environment for quick integration and experimentation without needing a live account.</a:t>
            </a:r>
          </a:p>
        </p:txBody>
      </p:sp>
      <p:grpSp>
        <p:nvGrpSpPr>
          <p:cNvPr name="Group 27" id="27"/>
          <p:cNvGrpSpPr/>
          <p:nvPr/>
        </p:nvGrpSpPr>
        <p:grpSpPr>
          <a:xfrm rot="0">
            <a:off x="1028700" y="966570"/>
            <a:ext cx="2334689" cy="472945"/>
            <a:chOff x="0" y="0"/>
            <a:chExt cx="596476" cy="120830"/>
          </a:xfrm>
        </p:grpSpPr>
        <p:sp>
          <p:nvSpPr>
            <p:cNvPr name="Freeform 28" id="28"/>
            <p:cNvSpPr/>
            <p:nvPr/>
          </p:nvSpPr>
          <p:spPr>
            <a:xfrm flipH="false" flipV="false" rot="0">
              <a:off x="0" y="0"/>
              <a:ext cx="596476" cy="120830"/>
            </a:xfrm>
            <a:custGeom>
              <a:avLst/>
              <a:gdLst/>
              <a:ahLst/>
              <a:cxnLst/>
              <a:rect r="r" b="b" t="t" l="l"/>
              <a:pathLst>
                <a:path h="120830" w="596476">
                  <a:moveTo>
                    <a:pt x="33160" y="0"/>
                  </a:moveTo>
                  <a:lnTo>
                    <a:pt x="563316" y="0"/>
                  </a:lnTo>
                  <a:cubicBezTo>
                    <a:pt x="581630" y="0"/>
                    <a:pt x="596476" y="14846"/>
                    <a:pt x="596476" y="33160"/>
                  </a:cubicBezTo>
                  <a:lnTo>
                    <a:pt x="596476" y="87670"/>
                  </a:lnTo>
                  <a:cubicBezTo>
                    <a:pt x="596476" y="105984"/>
                    <a:pt x="581630" y="120830"/>
                    <a:pt x="563316" y="120830"/>
                  </a:cubicBezTo>
                  <a:lnTo>
                    <a:pt x="33160" y="120830"/>
                  </a:lnTo>
                  <a:cubicBezTo>
                    <a:pt x="14846" y="120830"/>
                    <a:pt x="0" y="105984"/>
                    <a:pt x="0" y="87670"/>
                  </a:cubicBezTo>
                  <a:lnTo>
                    <a:pt x="0" y="33160"/>
                  </a:lnTo>
                  <a:cubicBezTo>
                    <a:pt x="0" y="14846"/>
                    <a:pt x="14846" y="0"/>
                    <a:pt x="33160" y="0"/>
                  </a:cubicBezTo>
                  <a:close/>
                </a:path>
              </a:pathLst>
            </a:custGeom>
            <a:solidFill>
              <a:srgbClr val="CAE9FF"/>
            </a:solidFill>
          </p:spPr>
        </p:sp>
        <p:sp>
          <p:nvSpPr>
            <p:cNvPr name="TextBox 29" id="29"/>
            <p:cNvSpPr txBox="true"/>
            <p:nvPr/>
          </p:nvSpPr>
          <p:spPr>
            <a:xfrm>
              <a:off x="0" y="-28575"/>
              <a:ext cx="596476"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Data integration</a:t>
              </a:r>
            </a:p>
          </p:txBody>
        </p:sp>
      </p:grpSp>
      <p:grpSp>
        <p:nvGrpSpPr>
          <p:cNvPr name="Group 30" id="30"/>
          <p:cNvGrpSpPr/>
          <p:nvPr/>
        </p:nvGrpSpPr>
        <p:grpSpPr>
          <a:xfrm rot="0">
            <a:off x="200" y="9712389"/>
            <a:ext cx="18288000" cy="574611"/>
            <a:chOff x="0" y="0"/>
            <a:chExt cx="24384000" cy="766148"/>
          </a:xfrm>
        </p:grpSpPr>
        <p:grpSp>
          <p:nvGrpSpPr>
            <p:cNvPr name="Group 31" id="31"/>
            <p:cNvGrpSpPr/>
            <p:nvPr/>
          </p:nvGrpSpPr>
          <p:grpSpPr>
            <a:xfrm rot="0">
              <a:off x="0" y="0"/>
              <a:ext cx="24384000" cy="766148"/>
              <a:chOff x="0" y="0"/>
              <a:chExt cx="24384000" cy="766148"/>
            </a:xfrm>
          </p:grpSpPr>
          <p:sp>
            <p:nvSpPr>
              <p:cNvPr name="Freeform 32" id="32"/>
              <p:cNvSpPr/>
              <p:nvPr/>
            </p:nvSpPr>
            <p:spPr>
              <a:xfrm flipH="false" flipV="false" rot="0">
                <a:off x="0" y="0"/>
                <a:ext cx="24384000" cy="766099"/>
              </a:xfrm>
              <a:custGeom>
                <a:avLst/>
                <a:gdLst/>
                <a:ahLst/>
                <a:cxnLst/>
                <a:rect r="r" b="b" t="t" l="l"/>
                <a:pathLst>
                  <a:path h="766099" w="24384000">
                    <a:moveTo>
                      <a:pt x="0" y="0"/>
                    </a:moveTo>
                    <a:lnTo>
                      <a:pt x="24384000" y="0"/>
                    </a:lnTo>
                    <a:lnTo>
                      <a:pt x="24384000" y="766099"/>
                    </a:lnTo>
                    <a:lnTo>
                      <a:pt x="0" y="766099"/>
                    </a:lnTo>
                    <a:close/>
                  </a:path>
                </a:pathLst>
              </a:custGeom>
              <a:solidFill>
                <a:srgbClr val="1D96DB"/>
              </a:solidFill>
            </p:spPr>
          </p:sp>
        </p:grpSp>
        <p:sp>
          <p:nvSpPr>
            <p:cNvPr name="Freeform 33" id="33"/>
            <p:cNvSpPr/>
            <p:nvPr/>
          </p:nvSpPr>
          <p:spPr>
            <a:xfrm flipH="false" flipV="false" rot="0">
              <a:off x="22199679" y="209408"/>
              <a:ext cx="1618927" cy="347333"/>
            </a:xfrm>
            <a:custGeom>
              <a:avLst/>
              <a:gdLst/>
              <a:ahLst/>
              <a:cxnLst/>
              <a:rect r="r" b="b" t="t" l="l"/>
              <a:pathLst>
                <a:path h="347333" w="1618927">
                  <a:moveTo>
                    <a:pt x="0" y="0"/>
                  </a:moveTo>
                  <a:lnTo>
                    <a:pt x="1618926" y="0"/>
                  </a:lnTo>
                  <a:lnTo>
                    <a:pt x="1618926" y="347333"/>
                  </a:lnTo>
                  <a:lnTo>
                    <a:pt x="0" y="347333"/>
                  </a:lnTo>
                  <a:lnTo>
                    <a:pt x="0" y="0"/>
                  </a:lnTo>
                  <a:close/>
                </a:path>
              </a:pathLst>
            </a:custGeom>
            <a:blipFill>
              <a:blip r:embed="rId7">
                <a:alphaModFix amt="70000"/>
                <a:extLst>
                  <a:ext uri="{96DAC541-7B7A-43D3-8B79-37D633B846F1}">
                    <asvg:svgBlip xmlns:asvg="http://schemas.microsoft.com/office/drawing/2016/SVG/main" r:embed="rId8"/>
                  </a:ext>
                </a:extLst>
              </a:blip>
              <a:stretch>
                <a:fillRect l="0" t="0" r="0" b="0"/>
              </a:stretch>
            </a:blipFill>
          </p:spPr>
        </p:sp>
      </p:grpSp>
    </p:spTree>
  </p:cSld>
  <p:clrMapOvr>
    <a:masterClrMapping/>
  </p:clrMapOvr>
  <p:transition spd="slow">
    <p:push dir="l"/>
  </p:transition>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00" y="132471"/>
            <a:ext cx="18288200" cy="10287000"/>
          </a:xfrm>
          <a:custGeom>
            <a:avLst/>
            <a:gdLst/>
            <a:ahLst/>
            <a:cxnLst/>
            <a:rect r="r" b="b" t="t" l="l"/>
            <a:pathLst>
              <a:path h="10287000" w="18288200">
                <a:moveTo>
                  <a:pt x="0" y="0"/>
                </a:moveTo>
                <a:lnTo>
                  <a:pt x="18288200" y="0"/>
                </a:lnTo>
                <a:lnTo>
                  <a:pt x="18288200" y="10287000"/>
                </a:lnTo>
                <a:lnTo>
                  <a:pt x="0" y="10287000"/>
                </a:lnTo>
                <a:lnTo>
                  <a:pt x="0" y="0"/>
                </a:lnTo>
                <a:close/>
              </a:path>
            </a:pathLst>
          </a:custGeom>
          <a:blipFill>
            <a:blip r:embed="rId3"/>
            <a:stretch>
              <a:fillRect l="0" t="0" r="-1221" b="-1222"/>
            </a:stretch>
          </a:blipFill>
        </p:spPr>
      </p:sp>
      <p:grpSp>
        <p:nvGrpSpPr>
          <p:cNvPr name="Group 3" id="3"/>
          <p:cNvGrpSpPr/>
          <p:nvPr/>
        </p:nvGrpSpPr>
        <p:grpSpPr>
          <a:xfrm rot="0">
            <a:off x="1028700" y="4511826"/>
            <a:ext cx="6791075" cy="609600"/>
            <a:chOff x="0" y="0"/>
            <a:chExt cx="9054767" cy="812800"/>
          </a:xfrm>
        </p:grpSpPr>
        <p:sp>
          <p:nvSpPr>
            <p:cNvPr name="TextBox 4" id="4"/>
            <p:cNvSpPr txBox="true"/>
            <p:nvPr/>
          </p:nvSpPr>
          <p:spPr>
            <a:xfrm rot="0">
              <a:off x="474391" y="-9525"/>
              <a:ext cx="8580376" cy="822325"/>
            </a:xfrm>
            <a:prstGeom prst="rect">
              <a:avLst/>
            </a:prstGeom>
          </p:spPr>
          <p:txBody>
            <a:bodyPr anchor="t" rtlCol="false" tIns="0" lIns="0" bIns="0" rIns="0">
              <a:spAutoFit/>
            </a:bodyPr>
            <a:lstStyle/>
            <a:p>
              <a:pPr algn="l">
                <a:lnSpc>
                  <a:spcPts val="2400"/>
                </a:lnSpc>
              </a:pPr>
              <a:r>
                <a:rPr lang="en-US" sz="2000">
                  <a:solidFill>
                    <a:srgbClr val="1090CF"/>
                  </a:solidFill>
                  <a:latin typeface="Proxima Nova"/>
                  <a:ea typeface="Proxima Nova"/>
                  <a:cs typeface="Proxima Nova"/>
                  <a:sym typeface="Proxima Nova"/>
                </a:rPr>
                <a:t>Facilitate the integration of Navixy’s telematics and GPS tracking capabilities into custom applications.</a:t>
              </a:r>
            </a:p>
          </p:txBody>
        </p:sp>
        <p:grpSp>
          <p:nvGrpSpPr>
            <p:cNvPr name="Group 5" id="5"/>
            <p:cNvGrpSpPr/>
            <p:nvPr/>
          </p:nvGrpSpPr>
          <p:grpSpPr>
            <a:xfrm rot="5410475">
              <a:off x="-20498" y="78282"/>
              <a:ext cx="336158" cy="294138"/>
              <a:chOff x="0" y="0"/>
              <a:chExt cx="812800" cy="711200"/>
            </a:xfrm>
          </p:grpSpPr>
          <p:sp>
            <p:nvSpPr>
              <p:cNvPr name="Freeform 6" id="6"/>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1090CF"/>
              </a:solidFill>
            </p:spPr>
          </p:sp>
          <p:sp>
            <p:nvSpPr>
              <p:cNvPr name="TextBox 7" id="7"/>
              <p:cNvSpPr txBox="true"/>
              <p:nvPr/>
            </p:nvSpPr>
            <p:spPr>
              <a:xfrm>
                <a:off x="127000" y="320675"/>
                <a:ext cx="558800" cy="339725"/>
              </a:xfrm>
              <a:prstGeom prst="rect">
                <a:avLst/>
              </a:prstGeom>
            </p:spPr>
            <p:txBody>
              <a:bodyPr anchor="ctr" rtlCol="false" tIns="56338" lIns="56338" bIns="56338" rIns="56338"/>
              <a:lstStyle/>
              <a:p>
                <a:pPr algn="ctr">
                  <a:lnSpc>
                    <a:spcPts val="2399"/>
                  </a:lnSpc>
                </a:pPr>
              </a:p>
            </p:txBody>
          </p:sp>
        </p:grpSp>
      </p:grpSp>
      <p:grpSp>
        <p:nvGrpSpPr>
          <p:cNvPr name="Group 8" id="8"/>
          <p:cNvGrpSpPr/>
          <p:nvPr/>
        </p:nvGrpSpPr>
        <p:grpSpPr>
          <a:xfrm rot="0">
            <a:off x="1028700" y="5569930"/>
            <a:ext cx="6791075" cy="609600"/>
            <a:chOff x="0" y="0"/>
            <a:chExt cx="9054767" cy="812800"/>
          </a:xfrm>
        </p:grpSpPr>
        <p:sp>
          <p:nvSpPr>
            <p:cNvPr name="TextBox 9" id="9"/>
            <p:cNvSpPr txBox="true"/>
            <p:nvPr/>
          </p:nvSpPr>
          <p:spPr>
            <a:xfrm rot="0">
              <a:off x="474391" y="-9525"/>
              <a:ext cx="8580376" cy="822325"/>
            </a:xfrm>
            <a:prstGeom prst="rect">
              <a:avLst/>
            </a:prstGeom>
          </p:spPr>
          <p:txBody>
            <a:bodyPr anchor="t" rtlCol="false" tIns="0" lIns="0" bIns="0" rIns="0">
              <a:spAutoFit/>
            </a:bodyPr>
            <a:lstStyle/>
            <a:p>
              <a:pPr algn="l">
                <a:lnSpc>
                  <a:spcPts val="2400"/>
                </a:lnSpc>
              </a:pPr>
              <a:r>
                <a:rPr lang="en-US" sz="2000">
                  <a:solidFill>
                    <a:srgbClr val="1090CF"/>
                  </a:solidFill>
                  <a:latin typeface="Proxima Nova"/>
                  <a:ea typeface="Proxima Nova"/>
                  <a:cs typeface="Proxima Nova"/>
                  <a:sym typeface="Proxima Nova"/>
                </a:rPr>
                <a:t>Utilize detailed documentation for developers </a:t>
              </a:r>
            </a:p>
            <a:p>
              <a:pPr algn="l">
                <a:lnSpc>
                  <a:spcPts val="2400"/>
                </a:lnSpc>
              </a:pPr>
              <a:r>
                <a:rPr lang="en-US" sz="2000">
                  <a:solidFill>
                    <a:srgbClr val="1090CF"/>
                  </a:solidFill>
                  <a:latin typeface="Proxima Nova"/>
                  <a:ea typeface="Proxima Nova"/>
                  <a:cs typeface="Proxima Nova"/>
                  <a:sym typeface="Proxima Nova"/>
                </a:rPr>
                <a:t>to understand and create unique solution.</a:t>
              </a:r>
            </a:p>
          </p:txBody>
        </p:sp>
        <p:grpSp>
          <p:nvGrpSpPr>
            <p:cNvPr name="Group 10" id="10"/>
            <p:cNvGrpSpPr/>
            <p:nvPr/>
          </p:nvGrpSpPr>
          <p:grpSpPr>
            <a:xfrm rot="5410475">
              <a:off x="-20498" y="78282"/>
              <a:ext cx="336158" cy="294138"/>
              <a:chOff x="0" y="0"/>
              <a:chExt cx="812800" cy="711200"/>
            </a:xfrm>
          </p:grpSpPr>
          <p:sp>
            <p:nvSpPr>
              <p:cNvPr name="Freeform 11" id="11"/>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1090CF"/>
              </a:solidFill>
            </p:spPr>
          </p:sp>
          <p:sp>
            <p:nvSpPr>
              <p:cNvPr name="TextBox 12" id="12"/>
              <p:cNvSpPr txBox="true"/>
              <p:nvPr/>
            </p:nvSpPr>
            <p:spPr>
              <a:xfrm>
                <a:off x="127000" y="320675"/>
                <a:ext cx="558800" cy="339725"/>
              </a:xfrm>
              <a:prstGeom prst="rect">
                <a:avLst/>
              </a:prstGeom>
            </p:spPr>
            <p:txBody>
              <a:bodyPr anchor="ctr" rtlCol="false" tIns="56338" lIns="56338" bIns="56338" rIns="56338"/>
              <a:lstStyle/>
              <a:p>
                <a:pPr algn="ctr">
                  <a:lnSpc>
                    <a:spcPts val="2399"/>
                  </a:lnSpc>
                </a:pPr>
              </a:p>
            </p:txBody>
          </p:sp>
        </p:grpSp>
      </p:grpSp>
      <p:grpSp>
        <p:nvGrpSpPr>
          <p:cNvPr name="Group 13" id="13"/>
          <p:cNvGrpSpPr/>
          <p:nvPr/>
        </p:nvGrpSpPr>
        <p:grpSpPr>
          <a:xfrm rot="0">
            <a:off x="1028700" y="6685183"/>
            <a:ext cx="6791075" cy="609600"/>
            <a:chOff x="0" y="0"/>
            <a:chExt cx="9054767" cy="812800"/>
          </a:xfrm>
        </p:grpSpPr>
        <p:sp>
          <p:nvSpPr>
            <p:cNvPr name="TextBox 14" id="14"/>
            <p:cNvSpPr txBox="true"/>
            <p:nvPr/>
          </p:nvSpPr>
          <p:spPr>
            <a:xfrm rot="0">
              <a:off x="474391" y="-9525"/>
              <a:ext cx="8580376" cy="822325"/>
            </a:xfrm>
            <a:prstGeom prst="rect">
              <a:avLst/>
            </a:prstGeom>
          </p:spPr>
          <p:txBody>
            <a:bodyPr anchor="t" rtlCol="false" tIns="0" lIns="0" bIns="0" rIns="0">
              <a:spAutoFit/>
            </a:bodyPr>
            <a:lstStyle/>
            <a:p>
              <a:pPr algn="l">
                <a:lnSpc>
                  <a:spcPts val="2400"/>
                </a:lnSpc>
              </a:pPr>
              <a:r>
                <a:rPr lang="en-US" sz="2000">
                  <a:solidFill>
                    <a:srgbClr val="1090CF"/>
                  </a:solidFill>
                  <a:latin typeface="Proxima Nova"/>
                  <a:ea typeface="Proxima Nova"/>
                  <a:cs typeface="Proxima Nova"/>
                  <a:sym typeface="Proxima Nova"/>
                </a:rPr>
                <a:t>Build solutions for different operating systems and environments.</a:t>
              </a:r>
            </a:p>
          </p:txBody>
        </p:sp>
        <p:grpSp>
          <p:nvGrpSpPr>
            <p:cNvPr name="Group 15" id="15"/>
            <p:cNvGrpSpPr/>
            <p:nvPr/>
          </p:nvGrpSpPr>
          <p:grpSpPr>
            <a:xfrm rot="5410475">
              <a:off x="-20498" y="78282"/>
              <a:ext cx="336158" cy="294138"/>
              <a:chOff x="0" y="0"/>
              <a:chExt cx="812800" cy="711200"/>
            </a:xfrm>
          </p:grpSpPr>
          <p:sp>
            <p:nvSpPr>
              <p:cNvPr name="Freeform 16" id="16"/>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1090CF"/>
              </a:solidFill>
            </p:spPr>
          </p:sp>
          <p:sp>
            <p:nvSpPr>
              <p:cNvPr name="TextBox 17" id="17"/>
              <p:cNvSpPr txBox="true"/>
              <p:nvPr/>
            </p:nvSpPr>
            <p:spPr>
              <a:xfrm>
                <a:off x="127000" y="320675"/>
                <a:ext cx="558800" cy="339725"/>
              </a:xfrm>
              <a:prstGeom prst="rect">
                <a:avLst/>
              </a:prstGeom>
            </p:spPr>
            <p:txBody>
              <a:bodyPr anchor="ctr" rtlCol="false" tIns="56338" lIns="56338" bIns="56338" rIns="56338"/>
              <a:lstStyle/>
              <a:p>
                <a:pPr algn="ctr">
                  <a:lnSpc>
                    <a:spcPts val="2399"/>
                  </a:lnSpc>
                </a:pPr>
              </a:p>
            </p:txBody>
          </p:sp>
        </p:grpSp>
      </p:grpSp>
      <p:grpSp>
        <p:nvGrpSpPr>
          <p:cNvPr name="Group 18" id="18"/>
          <p:cNvGrpSpPr/>
          <p:nvPr/>
        </p:nvGrpSpPr>
        <p:grpSpPr>
          <a:xfrm rot="0">
            <a:off x="1028700" y="1009650"/>
            <a:ext cx="2176855" cy="472945"/>
            <a:chOff x="0" y="0"/>
            <a:chExt cx="556152" cy="120830"/>
          </a:xfrm>
        </p:grpSpPr>
        <p:sp>
          <p:nvSpPr>
            <p:cNvPr name="Freeform 19" id="19"/>
            <p:cNvSpPr/>
            <p:nvPr/>
          </p:nvSpPr>
          <p:spPr>
            <a:xfrm flipH="false" flipV="false" rot="0">
              <a:off x="0" y="0"/>
              <a:ext cx="556152" cy="120830"/>
            </a:xfrm>
            <a:custGeom>
              <a:avLst/>
              <a:gdLst/>
              <a:ahLst/>
              <a:cxnLst/>
              <a:rect r="r" b="b" t="t" l="l"/>
              <a:pathLst>
                <a:path h="120830" w="556152">
                  <a:moveTo>
                    <a:pt x="35565" y="0"/>
                  </a:moveTo>
                  <a:lnTo>
                    <a:pt x="520587" y="0"/>
                  </a:lnTo>
                  <a:cubicBezTo>
                    <a:pt x="530020" y="0"/>
                    <a:pt x="539066" y="3747"/>
                    <a:pt x="545735" y="10417"/>
                  </a:cubicBezTo>
                  <a:cubicBezTo>
                    <a:pt x="552405" y="17086"/>
                    <a:pt x="556152" y="26132"/>
                    <a:pt x="556152" y="35565"/>
                  </a:cubicBezTo>
                  <a:lnTo>
                    <a:pt x="556152" y="85265"/>
                  </a:lnTo>
                  <a:cubicBezTo>
                    <a:pt x="556152" y="94698"/>
                    <a:pt x="552405" y="103744"/>
                    <a:pt x="545735" y="110413"/>
                  </a:cubicBezTo>
                  <a:cubicBezTo>
                    <a:pt x="539066" y="117083"/>
                    <a:pt x="530020" y="120830"/>
                    <a:pt x="520587" y="120830"/>
                  </a:cubicBezTo>
                  <a:lnTo>
                    <a:pt x="35565" y="120830"/>
                  </a:lnTo>
                  <a:cubicBezTo>
                    <a:pt x="15923" y="120830"/>
                    <a:pt x="0" y="104907"/>
                    <a:pt x="0" y="85265"/>
                  </a:cubicBezTo>
                  <a:lnTo>
                    <a:pt x="0" y="35565"/>
                  </a:lnTo>
                  <a:cubicBezTo>
                    <a:pt x="0" y="15923"/>
                    <a:pt x="15923" y="0"/>
                    <a:pt x="35565" y="0"/>
                  </a:cubicBezTo>
                  <a:close/>
                </a:path>
              </a:pathLst>
            </a:custGeom>
            <a:solidFill>
              <a:srgbClr val="CAE9FF"/>
            </a:solidFill>
          </p:spPr>
        </p:sp>
        <p:sp>
          <p:nvSpPr>
            <p:cNvPr name="TextBox 20" id="20"/>
            <p:cNvSpPr txBox="true"/>
            <p:nvPr/>
          </p:nvSpPr>
          <p:spPr>
            <a:xfrm>
              <a:off x="0" y="-28575"/>
              <a:ext cx="556152"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Data integration</a:t>
              </a:r>
            </a:p>
          </p:txBody>
        </p:sp>
      </p:grpSp>
      <p:sp>
        <p:nvSpPr>
          <p:cNvPr name="Freeform 21" id="21"/>
          <p:cNvSpPr/>
          <p:nvPr/>
        </p:nvSpPr>
        <p:spPr>
          <a:xfrm flipH="false" flipV="false" rot="0">
            <a:off x="8367705" y="2096740"/>
            <a:ext cx="9525783" cy="6358460"/>
          </a:xfrm>
          <a:custGeom>
            <a:avLst/>
            <a:gdLst/>
            <a:ahLst/>
            <a:cxnLst/>
            <a:rect r="r" b="b" t="t" l="l"/>
            <a:pathLst>
              <a:path h="6358460" w="9525783">
                <a:moveTo>
                  <a:pt x="0" y="0"/>
                </a:moveTo>
                <a:lnTo>
                  <a:pt x="9525783" y="0"/>
                </a:lnTo>
                <a:lnTo>
                  <a:pt x="9525783" y="6358461"/>
                </a:lnTo>
                <a:lnTo>
                  <a:pt x="0" y="6358461"/>
                </a:lnTo>
                <a:lnTo>
                  <a:pt x="0" y="0"/>
                </a:lnTo>
                <a:close/>
              </a:path>
            </a:pathLst>
          </a:custGeom>
          <a:blipFill>
            <a:blip r:embed="rId4"/>
            <a:stretch>
              <a:fillRect l="0" t="0" r="0" b="0"/>
            </a:stretch>
          </a:blipFill>
        </p:spPr>
      </p:sp>
      <p:sp>
        <p:nvSpPr>
          <p:cNvPr name="TextBox 22" id="22"/>
          <p:cNvSpPr txBox="true"/>
          <p:nvPr/>
        </p:nvSpPr>
        <p:spPr>
          <a:xfrm rot="0">
            <a:off x="1028700" y="1744315"/>
            <a:ext cx="8714531" cy="714375"/>
          </a:xfrm>
          <a:prstGeom prst="rect">
            <a:avLst/>
          </a:prstGeom>
        </p:spPr>
        <p:txBody>
          <a:bodyPr anchor="t" rtlCol="false" tIns="0" lIns="0" bIns="0" rIns="0">
            <a:spAutoFit/>
          </a:bodyPr>
          <a:lstStyle/>
          <a:p>
            <a:pPr algn="l">
              <a:lnSpc>
                <a:spcPts val="5759"/>
              </a:lnSpc>
              <a:spcBef>
                <a:spcPct val="0"/>
              </a:spcBef>
            </a:pPr>
            <a:r>
              <a:rPr lang="en-US" b="true" sz="4800">
                <a:solidFill>
                  <a:srgbClr val="28323A"/>
                </a:solidFill>
                <a:latin typeface="Proxima Nova Bold"/>
                <a:ea typeface="Proxima Nova Bold"/>
                <a:cs typeface="Proxima Nova Bold"/>
                <a:sym typeface="Proxima Nova Bold"/>
              </a:rPr>
              <a:t>Navixy SDK</a:t>
            </a:r>
          </a:p>
        </p:txBody>
      </p:sp>
      <p:sp>
        <p:nvSpPr>
          <p:cNvPr name="TextBox 23" id="23"/>
          <p:cNvSpPr txBox="true"/>
          <p:nvPr/>
        </p:nvSpPr>
        <p:spPr>
          <a:xfrm rot="0">
            <a:off x="1038225" y="2572594"/>
            <a:ext cx="7107777" cy="1438275"/>
          </a:xfrm>
          <a:prstGeom prst="rect">
            <a:avLst/>
          </a:prstGeom>
        </p:spPr>
        <p:txBody>
          <a:bodyPr anchor="t" rtlCol="false" tIns="0" lIns="0" bIns="0" rIns="0">
            <a:spAutoFit/>
          </a:bodyPr>
          <a:lstStyle/>
          <a:p>
            <a:pPr algn="l">
              <a:lnSpc>
                <a:spcPts val="2880"/>
              </a:lnSpc>
              <a:spcBef>
                <a:spcPct val="0"/>
              </a:spcBef>
            </a:pPr>
            <a:r>
              <a:rPr lang="en-US" sz="2400">
                <a:solidFill>
                  <a:srgbClr val="28323A"/>
                </a:solidFill>
                <a:latin typeface="Proxima Nova"/>
                <a:ea typeface="Proxima Nova"/>
                <a:cs typeface="Proxima Nova"/>
                <a:sym typeface="Proxima Nova"/>
              </a:rPr>
              <a:t>Accelerate integration with </a:t>
            </a:r>
            <a:r>
              <a:rPr lang="en-US" sz="2400" u="sng">
                <a:solidFill>
                  <a:srgbClr val="1090CF"/>
                </a:solidFill>
                <a:latin typeface="Proxima Nova"/>
                <a:ea typeface="Proxima Nova"/>
                <a:cs typeface="Proxima Nova"/>
                <a:sym typeface="Proxima Nova"/>
                <a:hlinkClick r:id="rId5" tooltip="https://github.com/SquareGPS/navixy-js-sdk"/>
              </a:rPr>
              <a:t>Navixy SDK</a:t>
            </a:r>
            <a:r>
              <a:rPr lang="en-US" sz="2400">
                <a:solidFill>
                  <a:srgbClr val="28323A"/>
                </a:solidFill>
                <a:latin typeface="Proxima Nova"/>
                <a:ea typeface="Proxima Nova"/>
                <a:cs typeface="Proxima Nova"/>
                <a:sym typeface="Proxima Nova"/>
              </a:rPr>
              <a:t>, a set of tools, libraries, and documentation for developers, and create custom applications using Navixy's telematics and GPS tracking platform.</a:t>
            </a:r>
          </a:p>
        </p:txBody>
      </p:sp>
      <p:grpSp>
        <p:nvGrpSpPr>
          <p:cNvPr name="Group 24" id="24"/>
          <p:cNvGrpSpPr/>
          <p:nvPr/>
        </p:nvGrpSpPr>
        <p:grpSpPr>
          <a:xfrm rot="0">
            <a:off x="200" y="9712389"/>
            <a:ext cx="18288000" cy="574611"/>
            <a:chOff x="0" y="0"/>
            <a:chExt cx="24384000" cy="766148"/>
          </a:xfrm>
        </p:grpSpPr>
        <p:grpSp>
          <p:nvGrpSpPr>
            <p:cNvPr name="Group 25" id="25"/>
            <p:cNvGrpSpPr/>
            <p:nvPr/>
          </p:nvGrpSpPr>
          <p:grpSpPr>
            <a:xfrm rot="0">
              <a:off x="0" y="0"/>
              <a:ext cx="24384000" cy="766148"/>
              <a:chOff x="0" y="0"/>
              <a:chExt cx="24384000" cy="766148"/>
            </a:xfrm>
          </p:grpSpPr>
          <p:sp>
            <p:nvSpPr>
              <p:cNvPr name="Freeform 26" id="26"/>
              <p:cNvSpPr/>
              <p:nvPr/>
            </p:nvSpPr>
            <p:spPr>
              <a:xfrm flipH="false" flipV="false" rot="0">
                <a:off x="0" y="0"/>
                <a:ext cx="24384000" cy="766099"/>
              </a:xfrm>
              <a:custGeom>
                <a:avLst/>
                <a:gdLst/>
                <a:ahLst/>
                <a:cxnLst/>
                <a:rect r="r" b="b" t="t" l="l"/>
                <a:pathLst>
                  <a:path h="766099" w="24384000">
                    <a:moveTo>
                      <a:pt x="0" y="0"/>
                    </a:moveTo>
                    <a:lnTo>
                      <a:pt x="24384000" y="0"/>
                    </a:lnTo>
                    <a:lnTo>
                      <a:pt x="24384000" y="766099"/>
                    </a:lnTo>
                    <a:lnTo>
                      <a:pt x="0" y="766099"/>
                    </a:lnTo>
                    <a:close/>
                  </a:path>
                </a:pathLst>
              </a:custGeom>
              <a:solidFill>
                <a:srgbClr val="1D96DB"/>
              </a:solidFill>
            </p:spPr>
          </p:sp>
        </p:grpSp>
        <p:sp>
          <p:nvSpPr>
            <p:cNvPr name="Freeform 27" id="27"/>
            <p:cNvSpPr/>
            <p:nvPr/>
          </p:nvSpPr>
          <p:spPr>
            <a:xfrm flipH="false" flipV="false" rot="0">
              <a:off x="22199679" y="209408"/>
              <a:ext cx="1618927" cy="347333"/>
            </a:xfrm>
            <a:custGeom>
              <a:avLst/>
              <a:gdLst/>
              <a:ahLst/>
              <a:cxnLst/>
              <a:rect r="r" b="b" t="t" l="l"/>
              <a:pathLst>
                <a:path h="347333" w="1618927">
                  <a:moveTo>
                    <a:pt x="0" y="0"/>
                  </a:moveTo>
                  <a:lnTo>
                    <a:pt x="1618926" y="0"/>
                  </a:lnTo>
                  <a:lnTo>
                    <a:pt x="1618926" y="347333"/>
                  </a:lnTo>
                  <a:lnTo>
                    <a:pt x="0" y="347333"/>
                  </a:lnTo>
                  <a:lnTo>
                    <a:pt x="0" y="0"/>
                  </a:lnTo>
                  <a:close/>
                </a:path>
              </a:pathLst>
            </a:custGeom>
            <a:blipFill>
              <a:blip r:embed="rId6">
                <a:alphaModFix amt="70000"/>
                <a:extLst>
                  <a:ext uri="{96DAC541-7B7A-43D3-8B79-37D633B846F1}">
                    <asvg:svgBlip xmlns:asvg="http://schemas.microsoft.com/office/drawing/2016/SVG/main" r:embed="rId7"/>
                  </a:ext>
                </a:extLst>
              </a:blip>
              <a:stretch>
                <a:fillRect l="0" t="0" r="0" b="0"/>
              </a:stretch>
            </a:blipFill>
          </p:spPr>
        </p:sp>
      </p:grpSp>
    </p:spTree>
  </p:cSld>
  <p:clrMapOvr>
    <a:masterClrMapping/>
  </p:clrMapOvr>
  <p:transition spd="slow">
    <p:push dir="l"/>
  </p:transition>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7099"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9626488" y="1368354"/>
            <a:ext cx="4411382" cy="7299361"/>
          </a:xfrm>
          <a:custGeom>
            <a:avLst/>
            <a:gdLst/>
            <a:ahLst/>
            <a:cxnLst/>
            <a:rect r="r" b="b" t="t" l="l"/>
            <a:pathLst>
              <a:path h="7299361" w="4411382">
                <a:moveTo>
                  <a:pt x="0" y="0"/>
                </a:moveTo>
                <a:lnTo>
                  <a:pt x="4411381" y="0"/>
                </a:lnTo>
                <a:lnTo>
                  <a:pt x="4411381" y="7299361"/>
                </a:lnTo>
                <a:lnTo>
                  <a:pt x="0" y="7299361"/>
                </a:lnTo>
                <a:lnTo>
                  <a:pt x="0" y="0"/>
                </a:lnTo>
                <a:close/>
              </a:path>
            </a:pathLst>
          </a:custGeom>
          <a:blipFill>
            <a:blip r:embed="rId4"/>
            <a:stretch>
              <a:fillRect l="0" t="-5405" r="0" b="-621"/>
            </a:stretch>
          </a:blipFill>
        </p:spPr>
      </p:sp>
      <p:sp>
        <p:nvSpPr>
          <p:cNvPr name="Freeform 4" id="4"/>
          <p:cNvSpPr/>
          <p:nvPr/>
        </p:nvSpPr>
        <p:spPr>
          <a:xfrm flipH="false" flipV="false" rot="0">
            <a:off x="12612226" y="1887114"/>
            <a:ext cx="3823803" cy="7371186"/>
          </a:xfrm>
          <a:custGeom>
            <a:avLst/>
            <a:gdLst/>
            <a:ahLst/>
            <a:cxnLst/>
            <a:rect r="r" b="b" t="t" l="l"/>
            <a:pathLst>
              <a:path h="7371186" w="3823803">
                <a:moveTo>
                  <a:pt x="0" y="0"/>
                </a:moveTo>
                <a:lnTo>
                  <a:pt x="3823803" y="0"/>
                </a:lnTo>
                <a:lnTo>
                  <a:pt x="3823803" y="7371186"/>
                </a:lnTo>
                <a:lnTo>
                  <a:pt x="0" y="7371186"/>
                </a:lnTo>
                <a:lnTo>
                  <a:pt x="0" y="0"/>
                </a:lnTo>
                <a:close/>
              </a:path>
            </a:pathLst>
          </a:custGeom>
          <a:blipFill>
            <a:blip r:embed="rId5"/>
            <a:stretch>
              <a:fillRect l="0" t="0" r="0" b="0"/>
            </a:stretch>
          </a:blipFill>
        </p:spPr>
      </p:sp>
      <p:grpSp>
        <p:nvGrpSpPr>
          <p:cNvPr name="Group 5" id="5"/>
          <p:cNvGrpSpPr/>
          <p:nvPr/>
        </p:nvGrpSpPr>
        <p:grpSpPr>
          <a:xfrm rot="0">
            <a:off x="1028700" y="5465709"/>
            <a:ext cx="7164083" cy="826300"/>
            <a:chOff x="0" y="0"/>
            <a:chExt cx="9552111" cy="1101733"/>
          </a:xfrm>
        </p:grpSpPr>
        <p:grpSp>
          <p:nvGrpSpPr>
            <p:cNvPr name="Group 6" id="6"/>
            <p:cNvGrpSpPr/>
            <p:nvPr/>
          </p:nvGrpSpPr>
          <p:grpSpPr>
            <a:xfrm rot="0">
              <a:off x="0" y="0"/>
              <a:ext cx="9552111" cy="1101733"/>
              <a:chOff x="0" y="0"/>
              <a:chExt cx="1886837" cy="217626"/>
            </a:xfrm>
          </p:grpSpPr>
          <p:sp>
            <p:nvSpPr>
              <p:cNvPr name="Freeform 7" id="7"/>
              <p:cNvSpPr/>
              <p:nvPr/>
            </p:nvSpPr>
            <p:spPr>
              <a:xfrm flipH="false" flipV="false" rot="0">
                <a:off x="0" y="0"/>
                <a:ext cx="1886837" cy="217626"/>
              </a:xfrm>
              <a:custGeom>
                <a:avLst/>
                <a:gdLst/>
                <a:ahLst/>
                <a:cxnLst/>
                <a:rect r="r" b="b" t="t" l="l"/>
                <a:pathLst>
                  <a:path h="217626" w="1886837">
                    <a:moveTo>
                      <a:pt x="15129" y="0"/>
                    </a:moveTo>
                    <a:lnTo>
                      <a:pt x="1871708" y="0"/>
                    </a:lnTo>
                    <a:cubicBezTo>
                      <a:pt x="1880063" y="0"/>
                      <a:pt x="1886837" y="6774"/>
                      <a:pt x="1886837" y="15129"/>
                    </a:cubicBezTo>
                    <a:lnTo>
                      <a:pt x="1886837" y="202497"/>
                    </a:lnTo>
                    <a:cubicBezTo>
                      <a:pt x="1886837" y="210853"/>
                      <a:pt x="1880063" y="217626"/>
                      <a:pt x="1871708" y="217626"/>
                    </a:cubicBezTo>
                    <a:lnTo>
                      <a:pt x="15129" y="217626"/>
                    </a:lnTo>
                    <a:cubicBezTo>
                      <a:pt x="6774" y="217626"/>
                      <a:pt x="0" y="210853"/>
                      <a:pt x="0" y="202497"/>
                    </a:cubicBezTo>
                    <a:lnTo>
                      <a:pt x="0" y="15129"/>
                    </a:lnTo>
                    <a:cubicBezTo>
                      <a:pt x="0" y="6774"/>
                      <a:pt x="6774" y="0"/>
                      <a:pt x="15129" y="0"/>
                    </a:cubicBezTo>
                    <a:close/>
                  </a:path>
                </a:pathLst>
              </a:custGeom>
              <a:solidFill>
                <a:srgbClr val="00BFFF"/>
              </a:solidFill>
            </p:spPr>
          </p:sp>
          <p:sp>
            <p:nvSpPr>
              <p:cNvPr name="TextBox 8" id="8"/>
              <p:cNvSpPr txBox="true"/>
              <p:nvPr/>
            </p:nvSpPr>
            <p:spPr>
              <a:xfrm>
                <a:off x="0" y="9525"/>
                <a:ext cx="1886837" cy="208101"/>
              </a:xfrm>
              <a:prstGeom prst="rect">
                <a:avLst/>
              </a:prstGeom>
            </p:spPr>
            <p:txBody>
              <a:bodyPr anchor="ctr" rtlCol="false" tIns="50800" lIns="50800" bIns="50800" rIns="50800"/>
              <a:lstStyle/>
              <a:p>
                <a:pPr algn="ctr">
                  <a:lnSpc>
                    <a:spcPts val="2880"/>
                  </a:lnSpc>
                </a:pPr>
              </a:p>
            </p:txBody>
          </p:sp>
        </p:grpSp>
        <p:sp>
          <p:nvSpPr>
            <p:cNvPr name="TextBox 9" id="9"/>
            <p:cNvSpPr txBox="true"/>
            <p:nvPr/>
          </p:nvSpPr>
          <p:spPr>
            <a:xfrm rot="0">
              <a:off x="478972" y="319092"/>
              <a:ext cx="8336538" cy="473075"/>
            </a:xfrm>
            <a:prstGeom prst="rect">
              <a:avLst/>
            </a:prstGeom>
          </p:spPr>
          <p:txBody>
            <a:bodyPr anchor="t" rtlCol="false" tIns="0" lIns="0" bIns="0" rIns="0">
              <a:spAutoFit/>
            </a:bodyPr>
            <a:lstStyle/>
            <a:p>
              <a:pPr algn="l">
                <a:lnSpc>
                  <a:spcPts val="2880"/>
                </a:lnSpc>
              </a:pPr>
              <a:r>
                <a:rPr lang="en-US" sz="2400" b="true">
                  <a:solidFill>
                    <a:srgbClr val="FEFEFE"/>
                  </a:solidFill>
                  <a:latin typeface="Proxima Nova Bold"/>
                  <a:ea typeface="Proxima Nova Bold"/>
                  <a:cs typeface="Proxima Nova Bold"/>
                  <a:sym typeface="Proxima Nova Bold"/>
                </a:rPr>
                <a:t>Customizable menu</a:t>
              </a:r>
            </a:p>
          </p:txBody>
        </p:sp>
      </p:grpSp>
      <p:grpSp>
        <p:nvGrpSpPr>
          <p:cNvPr name="Group 10" id="10"/>
          <p:cNvGrpSpPr/>
          <p:nvPr/>
        </p:nvGrpSpPr>
        <p:grpSpPr>
          <a:xfrm rot="0">
            <a:off x="1028700" y="6459866"/>
            <a:ext cx="7164083" cy="826300"/>
            <a:chOff x="0" y="0"/>
            <a:chExt cx="9552111" cy="1101733"/>
          </a:xfrm>
        </p:grpSpPr>
        <p:grpSp>
          <p:nvGrpSpPr>
            <p:cNvPr name="Group 11" id="11"/>
            <p:cNvGrpSpPr/>
            <p:nvPr/>
          </p:nvGrpSpPr>
          <p:grpSpPr>
            <a:xfrm rot="0">
              <a:off x="0" y="0"/>
              <a:ext cx="9552111" cy="1101733"/>
              <a:chOff x="0" y="0"/>
              <a:chExt cx="1886837" cy="217626"/>
            </a:xfrm>
          </p:grpSpPr>
          <p:sp>
            <p:nvSpPr>
              <p:cNvPr name="Freeform 12" id="12"/>
              <p:cNvSpPr/>
              <p:nvPr/>
            </p:nvSpPr>
            <p:spPr>
              <a:xfrm flipH="false" flipV="false" rot="0">
                <a:off x="0" y="0"/>
                <a:ext cx="1886837" cy="217626"/>
              </a:xfrm>
              <a:custGeom>
                <a:avLst/>
                <a:gdLst/>
                <a:ahLst/>
                <a:cxnLst/>
                <a:rect r="r" b="b" t="t" l="l"/>
                <a:pathLst>
                  <a:path h="217626" w="1886837">
                    <a:moveTo>
                      <a:pt x="15129" y="0"/>
                    </a:moveTo>
                    <a:lnTo>
                      <a:pt x="1871708" y="0"/>
                    </a:lnTo>
                    <a:cubicBezTo>
                      <a:pt x="1880063" y="0"/>
                      <a:pt x="1886837" y="6774"/>
                      <a:pt x="1886837" y="15129"/>
                    </a:cubicBezTo>
                    <a:lnTo>
                      <a:pt x="1886837" y="202497"/>
                    </a:lnTo>
                    <a:cubicBezTo>
                      <a:pt x="1886837" y="210853"/>
                      <a:pt x="1880063" y="217626"/>
                      <a:pt x="1871708" y="217626"/>
                    </a:cubicBezTo>
                    <a:lnTo>
                      <a:pt x="15129" y="217626"/>
                    </a:lnTo>
                    <a:cubicBezTo>
                      <a:pt x="6774" y="217626"/>
                      <a:pt x="0" y="210853"/>
                      <a:pt x="0" y="202497"/>
                    </a:cubicBezTo>
                    <a:lnTo>
                      <a:pt x="0" y="15129"/>
                    </a:lnTo>
                    <a:cubicBezTo>
                      <a:pt x="0" y="6774"/>
                      <a:pt x="6774" y="0"/>
                      <a:pt x="15129" y="0"/>
                    </a:cubicBezTo>
                    <a:close/>
                  </a:path>
                </a:pathLst>
              </a:custGeom>
              <a:solidFill>
                <a:srgbClr val="00BFFF"/>
              </a:solidFill>
            </p:spPr>
          </p:sp>
          <p:sp>
            <p:nvSpPr>
              <p:cNvPr name="TextBox 13" id="13"/>
              <p:cNvSpPr txBox="true"/>
              <p:nvPr/>
            </p:nvSpPr>
            <p:spPr>
              <a:xfrm>
                <a:off x="0" y="9525"/>
                <a:ext cx="1886837" cy="208101"/>
              </a:xfrm>
              <a:prstGeom prst="rect">
                <a:avLst/>
              </a:prstGeom>
            </p:spPr>
            <p:txBody>
              <a:bodyPr anchor="ctr" rtlCol="false" tIns="50800" lIns="50800" bIns="50800" rIns="50800"/>
              <a:lstStyle/>
              <a:p>
                <a:pPr algn="ctr">
                  <a:lnSpc>
                    <a:spcPts val="2880"/>
                  </a:lnSpc>
                </a:pPr>
              </a:p>
            </p:txBody>
          </p:sp>
        </p:grpSp>
        <p:sp>
          <p:nvSpPr>
            <p:cNvPr name="TextBox 14" id="14"/>
            <p:cNvSpPr txBox="true"/>
            <p:nvPr/>
          </p:nvSpPr>
          <p:spPr>
            <a:xfrm rot="0">
              <a:off x="478972" y="319092"/>
              <a:ext cx="8336538" cy="473075"/>
            </a:xfrm>
            <a:prstGeom prst="rect">
              <a:avLst/>
            </a:prstGeom>
          </p:spPr>
          <p:txBody>
            <a:bodyPr anchor="t" rtlCol="false" tIns="0" lIns="0" bIns="0" rIns="0">
              <a:spAutoFit/>
            </a:bodyPr>
            <a:lstStyle/>
            <a:p>
              <a:pPr algn="l">
                <a:lnSpc>
                  <a:spcPts val="2880"/>
                </a:lnSpc>
              </a:pPr>
              <a:r>
                <a:rPr lang="en-US" sz="2400" b="true">
                  <a:solidFill>
                    <a:srgbClr val="FEFEFE"/>
                  </a:solidFill>
                  <a:latin typeface="Proxima Nova Bold"/>
                  <a:ea typeface="Proxima Nova Bold"/>
                  <a:cs typeface="Proxima Nova Bold"/>
                  <a:sym typeface="Proxima Nova Bold"/>
                </a:rPr>
                <a:t>Integrated UX</a:t>
              </a:r>
            </a:p>
          </p:txBody>
        </p:sp>
      </p:grpSp>
      <p:grpSp>
        <p:nvGrpSpPr>
          <p:cNvPr name="Group 15" id="15"/>
          <p:cNvGrpSpPr/>
          <p:nvPr/>
        </p:nvGrpSpPr>
        <p:grpSpPr>
          <a:xfrm rot="0">
            <a:off x="1028700" y="7454022"/>
            <a:ext cx="7164083" cy="826300"/>
            <a:chOff x="0" y="0"/>
            <a:chExt cx="9552111" cy="1101733"/>
          </a:xfrm>
        </p:grpSpPr>
        <p:grpSp>
          <p:nvGrpSpPr>
            <p:cNvPr name="Group 16" id="16"/>
            <p:cNvGrpSpPr/>
            <p:nvPr/>
          </p:nvGrpSpPr>
          <p:grpSpPr>
            <a:xfrm rot="0">
              <a:off x="0" y="0"/>
              <a:ext cx="9552111" cy="1101733"/>
              <a:chOff x="0" y="0"/>
              <a:chExt cx="1886837" cy="217626"/>
            </a:xfrm>
          </p:grpSpPr>
          <p:sp>
            <p:nvSpPr>
              <p:cNvPr name="Freeform 17" id="17"/>
              <p:cNvSpPr/>
              <p:nvPr/>
            </p:nvSpPr>
            <p:spPr>
              <a:xfrm flipH="false" flipV="false" rot="0">
                <a:off x="0" y="0"/>
                <a:ext cx="1886837" cy="217626"/>
              </a:xfrm>
              <a:custGeom>
                <a:avLst/>
                <a:gdLst/>
                <a:ahLst/>
                <a:cxnLst/>
                <a:rect r="r" b="b" t="t" l="l"/>
                <a:pathLst>
                  <a:path h="217626" w="1886837">
                    <a:moveTo>
                      <a:pt x="15129" y="0"/>
                    </a:moveTo>
                    <a:lnTo>
                      <a:pt x="1871708" y="0"/>
                    </a:lnTo>
                    <a:cubicBezTo>
                      <a:pt x="1880063" y="0"/>
                      <a:pt x="1886837" y="6774"/>
                      <a:pt x="1886837" y="15129"/>
                    </a:cubicBezTo>
                    <a:lnTo>
                      <a:pt x="1886837" y="202497"/>
                    </a:lnTo>
                    <a:cubicBezTo>
                      <a:pt x="1886837" y="210853"/>
                      <a:pt x="1880063" y="217626"/>
                      <a:pt x="1871708" y="217626"/>
                    </a:cubicBezTo>
                    <a:lnTo>
                      <a:pt x="15129" y="217626"/>
                    </a:lnTo>
                    <a:cubicBezTo>
                      <a:pt x="6774" y="217626"/>
                      <a:pt x="0" y="210853"/>
                      <a:pt x="0" y="202497"/>
                    </a:cubicBezTo>
                    <a:lnTo>
                      <a:pt x="0" y="15129"/>
                    </a:lnTo>
                    <a:cubicBezTo>
                      <a:pt x="0" y="6774"/>
                      <a:pt x="6774" y="0"/>
                      <a:pt x="15129" y="0"/>
                    </a:cubicBezTo>
                    <a:close/>
                  </a:path>
                </a:pathLst>
              </a:custGeom>
              <a:solidFill>
                <a:srgbClr val="00BFFF"/>
              </a:solidFill>
            </p:spPr>
          </p:sp>
          <p:sp>
            <p:nvSpPr>
              <p:cNvPr name="TextBox 18" id="18"/>
              <p:cNvSpPr txBox="true"/>
              <p:nvPr/>
            </p:nvSpPr>
            <p:spPr>
              <a:xfrm>
                <a:off x="0" y="9525"/>
                <a:ext cx="1886837" cy="208101"/>
              </a:xfrm>
              <a:prstGeom prst="rect">
                <a:avLst/>
              </a:prstGeom>
            </p:spPr>
            <p:txBody>
              <a:bodyPr anchor="ctr" rtlCol="false" tIns="50800" lIns="50800" bIns="50800" rIns="50800"/>
              <a:lstStyle/>
              <a:p>
                <a:pPr algn="ctr">
                  <a:lnSpc>
                    <a:spcPts val="2880"/>
                  </a:lnSpc>
                </a:pPr>
              </a:p>
            </p:txBody>
          </p:sp>
        </p:grpSp>
        <p:sp>
          <p:nvSpPr>
            <p:cNvPr name="TextBox 19" id="19"/>
            <p:cNvSpPr txBox="true"/>
            <p:nvPr/>
          </p:nvSpPr>
          <p:spPr>
            <a:xfrm rot="0">
              <a:off x="478972" y="319092"/>
              <a:ext cx="8336538" cy="473075"/>
            </a:xfrm>
            <a:prstGeom prst="rect">
              <a:avLst/>
            </a:prstGeom>
          </p:spPr>
          <p:txBody>
            <a:bodyPr anchor="t" rtlCol="false" tIns="0" lIns="0" bIns="0" rIns="0">
              <a:spAutoFit/>
            </a:bodyPr>
            <a:lstStyle/>
            <a:p>
              <a:pPr algn="l">
                <a:lnSpc>
                  <a:spcPts val="2880"/>
                </a:lnSpc>
              </a:pPr>
              <a:r>
                <a:rPr lang="en-US" sz="2400" b="true">
                  <a:solidFill>
                    <a:srgbClr val="FEFEFE"/>
                  </a:solidFill>
                  <a:latin typeface="Proxima Nova Bold"/>
                  <a:ea typeface="Proxima Nova Bold"/>
                  <a:cs typeface="Proxima Nova Bold"/>
                  <a:sym typeface="Proxima Nova Bold"/>
                </a:rPr>
                <a:t>Geo links</a:t>
              </a:r>
            </a:p>
          </p:txBody>
        </p:sp>
      </p:grpSp>
      <p:grpSp>
        <p:nvGrpSpPr>
          <p:cNvPr name="Group 20" id="20"/>
          <p:cNvGrpSpPr/>
          <p:nvPr/>
        </p:nvGrpSpPr>
        <p:grpSpPr>
          <a:xfrm rot="0">
            <a:off x="200" y="9712389"/>
            <a:ext cx="18288000" cy="574611"/>
            <a:chOff x="0" y="0"/>
            <a:chExt cx="24384000" cy="766148"/>
          </a:xfrm>
        </p:grpSpPr>
        <p:grpSp>
          <p:nvGrpSpPr>
            <p:cNvPr name="Group 21" id="21"/>
            <p:cNvGrpSpPr/>
            <p:nvPr/>
          </p:nvGrpSpPr>
          <p:grpSpPr>
            <a:xfrm rot="0">
              <a:off x="0" y="0"/>
              <a:ext cx="24384000" cy="766148"/>
              <a:chOff x="0" y="0"/>
              <a:chExt cx="24384000" cy="766148"/>
            </a:xfrm>
          </p:grpSpPr>
          <p:sp>
            <p:nvSpPr>
              <p:cNvPr name="Freeform 22" id="22"/>
              <p:cNvSpPr/>
              <p:nvPr/>
            </p:nvSpPr>
            <p:spPr>
              <a:xfrm flipH="false" flipV="false" rot="0">
                <a:off x="0" y="0"/>
                <a:ext cx="24384000" cy="766099"/>
              </a:xfrm>
              <a:custGeom>
                <a:avLst/>
                <a:gdLst/>
                <a:ahLst/>
                <a:cxnLst/>
                <a:rect r="r" b="b" t="t" l="l"/>
                <a:pathLst>
                  <a:path h="766099" w="24384000">
                    <a:moveTo>
                      <a:pt x="0" y="0"/>
                    </a:moveTo>
                    <a:lnTo>
                      <a:pt x="24384000" y="0"/>
                    </a:lnTo>
                    <a:lnTo>
                      <a:pt x="24384000" y="766099"/>
                    </a:lnTo>
                    <a:lnTo>
                      <a:pt x="0" y="766099"/>
                    </a:lnTo>
                    <a:close/>
                  </a:path>
                </a:pathLst>
              </a:custGeom>
              <a:solidFill>
                <a:srgbClr val="1D96DB"/>
              </a:solidFill>
            </p:spPr>
          </p:sp>
        </p:grpSp>
        <p:sp>
          <p:nvSpPr>
            <p:cNvPr name="Freeform 23" id="23"/>
            <p:cNvSpPr/>
            <p:nvPr/>
          </p:nvSpPr>
          <p:spPr>
            <a:xfrm flipH="false" flipV="false" rot="0">
              <a:off x="22199679" y="209408"/>
              <a:ext cx="1618927" cy="347333"/>
            </a:xfrm>
            <a:custGeom>
              <a:avLst/>
              <a:gdLst/>
              <a:ahLst/>
              <a:cxnLst/>
              <a:rect r="r" b="b" t="t" l="l"/>
              <a:pathLst>
                <a:path h="347333" w="1618927">
                  <a:moveTo>
                    <a:pt x="0" y="0"/>
                  </a:moveTo>
                  <a:lnTo>
                    <a:pt x="1618926" y="0"/>
                  </a:lnTo>
                  <a:lnTo>
                    <a:pt x="1618926" y="347333"/>
                  </a:lnTo>
                  <a:lnTo>
                    <a:pt x="0" y="347333"/>
                  </a:lnTo>
                  <a:lnTo>
                    <a:pt x="0" y="0"/>
                  </a:lnTo>
                  <a:close/>
                </a:path>
              </a:pathLst>
            </a:custGeom>
            <a:blipFill>
              <a:blip r:embed="rId6">
                <a:alphaModFix amt="70000"/>
                <a:extLst>
                  <a:ext uri="{96DAC541-7B7A-43D3-8B79-37D633B846F1}">
                    <asvg:svgBlip xmlns:asvg="http://schemas.microsoft.com/office/drawing/2016/SVG/main" r:embed="rId7"/>
                  </a:ext>
                </a:extLst>
              </a:blip>
              <a:stretch>
                <a:fillRect l="0" t="0" r="0" b="0"/>
              </a:stretch>
            </a:blipFill>
          </p:spPr>
        </p:sp>
      </p:grpSp>
      <p:sp>
        <p:nvSpPr>
          <p:cNvPr name="TextBox 24" id="24"/>
          <p:cNvSpPr txBox="true"/>
          <p:nvPr/>
        </p:nvSpPr>
        <p:spPr>
          <a:xfrm rot="0">
            <a:off x="1028700" y="3301756"/>
            <a:ext cx="7508798" cy="1716278"/>
          </a:xfrm>
          <a:prstGeom prst="rect">
            <a:avLst/>
          </a:prstGeom>
        </p:spPr>
        <p:txBody>
          <a:bodyPr anchor="t" rtlCol="false" tIns="0" lIns="0" bIns="0" rIns="0">
            <a:spAutoFit/>
          </a:bodyPr>
          <a:lstStyle/>
          <a:p>
            <a:pPr algn="l">
              <a:lnSpc>
                <a:spcPts val="3406"/>
              </a:lnSpc>
            </a:pPr>
            <a:r>
              <a:rPr lang="en-US" sz="2600">
                <a:solidFill>
                  <a:srgbClr val="FEFEFE"/>
                </a:solidFill>
                <a:latin typeface="Proxima Nova"/>
                <a:ea typeface="Proxima Nova"/>
                <a:cs typeface="Proxima Nova"/>
                <a:sym typeface="Proxima Nova"/>
              </a:rPr>
              <a:t>Tailor Navixy to your specific needs and extend its capabilities or embed telematics functionality into your apps using Navixy's app integration and development features.</a:t>
            </a:r>
          </a:p>
        </p:txBody>
      </p:sp>
      <p:sp>
        <p:nvSpPr>
          <p:cNvPr name="TextBox 25" id="25"/>
          <p:cNvSpPr txBox="true"/>
          <p:nvPr/>
        </p:nvSpPr>
        <p:spPr>
          <a:xfrm rot="0">
            <a:off x="1028700" y="1744315"/>
            <a:ext cx="5907516" cy="1438275"/>
          </a:xfrm>
          <a:prstGeom prst="rect">
            <a:avLst/>
          </a:prstGeom>
        </p:spPr>
        <p:txBody>
          <a:bodyPr anchor="t" rtlCol="false" tIns="0" lIns="0" bIns="0" rIns="0">
            <a:spAutoFit/>
          </a:bodyPr>
          <a:lstStyle/>
          <a:p>
            <a:pPr algn="l">
              <a:lnSpc>
                <a:spcPts val="5759"/>
              </a:lnSpc>
            </a:pPr>
            <a:r>
              <a:rPr lang="en-US" sz="4800" b="true">
                <a:solidFill>
                  <a:srgbClr val="FEFEFE"/>
                </a:solidFill>
                <a:latin typeface="Proxima Nova Bold"/>
                <a:ea typeface="Proxima Nova Bold"/>
                <a:cs typeface="Proxima Nova Bold"/>
                <a:sym typeface="Proxima Nova Bold"/>
              </a:rPr>
              <a:t>App integration</a:t>
            </a:r>
            <a:r>
              <a:rPr lang="en-US" sz="4800" b="true">
                <a:solidFill>
                  <a:srgbClr val="FEFEFE"/>
                </a:solidFill>
                <a:latin typeface="Proxima Nova Bold"/>
                <a:ea typeface="Proxima Nova Bold"/>
                <a:cs typeface="Proxima Nova Bold"/>
                <a:sym typeface="Proxima Nova Bold"/>
              </a:rPr>
              <a:t> </a:t>
            </a:r>
          </a:p>
          <a:p>
            <a:pPr algn="l">
              <a:lnSpc>
                <a:spcPts val="5759"/>
              </a:lnSpc>
              <a:spcBef>
                <a:spcPct val="0"/>
              </a:spcBef>
            </a:pPr>
            <a:r>
              <a:rPr lang="en-US" b="true" sz="4800">
                <a:solidFill>
                  <a:srgbClr val="FEFEFE"/>
                </a:solidFill>
                <a:latin typeface="Proxima Nova Bold"/>
                <a:ea typeface="Proxima Nova Bold"/>
                <a:cs typeface="Proxima Nova Bold"/>
                <a:sym typeface="Proxima Nova Bold"/>
              </a:rPr>
              <a:t>and development</a:t>
            </a:r>
          </a:p>
        </p:txBody>
      </p:sp>
    </p:spTree>
  </p:cSld>
  <p:clrMapOvr>
    <a:masterClrMapping/>
  </p:clrMapOvr>
  <p:transition spd="slow">
    <p:push dir="l"/>
  </p:transition>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00" y="0"/>
            <a:ext cx="18288200" cy="10287000"/>
          </a:xfrm>
          <a:custGeom>
            <a:avLst/>
            <a:gdLst/>
            <a:ahLst/>
            <a:cxnLst/>
            <a:rect r="r" b="b" t="t" l="l"/>
            <a:pathLst>
              <a:path h="10287000" w="18288200">
                <a:moveTo>
                  <a:pt x="0" y="0"/>
                </a:moveTo>
                <a:lnTo>
                  <a:pt x="18288200" y="0"/>
                </a:lnTo>
                <a:lnTo>
                  <a:pt x="18288200" y="10287000"/>
                </a:lnTo>
                <a:lnTo>
                  <a:pt x="0" y="10287000"/>
                </a:lnTo>
                <a:lnTo>
                  <a:pt x="0" y="0"/>
                </a:lnTo>
                <a:close/>
              </a:path>
            </a:pathLst>
          </a:custGeom>
          <a:blipFill>
            <a:blip r:embed="rId3"/>
            <a:stretch>
              <a:fillRect l="0" t="0" r="-1221" b="-1222"/>
            </a:stretch>
          </a:blipFill>
        </p:spPr>
      </p:sp>
      <p:sp>
        <p:nvSpPr>
          <p:cNvPr name="Freeform 3" id="3"/>
          <p:cNvSpPr/>
          <p:nvPr/>
        </p:nvSpPr>
        <p:spPr>
          <a:xfrm flipH="false" flipV="false" rot="0">
            <a:off x="8178909" y="1669352"/>
            <a:ext cx="12856874" cy="8579440"/>
          </a:xfrm>
          <a:custGeom>
            <a:avLst/>
            <a:gdLst/>
            <a:ahLst/>
            <a:cxnLst/>
            <a:rect r="r" b="b" t="t" l="l"/>
            <a:pathLst>
              <a:path h="8579440" w="12856874">
                <a:moveTo>
                  <a:pt x="0" y="0"/>
                </a:moveTo>
                <a:lnTo>
                  <a:pt x="12856874" y="0"/>
                </a:lnTo>
                <a:lnTo>
                  <a:pt x="12856874" y="8579440"/>
                </a:lnTo>
                <a:lnTo>
                  <a:pt x="0" y="8579440"/>
                </a:lnTo>
                <a:lnTo>
                  <a:pt x="0" y="0"/>
                </a:lnTo>
                <a:close/>
              </a:path>
            </a:pathLst>
          </a:custGeom>
          <a:blipFill>
            <a:blip r:embed="rId4"/>
            <a:stretch>
              <a:fillRect l="-869" t="-521" r="0" b="0"/>
            </a:stretch>
          </a:blipFill>
        </p:spPr>
      </p:sp>
      <p:grpSp>
        <p:nvGrpSpPr>
          <p:cNvPr name="Group 4" id="4"/>
          <p:cNvGrpSpPr/>
          <p:nvPr/>
        </p:nvGrpSpPr>
        <p:grpSpPr>
          <a:xfrm rot="0">
            <a:off x="1028700" y="5324475"/>
            <a:ext cx="6561805" cy="672697"/>
            <a:chOff x="0" y="0"/>
            <a:chExt cx="8749074" cy="896929"/>
          </a:xfrm>
        </p:grpSpPr>
        <p:sp>
          <p:nvSpPr>
            <p:cNvPr name="TextBox 5" id="5"/>
            <p:cNvSpPr txBox="true"/>
            <p:nvPr/>
          </p:nvSpPr>
          <p:spPr>
            <a:xfrm rot="0">
              <a:off x="670909" y="65079"/>
              <a:ext cx="8078164" cy="831850"/>
            </a:xfrm>
            <a:prstGeom prst="rect">
              <a:avLst/>
            </a:prstGeom>
          </p:spPr>
          <p:txBody>
            <a:bodyPr anchor="t" rtlCol="false" tIns="0" lIns="0" bIns="0" rIns="0">
              <a:spAutoFit/>
            </a:bodyPr>
            <a:lstStyle/>
            <a:p>
              <a:pPr algn="l">
                <a:lnSpc>
                  <a:spcPts val="2400"/>
                </a:lnSpc>
              </a:pPr>
              <a:r>
                <a:rPr lang="en-US" sz="2000">
                  <a:solidFill>
                    <a:srgbClr val="1090CF"/>
                  </a:solidFill>
                  <a:latin typeface="Roboto"/>
                  <a:ea typeface="Roboto"/>
                  <a:cs typeface="Roboto"/>
                  <a:sym typeface="Roboto"/>
                </a:rPr>
                <a:t>Effortless menu customisation: reorder, rename, </a:t>
              </a:r>
            </a:p>
            <a:p>
              <a:pPr algn="l">
                <a:lnSpc>
                  <a:spcPts val="2400"/>
                </a:lnSpc>
                <a:spcBef>
                  <a:spcPct val="0"/>
                </a:spcBef>
              </a:pPr>
              <a:r>
                <a:rPr lang="en-US" sz="2000">
                  <a:solidFill>
                    <a:srgbClr val="1090CF"/>
                  </a:solidFill>
                  <a:latin typeface="Roboto"/>
                  <a:ea typeface="Roboto"/>
                  <a:cs typeface="Roboto"/>
                  <a:sym typeface="Roboto"/>
                </a:rPr>
                <a:t>and group items.</a:t>
              </a:r>
            </a:p>
          </p:txBody>
        </p:sp>
        <p:sp>
          <p:nvSpPr>
            <p:cNvPr name="Freeform 6" id="6"/>
            <p:cNvSpPr/>
            <p:nvPr/>
          </p:nvSpPr>
          <p:spPr>
            <a:xfrm flipH="false" flipV="false" rot="0">
              <a:off x="0" y="0"/>
              <a:ext cx="574658" cy="574658"/>
            </a:xfrm>
            <a:custGeom>
              <a:avLst/>
              <a:gdLst/>
              <a:ahLst/>
              <a:cxnLst/>
              <a:rect r="r" b="b" t="t" l="l"/>
              <a:pathLst>
                <a:path h="574658" w="574658">
                  <a:moveTo>
                    <a:pt x="0" y="0"/>
                  </a:moveTo>
                  <a:lnTo>
                    <a:pt x="574658" y="0"/>
                  </a:lnTo>
                  <a:lnTo>
                    <a:pt x="574658" y="574658"/>
                  </a:lnTo>
                  <a:lnTo>
                    <a:pt x="0" y="574658"/>
                  </a:lnTo>
                  <a:lnTo>
                    <a:pt x="0" y="0"/>
                  </a:lnTo>
                  <a:close/>
                </a:path>
              </a:pathLst>
            </a:custGeom>
            <a:blipFill>
              <a:blip r:embed="rId5"/>
              <a:stretch>
                <a:fillRect l="0" t="0" r="0" b="0"/>
              </a:stretch>
            </a:blipFill>
          </p:spPr>
        </p:sp>
      </p:grpSp>
      <p:grpSp>
        <p:nvGrpSpPr>
          <p:cNvPr name="Group 7" id="7"/>
          <p:cNvGrpSpPr/>
          <p:nvPr/>
        </p:nvGrpSpPr>
        <p:grpSpPr>
          <a:xfrm rot="0">
            <a:off x="1028700" y="6343954"/>
            <a:ext cx="6561805" cy="672697"/>
            <a:chOff x="0" y="0"/>
            <a:chExt cx="8749074" cy="896929"/>
          </a:xfrm>
        </p:grpSpPr>
        <p:sp>
          <p:nvSpPr>
            <p:cNvPr name="TextBox 8" id="8"/>
            <p:cNvSpPr txBox="true"/>
            <p:nvPr/>
          </p:nvSpPr>
          <p:spPr>
            <a:xfrm rot="0">
              <a:off x="670909" y="65079"/>
              <a:ext cx="8078164" cy="831850"/>
            </a:xfrm>
            <a:prstGeom prst="rect">
              <a:avLst/>
            </a:prstGeom>
          </p:spPr>
          <p:txBody>
            <a:bodyPr anchor="t" rtlCol="false" tIns="0" lIns="0" bIns="0" rIns="0">
              <a:spAutoFit/>
            </a:bodyPr>
            <a:lstStyle/>
            <a:p>
              <a:pPr algn="l">
                <a:lnSpc>
                  <a:spcPts val="2400"/>
                </a:lnSpc>
                <a:spcBef>
                  <a:spcPct val="0"/>
                </a:spcBef>
              </a:pPr>
              <a:r>
                <a:rPr lang="en-US" sz="2000">
                  <a:solidFill>
                    <a:srgbClr val="1090CF"/>
                  </a:solidFill>
                  <a:latin typeface="Roboto"/>
                  <a:ea typeface="Roboto"/>
                  <a:cs typeface="Roboto"/>
                  <a:sym typeface="Roboto"/>
                </a:rPr>
                <a:t>Improved navigation for faster access to critical functions.</a:t>
              </a:r>
            </a:p>
          </p:txBody>
        </p:sp>
        <p:sp>
          <p:nvSpPr>
            <p:cNvPr name="Freeform 9" id="9"/>
            <p:cNvSpPr/>
            <p:nvPr/>
          </p:nvSpPr>
          <p:spPr>
            <a:xfrm flipH="false" flipV="false" rot="0">
              <a:off x="0" y="0"/>
              <a:ext cx="574658" cy="574658"/>
            </a:xfrm>
            <a:custGeom>
              <a:avLst/>
              <a:gdLst/>
              <a:ahLst/>
              <a:cxnLst/>
              <a:rect r="r" b="b" t="t" l="l"/>
              <a:pathLst>
                <a:path h="574658" w="574658">
                  <a:moveTo>
                    <a:pt x="0" y="0"/>
                  </a:moveTo>
                  <a:lnTo>
                    <a:pt x="574658" y="0"/>
                  </a:lnTo>
                  <a:lnTo>
                    <a:pt x="574658" y="574658"/>
                  </a:lnTo>
                  <a:lnTo>
                    <a:pt x="0" y="574658"/>
                  </a:lnTo>
                  <a:lnTo>
                    <a:pt x="0" y="0"/>
                  </a:lnTo>
                  <a:close/>
                </a:path>
              </a:pathLst>
            </a:custGeom>
            <a:blipFill>
              <a:blip r:embed="rId5"/>
              <a:stretch>
                <a:fillRect l="0" t="0" r="0" b="0"/>
              </a:stretch>
            </a:blipFill>
          </p:spPr>
        </p:sp>
      </p:grpSp>
      <p:grpSp>
        <p:nvGrpSpPr>
          <p:cNvPr name="Group 10" id="10"/>
          <p:cNvGrpSpPr/>
          <p:nvPr/>
        </p:nvGrpSpPr>
        <p:grpSpPr>
          <a:xfrm rot="0">
            <a:off x="1028700" y="7363432"/>
            <a:ext cx="6561805" cy="672697"/>
            <a:chOff x="0" y="0"/>
            <a:chExt cx="8749074" cy="896929"/>
          </a:xfrm>
        </p:grpSpPr>
        <p:sp>
          <p:nvSpPr>
            <p:cNvPr name="TextBox 11" id="11"/>
            <p:cNvSpPr txBox="true"/>
            <p:nvPr/>
          </p:nvSpPr>
          <p:spPr>
            <a:xfrm rot="0">
              <a:off x="670909" y="65079"/>
              <a:ext cx="8078164" cy="831850"/>
            </a:xfrm>
            <a:prstGeom prst="rect">
              <a:avLst/>
            </a:prstGeom>
          </p:spPr>
          <p:txBody>
            <a:bodyPr anchor="t" rtlCol="false" tIns="0" lIns="0" bIns="0" rIns="0">
              <a:spAutoFit/>
            </a:bodyPr>
            <a:lstStyle/>
            <a:p>
              <a:pPr algn="l">
                <a:lnSpc>
                  <a:spcPts val="2400"/>
                </a:lnSpc>
                <a:spcBef>
                  <a:spcPct val="0"/>
                </a:spcBef>
              </a:pPr>
              <a:r>
                <a:rPr lang="en-US" sz="2000">
                  <a:solidFill>
                    <a:srgbClr val="1090CF"/>
                  </a:solidFill>
                  <a:latin typeface="Roboto"/>
                  <a:ea typeface="Roboto"/>
                  <a:cs typeface="Roboto"/>
                  <a:sym typeface="Roboto"/>
                </a:rPr>
                <a:t>Personalised interface without coding or technical support.</a:t>
              </a:r>
            </a:p>
          </p:txBody>
        </p:sp>
        <p:sp>
          <p:nvSpPr>
            <p:cNvPr name="Freeform 12" id="12"/>
            <p:cNvSpPr/>
            <p:nvPr/>
          </p:nvSpPr>
          <p:spPr>
            <a:xfrm flipH="false" flipV="false" rot="0">
              <a:off x="0" y="0"/>
              <a:ext cx="574658" cy="574658"/>
            </a:xfrm>
            <a:custGeom>
              <a:avLst/>
              <a:gdLst/>
              <a:ahLst/>
              <a:cxnLst/>
              <a:rect r="r" b="b" t="t" l="l"/>
              <a:pathLst>
                <a:path h="574658" w="574658">
                  <a:moveTo>
                    <a:pt x="0" y="0"/>
                  </a:moveTo>
                  <a:lnTo>
                    <a:pt x="574658" y="0"/>
                  </a:lnTo>
                  <a:lnTo>
                    <a:pt x="574658" y="574658"/>
                  </a:lnTo>
                  <a:lnTo>
                    <a:pt x="0" y="574658"/>
                  </a:lnTo>
                  <a:lnTo>
                    <a:pt x="0" y="0"/>
                  </a:lnTo>
                  <a:close/>
                </a:path>
              </a:pathLst>
            </a:custGeom>
            <a:blipFill>
              <a:blip r:embed="rId5"/>
              <a:stretch>
                <a:fillRect l="0" t="0" r="0" b="0"/>
              </a:stretch>
            </a:blipFill>
          </p:spPr>
        </p:sp>
      </p:grpSp>
      <p:grpSp>
        <p:nvGrpSpPr>
          <p:cNvPr name="Group 13" id="13"/>
          <p:cNvGrpSpPr/>
          <p:nvPr/>
        </p:nvGrpSpPr>
        <p:grpSpPr>
          <a:xfrm rot="0">
            <a:off x="1028700" y="1019175"/>
            <a:ext cx="3894369" cy="472945"/>
            <a:chOff x="0" y="0"/>
            <a:chExt cx="994950" cy="120830"/>
          </a:xfrm>
        </p:grpSpPr>
        <p:sp>
          <p:nvSpPr>
            <p:cNvPr name="Freeform 14" id="14"/>
            <p:cNvSpPr/>
            <p:nvPr/>
          </p:nvSpPr>
          <p:spPr>
            <a:xfrm flipH="false" flipV="false" rot="0">
              <a:off x="0" y="0"/>
              <a:ext cx="994950" cy="120830"/>
            </a:xfrm>
            <a:custGeom>
              <a:avLst/>
              <a:gdLst/>
              <a:ahLst/>
              <a:cxnLst/>
              <a:rect r="r" b="b" t="t" l="l"/>
              <a:pathLst>
                <a:path h="120830" w="994950">
                  <a:moveTo>
                    <a:pt x="19880" y="0"/>
                  </a:moveTo>
                  <a:lnTo>
                    <a:pt x="975070" y="0"/>
                  </a:lnTo>
                  <a:cubicBezTo>
                    <a:pt x="980342" y="0"/>
                    <a:pt x="985399" y="2094"/>
                    <a:pt x="989127" y="5823"/>
                  </a:cubicBezTo>
                  <a:cubicBezTo>
                    <a:pt x="992855" y="9551"/>
                    <a:pt x="994950" y="14607"/>
                    <a:pt x="994950" y="19880"/>
                  </a:cubicBezTo>
                  <a:lnTo>
                    <a:pt x="994950" y="100950"/>
                  </a:lnTo>
                  <a:cubicBezTo>
                    <a:pt x="994950" y="106223"/>
                    <a:pt x="992855" y="111279"/>
                    <a:pt x="989127" y="115007"/>
                  </a:cubicBezTo>
                  <a:cubicBezTo>
                    <a:pt x="985399" y="118736"/>
                    <a:pt x="980342" y="120830"/>
                    <a:pt x="975070" y="120830"/>
                  </a:cubicBezTo>
                  <a:lnTo>
                    <a:pt x="19880" y="120830"/>
                  </a:lnTo>
                  <a:cubicBezTo>
                    <a:pt x="14607" y="120830"/>
                    <a:pt x="9551" y="118736"/>
                    <a:pt x="5823" y="115007"/>
                  </a:cubicBezTo>
                  <a:cubicBezTo>
                    <a:pt x="2094" y="111279"/>
                    <a:pt x="0" y="106223"/>
                    <a:pt x="0" y="100950"/>
                  </a:cubicBezTo>
                  <a:lnTo>
                    <a:pt x="0" y="19880"/>
                  </a:lnTo>
                  <a:cubicBezTo>
                    <a:pt x="0" y="14607"/>
                    <a:pt x="2094" y="9551"/>
                    <a:pt x="5823" y="5823"/>
                  </a:cubicBezTo>
                  <a:cubicBezTo>
                    <a:pt x="9551" y="2094"/>
                    <a:pt x="14607" y="0"/>
                    <a:pt x="19880" y="0"/>
                  </a:cubicBezTo>
                  <a:close/>
                </a:path>
              </a:pathLst>
            </a:custGeom>
            <a:solidFill>
              <a:srgbClr val="CAE9FF"/>
            </a:solidFill>
          </p:spPr>
        </p:sp>
        <p:sp>
          <p:nvSpPr>
            <p:cNvPr name="TextBox 15" id="15"/>
            <p:cNvSpPr txBox="true"/>
            <p:nvPr/>
          </p:nvSpPr>
          <p:spPr>
            <a:xfrm>
              <a:off x="0" y="-28575"/>
              <a:ext cx="994950" cy="149405"/>
            </a:xfrm>
            <a:prstGeom prst="rect">
              <a:avLst/>
            </a:prstGeom>
          </p:spPr>
          <p:txBody>
            <a:bodyPr anchor="ctr" rtlCol="false" tIns="52369" lIns="52369" bIns="52369" rIns="52369"/>
            <a:lstStyle/>
            <a:p>
              <a:pPr algn="l">
                <a:lnSpc>
                  <a:spcPts val="2483"/>
                </a:lnSpc>
              </a:pPr>
              <a:r>
                <a:rPr lang="en-US" sz="1800" b="true">
                  <a:solidFill>
                    <a:srgbClr val="1090CF"/>
                  </a:solidFill>
                  <a:latin typeface="Proxima Nova Bold"/>
                  <a:ea typeface="Proxima Nova Bold"/>
                  <a:cs typeface="Proxima Nova Bold"/>
                  <a:sym typeface="Proxima Nova Bold"/>
                </a:rPr>
                <a:t>  App integration and development</a:t>
              </a:r>
            </a:p>
          </p:txBody>
        </p:sp>
      </p:grpSp>
      <p:sp>
        <p:nvSpPr>
          <p:cNvPr name="TextBox 16" id="16"/>
          <p:cNvSpPr txBox="true"/>
          <p:nvPr/>
        </p:nvSpPr>
        <p:spPr>
          <a:xfrm rot="0">
            <a:off x="1028700" y="1744315"/>
            <a:ext cx="7453289" cy="1438275"/>
          </a:xfrm>
          <a:prstGeom prst="rect">
            <a:avLst/>
          </a:prstGeom>
        </p:spPr>
        <p:txBody>
          <a:bodyPr anchor="t" rtlCol="false" tIns="0" lIns="0" bIns="0" rIns="0">
            <a:spAutoFit/>
          </a:bodyPr>
          <a:lstStyle/>
          <a:p>
            <a:pPr algn="l">
              <a:lnSpc>
                <a:spcPts val="5759"/>
              </a:lnSpc>
              <a:spcBef>
                <a:spcPct val="0"/>
              </a:spcBef>
            </a:pPr>
            <a:r>
              <a:rPr lang="en-US" b="true" sz="4800">
                <a:solidFill>
                  <a:srgbClr val="28323A"/>
                </a:solidFill>
                <a:latin typeface="Proxima Nova Bold"/>
                <a:ea typeface="Proxima Nova Bold"/>
                <a:cs typeface="Proxima Nova Bold"/>
                <a:sym typeface="Proxima Nova Bold"/>
              </a:rPr>
              <a:t>A no-code customizable menu</a:t>
            </a:r>
          </a:p>
        </p:txBody>
      </p:sp>
      <p:sp>
        <p:nvSpPr>
          <p:cNvPr name="TextBox 17" id="17"/>
          <p:cNvSpPr txBox="true"/>
          <p:nvPr/>
        </p:nvSpPr>
        <p:spPr>
          <a:xfrm rot="0">
            <a:off x="1028700" y="3334990"/>
            <a:ext cx="7788739" cy="1438275"/>
          </a:xfrm>
          <a:prstGeom prst="rect">
            <a:avLst/>
          </a:prstGeom>
        </p:spPr>
        <p:txBody>
          <a:bodyPr anchor="t" rtlCol="false" tIns="0" lIns="0" bIns="0" rIns="0">
            <a:spAutoFit/>
          </a:bodyPr>
          <a:lstStyle/>
          <a:p>
            <a:pPr algn="l">
              <a:lnSpc>
                <a:spcPts val="2880"/>
              </a:lnSpc>
              <a:spcBef>
                <a:spcPct val="0"/>
              </a:spcBef>
            </a:pPr>
            <a:r>
              <a:rPr lang="en-US" sz="2400">
                <a:solidFill>
                  <a:srgbClr val="28323A"/>
                </a:solidFill>
                <a:latin typeface="Proxima Nova"/>
                <a:ea typeface="Proxima Nova"/>
                <a:cs typeface="Proxima Nova"/>
                <a:sym typeface="Proxima Nova"/>
              </a:rPr>
              <a:t>Easily customise the platform’s interface with Menu Editor to improve navigation and user experience. Simplify deployment, accelerate transitions from other platforms, and align the system with specific business needs.</a:t>
            </a:r>
          </a:p>
        </p:txBody>
      </p:sp>
      <p:grpSp>
        <p:nvGrpSpPr>
          <p:cNvPr name="Group 18" id="18"/>
          <p:cNvGrpSpPr/>
          <p:nvPr/>
        </p:nvGrpSpPr>
        <p:grpSpPr>
          <a:xfrm rot="0">
            <a:off x="200" y="9712389"/>
            <a:ext cx="18288000" cy="574611"/>
            <a:chOff x="0" y="0"/>
            <a:chExt cx="24384000" cy="766148"/>
          </a:xfrm>
        </p:grpSpPr>
        <p:grpSp>
          <p:nvGrpSpPr>
            <p:cNvPr name="Group 19" id="19"/>
            <p:cNvGrpSpPr/>
            <p:nvPr/>
          </p:nvGrpSpPr>
          <p:grpSpPr>
            <a:xfrm rot="0">
              <a:off x="0" y="0"/>
              <a:ext cx="24384000" cy="766148"/>
              <a:chOff x="0" y="0"/>
              <a:chExt cx="24384000" cy="766148"/>
            </a:xfrm>
          </p:grpSpPr>
          <p:sp>
            <p:nvSpPr>
              <p:cNvPr name="Freeform 20" id="20"/>
              <p:cNvSpPr/>
              <p:nvPr/>
            </p:nvSpPr>
            <p:spPr>
              <a:xfrm flipH="false" flipV="false" rot="0">
                <a:off x="0" y="0"/>
                <a:ext cx="24384000" cy="766099"/>
              </a:xfrm>
              <a:custGeom>
                <a:avLst/>
                <a:gdLst/>
                <a:ahLst/>
                <a:cxnLst/>
                <a:rect r="r" b="b" t="t" l="l"/>
                <a:pathLst>
                  <a:path h="766099" w="24384000">
                    <a:moveTo>
                      <a:pt x="0" y="0"/>
                    </a:moveTo>
                    <a:lnTo>
                      <a:pt x="24384000" y="0"/>
                    </a:lnTo>
                    <a:lnTo>
                      <a:pt x="24384000" y="766099"/>
                    </a:lnTo>
                    <a:lnTo>
                      <a:pt x="0" y="766099"/>
                    </a:lnTo>
                    <a:close/>
                  </a:path>
                </a:pathLst>
              </a:custGeom>
              <a:solidFill>
                <a:srgbClr val="1D96DB"/>
              </a:solidFill>
            </p:spPr>
          </p:sp>
        </p:grpSp>
        <p:sp>
          <p:nvSpPr>
            <p:cNvPr name="Freeform 21" id="21"/>
            <p:cNvSpPr/>
            <p:nvPr/>
          </p:nvSpPr>
          <p:spPr>
            <a:xfrm flipH="false" flipV="false" rot="0">
              <a:off x="22199679" y="209408"/>
              <a:ext cx="1618927" cy="347333"/>
            </a:xfrm>
            <a:custGeom>
              <a:avLst/>
              <a:gdLst/>
              <a:ahLst/>
              <a:cxnLst/>
              <a:rect r="r" b="b" t="t" l="l"/>
              <a:pathLst>
                <a:path h="347333" w="1618927">
                  <a:moveTo>
                    <a:pt x="0" y="0"/>
                  </a:moveTo>
                  <a:lnTo>
                    <a:pt x="1618926" y="0"/>
                  </a:lnTo>
                  <a:lnTo>
                    <a:pt x="1618926" y="347333"/>
                  </a:lnTo>
                  <a:lnTo>
                    <a:pt x="0" y="347333"/>
                  </a:lnTo>
                  <a:lnTo>
                    <a:pt x="0" y="0"/>
                  </a:lnTo>
                  <a:close/>
                </a:path>
              </a:pathLst>
            </a:custGeom>
            <a:blipFill>
              <a:blip r:embed="rId6">
                <a:alphaModFix amt="70000"/>
                <a:extLst>
                  <a:ext uri="{96DAC541-7B7A-43D3-8B79-37D633B846F1}">
                    <asvg:svgBlip xmlns:asvg="http://schemas.microsoft.com/office/drawing/2016/SVG/main" r:embed="rId7"/>
                  </a:ext>
                </a:extLst>
              </a:blip>
              <a:stretch>
                <a:fillRect l="0" t="0" r="0" b="0"/>
              </a:stretch>
            </a:blipFill>
          </p:spPr>
        </p:sp>
      </p:grpSp>
    </p:spTree>
  </p:cSld>
  <p:clrMapOvr>
    <a:masterClrMapping/>
  </p:clrMapOvr>
  <p:transition spd="slow">
    <p:push dir="l"/>
  </p:transition>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1297182" y="1354119"/>
            <a:ext cx="11301259" cy="2740555"/>
          </a:xfrm>
          <a:custGeom>
            <a:avLst/>
            <a:gdLst/>
            <a:ahLst/>
            <a:cxnLst/>
            <a:rect r="r" b="b" t="t" l="l"/>
            <a:pathLst>
              <a:path h="2740555" w="11301259">
                <a:moveTo>
                  <a:pt x="0" y="0"/>
                </a:moveTo>
                <a:lnTo>
                  <a:pt x="11301259" y="0"/>
                </a:lnTo>
                <a:lnTo>
                  <a:pt x="11301259" y="2740555"/>
                </a:lnTo>
                <a:lnTo>
                  <a:pt x="0" y="2740555"/>
                </a:lnTo>
                <a:lnTo>
                  <a:pt x="0" y="0"/>
                </a:lnTo>
                <a:close/>
              </a:path>
            </a:pathLst>
          </a:custGeom>
          <a:blipFill>
            <a:blip r:embed="rId3">
              <a:alphaModFix amt="60000"/>
            </a:blip>
            <a:stretch>
              <a:fillRect l="0" t="0" r="0" b="0"/>
            </a:stretch>
          </a:blipFill>
        </p:spPr>
      </p:sp>
      <p:sp>
        <p:nvSpPr>
          <p:cNvPr name="Freeform 3" id="3"/>
          <p:cNvSpPr/>
          <p:nvPr/>
        </p:nvSpPr>
        <p:spPr>
          <a:xfrm flipH="false" flipV="false" rot="0">
            <a:off x="9144000" y="4718913"/>
            <a:ext cx="11301259" cy="2740555"/>
          </a:xfrm>
          <a:custGeom>
            <a:avLst/>
            <a:gdLst/>
            <a:ahLst/>
            <a:cxnLst/>
            <a:rect r="r" b="b" t="t" l="l"/>
            <a:pathLst>
              <a:path h="2740555" w="11301259">
                <a:moveTo>
                  <a:pt x="0" y="0"/>
                </a:moveTo>
                <a:lnTo>
                  <a:pt x="11301259" y="0"/>
                </a:lnTo>
                <a:lnTo>
                  <a:pt x="11301259" y="2740555"/>
                </a:lnTo>
                <a:lnTo>
                  <a:pt x="0" y="2740555"/>
                </a:lnTo>
                <a:lnTo>
                  <a:pt x="0" y="0"/>
                </a:lnTo>
                <a:close/>
              </a:path>
            </a:pathLst>
          </a:custGeom>
          <a:blipFill>
            <a:blip r:embed="rId3">
              <a:alphaModFix amt="60000"/>
            </a:blip>
            <a:stretch>
              <a:fillRect l="0" t="0" r="0" b="0"/>
            </a:stretch>
          </a:blipFill>
        </p:spPr>
      </p:sp>
      <p:sp>
        <p:nvSpPr>
          <p:cNvPr name="Freeform 4" id="4"/>
          <p:cNvSpPr/>
          <p:nvPr/>
        </p:nvSpPr>
        <p:spPr>
          <a:xfrm flipH="false" flipV="false" rot="0">
            <a:off x="200" y="0"/>
            <a:ext cx="18288200" cy="10287000"/>
          </a:xfrm>
          <a:custGeom>
            <a:avLst/>
            <a:gdLst/>
            <a:ahLst/>
            <a:cxnLst/>
            <a:rect r="r" b="b" t="t" l="l"/>
            <a:pathLst>
              <a:path h="10287000" w="18288200">
                <a:moveTo>
                  <a:pt x="0" y="0"/>
                </a:moveTo>
                <a:lnTo>
                  <a:pt x="18288200" y="0"/>
                </a:lnTo>
                <a:lnTo>
                  <a:pt x="18288200" y="10287000"/>
                </a:lnTo>
                <a:lnTo>
                  <a:pt x="0" y="10287000"/>
                </a:lnTo>
                <a:lnTo>
                  <a:pt x="0" y="0"/>
                </a:lnTo>
                <a:close/>
              </a:path>
            </a:pathLst>
          </a:custGeom>
          <a:blipFill>
            <a:blip r:embed="rId4"/>
            <a:stretch>
              <a:fillRect l="0" t="0" r="-1221" b="-1222"/>
            </a:stretch>
          </a:blipFill>
        </p:spPr>
      </p:sp>
      <p:sp>
        <p:nvSpPr>
          <p:cNvPr name="Freeform 5" id="5"/>
          <p:cNvSpPr/>
          <p:nvPr/>
        </p:nvSpPr>
        <p:spPr>
          <a:xfrm flipH="false" flipV="false" rot="0">
            <a:off x="1028700" y="5482894"/>
            <a:ext cx="840983" cy="657629"/>
          </a:xfrm>
          <a:custGeom>
            <a:avLst/>
            <a:gdLst/>
            <a:ahLst/>
            <a:cxnLst/>
            <a:rect r="r" b="b" t="t" l="l"/>
            <a:pathLst>
              <a:path h="657629" w="840983">
                <a:moveTo>
                  <a:pt x="0" y="0"/>
                </a:moveTo>
                <a:lnTo>
                  <a:pt x="840983" y="0"/>
                </a:lnTo>
                <a:lnTo>
                  <a:pt x="840983" y="657629"/>
                </a:lnTo>
                <a:lnTo>
                  <a:pt x="0" y="657629"/>
                </a:lnTo>
                <a:lnTo>
                  <a:pt x="0" y="0"/>
                </a:lnTo>
                <a:close/>
              </a:path>
            </a:pathLst>
          </a:custGeom>
          <a:blipFill>
            <a:blip r:embed="rId5"/>
            <a:stretch>
              <a:fillRect l="0" t="0" r="0" b="0"/>
            </a:stretch>
          </a:blipFill>
        </p:spPr>
      </p:sp>
      <p:sp>
        <p:nvSpPr>
          <p:cNvPr name="TextBox 6" id="6"/>
          <p:cNvSpPr txBox="true"/>
          <p:nvPr/>
        </p:nvSpPr>
        <p:spPr>
          <a:xfrm rot="0">
            <a:off x="2093075" y="5459284"/>
            <a:ext cx="2609850" cy="714375"/>
          </a:xfrm>
          <a:prstGeom prst="rect">
            <a:avLst/>
          </a:prstGeom>
        </p:spPr>
        <p:txBody>
          <a:bodyPr anchor="t" rtlCol="false" tIns="0" lIns="0" bIns="0" rIns="0">
            <a:spAutoFit/>
          </a:bodyPr>
          <a:lstStyle/>
          <a:p>
            <a:pPr algn="l">
              <a:lnSpc>
                <a:spcPts val="2880"/>
              </a:lnSpc>
            </a:pPr>
            <a:r>
              <a:rPr lang="en-US" sz="2400" b="true">
                <a:solidFill>
                  <a:srgbClr val="1090CF"/>
                </a:solidFill>
                <a:latin typeface="Proxima Nova Bold"/>
                <a:ea typeface="Proxima Nova Bold"/>
                <a:cs typeface="Proxima Nova Bold"/>
                <a:sym typeface="Proxima Nova Bold"/>
              </a:rPr>
              <a:t>App embedding via i-frame</a:t>
            </a:r>
          </a:p>
        </p:txBody>
      </p:sp>
      <p:grpSp>
        <p:nvGrpSpPr>
          <p:cNvPr name="Group 7" id="7"/>
          <p:cNvGrpSpPr/>
          <p:nvPr/>
        </p:nvGrpSpPr>
        <p:grpSpPr>
          <a:xfrm rot="0">
            <a:off x="1028700" y="6685114"/>
            <a:ext cx="4293638" cy="774354"/>
            <a:chOff x="0" y="0"/>
            <a:chExt cx="5724851" cy="1032472"/>
          </a:xfrm>
        </p:grpSpPr>
        <p:sp>
          <p:nvSpPr>
            <p:cNvPr name="Freeform 8" id="8"/>
            <p:cNvSpPr/>
            <p:nvPr/>
          </p:nvSpPr>
          <p:spPr>
            <a:xfrm flipH="false" flipV="false" rot="0">
              <a:off x="0" y="0"/>
              <a:ext cx="1036474" cy="1032472"/>
            </a:xfrm>
            <a:custGeom>
              <a:avLst/>
              <a:gdLst/>
              <a:ahLst/>
              <a:cxnLst/>
              <a:rect r="r" b="b" t="t" l="l"/>
              <a:pathLst>
                <a:path h="1032472" w="1036474">
                  <a:moveTo>
                    <a:pt x="0" y="0"/>
                  </a:moveTo>
                  <a:lnTo>
                    <a:pt x="1036474" y="0"/>
                  </a:lnTo>
                  <a:lnTo>
                    <a:pt x="1036474" y="1032472"/>
                  </a:lnTo>
                  <a:lnTo>
                    <a:pt x="0" y="1032472"/>
                  </a:lnTo>
                  <a:lnTo>
                    <a:pt x="0" y="0"/>
                  </a:lnTo>
                  <a:close/>
                </a:path>
              </a:pathLst>
            </a:custGeom>
            <a:blipFill>
              <a:blip r:embed="rId6"/>
              <a:stretch>
                <a:fillRect l="0" t="0" r="0" b="0"/>
              </a:stretch>
            </a:blipFill>
          </p:spPr>
        </p:sp>
        <p:sp>
          <p:nvSpPr>
            <p:cNvPr name="TextBox 9" id="9"/>
            <p:cNvSpPr txBox="true"/>
            <p:nvPr/>
          </p:nvSpPr>
          <p:spPr>
            <a:xfrm rot="0">
              <a:off x="1404223" y="9525"/>
              <a:ext cx="4320628" cy="955675"/>
            </a:xfrm>
            <a:prstGeom prst="rect">
              <a:avLst/>
            </a:prstGeom>
          </p:spPr>
          <p:txBody>
            <a:bodyPr anchor="t" rtlCol="false" tIns="0" lIns="0" bIns="0" rIns="0">
              <a:spAutoFit/>
            </a:bodyPr>
            <a:lstStyle/>
            <a:p>
              <a:pPr algn="l">
                <a:lnSpc>
                  <a:spcPts val="2880"/>
                </a:lnSpc>
              </a:pPr>
              <a:r>
                <a:rPr lang="en-US" sz="2400" b="true">
                  <a:solidFill>
                    <a:srgbClr val="1090CF"/>
                  </a:solidFill>
                  <a:latin typeface="Proxima Nova Bold"/>
                  <a:ea typeface="Proxima Nova Bold"/>
                  <a:cs typeface="Proxima Nova Bold"/>
                  <a:sym typeface="Proxima Nova Bold"/>
                </a:rPr>
                <a:t>Adding custom apps via API</a:t>
              </a:r>
            </a:p>
          </p:txBody>
        </p:sp>
      </p:grpSp>
      <p:sp>
        <p:nvSpPr>
          <p:cNvPr name="TextBox 10" id="10"/>
          <p:cNvSpPr txBox="true"/>
          <p:nvPr/>
        </p:nvSpPr>
        <p:spPr>
          <a:xfrm rot="0">
            <a:off x="1028700" y="1744315"/>
            <a:ext cx="7453289" cy="714375"/>
          </a:xfrm>
          <a:prstGeom prst="rect">
            <a:avLst/>
          </a:prstGeom>
        </p:spPr>
        <p:txBody>
          <a:bodyPr anchor="t" rtlCol="false" tIns="0" lIns="0" bIns="0" rIns="0">
            <a:spAutoFit/>
          </a:bodyPr>
          <a:lstStyle/>
          <a:p>
            <a:pPr algn="l">
              <a:lnSpc>
                <a:spcPts val="5759"/>
              </a:lnSpc>
              <a:spcBef>
                <a:spcPct val="0"/>
              </a:spcBef>
            </a:pPr>
            <a:r>
              <a:rPr lang="en-US" b="true" sz="4800">
                <a:solidFill>
                  <a:srgbClr val="28323A"/>
                </a:solidFill>
                <a:latin typeface="Proxima Nova Bold"/>
                <a:ea typeface="Proxima Nova Bold"/>
                <a:cs typeface="Proxima Nova Bold"/>
                <a:sym typeface="Proxima Nova Bold"/>
              </a:rPr>
              <a:t>Integrated UX</a:t>
            </a:r>
          </a:p>
        </p:txBody>
      </p:sp>
      <p:sp>
        <p:nvSpPr>
          <p:cNvPr name="TextBox 11" id="11"/>
          <p:cNvSpPr txBox="true"/>
          <p:nvPr/>
        </p:nvSpPr>
        <p:spPr>
          <a:xfrm rot="0">
            <a:off x="1028700" y="2572594"/>
            <a:ext cx="6947485" cy="2162175"/>
          </a:xfrm>
          <a:prstGeom prst="rect">
            <a:avLst/>
          </a:prstGeom>
        </p:spPr>
        <p:txBody>
          <a:bodyPr anchor="t" rtlCol="false" tIns="0" lIns="0" bIns="0" rIns="0">
            <a:spAutoFit/>
          </a:bodyPr>
          <a:lstStyle/>
          <a:p>
            <a:pPr algn="l">
              <a:lnSpc>
                <a:spcPts val="2880"/>
              </a:lnSpc>
              <a:spcBef>
                <a:spcPct val="0"/>
              </a:spcBef>
            </a:pPr>
            <a:r>
              <a:rPr lang="en-US" sz="2400">
                <a:solidFill>
                  <a:srgbClr val="28323A"/>
                </a:solidFill>
                <a:latin typeface="Proxima Nova"/>
                <a:ea typeface="Proxima Nova"/>
                <a:cs typeface="Proxima Nova"/>
                <a:sym typeface="Proxima Nova"/>
              </a:rPr>
              <a:t>Expand Navixy's functionality with </a:t>
            </a:r>
            <a:r>
              <a:rPr lang="en-US" sz="2400" u="sng">
                <a:solidFill>
                  <a:srgbClr val="1090CF"/>
                </a:solidFill>
                <a:latin typeface="Proxima Nova"/>
                <a:ea typeface="Proxima Nova"/>
                <a:cs typeface="Proxima Nova"/>
                <a:sym typeface="Proxima Nova"/>
                <a:hlinkClick r:id="rId7" tooltip="https://www.navixy.com/docs/navixy-api/user-api/backend-api/resources/commons/user/applications"/>
              </a:rPr>
              <a:t>apps and plugins</a:t>
            </a:r>
            <a:r>
              <a:rPr lang="en-US" sz="2400">
                <a:solidFill>
                  <a:srgbClr val="28323A"/>
                </a:solidFill>
                <a:latin typeface="Proxima Nova"/>
                <a:ea typeface="Proxima Nova"/>
                <a:cs typeface="Proxima Nova"/>
                <a:sym typeface="Proxima Nova"/>
              </a:rPr>
              <a:t> – access native and third-party apps within the same UI for a seamless user experience. Easily integrate custom applications to address your particular needs. Choose the one from the </a:t>
            </a:r>
            <a:r>
              <a:rPr lang="en-US" sz="2400" u="sng">
                <a:solidFill>
                  <a:srgbClr val="1090CF"/>
                </a:solidFill>
                <a:latin typeface="Proxima Nova"/>
                <a:ea typeface="Proxima Nova"/>
                <a:cs typeface="Proxima Nova"/>
                <a:sym typeface="Proxima Nova"/>
                <a:hlinkClick r:id="rId8" tooltip="https://marketplace.navixy.com"/>
              </a:rPr>
              <a:t>Marketplace</a:t>
            </a:r>
            <a:r>
              <a:rPr lang="en-US" sz="2400">
                <a:solidFill>
                  <a:srgbClr val="28323A"/>
                </a:solidFill>
                <a:latin typeface="Proxima Nova"/>
                <a:ea typeface="Proxima Nova"/>
                <a:cs typeface="Proxima Nova"/>
                <a:sym typeface="Proxima Nova"/>
              </a:rPr>
              <a:t> or create your own.</a:t>
            </a:r>
          </a:p>
        </p:txBody>
      </p:sp>
      <p:grpSp>
        <p:nvGrpSpPr>
          <p:cNvPr name="Group 12" id="12"/>
          <p:cNvGrpSpPr/>
          <p:nvPr/>
        </p:nvGrpSpPr>
        <p:grpSpPr>
          <a:xfrm rot="0">
            <a:off x="1028700" y="1019175"/>
            <a:ext cx="3894369" cy="472945"/>
            <a:chOff x="0" y="0"/>
            <a:chExt cx="994950" cy="120830"/>
          </a:xfrm>
        </p:grpSpPr>
        <p:sp>
          <p:nvSpPr>
            <p:cNvPr name="Freeform 13" id="13"/>
            <p:cNvSpPr/>
            <p:nvPr/>
          </p:nvSpPr>
          <p:spPr>
            <a:xfrm flipH="false" flipV="false" rot="0">
              <a:off x="0" y="0"/>
              <a:ext cx="994950" cy="120830"/>
            </a:xfrm>
            <a:custGeom>
              <a:avLst/>
              <a:gdLst/>
              <a:ahLst/>
              <a:cxnLst/>
              <a:rect r="r" b="b" t="t" l="l"/>
              <a:pathLst>
                <a:path h="120830" w="994950">
                  <a:moveTo>
                    <a:pt x="19880" y="0"/>
                  </a:moveTo>
                  <a:lnTo>
                    <a:pt x="975070" y="0"/>
                  </a:lnTo>
                  <a:cubicBezTo>
                    <a:pt x="980342" y="0"/>
                    <a:pt x="985399" y="2094"/>
                    <a:pt x="989127" y="5823"/>
                  </a:cubicBezTo>
                  <a:cubicBezTo>
                    <a:pt x="992855" y="9551"/>
                    <a:pt x="994950" y="14607"/>
                    <a:pt x="994950" y="19880"/>
                  </a:cubicBezTo>
                  <a:lnTo>
                    <a:pt x="994950" y="100950"/>
                  </a:lnTo>
                  <a:cubicBezTo>
                    <a:pt x="994950" y="106223"/>
                    <a:pt x="992855" y="111279"/>
                    <a:pt x="989127" y="115007"/>
                  </a:cubicBezTo>
                  <a:cubicBezTo>
                    <a:pt x="985399" y="118736"/>
                    <a:pt x="980342" y="120830"/>
                    <a:pt x="975070" y="120830"/>
                  </a:cubicBezTo>
                  <a:lnTo>
                    <a:pt x="19880" y="120830"/>
                  </a:lnTo>
                  <a:cubicBezTo>
                    <a:pt x="14607" y="120830"/>
                    <a:pt x="9551" y="118736"/>
                    <a:pt x="5823" y="115007"/>
                  </a:cubicBezTo>
                  <a:cubicBezTo>
                    <a:pt x="2094" y="111279"/>
                    <a:pt x="0" y="106223"/>
                    <a:pt x="0" y="100950"/>
                  </a:cubicBezTo>
                  <a:lnTo>
                    <a:pt x="0" y="19880"/>
                  </a:lnTo>
                  <a:cubicBezTo>
                    <a:pt x="0" y="14607"/>
                    <a:pt x="2094" y="9551"/>
                    <a:pt x="5823" y="5823"/>
                  </a:cubicBezTo>
                  <a:cubicBezTo>
                    <a:pt x="9551" y="2094"/>
                    <a:pt x="14607" y="0"/>
                    <a:pt x="19880" y="0"/>
                  </a:cubicBezTo>
                  <a:close/>
                </a:path>
              </a:pathLst>
            </a:custGeom>
            <a:solidFill>
              <a:srgbClr val="CAE9FF"/>
            </a:solidFill>
          </p:spPr>
        </p:sp>
        <p:sp>
          <p:nvSpPr>
            <p:cNvPr name="TextBox 14" id="14"/>
            <p:cNvSpPr txBox="true"/>
            <p:nvPr/>
          </p:nvSpPr>
          <p:spPr>
            <a:xfrm>
              <a:off x="0" y="-28575"/>
              <a:ext cx="994950" cy="149405"/>
            </a:xfrm>
            <a:prstGeom prst="rect">
              <a:avLst/>
            </a:prstGeom>
          </p:spPr>
          <p:txBody>
            <a:bodyPr anchor="ctr" rtlCol="false" tIns="52369" lIns="52369" bIns="52369" rIns="52369"/>
            <a:lstStyle/>
            <a:p>
              <a:pPr algn="l">
                <a:lnSpc>
                  <a:spcPts val="2483"/>
                </a:lnSpc>
              </a:pPr>
              <a:r>
                <a:rPr lang="en-US" sz="1800" b="true">
                  <a:solidFill>
                    <a:srgbClr val="1090CF"/>
                  </a:solidFill>
                  <a:latin typeface="Proxima Nova Bold"/>
                  <a:ea typeface="Proxima Nova Bold"/>
                  <a:cs typeface="Proxima Nova Bold"/>
                  <a:sym typeface="Proxima Nova Bold"/>
                </a:rPr>
                <a:t>  App integration and development</a:t>
              </a:r>
            </a:p>
          </p:txBody>
        </p:sp>
      </p:grpSp>
      <p:grpSp>
        <p:nvGrpSpPr>
          <p:cNvPr name="Group 15" id="15"/>
          <p:cNvGrpSpPr/>
          <p:nvPr/>
        </p:nvGrpSpPr>
        <p:grpSpPr>
          <a:xfrm rot="0">
            <a:off x="200" y="9712389"/>
            <a:ext cx="18288000" cy="574611"/>
            <a:chOff x="0" y="0"/>
            <a:chExt cx="24384000" cy="766148"/>
          </a:xfrm>
        </p:grpSpPr>
        <p:grpSp>
          <p:nvGrpSpPr>
            <p:cNvPr name="Group 16" id="16"/>
            <p:cNvGrpSpPr/>
            <p:nvPr/>
          </p:nvGrpSpPr>
          <p:grpSpPr>
            <a:xfrm rot="0">
              <a:off x="0" y="0"/>
              <a:ext cx="24384000" cy="766148"/>
              <a:chOff x="0" y="0"/>
              <a:chExt cx="24384000" cy="766148"/>
            </a:xfrm>
          </p:grpSpPr>
          <p:sp>
            <p:nvSpPr>
              <p:cNvPr name="Freeform 17" id="17"/>
              <p:cNvSpPr/>
              <p:nvPr/>
            </p:nvSpPr>
            <p:spPr>
              <a:xfrm flipH="false" flipV="false" rot="0">
                <a:off x="0" y="0"/>
                <a:ext cx="24384000" cy="766099"/>
              </a:xfrm>
              <a:custGeom>
                <a:avLst/>
                <a:gdLst/>
                <a:ahLst/>
                <a:cxnLst/>
                <a:rect r="r" b="b" t="t" l="l"/>
                <a:pathLst>
                  <a:path h="766099" w="24384000">
                    <a:moveTo>
                      <a:pt x="0" y="0"/>
                    </a:moveTo>
                    <a:lnTo>
                      <a:pt x="24384000" y="0"/>
                    </a:lnTo>
                    <a:lnTo>
                      <a:pt x="24384000" y="766099"/>
                    </a:lnTo>
                    <a:lnTo>
                      <a:pt x="0" y="766099"/>
                    </a:lnTo>
                    <a:close/>
                  </a:path>
                </a:pathLst>
              </a:custGeom>
              <a:solidFill>
                <a:srgbClr val="1D96DB"/>
              </a:solidFill>
            </p:spPr>
          </p:sp>
        </p:grpSp>
        <p:sp>
          <p:nvSpPr>
            <p:cNvPr name="Freeform 18" id="18"/>
            <p:cNvSpPr/>
            <p:nvPr/>
          </p:nvSpPr>
          <p:spPr>
            <a:xfrm flipH="false" flipV="false" rot="0">
              <a:off x="22199679" y="209408"/>
              <a:ext cx="1618927" cy="347333"/>
            </a:xfrm>
            <a:custGeom>
              <a:avLst/>
              <a:gdLst/>
              <a:ahLst/>
              <a:cxnLst/>
              <a:rect r="r" b="b" t="t" l="l"/>
              <a:pathLst>
                <a:path h="347333" w="1618927">
                  <a:moveTo>
                    <a:pt x="0" y="0"/>
                  </a:moveTo>
                  <a:lnTo>
                    <a:pt x="1618926" y="0"/>
                  </a:lnTo>
                  <a:lnTo>
                    <a:pt x="1618926" y="347333"/>
                  </a:lnTo>
                  <a:lnTo>
                    <a:pt x="0" y="347333"/>
                  </a:lnTo>
                  <a:lnTo>
                    <a:pt x="0" y="0"/>
                  </a:lnTo>
                  <a:close/>
                </a:path>
              </a:pathLst>
            </a:custGeom>
            <a:blipFill>
              <a:blip r:embed="rId9">
                <a:alphaModFix amt="70000"/>
                <a:extLst>
                  <a:ext uri="{96DAC541-7B7A-43D3-8B79-37D633B846F1}">
                    <asvg:svgBlip xmlns:asvg="http://schemas.microsoft.com/office/drawing/2016/SVG/main" r:embed="rId10"/>
                  </a:ext>
                </a:extLst>
              </a:blip>
              <a:stretch>
                <a:fillRect l="0" t="0" r="0" b="0"/>
              </a:stretch>
            </a:blipFill>
          </p:spPr>
        </p:sp>
      </p:grpSp>
      <p:sp>
        <p:nvSpPr>
          <p:cNvPr name="Freeform 19" id="19"/>
          <p:cNvSpPr/>
          <p:nvPr/>
        </p:nvSpPr>
        <p:spPr>
          <a:xfrm flipH="false" flipV="false" rot="0">
            <a:off x="8641761" y="1492120"/>
            <a:ext cx="9431274" cy="6896619"/>
          </a:xfrm>
          <a:custGeom>
            <a:avLst/>
            <a:gdLst/>
            <a:ahLst/>
            <a:cxnLst/>
            <a:rect r="r" b="b" t="t" l="l"/>
            <a:pathLst>
              <a:path h="6896619" w="9431274">
                <a:moveTo>
                  <a:pt x="0" y="0"/>
                </a:moveTo>
                <a:lnTo>
                  <a:pt x="9431275" y="0"/>
                </a:lnTo>
                <a:lnTo>
                  <a:pt x="9431275" y="6896620"/>
                </a:lnTo>
                <a:lnTo>
                  <a:pt x="0" y="6896620"/>
                </a:lnTo>
                <a:lnTo>
                  <a:pt x="0" y="0"/>
                </a:lnTo>
                <a:close/>
              </a:path>
            </a:pathLst>
          </a:custGeom>
          <a:blipFill>
            <a:blip r:embed="rId11"/>
            <a:stretch>
              <a:fillRect l="0" t="0" r="0" b="0"/>
            </a:stretch>
          </a:blipFill>
        </p:spPr>
      </p:sp>
    </p:spTree>
  </p:cSld>
  <p:clrMapOvr>
    <a:masterClrMapping/>
  </p:clrMapOvr>
  <p:transition spd="slow">
    <p:push dir="l"/>
  </p:transition>
</p:sld>
</file>

<file path=ppt/slides/slide2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00" y="0"/>
            <a:ext cx="18288200" cy="10287000"/>
          </a:xfrm>
          <a:custGeom>
            <a:avLst/>
            <a:gdLst/>
            <a:ahLst/>
            <a:cxnLst/>
            <a:rect r="r" b="b" t="t" l="l"/>
            <a:pathLst>
              <a:path h="10287000" w="18288200">
                <a:moveTo>
                  <a:pt x="0" y="0"/>
                </a:moveTo>
                <a:lnTo>
                  <a:pt x="18288200" y="0"/>
                </a:lnTo>
                <a:lnTo>
                  <a:pt x="18288200" y="10287000"/>
                </a:lnTo>
                <a:lnTo>
                  <a:pt x="0" y="10287000"/>
                </a:lnTo>
                <a:lnTo>
                  <a:pt x="0" y="0"/>
                </a:lnTo>
                <a:close/>
              </a:path>
            </a:pathLst>
          </a:custGeom>
          <a:blipFill>
            <a:blip r:embed="rId3"/>
            <a:stretch>
              <a:fillRect l="0" t="0" r="-1221" b="-1222"/>
            </a:stretch>
          </a:blipFill>
        </p:spPr>
      </p:sp>
      <p:grpSp>
        <p:nvGrpSpPr>
          <p:cNvPr name="Group 3" id="3"/>
          <p:cNvGrpSpPr/>
          <p:nvPr/>
        </p:nvGrpSpPr>
        <p:grpSpPr>
          <a:xfrm rot="0">
            <a:off x="200" y="9783000"/>
            <a:ext cx="18288000" cy="504000"/>
            <a:chOff x="0" y="0"/>
            <a:chExt cx="24384000" cy="672000"/>
          </a:xfrm>
        </p:grpSpPr>
        <p:sp>
          <p:nvSpPr>
            <p:cNvPr name="Freeform 4" id="4"/>
            <p:cNvSpPr/>
            <p:nvPr/>
          </p:nvSpPr>
          <p:spPr>
            <a:xfrm flipH="false" flipV="false" rot="0">
              <a:off x="0" y="0"/>
              <a:ext cx="24384000" cy="671957"/>
            </a:xfrm>
            <a:custGeom>
              <a:avLst/>
              <a:gdLst/>
              <a:ahLst/>
              <a:cxnLst/>
              <a:rect r="r" b="b" t="t" l="l"/>
              <a:pathLst>
                <a:path h="671957" w="24384000">
                  <a:moveTo>
                    <a:pt x="0" y="0"/>
                  </a:moveTo>
                  <a:lnTo>
                    <a:pt x="24384000" y="0"/>
                  </a:lnTo>
                  <a:lnTo>
                    <a:pt x="24384000" y="671957"/>
                  </a:lnTo>
                  <a:lnTo>
                    <a:pt x="0" y="671957"/>
                  </a:lnTo>
                  <a:close/>
                </a:path>
              </a:pathLst>
            </a:custGeom>
            <a:solidFill>
              <a:srgbClr val="1D96DB"/>
            </a:solidFill>
          </p:spPr>
        </p:sp>
      </p:grpSp>
      <p:sp>
        <p:nvSpPr>
          <p:cNvPr name="Freeform 5" id="5"/>
          <p:cNvSpPr/>
          <p:nvPr/>
        </p:nvSpPr>
        <p:spPr>
          <a:xfrm flipH="false" flipV="false" rot="0">
            <a:off x="11297182" y="1354119"/>
            <a:ext cx="11301259" cy="2740555"/>
          </a:xfrm>
          <a:custGeom>
            <a:avLst/>
            <a:gdLst/>
            <a:ahLst/>
            <a:cxnLst/>
            <a:rect r="r" b="b" t="t" l="l"/>
            <a:pathLst>
              <a:path h="2740555" w="11301259">
                <a:moveTo>
                  <a:pt x="0" y="0"/>
                </a:moveTo>
                <a:lnTo>
                  <a:pt x="11301259" y="0"/>
                </a:lnTo>
                <a:lnTo>
                  <a:pt x="11301259" y="2740555"/>
                </a:lnTo>
                <a:lnTo>
                  <a:pt x="0" y="2740555"/>
                </a:lnTo>
                <a:lnTo>
                  <a:pt x="0" y="0"/>
                </a:lnTo>
                <a:close/>
              </a:path>
            </a:pathLst>
          </a:custGeom>
          <a:blipFill>
            <a:blip r:embed="rId4">
              <a:alphaModFix amt="60000"/>
            </a:blip>
            <a:stretch>
              <a:fillRect l="0" t="0" r="0" b="0"/>
            </a:stretch>
          </a:blipFill>
        </p:spPr>
      </p:sp>
      <p:sp>
        <p:nvSpPr>
          <p:cNvPr name="Freeform 6" id="6"/>
          <p:cNvSpPr/>
          <p:nvPr/>
        </p:nvSpPr>
        <p:spPr>
          <a:xfrm flipH="false" flipV="false" rot="0">
            <a:off x="9144000" y="4718913"/>
            <a:ext cx="11301259" cy="2740555"/>
          </a:xfrm>
          <a:custGeom>
            <a:avLst/>
            <a:gdLst/>
            <a:ahLst/>
            <a:cxnLst/>
            <a:rect r="r" b="b" t="t" l="l"/>
            <a:pathLst>
              <a:path h="2740555" w="11301259">
                <a:moveTo>
                  <a:pt x="0" y="0"/>
                </a:moveTo>
                <a:lnTo>
                  <a:pt x="11301259" y="0"/>
                </a:lnTo>
                <a:lnTo>
                  <a:pt x="11301259" y="2740555"/>
                </a:lnTo>
                <a:lnTo>
                  <a:pt x="0" y="2740555"/>
                </a:lnTo>
                <a:lnTo>
                  <a:pt x="0" y="0"/>
                </a:lnTo>
                <a:close/>
              </a:path>
            </a:pathLst>
          </a:custGeom>
          <a:blipFill>
            <a:blip r:embed="rId4">
              <a:alphaModFix amt="60000"/>
            </a:blip>
            <a:stretch>
              <a:fillRect l="0" t="0" r="0" b="0"/>
            </a:stretch>
          </a:blipFill>
        </p:spPr>
      </p:sp>
      <p:sp>
        <p:nvSpPr>
          <p:cNvPr name="Freeform 7" id="7"/>
          <p:cNvSpPr/>
          <p:nvPr/>
        </p:nvSpPr>
        <p:spPr>
          <a:xfrm flipH="false" flipV="false" rot="0">
            <a:off x="8841129" y="3151143"/>
            <a:ext cx="9125838" cy="5726464"/>
          </a:xfrm>
          <a:custGeom>
            <a:avLst/>
            <a:gdLst/>
            <a:ahLst/>
            <a:cxnLst/>
            <a:rect r="r" b="b" t="t" l="l"/>
            <a:pathLst>
              <a:path h="5726464" w="9125838">
                <a:moveTo>
                  <a:pt x="0" y="0"/>
                </a:moveTo>
                <a:lnTo>
                  <a:pt x="9125838" y="0"/>
                </a:lnTo>
                <a:lnTo>
                  <a:pt x="9125838" y="5726464"/>
                </a:lnTo>
                <a:lnTo>
                  <a:pt x="0" y="5726464"/>
                </a:lnTo>
                <a:lnTo>
                  <a:pt x="0" y="0"/>
                </a:lnTo>
                <a:close/>
              </a:path>
            </a:pathLst>
          </a:custGeom>
          <a:blipFill>
            <a:blip r:embed="rId5"/>
            <a:stretch>
              <a:fillRect l="0" t="0" r="0" b="0"/>
            </a:stretch>
          </a:blipFill>
        </p:spPr>
      </p:sp>
      <p:sp>
        <p:nvSpPr>
          <p:cNvPr name="TextBox 8" id="8"/>
          <p:cNvSpPr txBox="true"/>
          <p:nvPr/>
        </p:nvSpPr>
        <p:spPr>
          <a:xfrm rot="0">
            <a:off x="1028700" y="1744315"/>
            <a:ext cx="7934165" cy="714375"/>
          </a:xfrm>
          <a:prstGeom prst="rect">
            <a:avLst/>
          </a:prstGeom>
        </p:spPr>
        <p:txBody>
          <a:bodyPr anchor="t" rtlCol="false" tIns="0" lIns="0" bIns="0" rIns="0">
            <a:spAutoFit/>
          </a:bodyPr>
          <a:lstStyle/>
          <a:p>
            <a:pPr algn="l">
              <a:lnSpc>
                <a:spcPts val="5759"/>
              </a:lnSpc>
              <a:spcBef>
                <a:spcPct val="0"/>
              </a:spcBef>
            </a:pPr>
            <a:r>
              <a:rPr lang="en-US" b="true" sz="4800">
                <a:solidFill>
                  <a:srgbClr val="28323A"/>
                </a:solidFill>
                <a:latin typeface="Proxima Nova Bold"/>
                <a:ea typeface="Proxima Nova Bold"/>
                <a:cs typeface="Proxima Nova Bold"/>
                <a:sym typeface="Proxima Nova Bold"/>
              </a:rPr>
              <a:t>Adding custom apps via API</a:t>
            </a:r>
          </a:p>
        </p:txBody>
      </p:sp>
      <p:grpSp>
        <p:nvGrpSpPr>
          <p:cNvPr name="Group 9" id="9"/>
          <p:cNvGrpSpPr/>
          <p:nvPr/>
        </p:nvGrpSpPr>
        <p:grpSpPr>
          <a:xfrm rot="0">
            <a:off x="200" y="9712389"/>
            <a:ext cx="18288000" cy="574611"/>
            <a:chOff x="0" y="0"/>
            <a:chExt cx="24384000" cy="766148"/>
          </a:xfrm>
        </p:grpSpPr>
        <p:grpSp>
          <p:nvGrpSpPr>
            <p:cNvPr name="Group 10" id="10"/>
            <p:cNvGrpSpPr/>
            <p:nvPr/>
          </p:nvGrpSpPr>
          <p:grpSpPr>
            <a:xfrm rot="0">
              <a:off x="0" y="0"/>
              <a:ext cx="24384000" cy="766148"/>
              <a:chOff x="0" y="0"/>
              <a:chExt cx="24384000" cy="766148"/>
            </a:xfrm>
          </p:grpSpPr>
          <p:sp>
            <p:nvSpPr>
              <p:cNvPr name="Freeform 11" id="11"/>
              <p:cNvSpPr/>
              <p:nvPr/>
            </p:nvSpPr>
            <p:spPr>
              <a:xfrm flipH="false" flipV="false" rot="0">
                <a:off x="0" y="0"/>
                <a:ext cx="24384000" cy="766099"/>
              </a:xfrm>
              <a:custGeom>
                <a:avLst/>
                <a:gdLst/>
                <a:ahLst/>
                <a:cxnLst/>
                <a:rect r="r" b="b" t="t" l="l"/>
                <a:pathLst>
                  <a:path h="766099" w="24384000">
                    <a:moveTo>
                      <a:pt x="0" y="0"/>
                    </a:moveTo>
                    <a:lnTo>
                      <a:pt x="24384000" y="0"/>
                    </a:lnTo>
                    <a:lnTo>
                      <a:pt x="24384000" y="766099"/>
                    </a:lnTo>
                    <a:lnTo>
                      <a:pt x="0" y="766099"/>
                    </a:lnTo>
                    <a:close/>
                  </a:path>
                </a:pathLst>
              </a:custGeom>
              <a:solidFill>
                <a:srgbClr val="1D96DB"/>
              </a:solidFill>
            </p:spPr>
          </p:sp>
        </p:grpSp>
        <p:sp>
          <p:nvSpPr>
            <p:cNvPr name="Freeform 12" id="12"/>
            <p:cNvSpPr/>
            <p:nvPr/>
          </p:nvSpPr>
          <p:spPr>
            <a:xfrm flipH="false" flipV="false" rot="0">
              <a:off x="22199679" y="209408"/>
              <a:ext cx="1618927" cy="347333"/>
            </a:xfrm>
            <a:custGeom>
              <a:avLst/>
              <a:gdLst/>
              <a:ahLst/>
              <a:cxnLst/>
              <a:rect r="r" b="b" t="t" l="l"/>
              <a:pathLst>
                <a:path h="347333" w="1618927">
                  <a:moveTo>
                    <a:pt x="0" y="0"/>
                  </a:moveTo>
                  <a:lnTo>
                    <a:pt x="1618926" y="0"/>
                  </a:lnTo>
                  <a:lnTo>
                    <a:pt x="1618926" y="347333"/>
                  </a:lnTo>
                  <a:lnTo>
                    <a:pt x="0" y="347333"/>
                  </a:lnTo>
                  <a:lnTo>
                    <a:pt x="0" y="0"/>
                  </a:lnTo>
                  <a:close/>
                </a:path>
              </a:pathLst>
            </a:custGeom>
            <a:blipFill>
              <a:blip r:embed="rId6">
                <a:alphaModFix amt="70000"/>
                <a:extLst>
                  <a:ext uri="{96DAC541-7B7A-43D3-8B79-37D633B846F1}">
                    <asvg:svgBlip xmlns:asvg="http://schemas.microsoft.com/office/drawing/2016/SVG/main" r:embed="rId7"/>
                  </a:ext>
                </a:extLst>
              </a:blip>
              <a:stretch>
                <a:fillRect l="0" t="0" r="0" b="0"/>
              </a:stretch>
            </a:blipFill>
          </p:spPr>
        </p:sp>
      </p:grpSp>
      <p:grpSp>
        <p:nvGrpSpPr>
          <p:cNvPr name="Group 13" id="13"/>
          <p:cNvGrpSpPr/>
          <p:nvPr/>
        </p:nvGrpSpPr>
        <p:grpSpPr>
          <a:xfrm rot="0">
            <a:off x="1028700" y="1019175"/>
            <a:ext cx="3894369" cy="472945"/>
            <a:chOff x="0" y="0"/>
            <a:chExt cx="994950" cy="120830"/>
          </a:xfrm>
        </p:grpSpPr>
        <p:sp>
          <p:nvSpPr>
            <p:cNvPr name="Freeform 14" id="14"/>
            <p:cNvSpPr/>
            <p:nvPr/>
          </p:nvSpPr>
          <p:spPr>
            <a:xfrm flipH="false" flipV="false" rot="0">
              <a:off x="0" y="0"/>
              <a:ext cx="994950" cy="120830"/>
            </a:xfrm>
            <a:custGeom>
              <a:avLst/>
              <a:gdLst/>
              <a:ahLst/>
              <a:cxnLst/>
              <a:rect r="r" b="b" t="t" l="l"/>
              <a:pathLst>
                <a:path h="120830" w="994950">
                  <a:moveTo>
                    <a:pt x="19880" y="0"/>
                  </a:moveTo>
                  <a:lnTo>
                    <a:pt x="975070" y="0"/>
                  </a:lnTo>
                  <a:cubicBezTo>
                    <a:pt x="980342" y="0"/>
                    <a:pt x="985399" y="2094"/>
                    <a:pt x="989127" y="5823"/>
                  </a:cubicBezTo>
                  <a:cubicBezTo>
                    <a:pt x="992855" y="9551"/>
                    <a:pt x="994950" y="14607"/>
                    <a:pt x="994950" y="19880"/>
                  </a:cubicBezTo>
                  <a:lnTo>
                    <a:pt x="994950" y="100950"/>
                  </a:lnTo>
                  <a:cubicBezTo>
                    <a:pt x="994950" y="106223"/>
                    <a:pt x="992855" y="111279"/>
                    <a:pt x="989127" y="115007"/>
                  </a:cubicBezTo>
                  <a:cubicBezTo>
                    <a:pt x="985399" y="118736"/>
                    <a:pt x="980342" y="120830"/>
                    <a:pt x="975070" y="120830"/>
                  </a:cubicBezTo>
                  <a:lnTo>
                    <a:pt x="19880" y="120830"/>
                  </a:lnTo>
                  <a:cubicBezTo>
                    <a:pt x="14607" y="120830"/>
                    <a:pt x="9551" y="118736"/>
                    <a:pt x="5823" y="115007"/>
                  </a:cubicBezTo>
                  <a:cubicBezTo>
                    <a:pt x="2094" y="111279"/>
                    <a:pt x="0" y="106223"/>
                    <a:pt x="0" y="100950"/>
                  </a:cubicBezTo>
                  <a:lnTo>
                    <a:pt x="0" y="19880"/>
                  </a:lnTo>
                  <a:cubicBezTo>
                    <a:pt x="0" y="14607"/>
                    <a:pt x="2094" y="9551"/>
                    <a:pt x="5823" y="5823"/>
                  </a:cubicBezTo>
                  <a:cubicBezTo>
                    <a:pt x="9551" y="2094"/>
                    <a:pt x="14607" y="0"/>
                    <a:pt x="19880" y="0"/>
                  </a:cubicBezTo>
                  <a:close/>
                </a:path>
              </a:pathLst>
            </a:custGeom>
            <a:solidFill>
              <a:srgbClr val="CAE9FF"/>
            </a:solidFill>
          </p:spPr>
        </p:sp>
        <p:sp>
          <p:nvSpPr>
            <p:cNvPr name="TextBox 15" id="15"/>
            <p:cNvSpPr txBox="true"/>
            <p:nvPr/>
          </p:nvSpPr>
          <p:spPr>
            <a:xfrm>
              <a:off x="0" y="-28575"/>
              <a:ext cx="994950" cy="149405"/>
            </a:xfrm>
            <a:prstGeom prst="rect">
              <a:avLst/>
            </a:prstGeom>
          </p:spPr>
          <p:txBody>
            <a:bodyPr anchor="ctr" rtlCol="false" tIns="52369" lIns="52369" bIns="52369" rIns="52369"/>
            <a:lstStyle/>
            <a:p>
              <a:pPr algn="l">
                <a:lnSpc>
                  <a:spcPts val="2483"/>
                </a:lnSpc>
              </a:pPr>
              <a:r>
                <a:rPr lang="en-US" sz="1800" b="true">
                  <a:solidFill>
                    <a:srgbClr val="1090CF"/>
                  </a:solidFill>
                  <a:latin typeface="Proxima Nova Bold"/>
                  <a:ea typeface="Proxima Nova Bold"/>
                  <a:cs typeface="Proxima Nova Bold"/>
                  <a:sym typeface="Proxima Nova Bold"/>
                </a:rPr>
                <a:t>  App integration and development</a:t>
              </a:r>
            </a:p>
          </p:txBody>
        </p:sp>
      </p:grpSp>
      <p:grpSp>
        <p:nvGrpSpPr>
          <p:cNvPr name="Group 16" id="16"/>
          <p:cNvGrpSpPr/>
          <p:nvPr/>
        </p:nvGrpSpPr>
        <p:grpSpPr>
          <a:xfrm rot="0">
            <a:off x="1068845" y="2898891"/>
            <a:ext cx="6977323" cy="723900"/>
            <a:chOff x="0" y="0"/>
            <a:chExt cx="9303097" cy="965200"/>
          </a:xfrm>
        </p:grpSpPr>
        <p:sp>
          <p:nvSpPr>
            <p:cNvPr name="TextBox 17" id="17"/>
            <p:cNvSpPr txBox="true"/>
            <p:nvPr/>
          </p:nvSpPr>
          <p:spPr>
            <a:xfrm rot="0">
              <a:off x="1112822" y="9525"/>
              <a:ext cx="8190275" cy="955675"/>
            </a:xfrm>
            <a:prstGeom prst="rect">
              <a:avLst/>
            </a:prstGeom>
          </p:spPr>
          <p:txBody>
            <a:bodyPr anchor="t" rtlCol="false" tIns="0" lIns="0" bIns="0" rIns="0">
              <a:spAutoFit/>
            </a:bodyPr>
            <a:lstStyle/>
            <a:p>
              <a:pPr algn="l">
                <a:lnSpc>
                  <a:spcPts val="2879"/>
                </a:lnSpc>
                <a:spcBef>
                  <a:spcPct val="0"/>
                </a:spcBef>
              </a:pPr>
              <a:r>
                <a:rPr lang="en-US" sz="2399">
                  <a:solidFill>
                    <a:srgbClr val="28323A"/>
                  </a:solidFill>
                  <a:latin typeface="Proxima Nova"/>
                  <a:ea typeface="Proxima Nova"/>
                  <a:cs typeface="Proxima Nova"/>
                  <a:sym typeface="Proxima Nova"/>
                </a:rPr>
                <a:t>Write your custom web application using any programming language</a:t>
              </a:r>
            </a:p>
          </p:txBody>
        </p:sp>
        <p:grpSp>
          <p:nvGrpSpPr>
            <p:cNvPr name="Group 18" id="18"/>
            <p:cNvGrpSpPr/>
            <p:nvPr/>
          </p:nvGrpSpPr>
          <p:grpSpPr>
            <a:xfrm rot="0">
              <a:off x="0" y="0"/>
              <a:ext cx="824265" cy="824265"/>
              <a:chOff x="0" y="0"/>
              <a:chExt cx="812800" cy="812800"/>
            </a:xfrm>
          </p:grpSpPr>
          <p:sp>
            <p:nvSpPr>
              <p:cNvPr name="Freeform 19" id="1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D96DB"/>
              </a:solidFill>
            </p:spPr>
          </p:sp>
          <p:sp>
            <p:nvSpPr>
              <p:cNvPr name="TextBox 20" id="20"/>
              <p:cNvSpPr txBox="true"/>
              <p:nvPr/>
            </p:nvSpPr>
            <p:spPr>
              <a:xfrm>
                <a:off x="76200" y="66675"/>
                <a:ext cx="660400" cy="669925"/>
              </a:xfrm>
              <a:prstGeom prst="rect">
                <a:avLst/>
              </a:prstGeom>
            </p:spPr>
            <p:txBody>
              <a:bodyPr anchor="ctr" rtlCol="false" tIns="50800" lIns="50800" bIns="50800" rIns="50800"/>
              <a:lstStyle/>
              <a:p>
                <a:pPr algn="ctr">
                  <a:lnSpc>
                    <a:spcPts val="2639"/>
                  </a:lnSpc>
                </a:pPr>
                <a:r>
                  <a:rPr lang="en-US" b="true" sz="2199">
                    <a:solidFill>
                      <a:srgbClr val="FFFFFF"/>
                    </a:solidFill>
                    <a:latin typeface="Roboto Bold"/>
                    <a:ea typeface="Roboto Bold"/>
                    <a:cs typeface="Roboto Bold"/>
                    <a:sym typeface="Roboto Bold"/>
                  </a:rPr>
                  <a:t>01</a:t>
                </a:r>
              </a:p>
            </p:txBody>
          </p:sp>
        </p:grpSp>
      </p:grpSp>
      <p:grpSp>
        <p:nvGrpSpPr>
          <p:cNvPr name="Group 21" id="21"/>
          <p:cNvGrpSpPr/>
          <p:nvPr/>
        </p:nvGrpSpPr>
        <p:grpSpPr>
          <a:xfrm rot="0">
            <a:off x="1068845" y="4040545"/>
            <a:ext cx="6977323" cy="723900"/>
            <a:chOff x="0" y="0"/>
            <a:chExt cx="9303097" cy="965200"/>
          </a:xfrm>
        </p:grpSpPr>
        <p:sp>
          <p:nvSpPr>
            <p:cNvPr name="TextBox 22" id="22"/>
            <p:cNvSpPr txBox="true"/>
            <p:nvPr/>
          </p:nvSpPr>
          <p:spPr>
            <a:xfrm rot="0">
              <a:off x="1112822" y="9525"/>
              <a:ext cx="8190275" cy="955675"/>
            </a:xfrm>
            <a:prstGeom prst="rect">
              <a:avLst/>
            </a:prstGeom>
          </p:spPr>
          <p:txBody>
            <a:bodyPr anchor="t" rtlCol="false" tIns="0" lIns="0" bIns="0" rIns="0">
              <a:spAutoFit/>
            </a:bodyPr>
            <a:lstStyle/>
            <a:p>
              <a:pPr algn="l">
                <a:lnSpc>
                  <a:spcPts val="2879"/>
                </a:lnSpc>
                <a:spcBef>
                  <a:spcPct val="0"/>
                </a:spcBef>
              </a:pPr>
              <a:r>
                <a:rPr lang="en-US" sz="2399">
                  <a:solidFill>
                    <a:srgbClr val="28323A"/>
                  </a:solidFill>
                  <a:latin typeface="Proxima Nova"/>
                  <a:ea typeface="Proxima Nova"/>
                  <a:cs typeface="Proxima Nova"/>
                  <a:sym typeface="Proxima Nova"/>
                </a:rPr>
                <a:t>Integrate the application with Navixy system data through API calls.</a:t>
              </a:r>
              <a:r>
                <a:rPr lang="en-US" sz="2399">
                  <a:solidFill>
                    <a:srgbClr val="28323A"/>
                  </a:solidFill>
                  <a:latin typeface="Proxima Nova"/>
                  <a:ea typeface="Proxima Nova"/>
                  <a:cs typeface="Proxima Nova"/>
                  <a:sym typeface="Proxima Nova"/>
                </a:rPr>
                <a:t> </a:t>
              </a:r>
            </a:p>
          </p:txBody>
        </p:sp>
        <p:grpSp>
          <p:nvGrpSpPr>
            <p:cNvPr name="Group 23" id="23"/>
            <p:cNvGrpSpPr/>
            <p:nvPr/>
          </p:nvGrpSpPr>
          <p:grpSpPr>
            <a:xfrm rot="0">
              <a:off x="0" y="0"/>
              <a:ext cx="824265" cy="824265"/>
              <a:chOff x="0" y="0"/>
              <a:chExt cx="812800" cy="812800"/>
            </a:xfrm>
          </p:grpSpPr>
          <p:sp>
            <p:nvSpPr>
              <p:cNvPr name="Freeform 24" id="2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D96DB"/>
              </a:solidFill>
            </p:spPr>
          </p:sp>
          <p:sp>
            <p:nvSpPr>
              <p:cNvPr name="TextBox 25" id="25"/>
              <p:cNvSpPr txBox="true"/>
              <p:nvPr/>
            </p:nvSpPr>
            <p:spPr>
              <a:xfrm>
                <a:off x="76200" y="66675"/>
                <a:ext cx="660400" cy="669925"/>
              </a:xfrm>
              <a:prstGeom prst="rect">
                <a:avLst/>
              </a:prstGeom>
            </p:spPr>
            <p:txBody>
              <a:bodyPr anchor="ctr" rtlCol="false" tIns="50800" lIns="50800" bIns="50800" rIns="50800"/>
              <a:lstStyle/>
              <a:p>
                <a:pPr algn="ctr">
                  <a:lnSpc>
                    <a:spcPts val="2639"/>
                  </a:lnSpc>
                </a:pPr>
                <a:r>
                  <a:rPr lang="en-US" b="true" sz="2199">
                    <a:solidFill>
                      <a:srgbClr val="FFFFFF"/>
                    </a:solidFill>
                    <a:latin typeface="Roboto Bold"/>
                    <a:ea typeface="Roboto Bold"/>
                    <a:cs typeface="Roboto Bold"/>
                    <a:sym typeface="Roboto Bold"/>
                  </a:rPr>
                  <a:t>02</a:t>
                </a:r>
              </a:p>
            </p:txBody>
          </p:sp>
        </p:grpSp>
      </p:grpSp>
      <p:grpSp>
        <p:nvGrpSpPr>
          <p:cNvPr name="Group 26" id="26"/>
          <p:cNvGrpSpPr/>
          <p:nvPr/>
        </p:nvGrpSpPr>
        <p:grpSpPr>
          <a:xfrm rot="0">
            <a:off x="1068845" y="5182199"/>
            <a:ext cx="618199" cy="618199"/>
            <a:chOff x="0" y="0"/>
            <a:chExt cx="812800" cy="812800"/>
          </a:xfrm>
        </p:grpSpPr>
        <p:sp>
          <p:nvSpPr>
            <p:cNvPr name="Freeform 27" id="2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D96DB"/>
            </a:solidFill>
          </p:spPr>
        </p:sp>
        <p:sp>
          <p:nvSpPr>
            <p:cNvPr name="TextBox 28" id="28"/>
            <p:cNvSpPr txBox="true"/>
            <p:nvPr/>
          </p:nvSpPr>
          <p:spPr>
            <a:xfrm>
              <a:off x="76200" y="66675"/>
              <a:ext cx="660400" cy="669925"/>
            </a:xfrm>
            <a:prstGeom prst="rect">
              <a:avLst/>
            </a:prstGeom>
          </p:spPr>
          <p:txBody>
            <a:bodyPr anchor="ctr" rtlCol="false" tIns="50800" lIns="50800" bIns="50800" rIns="50800"/>
            <a:lstStyle/>
            <a:p>
              <a:pPr algn="ctr">
                <a:lnSpc>
                  <a:spcPts val="2639"/>
                </a:lnSpc>
              </a:pPr>
              <a:r>
                <a:rPr lang="en-US" b="true" sz="2199">
                  <a:solidFill>
                    <a:srgbClr val="FFFFFF"/>
                  </a:solidFill>
                  <a:latin typeface="Roboto Bold"/>
                  <a:ea typeface="Roboto Bold"/>
                  <a:cs typeface="Roboto Bold"/>
                  <a:sym typeface="Roboto Bold"/>
                </a:rPr>
                <a:t>03</a:t>
              </a:r>
            </a:p>
          </p:txBody>
        </p:sp>
      </p:grpSp>
      <p:sp>
        <p:nvSpPr>
          <p:cNvPr name="TextBox 29" id="29"/>
          <p:cNvSpPr txBox="true"/>
          <p:nvPr/>
        </p:nvSpPr>
        <p:spPr>
          <a:xfrm rot="0">
            <a:off x="1924430" y="5319848"/>
            <a:ext cx="6142706" cy="352425"/>
          </a:xfrm>
          <a:prstGeom prst="rect">
            <a:avLst/>
          </a:prstGeom>
        </p:spPr>
        <p:txBody>
          <a:bodyPr anchor="t" rtlCol="false" tIns="0" lIns="0" bIns="0" rIns="0">
            <a:spAutoFit/>
          </a:bodyPr>
          <a:lstStyle/>
          <a:p>
            <a:pPr algn="l">
              <a:lnSpc>
                <a:spcPts val="2879"/>
              </a:lnSpc>
              <a:spcBef>
                <a:spcPct val="0"/>
              </a:spcBef>
            </a:pPr>
            <a:r>
              <a:rPr lang="en-US" sz="2399">
                <a:solidFill>
                  <a:srgbClr val="28323A"/>
                </a:solidFill>
                <a:latin typeface="Proxima Nova"/>
                <a:ea typeface="Proxima Nova"/>
                <a:cs typeface="Proxima Nova"/>
                <a:sym typeface="Proxima Nova"/>
              </a:rPr>
              <a:t>Submit the app name and URL to Navixy.</a:t>
            </a:r>
            <a:r>
              <a:rPr lang="en-US" sz="2399">
                <a:solidFill>
                  <a:srgbClr val="28323A"/>
                </a:solidFill>
                <a:latin typeface="Proxima Nova"/>
                <a:ea typeface="Proxima Nova"/>
                <a:cs typeface="Proxima Nova"/>
                <a:sym typeface="Proxima Nova"/>
              </a:rPr>
              <a:t> </a:t>
            </a:r>
          </a:p>
        </p:txBody>
      </p:sp>
      <p:grpSp>
        <p:nvGrpSpPr>
          <p:cNvPr name="Group 30" id="30"/>
          <p:cNvGrpSpPr/>
          <p:nvPr/>
        </p:nvGrpSpPr>
        <p:grpSpPr>
          <a:xfrm rot="0">
            <a:off x="1068845" y="6323853"/>
            <a:ext cx="618199" cy="618199"/>
            <a:chOff x="0" y="0"/>
            <a:chExt cx="812800" cy="812800"/>
          </a:xfrm>
        </p:grpSpPr>
        <p:sp>
          <p:nvSpPr>
            <p:cNvPr name="Freeform 31" id="3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D96DB"/>
            </a:solidFill>
          </p:spPr>
        </p:sp>
        <p:sp>
          <p:nvSpPr>
            <p:cNvPr name="TextBox 32" id="32"/>
            <p:cNvSpPr txBox="true"/>
            <p:nvPr/>
          </p:nvSpPr>
          <p:spPr>
            <a:xfrm>
              <a:off x="76200" y="66675"/>
              <a:ext cx="660400" cy="669925"/>
            </a:xfrm>
            <a:prstGeom prst="rect">
              <a:avLst/>
            </a:prstGeom>
          </p:spPr>
          <p:txBody>
            <a:bodyPr anchor="ctr" rtlCol="false" tIns="50800" lIns="50800" bIns="50800" rIns="50800"/>
            <a:lstStyle/>
            <a:p>
              <a:pPr algn="ctr">
                <a:lnSpc>
                  <a:spcPts val="2639"/>
                </a:lnSpc>
              </a:pPr>
              <a:r>
                <a:rPr lang="en-US" b="true" sz="2199">
                  <a:solidFill>
                    <a:srgbClr val="FFFFFF"/>
                  </a:solidFill>
                  <a:latin typeface="Roboto Bold"/>
                  <a:ea typeface="Roboto Bold"/>
                  <a:cs typeface="Roboto Bold"/>
                  <a:sym typeface="Roboto Bold"/>
                </a:rPr>
                <a:t>04</a:t>
              </a:r>
            </a:p>
          </p:txBody>
        </p:sp>
      </p:grpSp>
      <p:sp>
        <p:nvSpPr>
          <p:cNvPr name="TextBox 33" id="33"/>
          <p:cNvSpPr txBox="true"/>
          <p:nvPr/>
        </p:nvSpPr>
        <p:spPr>
          <a:xfrm rot="0">
            <a:off x="1924430" y="6224723"/>
            <a:ext cx="6142706" cy="1076325"/>
          </a:xfrm>
          <a:prstGeom prst="rect">
            <a:avLst/>
          </a:prstGeom>
        </p:spPr>
        <p:txBody>
          <a:bodyPr anchor="t" rtlCol="false" tIns="0" lIns="0" bIns="0" rIns="0">
            <a:spAutoFit/>
          </a:bodyPr>
          <a:lstStyle/>
          <a:p>
            <a:pPr algn="l">
              <a:lnSpc>
                <a:spcPts val="2879"/>
              </a:lnSpc>
              <a:spcBef>
                <a:spcPct val="0"/>
              </a:spcBef>
            </a:pPr>
            <a:r>
              <a:rPr lang="en-US" sz="2399">
                <a:solidFill>
                  <a:srgbClr val="28323A"/>
                </a:solidFill>
                <a:latin typeface="Proxima Nova"/>
                <a:ea typeface="Proxima Nova"/>
                <a:cs typeface="Proxima Nova"/>
                <a:sym typeface="Proxima Nova"/>
              </a:rPr>
              <a:t>Use SQL queries to enable the app in the Navixy database for specific users or the entire service account.</a:t>
            </a:r>
          </a:p>
        </p:txBody>
      </p:sp>
    </p:spTree>
  </p:cSld>
  <p:clrMapOvr>
    <a:masterClrMapping/>
  </p:clrMapOvr>
  <p:transition spd="slow">
    <p:push dir="l"/>
  </p:transition>
</p:sld>
</file>

<file path=ppt/slides/slide2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00" y="0"/>
            <a:ext cx="18288200" cy="10287000"/>
          </a:xfrm>
          <a:custGeom>
            <a:avLst/>
            <a:gdLst/>
            <a:ahLst/>
            <a:cxnLst/>
            <a:rect r="r" b="b" t="t" l="l"/>
            <a:pathLst>
              <a:path h="10287000" w="18288200">
                <a:moveTo>
                  <a:pt x="0" y="0"/>
                </a:moveTo>
                <a:lnTo>
                  <a:pt x="18288200" y="0"/>
                </a:lnTo>
                <a:lnTo>
                  <a:pt x="18288200" y="10287000"/>
                </a:lnTo>
                <a:lnTo>
                  <a:pt x="0" y="10287000"/>
                </a:lnTo>
                <a:lnTo>
                  <a:pt x="0" y="0"/>
                </a:lnTo>
                <a:close/>
              </a:path>
            </a:pathLst>
          </a:custGeom>
          <a:blipFill>
            <a:blip r:embed="rId3"/>
            <a:stretch>
              <a:fillRect l="0" t="0" r="-1221" b="-1222"/>
            </a:stretch>
          </a:blipFill>
        </p:spPr>
      </p:sp>
      <p:sp>
        <p:nvSpPr>
          <p:cNvPr name="TextBox 3" id="3"/>
          <p:cNvSpPr txBox="true"/>
          <p:nvPr/>
        </p:nvSpPr>
        <p:spPr>
          <a:xfrm rot="0">
            <a:off x="1531882" y="4883169"/>
            <a:ext cx="6058623" cy="323850"/>
          </a:xfrm>
          <a:prstGeom prst="rect">
            <a:avLst/>
          </a:prstGeom>
        </p:spPr>
        <p:txBody>
          <a:bodyPr anchor="t" rtlCol="false" tIns="0" lIns="0" bIns="0" rIns="0">
            <a:spAutoFit/>
          </a:bodyPr>
          <a:lstStyle/>
          <a:p>
            <a:pPr algn="l">
              <a:lnSpc>
                <a:spcPts val="2400"/>
              </a:lnSpc>
              <a:spcBef>
                <a:spcPct val="0"/>
              </a:spcBef>
            </a:pPr>
            <a:r>
              <a:rPr lang="en-US" sz="2000">
                <a:solidFill>
                  <a:srgbClr val="1090CF"/>
                </a:solidFill>
                <a:latin typeface="Roboto"/>
                <a:ea typeface="Roboto"/>
                <a:cs typeface="Roboto"/>
                <a:sym typeface="Roboto"/>
              </a:rPr>
              <a:t>Instantly share asset locations via a simple link.</a:t>
            </a:r>
          </a:p>
        </p:txBody>
      </p:sp>
      <p:sp>
        <p:nvSpPr>
          <p:cNvPr name="Freeform 4" id="4"/>
          <p:cNvSpPr/>
          <p:nvPr/>
        </p:nvSpPr>
        <p:spPr>
          <a:xfrm flipH="false" flipV="false" rot="0">
            <a:off x="1028700" y="4839122"/>
            <a:ext cx="430993" cy="430993"/>
          </a:xfrm>
          <a:custGeom>
            <a:avLst/>
            <a:gdLst/>
            <a:ahLst/>
            <a:cxnLst/>
            <a:rect r="r" b="b" t="t" l="l"/>
            <a:pathLst>
              <a:path h="430993" w="430993">
                <a:moveTo>
                  <a:pt x="0" y="0"/>
                </a:moveTo>
                <a:lnTo>
                  <a:pt x="430993" y="0"/>
                </a:lnTo>
                <a:lnTo>
                  <a:pt x="430993" y="430993"/>
                </a:lnTo>
                <a:lnTo>
                  <a:pt x="0" y="430993"/>
                </a:lnTo>
                <a:lnTo>
                  <a:pt x="0" y="0"/>
                </a:lnTo>
                <a:close/>
              </a:path>
            </a:pathLst>
          </a:custGeom>
          <a:blipFill>
            <a:blip r:embed="rId4"/>
            <a:stretch>
              <a:fillRect l="0" t="0" r="0" b="0"/>
            </a:stretch>
          </a:blipFill>
        </p:spPr>
      </p:sp>
      <p:grpSp>
        <p:nvGrpSpPr>
          <p:cNvPr name="Group 5" id="5"/>
          <p:cNvGrpSpPr/>
          <p:nvPr/>
        </p:nvGrpSpPr>
        <p:grpSpPr>
          <a:xfrm rot="0">
            <a:off x="1028700" y="5648063"/>
            <a:ext cx="6561805" cy="430993"/>
            <a:chOff x="0" y="0"/>
            <a:chExt cx="8749074" cy="574658"/>
          </a:xfrm>
        </p:grpSpPr>
        <p:sp>
          <p:nvSpPr>
            <p:cNvPr name="TextBox 6" id="6"/>
            <p:cNvSpPr txBox="true"/>
            <p:nvPr/>
          </p:nvSpPr>
          <p:spPr>
            <a:xfrm rot="0">
              <a:off x="670909" y="65079"/>
              <a:ext cx="8078164" cy="425529"/>
            </a:xfrm>
            <a:prstGeom prst="rect">
              <a:avLst/>
            </a:prstGeom>
          </p:spPr>
          <p:txBody>
            <a:bodyPr anchor="t" rtlCol="false" tIns="0" lIns="0" bIns="0" rIns="0">
              <a:spAutoFit/>
            </a:bodyPr>
            <a:lstStyle/>
            <a:p>
              <a:pPr algn="l">
                <a:lnSpc>
                  <a:spcPts val="2400"/>
                </a:lnSpc>
                <a:spcBef>
                  <a:spcPct val="0"/>
                </a:spcBef>
              </a:pPr>
              <a:r>
                <a:rPr lang="en-US" sz="2000">
                  <a:solidFill>
                    <a:srgbClr val="1090CF"/>
                  </a:solidFill>
                  <a:latin typeface="Roboto"/>
                  <a:ea typeface="Roboto"/>
                  <a:cs typeface="Roboto"/>
                  <a:sym typeface="Roboto"/>
                </a:rPr>
                <a:t>Adjust assets, attributes and link duration.</a:t>
              </a:r>
            </a:p>
          </p:txBody>
        </p:sp>
        <p:sp>
          <p:nvSpPr>
            <p:cNvPr name="Freeform 7" id="7"/>
            <p:cNvSpPr/>
            <p:nvPr/>
          </p:nvSpPr>
          <p:spPr>
            <a:xfrm flipH="false" flipV="false" rot="0">
              <a:off x="0" y="0"/>
              <a:ext cx="574658" cy="574658"/>
            </a:xfrm>
            <a:custGeom>
              <a:avLst/>
              <a:gdLst/>
              <a:ahLst/>
              <a:cxnLst/>
              <a:rect r="r" b="b" t="t" l="l"/>
              <a:pathLst>
                <a:path h="574658" w="574658">
                  <a:moveTo>
                    <a:pt x="0" y="0"/>
                  </a:moveTo>
                  <a:lnTo>
                    <a:pt x="574658" y="0"/>
                  </a:lnTo>
                  <a:lnTo>
                    <a:pt x="574658" y="574658"/>
                  </a:lnTo>
                  <a:lnTo>
                    <a:pt x="0" y="574658"/>
                  </a:lnTo>
                  <a:lnTo>
                    <a:pt x="0" y="0"/>
                  </a:lnTo>
                  <a:close/>
                </a:path>
              </a:pathLst>
            </a:custGeom>
            <a:blipFill>
              <a:blip r:embed="rId4"/>
              <a:stretch>
                <a:fillRect l="0" t="0" r="0" b="0"/>
              </a:stretch>
            </a:blipFill>
          </p:spPr>
        </p:sp>
      </p:grpSp>
      <p:grpSp>
        <p:nvGrpSpPr>
          <p:cNvPr name="Group 8" id="8"/>
          <p:cNvGrpSpPr/>
          <p:nvPr/>
        </p:nvGrpSpPr>
        <p:grpSpPr>
          <a:xfrm rot="0">
            <a:off x="1028700" y="6457004"/>
            <a:ext cx="6561805" cy="430993"/>
            <a:chOff x="0" y="0"/>
            <a:chExt cx="8749074" cy="574658"/>
          </a:xfrm>
        </p:grpSpPr>
        <p:sp>
          <p:nvSpPr>
            <p:cNvPr name="TextBox 9" id="9"/>
            <p:cNvSpPr txBox="true"/>
            <p:nvPr/>
          </p:nvSpPr>
          <p:spPr>
            <a:xfrm rot="0">
              <a:off x="670909" y="65079"/>
              <a:ext cx="8078164" cy="425529"/>
            </a:xfrm>
            <a:prstGeom prst="rect">
              <a:avLst/>
            </a:prstGeom>
          </p:spPr>
          <p:txBody>
            <a:bodyPr anchor="t" rtlCol="false" tIns="0" lIns="0" bIns="0" rIns="0">
              <a:spAutoFit/>
            </a:bodyPr>
            <a:lstStyle/>
            <a:p>
              <a:pPr algn="l">
                <a:lnSpc>
                  <a:spcPts val="2400"/>
                </a:lnSpc>
                <a:spcBef>
                  <a:spcPct val="0"/>
                </a:spcBef>
              </a:pPr>
              <a:r>
                <a:rPr lang="en-US" sz="2000">
                  <a:solidFill>
                    <a:srgbClr val="1090CF"/>
                  </a:solidFill>
                  <a:latin typeface="Roboto"/>
                  <a:ea typeface="Roboto"/>
                  <a:cs typeface="Roboto"/>
                  <a:sym typeface="Roboto"/>
                </a:rPr>
                <a:t>Supports Email, Whatsapp, Viber and Telegram</a:t>
              </a:r>
            </a:p>
          </p:txBody>
        </p:sp>
        <p:sp>
          <p:nvSpPr>
            <p:cNvPr name="Freeform 10" id="10"/>
            <p:cNvSpPr/>
            <p:nvPr/>
          </p:nvSpPr>
          <p:spPr>
            <a:xfrm flipH="false" flipV="false" rot="0">
              <a:off x="0" y="0"/>
              <a:ext cx="574658" cy="574658"/>
            </a:xfrm>
            <a:custGeom>
              <a:avLst/>
              <a:gdLst/>
              <a:ahLst/>
              <a:cxnLst/>
              <a:rect r="r" b="b" t="t" l="l"/>
              <a:pathLst>
                <a:path h="574658" w="574658">
                  <a:moveTo>
                    <a:pt x="0" y="0"/>
                  </a:moveTo>
                  <a:lnTo>
                    <a:pt x="574658" y="0"/>
                  </a:lnTo>
                  <a:lnTo>
                    <a:pt x="574658" y="574658"/>
                  </a:lnTo>
                  <a:lnTo>
                    <a:pt x="0" y="574658"/>
                  </a:lnTo>
                  <a:lnTo>
                    <a:pt x="0" y="0"/>
                  </a:lnTo>
                  <a:close/>
                </a:path>
              </a:pathLst>
            </a:custGeom>
            <a:blipFill>
              <a:blip r:embed="rId4"/>
              <a:stretch>
                <a:fillRect l="0" t="0" r="0" b="0"/>
              </a:stretch>
            </a:blipFill>
          </p:spPr>
        </p:sp>
      </p:grpSp>
      <p:grpSp>
        <p:nvGrpSpPr>
          <p:cNvPr name="Group 11" id="11"/>
          <p:cNvGrpSpPr/>
          <p:nvPr/>
        </p:nvGrpSpPr>
        <p:grpSpPr>
          <a:xfrm rot="0">
            <a:off x="1028700" y="7265945"/>
            <a:ext cx="6561805" cy="672816"/>
            <a:chOff x="0" y="0"/>
            <a:chExt cx="8749074" cy="897088"/>
          </a:xfrm>
        </p:grpSpPr>
        <p:sp>
          <p:nvSpPr>
            <p:cNvPr name="TextBox 12" id="12"/>
            <p:cNvSpPr txBox="true"/>
            <p:nvPr/>
          </p:nvSpPr>
          <p:spPr>
            <a:xfrm rot="0">
              <a:off x="670909" y="65079"/>
              <a:ext cx="8078164" cy="832009"/>
            </a:xfrm>
            <a:prstGeom prst="rect">
              <a:avLst/>
            </a:prstGeom>
          </p:spPr>
          <p:txBody>
            <a:bodyPr anchor="t" rtlCol="false" tIns="0" lIns="0" bIns="0" rIns="0">
              <a:spAutoFit/>
            </a:bodyPr>
            <a:lstStyle/>
            <a:p>
              <a:pPr algn="l">
                <a:lnSpc>
                  <a:spcPts val="2400"/>
                </a:lnSpc>
                <a:spcBef>
                  <a:spcPct val="0"/>
                </a:spcBef>
              </a:pPr>
              <a:r>
                <a:rPr lang="en-US" sz="2000">
                  <a:solidFill>
                    <a:srgbClr val="1090CF"/>
                  </a:solidFill>
                  <a:latin typeface="Roboto"/>
                  <a:ea typeface="Roboto"/>
                  <a:cs typeface="Roboto"/>
                  <a:sym typeface="Roboto"/>
                </a:rPr>
                <a:t>Easily add live location sharing to your website or apps.</a:t>
              </a:r>
            </a:p>
          </p:txBody>
        </p:sp>
        <p:sp>
          <p:nvSpPr>
            <p:cNvPr name="Freeform 13" id="13"/>
            <p:cNvSpPr/>
            <p:nvPr/>
          </p:nvSpPr>
          <p:spPr>
            <a:xfrm flipH="false" flipV="false" rot="0">
              <a:off x="0" y="0"/>
              <a:ext cx="574658" cy="574658"/>
            </a:xfrm>
            <a:custGeom>
              <a:avLst/>
              <a:gdLst/>
              <a:ahLst/>
              <a:cxnLst/>
              <a:rect r="r" b="b" t="t" l="l"/>
              <a:pathLst>
                <a:path h="574658" w="574658">
                  <a:moveTo>
                    <a:pt x="0" y="0"/>
                  </a:moveTo>
                  <a:lnTo>
                    <a:pt x="574658" y="0"/>
                  </a:lnTo>
                  <a:lnTo>
                    <a:pt x="574658" y="574658"/>
                  </a:lnTo>
                  <a:lnTo>
                    <a:pt x="0" y="574658"/>
                  </a:lnTo>
                  <a:lnTo>
                    <a:pt x="0" y="0"/>
                  </a:lnTo>
                  <a:close/>
                </a:path>
              </a:pathLst>
            </a:custGeom>
            <a:blipFill>
              <a:blip r:embed="rId4"/>
              <a:stretch>
                <a:fillRect l="0" t="0" r="0" b="0"/>
              </a:stretch>
            </a:blipFill>
          </p:spPr>
        </p:sp>
      </p:grpSp>
      <p:sp>
        <p:nvSpPr>
          <p:cNvPr name="Freeform 14" id="14"/>
          <p:cNvSpPr/>
          <p:nvPr/>
        </p:nvSpPr>
        <p:spPr>
          <a:xfrm flipH="false" flipV="false" rot="0">
            <a:off x="10366024" y="1176013"/>
            <a:ext cx="7585980" cy="5632590"/>
          </a:xfrm>
          <a:custGeom>
            <a:avLst/>
            <a:gdLst/>
            <a:ahLst/>
            <a:cxnLst/>
            <a:rect r="r" b="b" t="t" l="l"/>
            <a:pathLst>
              <a:path h="5632590" w="7585980">
                <a:moveTo>
                  <a:pt x="0" y="0"/>
                </a:moveTo>
                <a:lnTo>
                  <a:pt x="7585981" y="0"/>
                </a:lnTo>
                <a:lnTo>
                  <a:pt x="7585981" y="5632590"/>
                </a:lnTo>
                <a:lnTo>
                  <a:pt x="0" y="5632590"/>
                </a:lnTo>
                <a:lnTo>
                  <a:pt x="0" y="0"/>
                </a:lnTo>
                <a:close/>
              </a:path>
            </a:pathLst>
          </a:custGeom>
          <a:blipFill>
            <a:blip r:embed="rId5"/>
            <a:stretch>
              <a:fillRect l="0" t="0" r="0" b="0"/>
            </a:stretch>
          </a:blipFill>
        </p:spPr>
      </p:sp>
      <p:sp>
        <p:nvSpPr>
          <p:cNvPr name="Freeform 15" id="15"/>
          <p:cNvSpPr/>
          <p:nvPr/>
        </p:nvSpPr>
        <p:spPr>
          <a:xfrm flipH="false" flipV="false" rot="0">
            <a:off x="8349963" y="3648919"/>
            <a:ext cx="8122260" cy="5177941"/>
          </a:xfrm>
          <a:custGeom>
            <a:avLst/>
            <a:gdLst/>
            <a:ahLst/>
            <a:cxnLst/>
            <a:rect r="r" b="b" t="t" l="l"/>
            <a:pathLst>
              <a:path h="5177941" w="8122260">
                <a:moveTo>
                  <a:pt x="0" y="0"/>
                </a:moveTo>
                <a:lnTo>
                  <a:pt x="8122260" y="0"/>
                </a:lnTo>
                <a:lnTo>
                  <a:pt x="8122260" y="5177941"/>
                </a:lnTo>
                <a:lnTo>
                  <a:pt x="0" y="5177941"/>
                </a:lnTo>
                <a:lnTo>
                  <a:pt x="0" y="0"/>
                </a:lnTo>
                <a:close/>
              </a:path>
            </a:pathLst>
          </a:custGeom>
          <a:blipFill>
            <a:blip r:embed="rId6"/>
            <a:stretch>
              <a:fillRect l="0" t="0" r="0" b="0"/>
            </a:stretch>
          </a:blipFill>
        </p:spPr>
      </p:sp>
      <p:sp>
        <p:nvSpPr>
          <p:cNvPr name="Freeform 16" id="16"/>
          <p:cNvSpPr/>
          <p:nvPr/>
        </p:nvSpPr>
        <p:spPr>
          <a:xfrm flipH="false" flipV="false" rot="0">
            <a:off x="7109657" y="8163241"/>
            <a:ext cx="2480612" cy="701414"/>
          </a:xfrm>
          <a:custGeom>
            <a:avLst/>
            <a:gdLst/>
            <a:ahLst/>
            <a:cxnLst/>
            <a:rect r="r" b="b" t="t" l="l"/>
            <a:pathLst>
              <a:path h="701414" w="2480612">
                <a:moveTo>
                  <a:pt x="0" y="0"/>
                </a:moveTo>
                <a:lnTo>
                  <a:pt x="2480612" y="0"/>
                </a:lnTo>
                <a:lnTo>
                  <a:pt x="2480612" y="701414"/>
                </a:lnTo>
                <a:lnTo>
                  <a:pt x="0" y="701414"/>
                </a:lnTo>
                <a:lnTo>
                  <a:pt x="0" y="0"/>
                </a:lnTo>
                <a:close/>
              </a:path>
            </a:pathLst>
          </a:custGeom>
          <a:blipFill>
            <a:blip r:embed="rId7"/>
            <a:stretch>
              <a:fillRect l="0" t="0" r="0" b="0"/>
            </a:stretch>
          </a:blipFill>
        </p:spPr>
      </p:sp>
      <p:sp>
        <p:nvSpPr>
          <p:cNvPr name="TextBox 17" id="17"/>
          <p:cNvSpPr txBox="true"/>
          <p:nvPr/>
        </p:nvSpPr>
        <p:spPr>
          <a:xfrm rot="0">
            <a:off x="1028700" y="1744315"/>
            <a:ext cx="7934165" cy="714375"/>
          </a:xfrm>
          <a:prstGeom prst="rect">
            <a:avLst/>
          </a:prstGeom>
        </p:spPr>
        <p:txBody>
          <a:bodyPr anchor="t" rtlCol="false" tIns="0" lIns="0" bIns="0" rIns="0">
            <a:spAutoFit/>
          </a:bodyPr>
          <a:lstStyle/>
          <a:p>
            <a:pPr algn="l">
              <a:lnSpc>
                <a:spcPts val="5759"/>
              </a:lnSpc>
              <a:spcBef>
                <a:spcPct val="0"/>
              </a:spcBef>
            </a:pPr>
            <a:r>
              <a:rPr lang="en-US" b="true" sz="4800">
                <a:solidFill>
                  <a:srgbClr val="28323A"/>
                </a:solidFill>
                <a:latin typeface="Proxima Nova Bold"/>
                <a:ea typeface="Proxima Nova Bold"/>
                <a:cs typeface="Proxima Nova Bold"/>
                <a:sym typeface="Proxima Nova Bold"/>
              </a:rPr>
              <a:t>Geo links</a:t>
            </a:r>
          </a:p>
        </p:txBody>
      </p:sp>
      <p:sp>
        <p:nvSpPr>
          <p:cNvPr name="TextBox 18" id="18"/>
          <p:cNvSpPr txBox="true"/>
          <p:nvPr/>
        </p:nvSpPr>
        <p:spPr>
          <a:xfrm rot="0">
            <a:off x="1028700" y="2572594"/>
            <a:ext cx="6947485" cy="1800225"/>
          </a:xfrm>
          <a:prstGeom prst="rect">
            <a:avLst/>
          </a:prstGeom>
        </p:spPr>
        <p:txBody>
          <a:bodyPr anchor="t" rtlCol="false" tIns="0" lIns="0" bIns="0" rIns="0">
            <a:spAutoFit/>
          </a:bodyPr>
          <a:lstStyle/>
          <a:p>
            <a:pPr algn="l">
              <a:lnSpc>
                <a:spcPts val="2880"/>
              </a:lnSpc>
              <a:spcBef>
                <a:spcPct val="0"/>
              </a:spcBef>
            </a:pPr>
            <a:r>
              <a:rPr lang="en-US" sz="2400">
                <a:solidFill>
                  <a:srgbClr val="28323A"/>
                </a:solidFill>
                <a:latin typeface="Proxima Nova"/>
                <a:ea typeface="Proxima Nova"/>
                <a:cs typeface="Proxima Nova"/>
                <a:sym typeface="Proxima Nova"/>
                <a:hlinkClick r:id="rId8" tooltip="https://www.navixy.com/docs/user/guide/geo-links"/>
              </a:rPr>
              <a:t>Share </a:t>
            </a:r>
            <a:r>
              <a:rPr lang="en-US" sz="2400" u="sng">
                <a:solidFill>
                  <a:srgbClr val="1090CF"/>
                </a:solidFill>
                <a:latin typeface="Proxima Nova"/>
                <a:ea typeface="Proxima Nova"/>
                <a:cs typeface="Proxima Nova"/>
                <a:sym typeface="Proxima Nova"/>
                <a:hlinkClick r:id="rId9" tooltip="https://www.navixy.com/docs/user/guide/geo-links"/>
              </a:rPr>
              <a:t>real-time location data</a:t>
            </a:r>
            <a:r>
              <a:rPr lang="en-US" sz="2400">
                <a:solidFill>
                  <a:srgbClr val="28323A"/>
                </a:solidFill>
                <a:latin typeface="Proxima Nova"/>
                <a:ea typeface="Proxima Nova"/>
                <a:cs typeface="Proxima Nova"/>
                <a:sym typeface="Proxima Nova"/>
                <a:hlinkClick r:id="rId10" tooltip="https://www.navixy.com/docs/user/guide/geo-links"/>
              </a:rPr>
              <a:t> of vehicles, cargo, and assets with customers or team members through simple, customizable links. Enhance operational efficiency, transparency, and customer satisfaction across industries.</a:t>
            </a:r>
          </a:p>
        </p:txBody>
      </p:sp>
      <p:grpSp>
        <p:nvGrpSpPr>
          <p:cNvPr name="Group 19" id="19"/>
          <p:cNvGrpSpPr/>
          <p:nvPr/>
        </p:nvGrpSpPr>
        <p:grpSpPr>
          <a:xfrm rot="0">
            <a:off x="200" y="9712389"/>
            <a:ext cx="18288000" cy="574611"/>
            <a:chOff x="0" y="0"/>
            <a:chExt cx="24384000" cy="766148"/>
          </a:xfrm>
        </p:grpSpPr>
        <p:grpSp>
          <p:nvGrpSpPr>
            <p:cNvPr name="Group 20" id="20"/>
            <p:cNvGrpSpPr/>
            <p:nvPr/>
          </p:nvGrpSpPr>
          <p:grpSpPr>
            <a:xfrm rot="0">
              <a:off x="0" y="0"/>
              <a:ext cx="24384000" cy="766148"/>
              <a:chOff x="0" y="0"/>
              <a:chExt cx="24384000" cy="766148"/>
            </a:xfrm>
          </p:grpSpPr>
          <p:sp>
            <p:nvSpPr>
              <p:cNvPr name="Freeform 21" id="21"/>
              <p:cNvSpPr/>
              <p:nvPr/>
            </p:nvSpPr>
            <p:spPr>
              <a:xfrm flipH="false" flipV="false" rot="0">
                <a:off x="0" y="0"/>
                <a:ext cx="24384000" cy="766099"/>
              </a:xfrm>
              <a:custGeom>
                <a:avLst/>
                <a:gdLst/>
                <a:ahLst/>
                <a:cxnLst/>
                <a:rect r="r" b="b" t="t" l="l"/>
                <a:pathLst>
                  <a:path h="766099" w="24384000">
                    <a:moveTo>
                      <a:pt x="0" y="0"/>
                    </a:moveTo>
                    <a:lnTo>
                      <a:pt x="24384000" y="0"/>
                    </a:lnTo>
                    <a:lnTo>
                      <a:pt x="24384000" y="766099"/>
                    </a:lnTo>
                    <a:lnTo>
                      <a:pt x="0" y="766099"/>
                    </a:lnTo>
                    <a:close/>
                  </a:path>
                </a:pathLst>
              </a:custGeom>
              <a:solidFill>
                <a:srgbClr val="1D96DB"/>
              </a:solidFill>
            </p:spPr>
          </p:sp>
        </p:grpSp>
        <p:sp>
          <p:nvSpPr>
            <p:cNvPr name="Freeform 22" id="22"/>
            <p:cNvSpPr/>
            <p:nvPr/>
          </p:nvSpPr>
          <p:spPr>
            <a:xfrm flipH="false" flipV="false" rot="0">
              <a:off x="22199679" y="209408"/>
              <a:ext cx="1618927" cy="347333"/>
            </a:xfrm>
            <a:custGeom>
              <a:avLst/>
              <a:gdLst/>
              <a:ahLst/>
              <a:cxnLst/>
              <a:rect r="r" b="b" t="t" l="l"/>
              <a:pathLst>
                <a:path h="347333" w="1618927">
                  <a:moveTo>
                    <a:pt x="0" y="0"/>
                  </a:moveTo>
                  <a:lnTo>
                    <a:pt x="1618926" y="0"/>
                  </a:lnTo>
                  <a:lnTo>
                    <a:pt x="1618926" y="347333"/>
                  </a:lnTo>
                  <a:lnTo>
                    <a:pt x="0" y="347333"/>
                  </a:lnTo>
                  <a:lnTo>
                    <a:pt x="0" y="0"/>
                  </a:lnTo>
                  <a:close/>
                </a:path>
              </a:pathLst>
            </a:custGeom>
            <a:blipFill>
              <a:blip r:embed="rId11">
                <a:alphaModFix amt="70000"/>
                <a:extLst>
                  <a:ext uri="{96DAC541-7B7A-43D3-8B79-37D633B846F1}">
                    <asvg:svgBlip xmlns:asvg="http://schemas.microsoft.com/office/drawing/2016/SVG/main" r:embed="rId12"/>
                  </a:ext>
                </a:extLst>
              </a:blip>
              <a:stretch>
                <a:fillRect l="0" t="0" r="0" b="0"/>
              </a:stretch>
            </a:blipFill>
          </p:spPr>
        </p:sp>
      </p:grpSp>
      <p:grpSp>
        <p:nvGrpSpPr>
          <p:cNvPr name="Group 23" id="23"/>
          <p:cNvGrpSpPr/>
          <p:nvPr/>
        </p:nvGrpSpPr>
        <p:grpSpPr>
          <a:xfrm rot="0">
            <a:off x="1028700" y="1019175"/>
            <a:ext cx="3894369" cy="472945"/>
            <a:chOff x="0" y="0"/>
            <a:chExt cx="994950" cy="120830"/>
          </a:xfrm>
        </p:grpSpPr>
        <p:sp>
          <p:nvSpPr>
            <p:cNvPr name="Freeform 24" id="24"/>
            <p:cNvSpPr/>
            <p:nvPr/>
          </p:nvSpPr>
          <p:spPr>
            <a:xfrm flipH="false" flipV="false" rot="0">
              <a:off x="0" y="0"/>
              <a:ext cx="994950" cy="120830"/>
            </a:xfrm>
            <a:custGeom>
              <a:avLst/>
              <a:gdLst/>
              <a:ahLst/>
              <a:cxnLst/>
              <a:rect r="r" b="b" t="t" l="l"/>
              <a:pathLst>
                <a:path h="120830" w="994950">
                  <a:moveTo>
                    <a:pt x="19880" y="0"/>
                  </a:moveTo>
                  <a:lnTo>
                    <a:pt x="975070" y="0"/>
                  </a:lnTo>
                  <a:cubicBezTo>
                    <a:pt x="980342" y="0"/>
                    <a:pt x="985399" y="2094"/>
                    <a:pt x="989127" y="5823"/>
                  </a:cubicBezTo>
                  <a:cubicBezTo>
                    <a:pt x="992855" y="9551"/>
                    <a:pt x="994950" y="14607"/>
                    <a:pt x="994950" y="19880"/>
                  </a:cubicBezTo>
                  <a:lnTo>
                    <a:pt x="994950" y="100950"/>
                  </a:lnTo>
                  <a:cubicBezTo>
                    <a:pt x="994950" y="106223"/>
                    <a:pt x="992855" y="111279"/>
                    <a:pt x="989127" y="115007"/>
                  </a:cubicBezTo>
                  <a:cubicBezTo>
                    <a:pt x="985399" y="118736"/>
                    <a:pt x="980342" y="120830"/>
                    <a:pt x="975070" y="120830"/>
                  </a:cubicBezTo>
                  <a:lnTo>
                    <a:pt x="19880" y="120830"/>
                  </a:lnTo>
                  <a:cubicBezTo>
                    <a:pt x="14607" y="120830"/>
                    <a:pt x="9551" y="118736"/>
                    <a:pt x="5823" y="115007"/>
                  </a:cubicBezTo>
                  <a:cubicBezTo>
                    <a:pt x="2094" y="111279"/>
                    <a:pt x="0" y="106223"/>
                    <a:pt x="0" y="100950"/>
                  </a:cubicBezTo>
                  <a:lnTo>
                    <a:pt x="0" y="19880"/>
                  </a:lnTo>
                  <a:cubicBezTo>
                    <a:pt x="0" y="14607"/>
                    <a:pt x="2094" y="9551"/>
                    <a:pt x="5823" y="5823"/>
                  </a:cubicBezTo>
                  <a:cubicBezTo>
                    <a:pt x="9551" y="2094"/>
                    <a:pt x="14607" y="0"/>
                    <a:pt x="19880" y="0"/>
                  </a:cubicBezTo>
                  <a:close/>
                </a:path>
              </a:pathLst>
            </a:custGeom>
            <a:solidFill>
              <a:srgbClr val="CAE9FF"/>
            </a:solidFill>
          </p:spPr>
        </p:sp>
        <p:sp>
          <p:nvSpPr>
            <p:cNvPr name="TextBox 25" id="25"/>
            <p:cNvSpPr txBox="true"/>
            <p:nvPr/>
          </p:nvSpPr>
          <p:spPr>
            <a:xfrm>
              <a:off x="0" y="-28575"/>
              <a:ext cx="994950" cy="149405"/>
            </a:xfrm>
            <a:prstGeom prst="rect">
              <a:avLst/>
            </a:prstGeom>
          </p:spPr>
          <p:txBody>
            <a:bodyPr anchor="ctr" rtlCol="false" tIns="52369" lIns="52369" bIns="52369" rIns="52369"/>
            <a:lstStyle/>
            <a:p>
              <a:pPr algn="l">
                <a:lnSpc>
                  <a:spcPts val="2483"/>
                </a:lnSpc>
              </a:pPr>
              <a:r>
                <a:rPr lang="en-US" sz="1800" b="true">
                  <a:solidFill>
                    <a:srgbClr val="1090CF"/>
                  </a:solidFill>
                  <a:latin typeface="Proxima Nova Bold"/>
                  <a:ea typeface="Proxima Nova Bold"/>
                  <a:cs typeface="Proxima Nova Bold"/>
                  <a:sym typeface="Proxima Nova Bold"/>
                </a:rPr>
                <a:t>  App integration and development</a:t>
              </a:r>
            </a:p>
          </p:txBody>
        </p:sp>
      </p:grpSp>
    </p:spTree>
  </p:cSld>
  <p:clrMapOvr>
    <a:masterClrMapping/>
  </p:clrMapOvr>
  <p:transition spd="slow">
    <p:push dir="l"/>
  </p:transition>
</p:sld>
</file>

<file path=ppt/slides/slide2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74480" y="-41895"/>
            <a:ext cx="18436959" cy="10370789"/>
          </a:xfrm>
          <a:custGeom>
            <a:avLst/>
            <a:gdLst/>
            <a:ahLst/>
            <a:cxnLst/>
            <a:rect r="r" b="b" t="t" l="l"/>
            <a:pathLst>
              <a:path h="10370789" w="18436959">
                <a:moveTo>
                  <a:pt x="0" y="0"/>
                </a:moveTo>
                <a:lnTo>
                  <a:pt x="18436960" y="0"/>
                </a:lnTo>
                <a:lnTo>
                  <a:pt x="18436960" y="10370790"/>
                </a:lnTo>
                <a:lnTo>
                  <a:pt x="0" y="10370790"/>
                </a:lnTo>
                <a:lnTo>
                  <a:pt x="0" y="0"/>
                </a:lnTo>
                <a:close/>
              </a:path>
            </a:pathLst>
          </a:custGeom>
          <a:blipFill>
            <a:blip r:embed="rId2"/>
            <a:stretch>
              <a:fillRect l="0" t="0" r="0" b="0"/>
            </a:stretch>
          </a:blipFill>
        </p:spPr>
      </p:sp>
      <p:sp>
        <p:nvSpPr>
          <p:cNvPr name="Freeform 3" id="3"/>
          <p:cNvSpPr/>
          <p:nvPr/>
        </p:nvSpPr>
        <p:spPr>
          <a:xfrm flipH="false" flipV="false" rot="0">
            <a:off x="9144200" y="1665660"/>
            <a:ext cx="11704864" cy="8544551"/>
          </a:xfrm>
          <a:custGeom>
            <a:avLst/>
            <a:gdLst/>
            <a:ahLst/>
            <a:cxnLst/>
            <a:rect r="r" b="b" t="t" l="l"/>
            <a:pathLst>
              <a:path h="8544551" w="11704864">
                <a:moveTo>
                  <a:pt x="0" y="0"/>
                </a:moveTo>
                <a:lnTo>
                  <a:pt x="11704864" y="0"/>
                </a:lnTo>
                <a:lnTo>
                  <a:pt x="11704864" y="8544551"/>
                </a:lnTo>
                <a:lnTo>
                  <a:pt x="0" y="8544551"/>
                </a:lnTo>
                <a:lnTo>
                  <a:pt x="0" y="0"/>
                </a:lnTo>
                <a:close/>
              </a:path>
            </a:pathLst>
          </a:custGeom>
          <a:blipFill>
            <a:blip r:embed="rId3"/>
            <a:stretch>
              <a:fillRect l="0" t="0" r="0" b="0"/>
            </a:stretch>
          </a:blipFill>
        </p:spPr>
      </p:sp>
      <p:sp>
        <p:nvSpPr>
          <p:cNvPr name="TextBox 4" id="4"/>
          <p:cNvSpPr txBox="true"/>
          <p:nvPr/>
        </p:nvSpPr>
        <p:spPr>
          <a:xfrm rot="0">
            <a:off x="1028700" y="2620219"/>
            <a:ext cx="7508798" cy="2144903"/>
          </a:xfrm>
          <a:prstGeom prst="rect">
            <a:avLst/>
          </a:prstGeom>
        </p:spPr>
        <p:txBody>
          <a:bodyPr anchor="t" rtlCol="false" tIns="0" lIns="0" bIns="0" rIns="0">
            <a:spAutoFit/>
          </a:bodyPr>
          <a:lstStyle/>
          <a:p>
            <a:pPr algn="l">
              <a:lnSpc>
                <a:spcPts val="3406"/>
              </a:lnSpc>
            </a:pPr>
            <a:r>
              <a:rPr lang="en-US" sz="2600">
                <a:solidFill>
                  <a:srgbClr val="FEFEFE"/>
                </a:solidFill>
                <a:latin typeface="Proxima Nova"/>
                <a:ea typeface="Proxima Nova"/>
                <a:cs typeface="Proxima Nova"/>
                <a:sym typeface="Proxima Nova"/>
              </a:rPr>
              <a:t>Ensure your data is secure with Navixy. We take a proactive, robust approach to information security, meeting the strict standards of enterprises, telematics service providers, and government organizations.</a:t>
            </a:r>
          </a:p>
        </p:txBody>
      </p:sp>
      <p:sp>
        <p:nvSpPr>
          <p:cNvPr name="TextBox 5" id="5"/>
          <p:cNvSpPr txBox="true"/>
          <p:nvPr/>
        </p:nvSpPr>
        <p:spPr>
          <a:xfrm rot="0">
            <a:off x="1028700" y="1744315"/>
            <a:ext cx="6054275" cy="714375"/>
          </a:xfrm>
          <a:prstGeom prst="rect">
            <a:avLst/>
          </a:prstGeom>
        </p:spPr>
        <p:txBody>
          <a:bodyPr anchor="t" rtlCol="false" tIns="0" lIns="0" bIns="0" rIns="0">
            <a:spAutoFit/>
          </a:bodyPr>
          <a:lstStyle/>
          <a:p>
            <a:pPr algn="l">
              <a:lnSpc>
                <a:spcPts val="5759"/>
              </a:lnSpc>
              <a:spcBef>
                <a:spcPct val="0"/>
              </a:spcBef>
            </a:pPr>
            <a:r>
              <a:rPr lang="en-US" b="true" sz="4800">
                <a:solidFill>
                  <a:srgbClr val="FEFEFE"/>
                </a:solidFill>
                <a:latin typeface="Proxima Nova Bold"/>
                <a:ea typeface="Proxima Nova Bold"/>
                <a:cs typeface="Proxima Nova Bold"/>
                <a:sym typeface="Proxima Nova Bold"/>
              </a:rPr>
              <a:t>Security</a:t>
            </a:r>
          </a:p>
        </p:txBody>
      </p:sp>
      <p:grpSp>
        <p:nvGrpSpPr>
          <p:cNvPr name="Group 6" id="6"/>
          <p:cNvGrpSpPr/>
          <p:nvPr/>
        </p:nvGrpSpPr>
        <p:grpSpPr>
          <a:xfrm rot="0">
            <a:off x="1028700" y="5111635"/>
            <a:ext cx="7164083" cy="826300"/>
            <a:chOff x="0" y="0"/>
            <a:chExt cx="9552111" cy="1101733"/>
          </a:xfrm>
        </p:grpSpPr>
        <p:grpSp>
          <p:nvGrpSpPr>
            <p:cNvPr name="Group 7" id="7"/>
            <p:cNvGrpSpPr/>
            <p:nvPr/>
          </p:nvGrpSpPr>
          <p:grpSpPr>
            <a:xfrm rot="0">
              <a:off x="0" y="0"/>
              <a:ext cx="9552111" cy="1101733"/>
              <a:chOff x="0" y="0"/>
              <a:chExt cx="1886837" cy="217626"/>
            </a:xfrm>
          </p:grpSpPr>
          <p:sp>
            <p:nvSpPr>
              <p:cNvPr name="Freeform 8" id="8"/>
              <p:cNvSpPr/>
              <p:nvPr/>
            </p:nvSpPr>
            <p:spPr>
              <a:xfrm flipH="false" flipV="false" rot="0">
                <a:off x="0" y="0"/>
                <a:ext cx="1886837" cy="217626"/>
              </a:xfrm>
              <a:custGeom>
                <a:avLst/>
                <a:gdLst/>
                <a:ahLst/>
                <a:cxnLst/>
                <a:rect r="r" b="b" t="t" l="l"/>
                <a:pathLst>
                  <a:path h="217626" w="1886837">
                    <a:moveTo>
                      <a:pt x="15129" y="0"/>
                    </a:moveTo>
                    <a:lnTo>
                      <a:pt x="1871708" y="0"/>
                    </a:lnTo>
                    <a:cubicBezTo>
                      <a:pt x="1880063" y="0"/>
                      <a:pt x="1886837" y="6774"/>
                      <a:pt x="1886837" y="15129"/>
                    </a:cubicBezTo>
                    <a:lnTo>
                      <a:pt x="1886837" y="202497"/>
                    </a:lnTo>
                    <a:cubicBezTo>
                      <a:pt x="1886837" y="210853"/>
                      <a:pt x="1880063" y="217626"/>
                      <a:pt x="1871708" y="217626"/>
                    </a:cubicBezTo>
                    <a:lnTo>
                      <a:pt x="15129" y="217626"/>
                    </a:lnTo>
                    <a:cubicBezTo>
                      <a:pt x="6774" y="217626"/>
                      <a:pt x="0" y="210853"/>
                      <a:pt x="0" y="202497"/>
                    </a:cubicBezTo>
                    <a:lnTo>
                      <a:pt x="0" y="15129"/>
                    </a:lnTo>
                    <a:cubicBezTo>
                      <a:pt x="0" y="6774"/>
                      <a:pt x="6774" y="0"/>
                      <a:pt x="15129" y="0"/>
                    </a:cubicBezTo>
                    <a:close/>
                  </a:path>
                </a:pathLst>
              </a:custGeom>
              <a:solidFill>
                <a:srgbClr val="00BFFF"/>
              </a:solidFill>
            </p:spPr>
          </p:sp>
          <p:sp>
            <p:nvSpPr>
              <p:cNvPr name="TextBox 9" id="9"/>
              <p:cNvSpPr txBox="true"/>
              <p:nvPr/>
            </p:nvSpPr>
            <p:spPr>
              <a:xfrm>
                <a:off x="0" y="9525"/>
                <a:ext cx="1886837" cy="208101"/>
              </a:xfrm>
              <a:prstGeom prst="rect">
                <a:avLst/>
              </a:prstGeom>
            </p:spPr>
            <p:txBody>
              <a:bodyPr anchor="ctr" rtlCol="false" tIns="50800" lIns="50800" bIns="50800" rIns="50800"/>
              <a:lstStyle/>
              <a:p>
                <a:pPr algn="ctr">
                  <a:lnSpc>
                    <a:spcPts val="2880"/>
                  </a:lnSpc>
                </a:pPr>
              </a:p>
            </p:txBody>
          </p:sp>
        </p:grpSp>
        <p:sp>
          <p:nvSpPr>
            <p:cNvPr name="TextBox 10" id="10"/>
            <p:cNvSpPr txBox="true"/>
            <p:nvPr/>
          </p:nvSpPr>
          <p:spPr>
            <a:xfrm rot="0">
              <a:off x="478972" y="319092"/>
              <a:ext cx="8336538" cy="473075"/>
            </a:xfrm>
            <a:prstGeom prst="rect">
              <a:avLst/>
            </a:prstGeom>
          </p:spPr>
          <p:txBody>
            <a:bodyPr anchor="t" rtlCol="false" tIns="0" lIns="0" bIns="0" rIns="0">
              <a:spAutoFit/>
            </a:bodyPr>
            <a:lstStyle/>
            <a:p>
              <a:pPr algn="l">
                <a:lnSpc>
                  <a:spcPts val="2880"/>
                </a:lnSpc>
              </a:pPr>
              <a:r>
                <a:rPr lang="en-US" sz="2400" b="true">
                  <a:solidFill>
                    <a:srgbClr val="FEFEFE"/>
                  </a:solidFill>
                  <a:latin typeface="Proxima Nova Bold"/>
                  <a:ea typeface="Proxima Nova Bold"/>
                  <a:cs typeface="Proxima Nova Bold"/>
                  <a:sym typeface="Proxima Nova Bold"/>
                </a:rPr>
                <a:t>Data protection </a:t>
              </a:r>
              <a:r>
                <a:rPr lang="en-US" sz="2400" b="true">
                  <a:solidFill>
                    <a:srgbClr val="FEFEFE"/>
                  </a:solidFill>
                  <a:latin typeface="Proxima Nova Bold"/>
                  <a:ea typeface="Proxima Nova Bold"/>
                  <a:cs typeface="Proxima Nova Bold"/>
                  <a:sym typeface="Proxima Nova Bold"/>
                </a:rPr>
                <a:t>&amp; encryption</a:t>
              </a:r>
            </a:p>
          </p:txBody>
        </p:sp>
      </p:grpSp>
      <p:grpSp>
        <p:nvGrpSpPr>
          <p:cNvPr name="Group 11" id="11"/>
          <p:cNvGrpSpPr/>
          <p:nvPr/>
        </p:nvGrpSpPr>
        <p:grpSpPr>
          <a:xfrm rot="0">
            <a:off x="1028700" y="6105792"/>
            <a:ext cx="7164083" cy="826300"/>
            <a:chOff x="0" y="0"/>
            <a:chExt cx="9552111" cy="1101733"/>
          </a:xfrm>
        </p:grpSpPr>
        <p:grpSp>
          <p:nvGrpSpPr>
            <p:cNvPr name="Group 12" id="12"/>
            <p:cNvGrpSpPr/>
            <p:nvPr/>
          </p:nvGrpSpPr>
          <p:grpSpPr>
            <a:xfrm rot="0">
              <a:off x="0" y="0"/>
              <a:ext cx="9552111" cy="1101733"/>
              <a:chOff x="0" y="0"/>
              <a:chExt cx="1886837" cy="217626"/>
            </a:xfrm>
          </p:grpSpPr>
          <p:sp>
            <p:nvSpPr>
              <p:cNvPr name="Freeform 13" id="13"/>
              <p:cNvSpPr/>
              <p:nvPr/>
            </p:nvSpPr>
            <p:spPr>
              <a:xfrm flipH="false" flipV="false" rot="0">
                <a:off x="0" y="0"/>
                <a:ext cx="1886837" cy="217626"/>
              </a:xfrm>
              <a:custGeom>
                <a:avLst/>
                <a:gdLst/>
                <a:ahLst/>
                <a:cxnLst/>
                <a:rect r="r" b="b" t="t" l="l"/>
                <a:pathLst>
                  <a:path h="217626" w="1886837">
                    <a:moveTo>
                      <a:pt x="15129" y="0"/>
                    </a:moveTo>
                    <a:lnTo>
                      <a:pt x="1871708" y="0"/>
                    </a:lnTo>
                    <a:cubicBezTo>
                      <a:pt x="1880063" y="0"/>
                      <a:pt x="1886837" y="6774"/>
                      <a:pt x="1886837" y="15129"/>
                    </a:cubicBezTo>
                    <a:lnTo>
                      <a:pt x="1886837" y="202497"/>
                    </a:lnTo>
                    <a:cubicBezTo>
                      <a:pt x="1886837" y="210853"/>
                      <a:pt x="1880063" y="217626"/>
                      <a:pt x="1871708" y="217626"/>
                    </a:cubicBezTo>
                    <a:lnTo>
                      <a:pt x="15129" y="217626"/>
                    </a:lnTo>
                    <a:cubicBezTo>
                      <a:pt x="6774" y="217626"/>
                      <a:pt x="0" y="210853"/>
                      <a:pt x="0" y="202497"/>
                    </a:cubicBezTo>
                    <a:lnTo>
                      <a:pt x="0" y="15129"/>
                    </a:lnTo>
                    <a:cubicBezTo>
                      <a:pt x="0" y="6774"/>
                      <a:pt x="6774" y="0"/>
                      <a:pt x="15129" y="0"/>
                    </a:cubicBezTo>
                    <a:close/>
                  </a:path>
                </a:pathLst>
              </a:custGeom>
              <a:solidFill>
                <a:srgbClr val="00BFFF"/>
              </a:solidFill>
            </p:spPr>
          </p:sp>
          <p:sp>
            <p:nvSpPr>
              <p:cNvPr name="TextBox 14" id="14"/>
              <p:cNvSpPr txBox="true"/>
              <p:nvPr/>
            </p:nvSpPr>
            <p:spPr>
              <a:xfrm>
                <a:off x="0" y="9525"/>
                <a:ext cx="1886837" cy="208101"/>
              </a:xfrm>
              <a:prstGeom prst="rect">
                <a:avLst/>
              </a:prstGeom>
            </p:spPr>
            <p:txBody>
              <a:bodyPr anchor="ctr" rtlCol="false" tIns="50800" lIns="50800" bIns="50800" rIns="50800"/>
              <a:lstStyle/>
              <a:p>
                <a:pPr algn="ctr">
                  <a:lnSpc>
                    <a:spcPts val="2880"/>
                  </a:lnSpc>
                </a:pPr>
              </a:p>
            </p:txBody>
          </p:sp>
        </p:grpSp>
        <p:sp>
          <p:nvSpPr>
            <p:cNvPr name="TextBox 15" id="15"/>
            <p:cNvSpPr txBox="true"/>
            <p:nvPr/>
          </p:nvSpPr>
          <p:spPr>
            <a:xfrm rot="0">
              <a:off x="478972" y="319092"/>
              <a:ext cx="8336538" cy="473075"/>
            </a:xfrm>
            <a:prstGeom prst="rect">
              <a:avLst/>
            </a:prstGeom>
          </p:spPr>
          <p:txBody>
            <a:bodyPr anchor="t" rtlCol="false" tIns="0" lIns="0" bIns="0" rIns="0">
              <a:spAutoFit/>
            </a:bodyPr>
            <a:lstStyle/>
            <a:p>
              <a:pPr algn="l">
                <a:lnSpc>
                  <a:spcPts val="2880"/>
                </a:lnSpc>
              </a:pPr>
              <a:r>
                <a:rPr lang="en-US" sz="2400" b="true">
                  <a:solidFill>
                    <a:srgbClr val="FEFEFE"/>
                  </a:solidFill>
                  <a:latin typeface="Proxima Nova Bold"/>
                  <a:ea typeface="Proxima Nova Bold"/>
                  <a:cs typeface="Proxima Nova Bold"/>
                  <a:sym typeface="Proxima Nova Bold"/>
                </a:rPr>
                <a:t>Access control</a:t>
              </a:r>
              <a:r>
                <a:rPr lang="en-US" sz="2400" b="true">
                  <a:solidFill>
                    <a:srgbClr val="FEFEFE"/>
                  </a:solidFill>
                  <a:latin typeface="Proxima Nova Bold"/>
                  <a:ea typeface="Proxima Nova Bold"/>
                  <a:cs typeface="Proxima Nova Bold"/>
                  <a:sym typeface="Proxima Nova Bold"/>
                </a:rPr>
                <a:t> &amp; authentication</a:t>
              </a:r>
            </a:p>
          </p:txBody>
        </p:sp>
      </p:grpSp>
      <p:grpSp>
        <p:nvGrpSpPr>
          <p:cNvPr name="Group 16" id="16"/>
          <p:cNvGrpSpPr/>
          <p:nvPr/>
        </p:nvGrpSpPr>
        <p:grpSpPr>
          <a:xfrm rot="0">
            <a:off x="1028700" y="7099948"/>
            <a:ext cx="7164083" cy="826300"/>
            <a:chOff x="0" y="0"/>
            <a:chExt cx="9552111" cy="1101733"/>
          </a:xfrm>
        </p:grpSpPr>
        <p:grpSp>
          <p:nvGrpSpPr>
            <p:cNvPr name="Group 17" id="17"/>
            <p:cNvGrpSpPr/>
            <p:nvPr/>
          </p:nvGrpSpPr>
          <p:grpSpPr>
            <a:xfrm rot="0">
              <a:off x="0" y="0"/>
              <a:ext cx="9552111" cy="1101733"/>
              <a:chOff x="0" y="0"/>
              <a:chExt cx="1886837" cy="217626"/>
            </a:xfrm>
          </p:grpSpPr>
          <p:sp>
            <p:nvSpPr>
              <p:cNvPr name="Freeform 18" id="18"/>
              <p:cNvSpPr/>
              <p:nvPr/>
            </p:nvSpPr>
            <p:spPr>
              <a:xfrm flipH="false" flipV="false" rot="0">
                <a:off x="0" y="0"/>
                <a:ext cx="1886837" cy="217626"/>
              </a:xfrm>
              <a:custGeom>
                <a:avLst/>
                <a:gdLst/>
                <a:ahLst/>
                <a:cxnLst/>
                <a:rect r="r" b="b" t="t" l="l"/>
                <a:pathLst>
                  <a:path h="217626" w="1886837">
                    <a:moveTo>
                      <a:pt x="15129" y="0"/>
                    </a:moveTo>
                    <a:lnTo>
                      <a:pt x="1871708" y="0"/>
                    </a:lnTo>
                    <a:cubicBezTo>
                      <a:pt x="1880063" y="0"/>
                      <a:pt x="1886837" y="6774"/>
                      <a:pt x="1886837" y="15129"/>
                    </a:cubicBezTo>
                    <a:lnTo>
                      <a:pt x="1886837" y="202497"/>
                    </a:lnTo>
                    <a:cubicBezTo>
                      <a:pt x="1886837" y="210853"/>
                      <a:pt x="1880063" y="217626"/>
                      <a:pt x="1871708" y="217626"/>
                    </a:cubicBezTo>
                    <a:lnTo>
                      <a:pt x="15129" y="217626"/>
                    </a:lnTo>
                    <a:cubicBezTo>
                      <a:pt x="6774" y="217626"/>
                      <a:pt x="0" y="210853"/>
                      <a:pt x="0" y="202497"/>
                    </a:cubicBezTo>
                    <a:lnTo>
                      <a:pt x="0" y="15129"/>
                    </a:lnTo>
                    <a:cubicBezTo>
                      <a:pt x="0" y="6774"/>
                      <a:pt x="6774" y="0"/>
                      <a:pt x="15129" y="0"/>
                    </a:cubicBezTo>
                    <a:close/>
                  </a:path>
                </a:pathLst>
              </a:custGeom>
              <a:solidFill>
                <a:srgbClr val="00BFFF"/>
              </a:solidFill>
            </p:spPr>
          </p:sp>
          <p:sp>
            <p:nvSpPr>
              <p:cNvPr name="TextBox 19" id="19"/>
              <p:cNvSpPr txBox="true"/>
              <p:nvPr/>
            </p:nvSpPr>
            <p:spPr>
              <a:xfrm>
                <a:off x="0" y="9525"/>
                <a:ext cx="1886837" cy="208101"/>
              </a:xfrm>
              <a:prstGeom prst="rect">
                <a:avLst/>
              </a:prstGeom>
            </p:spPr>
            <p:txBody>
              <a:bodyPr anchor="ctr" rtlCol="false" tIns="50800" lIns="50800" bIns="50800" rIns="50800"/>
              <a:lstStyle/>
              <a:p>
                <a:pPr algn="ctr">
                  <a:lnSpc>
                    <a:spcPts val="2880"/>
                  </a:lnSpc>
                </a:pPr>
              </a:p>
            </p:txBody>
          </p:sp>
        </p:grpSp>
        <p:sp>
          <p:nvSpPr>
            <p:cNvPr name="TextBox 20" id="20"/>
            <p:cNvSpPr txBox="true"/>
            <p:nvPr/>
          </p:nvSpPr>
          <p:spPr>
            <a:xfrm rot="0">
              <a:off x="478972" y="319092"/>
              <a:ext cx="8336538" cy="473075"/>
            </a:xfrm>
            <a:prstGeom prst="rect">
              <a:avLst/>
            </a:prstGeom>
          </p:spPr>
          <p:txBody>
            <a:bodyPr anchor="t" rtlCol="false" tIns="0" lIns="0" bIns="0" rIns="0">
              <a:spAutoFit/>
            </a:bodyPr>
            <a:lstStyle/>
            <a:p>
              <a:pPr algn="l">
                <a:lnSpc>
                  <a:spcPts val="2880"/>
                </a:lnSpc>
              </a:pPr>
              <a:r>
                <a:rPr lang="en-US" sz="2400" b="true">
                  <a:solidFill>
                    <a:srgbClr val="FEFEFE"/>
                  </a:solidFill>
                  <a:latin typeface="Proxima Nova Bold"/>
                  <a:ea typeface="Proxima Nova Bold"/>
                  <a:cs typeface="Proxima Nova Bold"/>
                  <a:sym typeface="Proxima Nova Bold"/>
                </a:rPr>
                <a:t>Security monitoring &amp; auditing</a:t>
              </a:r>
            </a:p>
          </p:txBody>
        </p:sp>
      </p:grpSp>
      <p:grpSp>
        <p:nvGrpSpPr>
          <p:cNvPr name="Group 21" id="21"/>
          <p:cNvGrpSpPr/>
          <p:nvPr/>
        </p:nvGrpSpPr>
        <p:grpSpPr>
          <a:xfrm rot="0">
            <a:off x="200" y="9712389"/>
            <a:ext cx="18288000" cy="574611"/>
            <a:chOff x="0" y="0"/>
            <a:chExt cx="24384000" cy="766148"/>
          </a:xfrm>
        </p:grpSpPr>
        <p:grpSp>
          <p:nvGrpSpPr>
            <p:cNvPr name="Group 22" id="22"/>
            <p:cNvGrpSpPr/>
            <p:nvPr/>
          </p:nvGrpSpPr>
          <p:grpSpPr>
            <a:xfrm rot="0">
              <a:off x="0" y="0"/>
              <a:ext cx="24384000" cy="766148"/>
              <a:chOff x="0" y="0"/>
              <a:chExt cx="24384000" cy="766148"/>
            </a:xfrm>
          </p:grpSpPr>
          <p:sp>
            <p:nvSpPr>
              <p:cNvPr name="Freeform 23" id="23"/>
              <p:cNvSpPr/>
              <p:nvPr/>
            </p:nvSpPr>
            <p:spPr>
              <a:xfrm flipH="false" flipV="false" rot="0">
                <a:off x="0" y="0"/>
                <a:ext cx="24384000" cy="766099"/>
              </a:xfrm>
              <a:custGeom>
                <a:avLst/>
                <a:gdLst/>
                <a:ahLst/>
                <a:cxnLst/>
                <a:rect r="r" b="b" t="t" l="l"/>
                <a:pathLst>
                  <a:path h="766099" w="24384000">
                    <a:moveTo>
                      <a:pt x="0" y="0"/>
                    </a:moveTo>
                    <a:lnTo>
                      <a:pt x="24384000" y="0"/>
                    </a:lnTo>
                    <a:lnTo>
                      <a:pt x="24384000" y="766099"/>
                    </a:lnTo>
                    <a:lnTo>
                      <a:pt x="0" y="766099"/>
                    </a:lnTo>
                    <a:close/>
                  </a:path>
                </a:pathLst>
              </a:custGeom>
              <a:solidFill>
                <a:srgbClr val="1D96DB"/>
              </a:solidFill>
            </p:spPr>
          </p:sp>
        </p:grpSp>
        <p:sp>
          <p:nvSpPr>
            <p:cNvPr name="Freeform 24" id="24"/>
            <p:cNvSpPr/>
            <p:nvPr/>
          </p:nvSpPr>
          <p:spPr>
            <a:xfrm flipH="false" flipV="false" rot="0">
              <a:off x="22199679" y="209408"/>
              <a:ext cx="1618927" cy="347333"/>
            </a:xfrm>
            <a:custGeom>
              <a:avLst/>
              <a:gdLst/>
              <a:ahLst/>
              <a:cxnLst/>
              <a:rect r="r" b="b" t="t" l="l"/>
              <a:pathLst>
                <a:path h="347333" w="1618927">
                  <a:moveTo>
                    <a:pt x="0" y="0"/>
                  </a:moveTo>
                  <a:lnTo>
                    <a:pt x="1618926" y="0"/>
                  </a:lnTo>
                  <a:lnTo>
                    <a:pt x="1618926" y="347333"/>
                  </a:lnTo>
                  <a:lnTo>
                    <a:pt x="0" y="347333"/>
                  </a:lnTo>
                  <a:lnTo>
                    <a:pt x="0" y="0"/>
                  </a:lnTo>
                  <a:close/>
                </a:path>
              </a:pathLst>
            </a:custGeom>
            <a:blipFill>
              <a:blip r:embed="rId4">
                <a:alphaModFix amt="70000"/>
                <a:extLst>
                  <a:ext uri="{96DAC541-7B7A-43D3-8B79-37D633B846F1}">
                    <asvg:svgBlip xmlns:asvg="http://schemas.microsoft.com/office/drawing/2016/SVG/main" r:embed="rId5"/>
                  </a:ext>
                </a:extLst>
              </a:blip>
              <a:stretch>
                <a:fillRect l="0" t="0" r="0" b="0"/>
              </a:stretch>
            </a:blipFill>
          </p:spPr>
        </p:sp>
      </p:grpSp>
    </p:spTree>
  </p:cSld>
  <p:clrMapOvr>
    <a:masterClrMapping/>
  </p:clrMapOvr>
  <p:transition spd="slow">
    <p:push dir="l"/>
  </p:transition>
</p:sld>
</file>

<file path=ppt/slides/slide2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28700" y="1117646"/>
            <a:ext cx="1842385" cy="472945"/>
            <a:chOff x="0" y="0"/>
            <a:chExt cx="470700" cy="120830"/>
          </a:xfrm>
        </p:grpSpPr>
        <p:sp>
          <p:nvSpPr>
            <p:cNvPr name="Freeform 3" id="3"/>
            <p:cNvSpPr/>
            <p:nvPr/>
          </p:nvSpPr>
          <p:spPr>
            <a:xfrm flipH="false" flipV="false" rot="0">
              <a:off x="0" y="0"/>
              <a:ext cx="470700" cy="120830"/>
            </a:xfrm>
            <a:custGeom>
              <a:avLst/>
              <a:gdLst/>
              <a:ahLst/>
              <a:cxnLst/>
              <a:rect r="r" b="b" t="t" l="l"/>
              <a:pathLst>
                <a:path h="120830" w="470700">
                  <a:moveTo>
                    <a:pt x="42021" y="0"/>
                  </a:moveTo>
                  <a:lnTo>
                    <a:pt x="428679" y="0"/>
                  </a:lnTo>
                  <a:cubicBezTo>
                    <a:pt x="451887" y="0"/>
                    <a:pt x="470700" y="18814"/>
                    <a:pt x="470700" y="42021"/>
                  </a:cubicBezTo>
                  <a:lnTo>
                    <a:pt x="470700" y="78809"/>
                  </a:lnTo>
                  <a:cubicBezTo>
                    <a:pt x="470700" y="89954"/>
                    <a:pt x="466273" y="100642"/>
                    <a:pt x="458392" y="108522"/>
                  </a:cubicBezTo>
                  <a:cubicBezTo>
                    <a:pt x="450512" y="116403"/>
                    <a:pt x="439824" y="120830"/>
                    <a:pt x="428679" y="120830"/>
                  </a:cubicBezTo>
                  <a:lnTo>
                    <a:pt x="42021" y="120830"/>
                  </a:lnTo>
                  <a:cubicBezTo>
                    <a:pt x="18814" y="120830"/>
                    <a:pt x="0" y="102016"/>
                    <a:pt x="0" y="78809"/>
                  </a:cubicBezTo>
                  <a:lnTo>
                    <a:pt x="0" y="42021"/>
                  </a:lnTo>
                  <a:cubicBezTo>
                    <a:pt x="0" y="30876"/>
                    <a:pt x="4427" y="20188"/>
                    <a:pt x="12308" y="12308"/>
                  </a:cubicBezTo>
                  <a:cubicBezTo>
                    <a:pt x="20188" y="4427"/>
                    <a:pt x="30876" y="0"/>
                    <a:pt x="42021" y="0"/>
                  </a:cubicBezTo>
                  <a:close/>
                </a:path>
              </a:pathLst>
            </a:custGeom>
            <a:solidFill>
              <a:srgbClr val="CAE9FF"/>
            </a:solidFill>
          </p:spPr>
        </p:sp>
        <p:sp>
          <p:nvSpPr>
            <p:cNvPr name="TextBox 4" id="4"/>
            <p:cNvSpPr txBox="true"/>
            <p:nvPr/>
          </p:nvSpPr>
          <p:spPr>
            <a:xfrm>
              <a:off x="0" y="-28575"/>
              <a:ext cx="470700"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Security</a:t>
              </a:r>
            </a:p>
          </p:txBody>
        </p:sp>
      </p:grpSp>
      <p:sp>
        <p:nvSpPr>
          <p:cNvPr name="Freeform 5" id="5"/>
          <p:cNvSpPr/>
          <p:nvPr/>
        </p:nvSpPr>
        <p:spPr>
          <a:xfrm flipH="false" flipV="false" rot="0">
            <a:off x="200" y="0"/>
            <a:ext cx="18288200" cy="10287000"/>
          </a:xfrm>
          <a:custGeom>
            <a:avLst/>
            <a:gdLst/>
            <a:ahLst/>
            <a:cxnLst/>
            <a:rect r="r" b="b" t="t" l="l"/>
            <a:pathLst>
              <a:path h="10287000" w="18288200">
                <a:moveTo>
                  <a:pt x="0" y="0"/>
                </a:moveTo>
                <a:lnTo>
                  <a:pt x="18288200" y="0"/>
                </a:lnTo>
                <a:lnTo>
                  <a:pt x="18288200" y="10287000"/>
                </a:lnTo>
                <a:lnTo>
                  <a:pt x="0" y="10287000"/>
                </a:lnTo>
                <a:lnTo>
                  <a:pt x="0" y="0"/>
                </a:lnTo>
                <a:close/>
              </a:path>
            </a:pathLst>
          </a:custGeom>
          <a:blipFill>
            <a:blip r:embed="rId2"/>
            <a:stretch>
              <a:fillRect l="0" t="0" r="-1221" b="-1222"/>
            </a:stretch>
          </a:blipFill>
        </p:spPr>
      </p:sp>
      <p:sp>
        <p:nvSpPr>
          <p:cNvPr name="Freeform 6" id="6"/>
          <p:cNvSpPr/>
          <p:nvPr/>
        </p:nvSpPr>
        <p:spPr>
          <a:xfrm flipH="false" flipV="false" rot="0">
            <a:off x="6858206" y="1966665"/>
            <a:ext cx="11429794" cy="6594463"/>
          </a:xfrm>
          <a:custGeom>
            <a:avLst/>
            <a:gdLst/>
            <a:ahLst/>
            <a:cxnLst/>
            <a:rect r="r" b="b" t="t" l="l"/>
            <a:pathLst>
              <a:path h="6594463" w="11429794">
                <a:moveTo>
                  <a:pt x="0" y="0"/>
                </a:moveTo>
                <a:lnTo>
                  <a:pt x="11429794" y="0"/>
                </a:lnTo>
                <a:lnTo>
                  <a:pt x="11429794" y="6594463"/>
                </a:lnTo>
                <a:lnTo>
                  <a:pt x="0" y="6594463"/>
                </a:lnTo>
                <a:lnTo>
                  <a:pt x="0" y="0"/>
                </a:lnTo>
                <a:close/>
              </a:path>
            </a:pathLst>
          </a:custGeom>
          <a:blipFill>
            <a:blip r:embed="rId3"/>
            <a:stretch>
              <a:fillRect l="0" t="0" r="-8859" b="0"/>
            </a:stretch>
          </a:blipFill>
        </p:spPr>
      </p:sp>
      <p:sp>
        <p:nvSpPr>
          <p:cNvPr name="Freeform 7" id="7"/>
          <p:cNvSpPr/>
          <p:nvPr/>
        </p:nvSpPr>
        <p:spPr>
          <a:xfrm flipH="false" flipV="false" rot="0">
            <a:off x="6655767" y="-158635"/>
            <a:ext cx="5750433" cy="10445635"/>
          </a:xfrm>
          <a:custGeom>
            <a:avLst/>
            <a:gdLst/>
            <a:ahLst/>
            <a:cxnLst/>
            <a:rect r="r" b="b" t="t" l="l"/>
            <a:pathLst>
              <a:path h="10445635" w="5750433">
                <a:moveTo>
                  <a:pt x="0" y="0"/>
                </a:moveTo>
                <a:lnTo>
                  <a:pt x="5750433" y="0"/>
                </a:lnTo>
                <a:lnTo>
                  <a:pt x="5750433" y="10445635"/>
                </a:lnTo>
                <a:lnTo>
                  <a:pt x="0" y="10445635"/>
                </a:lnTo>
                <a:lnTo>
                  <a:pt x="0" y="0"/>
                </a:lnTo>
                <a:close/>
              </a:path>
            </a:pathLst>
          </a:custGeom>
          <a:blipFill>
            <a:blip r:embed="rId4"/>
            <a:stretch>
              <a:fillRect l="-13463" t="0" r="-13463" b="0"/>
            </a:stretch>
          </a:blipFill>
        </p:spPr>
      </p:sp>
      <p:sp>
        <p:nvSpPr>
          <p:cNvPr name="Freeform 8" id="8"/>
          <p:cNvSpPr/>
          <p:nvPr/>
        </p:nvSpPr>
        <p:spPr>
          <a:xfrm flipH="false" flipV="false" rot="0">
            <a:off x="6655767" y="-158635"/>
            <a:ext cx="5750433" cy="10445635"/>
          </a:xfrm>
          <a:custGeom>
            <a:avLst/>
            <a:gdLst/>
            <a:ahLst/>
            <a:cxnLst/>
            <a:rect r="r" b="b" t="t" l="l"/>
            <a:pathLst>
              <a:path h="10445635" w="5750433">
                <a:moveTo>
                  <a:pt x="0" y="0"/>
                </a:moveTo>
                <a:lnTo>
                  <a:pt x="5750433" y="0"/>
                </a:lnTo>
                <a:lnTo>
                  <a:pt x="5750433" y="10445635"/>
                </a:lnTo>
                <a:lnTo>
                  <a:pt x="0" y="10445635"/>
                </a:lnTo>
                <a:lnTo>
                  <a:pt x="0" y="0"/>
                </a:lnTo>
                <a:close/>
              </a:path>
            </a:pathLst>
          </a:custGeom>
          <a:blipFill>
            <a:blip r:embed="rId4"/>
            <a:stretch>
              <a:fillRect l="-13463" t="0" r="-13463" b="0"/>
            </a:stretch>
          </a:blipFill>
        </p:spPr>
      </p:sp>
      <p:grpSp>
        <p:nvGrpSpPr>
          <p:cNvPr name="Group 9" id="9"/>
          <p:cNvGrpSpPr/>
          <p:nvPr/>
        </p:nvGrpSpPr>
        <p:grpSpPr>
          <a:xfrm rot="0">
            <a:off x="1028700" y="5259536"/>
            <a:ext cx="6561805" cy="430993"/>
            <a:chOff x="0" y="0"/>
            <a:chExt cx="8749074" cy="574658"/>
          </a:xfrm>
        </p:grpSpPr>
        <p:sp>
          <p:nvSpPr>
            <p:cNvPr name="TextBox 10" id="10"/>
            <p:cNvSpPr txBox="true"/>
            <p:nvPr/>
          </p:nvSpPr>
          <p:spPr>
            <a:xfrm rot="0">
              <a:off x="670909" y="74604"/>
              <a:ext cx="8078164" cy="415925"/>
            </a:xfrm>
            <a:prstGeom prst="rect">
              <a:avLst/>
            </a:prstGeom>
          </p:spPr>
          <p:txBody>
            <a:bodyPr anchor="t" rtlCol="false" tIns="0" lIns="0" bIns="0" rIns="0">
              <a:spAutoFit/>
            </a:bodyPr>
            <a:lstStyle/>
            <a:p>
              <a:pPr algn="l">
                <a:lnSpc>
                  <a:spcPts val="2400"/>
                </a:lnSpc>
                <a:spcBef>
                  <a:spcPct val="0"/>
                </a:spcBef>
              </a:pPr>
              <a:r>
                <a:rPr lang="en-US" sz="2000">
                  <a:solidFill>
                    <a:srgbClr val="1090CF"/>
                  </a:solidFill>
                  <a:latin typeface="Proxima Nova"/>
                  <a:ea typeface="Proxima Nova"/>
                  <a:cs typeface="Proxima Nova"/>
                  <a:sym typeface="Proxima Nova"/>
                </a:rPr>
                <a:t>Industry-leading encryption standards (AES-256, TLS)</a:t>
              </a:r>
            </a:p>
          </p:txBody>
        </p:sp>
        <p:sp>
          <p:nvSpPr>
            <p:cNvPr name="Freeform 11" id="11"/>
            <p:cNvSpPr/>
            <p:nvPr/>
          </p:nvSpPr>
          <p:spPr>
            <a:xfrm flipH="false" flipV="false" rot="0">
              <a:off x="0" y="0"/>
              <a:ext cx="574658" cy="574658"/>
            </a:xfrm>
            <a:custGeom>
              <a:avLst/>
              <a:gdLst/>
              <a:ahLst/>
              <a:cxnLst/>
              <a:rect r="r" b="b" t="t" l="l"/>
              <a:pathLst>
                <a:path h="574658" w="574658">
                  <a:moveTo>
                    <a:pt x="0" y="0"/>
                  </a:moveTo>
                  <a:lnTo>
                    <a:pt x="574658" y="0"/>
                  </a:lnTo>
                  <a:lnTo>
                    <a:pt x="574658" y="574658"/>
                  </a:lnTo>
                  <a:lnTo>
                    <a:pt x="0" y="574658"/>
                  </a:lnTo>
                  <a:lnTo>
                    <a:pt x="0" y="0"/>
                  </a:lnTo>
                  <a:close/>
                </a:path>
              </a:pathLst>
            </a:custGeom>
            <a:blipFill>
              <a:blip r:embed="rId5"/>
              <a:stretch>
                <a:fillRect l="0" t="0" r="0" b="0"/>
              </a:stretch>
            </a:blipFill>
          </p:spPr>
        </p:sp>
      </p:grpSp>
      <p:grpSp>
        <p:nvGrpSpPr>
          <p:cNvPr name="Group 12" id="12"/>
          <p:cNvGrpSpPr/>
          <p:nvPr/>
        </p:nvGrpSpPr>
        <p:grpSpPr>
          <a:xfrm rot="0">
            <a:off x="1028700" y="6068477"/>
            <a:ext cx="6561805" cy="430993"/>
            <a:chOff x="0" y="0"/>
            <a:chExt cx="8749074" cy="574658"/>
          </a:xfrm>
        </p:grpSpPr>
        <p:sp>
          <p:nvSpPr>
            <p:cNvPr name="TextBox 13" id="13"/>
            <p:cNvSpPr txBox="true"/>
            <p:nvPr/>
          </p:nvSpPr>
          <p:spPr>
            <a:xfrm rot="0">
              <a:off x="670909" y="74604"/>
              <a:ext cx="8078164" cy="415925"/>
            </a:xfrm>
            <a:prstGeom prst="rect">
              <a:avLst/>
            </a:prstGeom>
          </p:spPr>
          <p:txBody>
            <a:bodyPr anchor="t" rtlCol="false" tIns="0" lIns="0" bIns="0" rIns="0">
              <a:spAutoFit/>
            </a:bodyPr>
            <a:lstStyle/>
            <a:p>
              <a:pPr algn="l">
                <a:lnSpc>
                  <a:spcPts val="2400"/>
                </a:lnSpc>
                <a:spcBef>
                  <a:spcPct val="0"/>
                </a:spcBef>
              </a:pPr>
              <a:r>
                <a:rPr lang="en-US" sz="2000">
                  <a:solidFill>
                    <a:srgbClr val="1090CF"/>
                  </a:solidFill>
                  <a:latin typeface="Proxima Nova"/>
                  <a:ea typeface="Proxima Nova"/>
                  <a:cs typeface="Proxima Nova"/>
                  <a:sym typeface="Proxima Nova"/>
                </a:rPr>
                <a:t>Data protection at all stages: in transit &amp; at rest</a:t>
              </a:r>
            </a:p>
          </p:txBody>
        </p:sp>
        <p:sp>
          <p:nvSpPr>
            <p:cNvPr name="Freeform 14" id="14"/>
            <p:cNvSpPr/>
            <p:nvPr/>
          </p:nvSpPr>
          <p:spPr>
            <a:xfrm flipH="false" flipV="false" rot="0">
              <a:off x="0" y="0"/>
              <a:ext cx="574658" cy="574658"/>
            </a:xfrm>
            <a:custGeom>
              <a:avLst/>
              <a:gdLst/>
              <a:ahLst/>
              <a:cxnLst/>
              <a:rect r="r" b="b" t="t" l="l"/>
              <a:pathLst>
                <a:path h="574658" w="574658">
                  <a:moveTo>
                    <a:pt x="0" y="0"/>
                  </a:moveTo>
                  <a:lnTo>
                    <a:pt x="574658" y="0"/>
                  </a:lnTo>
                  <a:lnTo>
                    <a:pt x="574658" y="574658"/>
                  </a:lnTo>
                  <a:lnTo>
                    <a:pt x="0" y="574658"/>
                  </a:lnTo>
                  <a:lnTo>
                    <a:pt x="0" y="0"/>
                  </a:lnTo>
                  <a:close/>
                </a:path>
              </a:pathLst>
            </a:custGeom>
            <a:blipFill>
              <a:blip r:embed="rId5"/>
              <a:stretch>
                <a:fillRect l="0" t="0" r="0" b="0"/>
              </a:stretch>
            </a:blipFill>
          </p:spPr>
        </p:sp>
      </p:grpSp>
      <p:grpSp>
        <p:nvGrpSpPr>
          <p:cNvPr name="Group 15" id="15"/>
          <p:cNvGrpSpPr/>
          <p:nvPr/>
        </p:nvGrpSpPr>
        <p:grpSpPr>
          <a:xfrm rot="0">
            <a:off x="1028700" y="6877418"/>
            <a:ext cx="6561805" cy="430993"/>
            <a:chOff x="0" y="0"/>
            <a:chExt cx="8749074" cy="574658"/>
          </a:xfrm>
        </p:grpSpPr>
        <p:sp>
          <p:nvSpPr>
            <p:cNvPr name="TextBox 16" id="16"/>
            <p:cNvSpPr txBox="true"/>
            <p:nvPr/>
          </p:nvSpPr>
          <p:spPr>
            <a:xfrm rot="0">
              <a:off x="670909" y="74604"/>
              <a:ext cx="8078164" cy="415925"/>
            </a:xfrm>
            <a:prstGeom prst="rect">
              <a:avLst/>
            </a:prstGeom>
          </p:spPr>
          <p:txBody>
            <a:bodyPr anchor="t" rtlCol="false" tIns="0" lIns="0" bIns="0" rIns="0">
              <a:spAutoFit/>
            </a:bodyPr>
            <a:lstStyle/>
            <a:p>
              <a:pPr algn="l">
                <a:lnSpc>
                  <a:spcPts val="2400"/>
                </a:lnSpc>
                <a:spcBef>
                  <a:spcPct val="0"/>
                </a:spcBef>
              </a:pPr>
              <a:r>
                <a:rPr lang="en-US" sz="2000">
                  <a:solidFill>
                    <a:srgbClr val="1090CF"/>
                  </a:solidFill>
                  <a:latin typeface="Proxima Nova"/>
                  <a:ea typeface="Proxima Nova"/>
                  <a:cs typeface="Proxima Nova"/>
                  <a:sym typeface="Proxima Nova"/>
                </a:rPr>
                <a:t>Region-specific encryption keys for local compliance</a:t>
              </a:r>
            </a:p>
          </p:txBody>
        </p:sp>
        <p:sp>
          <p:nvSpPr>
            <p:cNvPr name="Freeform 17" id="17"/>
            <p:cNvSpPr/>
            <p:nvPr/>
          </p:nvSpPr>
          <p:spPr>
            <a:xfrm flipH="false" flipV="false" rot="0">
              <a:off x="0" y="0"/>
              <a:ext cx="574658" cy="574658"/>
            </a:xfrm>
            <a:custGeom>
              <a:avLst/>
              <a:gdLst/>
              <a:ahLst/>
              <a:cxnLst/>
              <a:rect r="r" b="b" t="t" l="l"/>
              <a:pathLst>
                <a:path h="574658" w="574658">
                  <a:moveTo>
                    <a:pt x="0" y="0"/>
                  </a:moveTo>
                  <a:lnTo>
                    <a:pt x="574658" y="0"/>
                  </a:lnTo>
                  <a:lnTo>
                    <a:pt x="574658" y="574658"/>
                  </a:lnTo>
                  <a:lnTo>
                    <a:pt x="0" y="574658"/>
                  </a:lnTo>
                  <a:lnTo>
                    <a:pt x="0" y="0"/>
                  </a:lnTo>
                  <a:close/>
                </a:path>
              </a:pathLst>
            </a:custGeom>
            <a:blipFill>
              <a:blip r:embed="rId5"/>
              <a:stretch>
                <a:fillRect l="0" t="0" r="0" b="0"/>
              </a:stretch>
            </a:blipFill>
          </p:spPr>
        </p:sp>
      </p:grpSp>
      <p:grpSp>
        <p:nvGrpSpPr>
          <p:cNvPr name="Group 18" id="18"/>
          <p:cNvGrpSpPr/>
          <p:nvPr/>
        </p:nvGrpSpPr>
        <p:grpSpPr>
          <a:xfrm rot="0">
            <a:off x="1028700" y="7686358"/>
            <a:ext cx="6947485" cy="430993"/>
            <a:chOff x="0" y="0"/>
            <a:chExt cx="9263314" cy="574658"/>
          </a:xfrm>
        </p:grpSpPr>
        <p:sp>
          <p:nvSpPr>
            <p:cNvPr name="TextBox 19" id="19"/>
            <p:cNvSpPr txBox="true"/>
            <p:nvPr/>
          </p:nvSpPr>
          <p:spPr>
            <a:xfrm rot="0">
              <a:off x="710343" y="74604"/>
              <a:ext cx="8552971" cy="415925"/>
            </a:xfrm>
            <a:prstGeom prst="rect">
              <a:avLst/>
            </a:prstGeom>
          </p:spPr>
          <p:txBody>
            <a:bodyPr anchor="t" rtlCol="false" tIns="0" lIns="0" bIns="0" rIns="0">
              <a:spAutoFit/>
            </a:bodyPr>
            <a:lstStyle/>
            <a:p>
              <a:pPr algn="l">
                <a:lnSpc>
                  <a:spcPts val="2400"/>
                </a:lnSpc>
                <a:spcBef>
                  <a:spcPct val="0"/>
                </a:spcBef>
              </a:pPr>
              <a:r>
                <a:rPr lang="en-US" sz="2000">
                  <a:solidFill>
                    <a:srgbClr val="1090CF"/>
                  </a:solidFill>
                  <a:latin typeface="Proxima Nova"/>
                  <a:ea typeface="Proxima Nova"/>
                  <a:cs typeface="Proxima Nova"/>
                  <a:sym typeface="Proxima Nova"/>
                </a:rPr>
                <a:t>Continuous monitoring &amp; updates to security protocols</a:t>
              </a:r>
            </a:p>
          </p:txBody>
        </p:sp>
        <p:sp>
          <p:nvSpPr>
            <p:cNvPr name="Freeform 20" id="20"/>
            <p:cNvSpPr/>
            <p:nvPr/>
          </p:nvSpPr>
          <p:spPr>
            <a:xfrm flipH="false" flipV="false" rot="0">
              <a:off x="0" y="0"/>
              <a:ext cx="608434" cy="574658"/>
            </a:xfrm>
            <a:custGeom>
              <a:avLst/>
              <a:gdLst/>
              <a:ahLst/>
              <a:cxnLst/>
              <a:rect r="r" b="b" t="t" l="l"/>
              <a:pathLst>
                <a:path h="574658" w="608434">
                  <a:moveTo>
                    <a:pt x="0" y="0"/>
                  </a:moveTo>
                  <a:lnTo>
                    <a:pt x="608434" y="0"/>
                  </a:lnTo>
                  <a:lnTo>
                    <a:pt x="608434" y="574658"/>
                  </a:lnTo>
                  <a:lnTo>
                    <a:pt x="0" y="574658"/>
                  </a:lnTo>
                  <a:lnTo>
                    <a:pt x="0" y="0"/>
                  </a:lnTo>
                  <a:close/>
                </a:path>
              </a:pathLst>
            </a:custGeom>
            <a:blipFill>
              <a:blip r:embed="rId5"/>
              <a:stretch>
                <a:fillRect l="0" t="-2938" r="0" b="-2938"/>
              </a:stretch>
            </a:blipFill>
          </p:spPr>
        </p:sp>
      </p:grpSp>
      <p:grpSp>
        <p:nvGrpSpPr>
          <p:cNvPr name="Group 21" id="21"/>
          <p:cNvGrpSpPr/>
          <p:nvPr/>
        </p:nvGrpSpPr>
        <p:grpSpPr>
          <a:xfrm rot="0">
            <a:off x="1028700" y="981075"/>
            <a:ext cx="1842385" cy="472945"/>
            <a:chOff x="0" y="0"/>
            <a:chExt cx="470700" cy="120830"/>
          </a:xfrm>
        </p:grpSpPr>
        <p:sp>
          <p:nvSpPr>
            <p:cNvPr name="Freeform 22" id="22"/>
            <p:cNvSpPr/>
            <p:nvPr/>
          </p:nvSpPr>
          <p:spPr>
            <a:xfrm flipH="false" flipV="false" rot="0">
              <a:off x="0" y="0"/>
              <a:ext cx="470700" cy="120830"/>
            </a:xfrm>
            <a:custGeom>
              <a:avLst/>
              <a:gdLst/>
              <a:ahLst/>
              <a:cxnLst/>
              <a:rect r="r" b="b" t="t" l="l"/>
              <a:pathLst>
                <a:path h="120830" w="470700">
                  <a:moveTo>
                    <a:pt x="42021" y="0"/>
                  </a:moveTo>
                  <a:lnTo>
                    <a:pt x="428679" y="0"/>
                  </a:lnTo>
                  <a:cubicBezTo>
                    <a:pt x="451887" y="0"/>
                    <a:pt x="470700" y="18814"/>
                    <a:pt x="470700" y="42021"/>
                  </a:cubicBezTo>
                  <a:lnTo>
                    <a:pt x="470700" y="78809"/>
                  </a:lnTo>
                  <a:cubicBezTo>
                    <a:pt x="470700" y="89954"/>
                    <a:pt x="466273" y="100642"/>
                    <a:pt x="458392" y="108522"/>
                  </a:cubicBezTo>
                  <a:cubicBezTo>
                    <a:pt x="450512" y="116403"/>
                    <a:pt x="439824" y="120830"/>
                    <a:pt x="428679" y="120830"/>
                  </a:cubicBezTo>
                  <a:lnTo>
                    <a:pt x="42021" y="120830"/>
                  </a:lnTo>
                  <a:cubicBezTo>
                    <a:pt x="18814" y="120830"/>
                    <a:pt x="0" y="102016"/>
                    <a:pt x="0" y="78809"/>
                  </a:cubicBezTo>
                  <a:lnTo>
                    <a:pt x="0" y="42021"/>
                  </a:lnTo>
                  <a:cubicBezTo>
                    <a:pt x="0" y="30876"/>
                    <a:pt x="4427" y="20188"/>
                    <a:pt x="12308" y="12308"/>
                  </a:cubicBezTo>
                  <a:cubicBezTo>
                    <a:pt x="20188" y="4427"/>
                    <a:pt x="30876" y="0"/>
                    <a:pt x="42021" y="0"/>
                  </a:cubicBezTo>
                  <a:close/>
                </a:path>
              </a:pathLst>
            </a:custGeom>
            <a:solidFill>
              <a:srgbClr val="CAE9FF"/>
            </a:solidFill>
          </p:spPr>
        </p:sp>
        <p:sp>
          <p:nvSpPr>
            <p:cNvPr name="TextBox 23" id="23"/>
            <p:cNvSpPr txBox="true"/>
            <p:nvPr/>
          </p:nvSpPr>
          <p:spPr>
            <a:xfrm>
              <a:off x="0" y="-28575"/>
              <a:ext cx="470700"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Security</a:t>
              </a:r>
            </a:p>
          </p:txBody>
        </p:sp>
      </p:grpSp>
      <p:grpSp>
        <p:nvGrpSpPr>
          <p:cNvPr name="Group 24" id="24"/>
          <p:cNvGrpSpPr/>
          <p:nvPr/>
        </p:nvGrpSpPr>
        <p:grpSpPr>
          <a:xfrm rot="0">
            <a:off x="200" y="9712389"/>
            <a:ext cx="18288000" cy="574611"/>
            <a:chOff x="0" y="0"/>
            <a:chExt cx="24384000" cy="766148"/>
          </a:xfrm>
        </p:grpSpPr>
        <p:grpSp>
          <p:nvGrpSpPr>
            <p:cNvPr name="Group 25" id="25"/>
            <p:cNvGrpSpPr/>
            <p:nvPr/>
          </p:nvGrpSpPr>
          <p:grpSpPr>
            <a:xfrm rot="0">
              <a:off x="0" y="0"/>
              <a:ext cx="24384000" cy="766148"/>
              <a:chOff x="0" y="0"/>
              <a:chExt cx="24384000" cy="766148"/>
            </a:xfrm>
          </p:grpSpPr>
          <p:sp>
            <p:nvSpPr>
              <p:cNvPr name="Freeform 26" id="26"/>
              <p:cNvSpPr/>
              <p:nvPr/>
            </p:nvSpPr>
            <p:spPr>
              <a:xfrm flipH="false" flipV="false" rot="0">
                <a:off x="0" y="0"/>
                <a:ext cx="24384000" cy="766099"/>
              </a:xfrm>
              <a:custGeom>
                <a:avLst/>
                <a:gdLst/>
                <a:ahLst/>
                <a:cxnLst/>
                <a:rect r="r" b="b" t="t" l="l"/>
                <a:pathLst>
                  <a:path h="766099" w="24384000">
                    <a:moveTo>
                      <a:pt x="0" y="0"/>
                    </a:moveTo>
                    <a:lnTo>
                      <a:pt x="24384000" y="0"/>
                    </a:lnTo>
                    <a:lnTo>
                      <a:pt x="24384000" y="766099"/>
                    </a:lnTo>
                    <a:lnTo>
                      <a:pt x="0" y="766099"/>
                    </a:lnTo>
                    <a:close/>
                  </a:path>
                </a:pathLst>
              </a:custGeom>
              <a:solidFill>
                <a:srgbClr val="1D96DB"/>
              </a:solidFill>
            </p:spPr>
          </p:sp>
        </p:grpSp>
        <p:sp>
          <p:nvSpPr>
            <p:cNvPr name="Freeform 27" id="27"/>
            <p:cNvSpPr/>
            <p:nvPr/>
          </p:nvSpPr>
          <p:spPr>
            <a:xfrm flipH="false" flipV="false" rot="0">
              <a:off x="22199679" y="209408"/>
              <a:ext cx="1618927" cy="347333"/>
            </a:xfrm>
            <a:custGeom>
              <a:avLst/>
              <a:gdLst/>
              <a:ahLst/>
              <a:cxnLst/>
              <a:rect r="r" b="b" t="t" l="l"/>
              <a:pathLst>
                <a:path h="347333" w="1618927">
                  <a:moveTo>
                    <a:pt x="0" y="0"/>
                  </a:moveTo>
                  <a:lnTo>
                    <a:pt x="1618926" y="0"/>
                  </a:lnTo>
                  <a:lnTo>
                    <a:pt x="1618926" y="347333"/>
                  </a:lnTo>
                  <a:lnTo>
                    <a:pt x="0" y="347333"/>
                  </a:lnTo>
                  <a:lnTo>
                    <a:pt x="0" y="0"/>
                  </a:lnTo>
                  <a:close/>
                </a:path>
              </a:pathLst>
            </a:custGeom>
            <a:blipFill>
              <a:blip r:embed="rId6">
                <a:alphaModFix amt="70000"/>
                <a:extLst>
                  <a:ext uri="{96DAC541-7B7A-43D3-8B79-37D633B846F1}">
                    <asvg:svgBlip xmlns:asvg="http://schemas.microsoft.com/office/drawing/2016/SVG/main" r:embed="rId7"/>
                  </a:ext>
                </a:extLst>
              </a:blip>
              <a:stretch>
                <a:fillRect l="0" t="0" r="0" b="0"/>
              </a:stretch>
            </a:blipFill>
          </p:spPr>
        </p:sp>
      </p:grpSp>
      <p:sp>
        <p:nvSpPr>
          <p:cNvPr name="TextBox 28" id="28"/>
          <p:cNvSpPr txBox="true"/>
          <p:nvPr/>
        </p:nvSpPr>
        <p:spPr>
          <a:xfrm rot="0">
            <a:off x="1028700" y="1744315"/>
            <a:ext cx="7934165" cy="1438275"/>
          </a:xfrm>
          <a:prstGeom prst="rect">
            <a:avLst/>
          </a:prstGeom>
        </p:spPr>
        <p:txBody>
          <a:bodyPr anchor="t" rtlCol="false" tIns="0" lIns="0" bIns="0" rIns="0">
            <a:spAutoFit/>
          </a:bodyPr>
          <a:lstStyle/>
          <a:p>
            <a:pPr algn="l">
              <a:lnSpc>
                <a:spcPts val="5759"/>
              </a:lnSpc>
            </a:pPr>
            <a:r>
              <a:rPr lang="en-US" sz="4800" b="true">
                <a:solidFill>
                  <a:srgbClr val="28323A"/>
                </a:solidFill>
                <a:latin typeface="Proxima Nova Bold"/>
                <a:ea typeface="Proxima Nova Bold"/>
                <a:cs typeface="Proxima Nova Bold"/>
                <a:sym typeface="Proxima Nova Bold"/>
              </a:rPr>
              <a:t>Data protection </a:t>
            </a:r>
          </a:p>
          <a:p>
            <a:pPr algn="l">
              <a:lnSpc>
                <a:spcPts val="5759"/>
              </a:lnSpc>
              <a:spcBef>
                <a:spcPct val="0"/>
              </a:spcBef>
            </a:pPr>
            <a:r>
              <a:rPr lang="en-US" b="true" sz="4800">
                <a:solidFill>
                  <a:srgbClr val="28323A"/>
                </a:solidFill>
                <a:latin typeface="Proxima Nova Bold"/>
                <a:ea typeface="Proxima Nova Bold"/>
                <a:cs typeface="Proxima Nova Bold"/>
                <a:sym typeface="Proxima Nova Bold"/>
              </a:rPr>
              <a:t>&amp; encryption</a:t>
            </a:r>
          </a:p>
        </p:txBody>
      </p:sp>
      <p:sp>
        <p:nvSpPr>
          <p:cNvPr name="TextBox 29" id="29"/>
          <p:cNvSpPr txBox="true"/>
          <p:nvPr/>
        </p:nvSpPr>
        <p:spPr>
          <a:xfrm rot="0">
            <a:off x="1028700" y="3354945"/>
            <a:ext cx="6947485" cy="1438275"/>
          </a:xfrm>
          <a:prstGeom prst="rect">
            <a:avLst/>
          </a:prstGeom>
        </p:spPr>
        <p:txBody>
          <a:bodyPr anchor="t" rtlCol="false" tIns="0" lIns="0" bIns="0" rIns="0">
            <a:spAutoFit/>
          </a:bodyPr>
          <a:lstStyle/>
          <a:p>
            <a:pPr algn="l">
              <a:lnSpc>
                <a:spcPts val="2880"/>
              </a:lnSpc>
              <a:spcBef>
                <a:spcPct val="0"/>
              </a:spcBef>
            </a:pPr>
            <a:r>
              <a:rPr lang="en-US" sz="2400">
                <a:solidFill>
                  <a:srgbClr val="28323A"/>
                </a:solidFill>
                <a:latin typeface="Proxima Nova"/>
                <a:ea typeface="Proxima Nova"/>
                <a:cs typeface="Proxima Nova"/>
                <a:sym typeface="Proxima Nova"/>
              </a:rPr>
              <a:t>Navixy employs industry-leading encryption standards to safeguard data at all stages. We leverage region-specific encryption keys, ensuring that data complies with local regulations.  </a:t>
            </a:r>
          </a:p>
        </p:txBody>
      </p:sp>
    </p:spTree>
  </p:cSld>
  <p:clrMapOvr>
    <a:masterClrMapping/>
  </p:clrMapOvr>
  <p:transition spd="slow">
    <p:push dir="l"/>
  </p:transition>
</p:sld>
</file>

<file path=ppt/slides/slide2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28700" y="981075"/>
            <a:ext cx="1842385" cy="472945"/>
            <a:chOff x="0" y="0"/>
            <a:chExt cx="470700" cy="120830"/>
          </a:xfrm>
        </p:grpSpPr>
        <p:sp>
          <p:nvSpPr>
            <p:cNvPr name="Freeform 3" id="3"/>
            <p:cNvSpPr/>
            <p:nvPr/>
          </p:nvSpPr>
          <p:spPr>
            <a:xfrm flipH="false" flipV="false" rot="0">
              <a:off x="0" y="0"/>
              <a:ext cx="470700" cy="120830"/>
            </a:xfrm>
            <a:custGeom>
              <a:avLst/>
              <a:gdLst/>
              <a:ahLst/>
              <a:cxnLst/>
              <a:rect r="r" b="b" t="t" l="l"/>
              <a:pathLst>
                <a:path h="120830" w="470700">
                  <a:moveTo>
                    <a:pt x="42021" y="0"/>
                  </a:moveTo>
                  <a:lnTo>
                    <a:pt x="428679" y="0"/>
                  </a:lnTo>
                  <a:cubicBezTo>
                    <a:pt x="451887" y="0"/>
                    <a:pt x="470700" y="18814"/>
                    <a:pt x="470700" y="42021"/>
                  </a:cubicBezTo>
                  <a:lnTo>
                    <a:pt x="470700" y="78809"/>
                  </a:lnTo>
                  <a:cubicBezTo>
                    <a:pt x="470700" y="89954"/>
                    <a:pt x="466273" y="100642"/>
                    <a:pt x="458392" y="108522"/>
                  </a:cubicBezTo>
                  <a:cubicBezTo>
                    <a:pt x="450512" y="116403"/>
                    <a:pt x="439824" y="120830"/>
                    <a:pt x="428679" y="120830"/>
                  </a:cubicBezTo>
                  <a:lnTo>
                    <a:pt x="42021" y="120830"/>
                  </a:lnTo>
                  <a:cubicBezTo>
                    <a:pt x="18814" y="120830"/>
                    <a:pt x="0" y="102016"/>
                    <a:pt x="0" y="78809"/>
                  </a:cubicBezTo>
                  <a:lnTo>
                    <a:pt x="0" y="42021"/>
                  </a:lnTo>
                  <a:cubicBezTo>
                    <a:pt x="0" y="30876"/>
                    <a:pt x="4427" y="20188"/>
                    <a:pt x="12308" y="12308"/>
                  </a:cubicBezTo>
                  <a:cubicBezTo>
                    <a:pt x="20188" y="4427"/>
                    <a:pt x="30876" y="0"/>
                    <a:pt x="42021" y="0"/>
                  </a:cubicBezTo>
                  <a:close/>
                </a:path>
              </a:pathLst>
            </a:custGeom>
            <a:solidFill>
              <a:srgbClr val="CAE9FF"/>
            </a:solidFill>
          </p:spPr>
        </p:sp>
        <p:sp>
          <p:nvSpPr>
            <p:cNvPr name="TextBox 4" id="4"/>
            <p:cNvSpPr txBox="true"/>
            <p:nvPr/>
          </p:nvSpPr>
          <p:spPr>
            <a:xfrm>
              <a:off x="0" y="-28575"/>
              <a:ext cx="470700"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Security</a:t>
              </a:r>
            </a:p>
          </p:txBody>
        </p:sp>
      </p:grpSp>
      <p:sp>
        <p:nvSpPr>
          <p:cNvPr name="Freeform 5" id="5"/>
          <p:cNvSpPr/>
          <p:nvPr/>
        </p:nvSpPr>
        <p:spPr>
          <a:xfrm flipH="false" flipV="false" rot="0">
            <a:off x="200" y="0"/>
            <a:ext cx="18288200" cy="10287000"/>
          </a:xfrm>
          <a:custGeom>
            <a:avLst/>
            <a:gdLst/>
            <a:ahLst/>
            <a:cxnLst/>
            <a:rect r="r" b="b" t="t" l="l"/>
            <a:pathLst>
              <a:path h="10287000" w="18288200">
                <a:moveTo>
                  <a:pt x="0" y="0"/>
                </a:moveTo>
                <a:lnTo>
                  <a:pt x="18288200" y="0"/>
                </a:lnTo>
                <a:lnTo>
                  <a:pt x="18288200" y="10287000"/>
                </a:lnTo>
                <a:lnTo>
                  <a:pt x="0" y="10287000"/>
                </a:lnTo>
                <a:lnTo>
                  <a:pt x="0" y="0"/>
                </a:lnTo>
                <a:close/>
              </a:path>
            </a:pathLst>
          </a:custGeom>
          <a:blipFill>
            <a:blip r:embed="rId2"/>
            <a:stretch>
              <a:fillRect l="0" t="0" r="-1221" b="-1222"/>
            </a:stretch>
          </a:blipFill>
        </p:spPr>
      </p:sp>
      <p:sp>
        <p:nvSpPr>
          <p:cNvPr name="TextBox 6" id="6"/>
          <p:cNvSpPr txBox="true"/>
          <p:nvPr/>
        </p:nvSpPr>
        <p:spPr>
          <a:xfrm rot="0">
            <a:off x="1028700" y="1744315"/>
            <a:ext cx="7934165" cy="1438275"/>
          </a:xfrm>
          <a:prstGeom prst="rect">
            <a:avLst/>
          </a:prstGeom>
        </p:spPr>
        <p:txBody>
          <a:bodyPr anchor="t" rtlCol="false" tIns="0" lIns="0" bIns="0" rIns="0">
            <a:spAutoFit/>
          </a:bodyPr>
          <a:lstStyle/>
          <a:p>
            <a:pPr algn="l">
              <a:lnSpc>
                <a:spcPts val="5759"/>
              </a:lnSpc>
            </a:pPr>
            <a:r>
              <a:rPr lang="en-US" sz="4800" b="true">
                <a:solidFill>
                  <a:srgbClr val="28323A"/>
                </a:solidFill>
                <a:latin typeface="Proxima Nova Bold"/>
                <a:ea typeface="Proxima Nova Bold"/>
                <a:cs typeface="Proxima Nova Bold"/>
                <a:sym typeface="Proxima Nova Bold"/>
              </a:rPr>
              <a:t>Access control</a:t>
            </a:r>
          </a:p>
          <a:p>
            <a:pPr algn="l">
              <a:lnSpc>
                <a:spcPts val="5759"/>
              </a:lnSpc>
              <a:spcBef>
                <a:spcPct val="0"/>
              </a:spcBef>
            </a:pPr>
            <a:r>
              <a:rPr lang="en-US" b="true" sz="4800">
                <a:solidFill>
                  <a:srgbClr val="28323A"/>
                </a:solidFill>
                <a:latin typeface="Proxima Nova Bold"/>
                <a:ea typeface="Proxima Nova Bold"/>
                <a:cs typeface="Proxima Nova Bold"/>
                <a:sym typeface="Proxima Nova Bold"/>
              </a:rPr>
              <a:t>&amp; authentication</a:t>
            </a:r>
          </a:p>
        </p:txBody>
      </p:sp>
      <p:sp>
        <p:nvSpPr>
          <p:cNvPr name="TextBox 7" id="7"/>
          <p:cNvSpPr txBox="true"/>
          <p:nvPr/>
        </p:nvSpPr>
        <p:spPr>
          <a:xfrm rot="0">
            <a:off x="1028700" y="3354945"/>
            <a:ext cx="6947485" cy="1076325"/>
          </a:xfrm>
          <a:prstGeom prst="rect">
            <a:avLst/>
          </a:prstGeom>
        </p:spPr>
        <p:txBody>
          <a:bodyPr anchor="t" rtlCol="false" tIns="0" lIns="0" bIns="0" rIns="0">
            <a:spAutoFit/>
          </a:bodyPr>
          <a:lstStyle/>
          <a:p>
            <a:pPr algn="l">
              <a:lnSpc>
                <a:spcPts val="2880"/>
              </a:lnSpc>
              <a:spcBef>
                <a:spcPct val="0"/>
              </a:spcBef>
            </a:pPr>
            <a:r>
              <a:rPr lang="en-US" sz="2400">
                <a:solidFill>
                  <a:srgbClr val="28323A"/>
                </a:solidFill>
                <a:latin typeface="Proxima Nova"/>
                <a:ea typeface="Proxima Nova"/>
                <a:cs typeface="Proxima Nova"/>
                <a:sym typeface="Proxima Nova"/>
              </a:rPr>
              <a:t>Navixy implements a multi-layered approach to access control, designed to minimize the risk of unauthorized access to sensitive systems and data:</a:t>
            </a:r>
          </a:p>
        </p:txBody>
      </p:sp>
      <p:grpSp>
        <p:nvGrpSpPr>
          <p:cNvPr name="Group 8" id="8"/>
          <p:cNvGrpSpPr/>
          <p:nvPr/>
        </p:nvGrpSpPr>
        <p:grpSpPr>
          <a:xfrm rot="0">
            <a:off x="1028700" y="4844293"/>
            <a:ext cx="7534906" cy="609600"/>
            <a:chOff x="0" y="0"/>
            <a:chExt cx="10046542" cy="812800"/>
          </a:xfrm>
        </p:grpSpPr>
        <p:sp>
          <p:nvSpPr>
            <p:cNvPr name="TextBox 9" id="9"/>
            <p:cNvSpPr txBox="true"/>
            <p:nvPr/>
          </p:nvSpPr>
          <p:spPr>
            <a:xfrm rot="0">
              <a:off x="770404" y="-9525"/>
              <a:ext cx="9276138" cy="822325"/>
            </a:xfrm>
            <a:prstGeom prst="rect">
              <a:avLst/>
            </a:prstGeom>
          </p:spPr>
          <p:txBody>
            <a:bodyPr anchor="t" rtlCol="false" tIns="0" lIns="0" bIns="0" rIns="0">
              <a:spAutoFit/>
            </a:bodyPr>
            <a:lstStyle/>
            <a:p>
              <a:pPr algn="l">
                <a:lnSpc>
                  <a:spcPts val="2400"/>
                </a:lnSpc>
              </a:pPr>
              <a:r>
                <a:rPr lang="en-US" sz="2000">
                  <a:solidFill>
                    <a:srgbClr val="1090CF"/>
                  </a:solidFill>
                  <a:latin typeface="Proxima Nova"/>
                  <a:ea typeface="Proxima Nova"/>
                  <a:cs typeface="Proxima Nova"/>
                  <a:sym typeface="Proxima Nova"/>
                </a:rPr>
                <a:t>Role-based access control (RBAC) to limit user</a:t>
              </a:r>
            </a:p>
            <a:p>
              <a:pPr algn="l">
                <a:lnSpc>
                  <a:spcPts val="2400"/>
                </a:lnSpc>
                <a:spcBef>
                  <a:spcPct val="0"/>
                </a:spcBef>
              </a:pPr>
              <a:r>
                <a:rPr lang="en-US" sz="2000">
                  <a:solidFill>
                    <a:srgbClr val="1090CF"/>
                  </a:solidFill>
                  <a:latin typeface="Proxima Nova"/>
                  <a:ea typeface="Proxima Nova"/>
                  <a:cs typeface="Proxima Nova"/>
                  <a:sym typeface="Proxima Nova"/>
                </a:rPr>
                <a:t>permissions</a:t>
              </a:r>
            </a:p>
          </p:txBody>
        </p:sp>
        <p:sp>
          <p:nvSpPr>
            <p:cNvPr name="Freeform 10" id="10"/>
            <p:cNvSpPr/>
            <p:nvPr/>
          </p:nvSpPr>
          <p:spPr>
            <a:xfrm flipH="false" flipV="false" rot="0">
              <a:off x="0" y="0"/>
              <a:ext cx="659878" cy="574658"/>
            </a:xfrm>
            <a:custGeom>
              <a:avLst/>
              <a:gdLst/>
              <a:ahLst/>
              <a:cxnLst/>
              <a:rect r="r" b="b" t="t" l="l"/>
              <a:pathLst>
                <a:path h="574658" w="659878">
                  <a:moveTo>
                    <a:pt x="0" y="0"/>
                  </a:moveTo>
                  <a:lnTo>
                    <a:pt x="659878" y="0"/>
                  </a:lnTo>
                  <a:lnTo>
                    <a:pt x="659878" y="574658"/>
                  </a:lnTo>
                  <a:lnTo>
                    <a:pt x="0" y="574658"/>
                  </a:lnTo>
                  <a:lnTo>
                    <a:pt x="0" y="0"/>
                  </a:lnTo>
                  <a:close/>
                </a:path>
              </a:pathLst>
            </a:custGeom>
            <a:blipFill>
              <a:blip r:embed="rId3"/>
              <a:stretch>
                <a:fillRect l="0" t="-7414" r="0" b="-7414"/>
              </a:stretch>
            </a:blipFill>
          </p:spPr>
        </p:sp>
      </p:grpSp>
      <p:grpSp>
        <p:nvGrpSpPr>
          <p:cNvPr name="Group 11" id="11"/>
          <p:cNvGrpSpPr/>
          <p:nvPr/>
        </p:nvGrpSpPr>
        <p:grpSpPr>
          <a:xfrm rot="0">
            <a:off x="1028700" y="5821790"/>
            <a:ext cx="6561805" cy="672697"/>
            <a:chOff x="0" y="0"/>
            <a:chExt cx="8749074" cy="896929"/>
          </a:xfrm>
        </p:grpSpPr>
        <p:sp>
          <p:nvSpPr>
            <p:cNvPr name="TextBox 12" id="12"/>
            <p:cNvSpPr txBox="true"/>
            <p:nvPr/>
          </p:nvSpPr>
          <p:spPr>
            <a:xfrm rot="0">
              <a:off x="670909" y="74604"/>
              <a:ext cx="8078164" cy="822325"/>
            </a:xfrm>
            <a:prstGeom prst="rect">
              <a:avLst/>
            </a:prstGeom>
          </p:spPr>
          <p:txBody>
            <a:bodyPr anchor="t" rtlCol="false" tIns="0" lIns="0" bIns="0" rIns="0">
              <a:spAutoFit/>
            </a:bodyPr>
            <a:lstStyle/>
            <a:p>
              <a:pPr algn="l">
                <a:lnSpc>
                  <a:spcPts val="2400"/>
                </a:lnSpc>
                <a:spcBef>
                  <a:spcPct val="0"/>
                </a:spcBef>
              </a:pPr>
              <a:r>
                <a:rPr lang="en-US" sz="2000">
                  <a:solidFill>
                    <a:srgbClr val="1090CF"/>
                  </a:solidFill>
                  <a:latin typeface="Proxima Nova"/>
                  <a:ea typeface="Proxima Nova"/>
                  <a:cs typeface="Proxima Nova"/>
                  <a:sym typeface="Proxima Nova"/>
                </a:rPr>
                <a:t>Multi-layered authentication with Two-Factor Authentication (2FA)</a:t>
              </a:r>
            </a:p>
          </p:txBody>
        </p:sp>
        <p:sp>
          <p:nvSpPr>
            <p:cNvPr name="Freeform 13" id="13"/>
            <p:cNvSpPr/>
            <p:nvPr/>
          </p:nvSpPr>
          <p:spPr>
            <a:xfrm flipH="false" flipV="false" rot="0">
              <a:off x="0" y="0"/>
              <a:ext cx="574658" cy="574658"/>
            </a:xfrm>
            <a:custGeom>
              <a:avLst/>
              <a:gdLst/>
              <a:ahLst/>
              <a:cxnLst/>
              <a:rect r="r" b="b" t="t" l="l"/>
              <a:pathLst>
                <a:path h="574658" w="574658">
                  <a:moveTo>
                    <a:pt x="0" y="0"/>
                  </a:moveTo>
                  <a:lnTo>
                    <a:pt x="574658" y="0"/>
                  </a:lnTo>
                  <a:lnTo>
                    <a:pt x="574658" y="574658"/>
                  </a:lnTo>
                  <a:lnTo>
                    <a:pt x="0" y="574658"/>
                  </a:lnTo>
                  <a:lnTo>
                    <a:pt x="0" y="0"/>
                  </a:lnTo>
                  <a:close/>
                </a:path>
              </a:pathLst>
            </a:custGeom>
            <a:blipFill>
              <a:blip r:embed="rId3"/>
              <a:stretch>
                <a:fillRect l="0" t="0" r="0" b="0"/>
              </a:stretch>
            </a:blipFill>
          </p:spPr>
        </p:sp>
      </p:grpSp>
      <p:sp>
        <p:nvSpPr>
          <p:cNvPr name="Freeform 14" id="14"/>
          <p:cNvSpPr/>
          <p:nvPr/>
        </p:nvSpPr>
        <p:spPr>
          <a:xfrm flipH="false" flipV="false" rot="0">
            <a:off x="9510423" y="1861553"/>
            <a:ext cx="8365180" cy="6912477"/>
          </a:xfrm>
          <a:custGeom>
            <a:avLst/>
            <a:gdLst/>
            <a:ahLst/>
            <a:cxnLst/>
            <a:rect r="r" b="b" t="t" l="l"/>
            <a:pathLst>
              <a:path h="6912477" w="8365180">
                <a:moveTo>
                  <a:pt x="0" y="0"/>
                </a:moveTo>
                <a:lnTo>
                  <a:pt x="8365180" y="0"/>
                </a:lnTo>
                <a:lnTo>
                  <a:pt x="8365180" y="6912476"/>
                </a:lnTo>
                <a:lnTo>
                  <a:pt x="0" y="6912476"/>
                </a:lnTo>
                <a:lnTo>
                  <a:pt x="0" y="0"/>
                </a:lnTo>
                <a:close/>
              </a:path>
            </a:pathLst>
          </a:custGeom>
          <a:blipFill>
            <a:blip r:embed="rId4"/>
            <a:stretch>
              <a:fillRect l="0" t="0" r="-10" b="0"/>
            </a:stretch>
          </a:blipFill>
        </p:spPr>
      </p:sp>
      <p:pic>
        <p:nvPicPr>
          <p:cNvPr name="Picture 15" id="15">
            <a:hlinkClick action="ppaction://media"/>
          </p:cNvPr>
          <p:cNvPicPr>
            <a:picLocks noChangeAspect="true"/>
          </p:cNvPicPr>
          <p:nvPr>
            <a:videoFile r:link="rId6"/>
            <p:extLst>
              <p:ext uri="{DAA4B4D4-6D71-4841-9C94-3DE7FCFB9230}">
                <p14:media xmlns:p14="http://schemas.microsoft.com/office/powerpoint/2010/main" r:embed="rId7"/>
              </p:ext>
            </p:extLst>
          </p:nvPr>
        </p:nvPicPr>
        <p:blipFill>
          <a:blip r:embed="rId5"/>
          <a:srcRect l="0" t="0" r="0" b="2406"/>
          <a:stretch>
            <a:fillRect/>
          </a:stretch>
        </p:blipFill>
        <p:spPr>
          <a:xfrm flipH="false" flipV="false" rot="0">
            <a:off x="9800601" y="2132854"/>
            <a:ext cx="7759150" cy="4735556"/>
          </a:xfrm>
          <a:prstGeom prst="rect">
            <a:avLst/>
          </a:prstGeom>
        </p:spPr>
      </p:pic>
      <p:grpSp>
        <p:nvGrpSpPr>
          <p:cNvPr name="Group 16" id="16"/>
          <p:cNvGrpSpPr/>
          <p:nvPr/>
        </p:nvGrpSpPr>
        <p:grpSpPr>
          <a:xfrm rot="0">
            <a:off x="200" y="9712389"/>
            <a:ext cx="18288000" cy="574611"/>
            <a:chOff x="0" y="0"/>
            <a:chExt cx="24384000" cy="766148"/>
          </a:xfrm>
        </p:grpSpPr>
        <p:grpSp>
          <p:nvGrpSpPr>
            <p:cNvPr name="Group 17" id="17"/>
            <p:cNvGrpSpPr/>
            <p:nvPr/>
          </p:nvGrpSpPr>
          <p:grpSpPr>
            <a:xfrm rot="0">
              <a:off x="0" y="0"/>
              <a:ext cx="24384000" cy="766148"/>
              <a:chOff x="0" y="0"/>
              <a:chExt cx="24384000" cy="766148"/>
            </a:xfrm>
          </p:grpSpPr>
          <p:sp>
            <p:nvSpPr>
              <p:cNvPr name="Freeform 18" id="18"/>
              <p:cNvSpPr/>
              <p:nvPr/>
            </p:nvSpPr>
            <p:spPr>
              <a:xfrm flipH="false" flipV="false" rot="0">
                <a:off x="0" y="0"/>
                <a:ext cx="24384000" cy="766099"/>
              </a:xfrm>
              <a:custGeom>
                <a:avLst/>
                <a:gdLst/>
                <a:ahLst/>
                <a:cxnLst/>
                <a:rect r="r" b="b" t="t" l="l"/>
                <a:pathLst>
                  <a:path h="766099" w="24384000">
                    <a:moveTo>
                      <a:pt x="0" y="0"/>
                    </a:moveTo>
                    <a:lnTo>
                      <a:pt x="24384000" y="0"/>
                    </a:lnTo>
                    <a:lnTo>
                      <a:pt x="24384000" y="766099"/>
                    </a:lnTo>
                    <a:lnTo>
                      <a:pt x="0" y="766099"/>
                    </a:lnTo>
                    <a:close/>
                  </a:path>
                </a:pathLst>
              </a:custGeom>
              <a:solidFill>
                <a:srgbClr val="1D96DB"/>
              </a:solidFill>
            </p:spPr>
          </p:sp>
        </p:grpSp>
        <p:sp>
          <p:nvSpPr>
            <p:cNvPr name="Freeform 19" id="19"/>
            <p:cNvSpPr/>
            <p:nvPr/>
          </p:nvSpPr>
          <p:spPr>
            <a:xfrm flipH="false" flipV="false" rot="0">
              <a:off x="22199679" y="209408"/>
              <a:ext cx="1618927" cy="347333"/>
            </a:xfrm>
            <a:custGeom>
              <a:avLst/>
              <a:gdLst/>
              <a:ahLst/>
              <a:cxnLst/>
              <a:rect r="r" b="b" t="t" l="l"/>
              <a:pathLst>
                <a:path h="347333" w="1618927">
                  <a:moveTo>
                    <a:pt x="0" y="0"/>
                  </a:moveTo>
                  <a:lnTo>
                    <a:pt x="1618926" y="0"/>
                  </a:lnTo>
                  <a:lnTo>
                    <a:pt x="1618926" y="347333"/>
                  </a:lnTo>
                  <a:lnTo>
                    <a:pt x="0" y="347333"/>
                  </a:lnTo>
                  <a:lnTo>
                    <a:pt x="0" y="0"/>
                  </a:lnTo>
                  <a:close/>
                </a:path>
              </a:pathLst>
            </a:custGeom>
            <a:blipFill>
              <a:blip r:embed="rId8">
                <a:alphaModFix amt="70000"/>
                <a:extLst>
                  <a:ext uri="{96DAC541-7B7A-43D3-8B79-37D633B846F1}">
                    <asvg:svgBlip xmlns:asvg="http://schemas.microsoft.com/office/drawing/2016/SVG/main" r:embed="rId9"/>
                  </a:ext>
                </a:extLst>
              </a:blip>
              <a:stretch>
                <a:fillRect l="0" t="0" r="0" b="0"/>
              </a:stretch>
            </a:blipFill>
          </p:spPr>
        </p:sp>
      </p:grpSp>
      <p:grpSp>
        <p:nvGrpSpPr>
          <p:cNvPr name="Group 20" id="20"/>
          <p:cNvGrpSpPr/>
          <p:nvPr/>
        </p:nvGrpSpPr>
        <p:grpSpPr>
          <a:xfrm rot="0">
            <a:off x="1181100" y="1133475"/>
            <a:ext cx="1842385" cy="472945"/>
            <a:chOff x="0" y="0"/>
            <a:chExt cx="470700" cy="120830"/>
          </a:xfrm>
        </p:grpSpPr>
        <p:sp>
          <p:nvSpPr>
            <p:cNvPr name="Freeform 21" id="21"/>
            <p:cNvSpPr/>
            <p:nvPr/>
          </p:nvSpPr>
          <p:spPr>
            <a:xfrm flipH="false" flipV="false" rot="0">
              <a:off x="0" y="0"/>
              <a:ext cx="470700" cy="120830"/>
            </a:xfrm>
            <a:custGeom>
              <a:avLst/>
              <a:gdLst/>
              <a:ahLst/>
              <a:cxnLst/>
              <a:rect r="r" b="b" t="t" l="l"/>
              <a:pathLst>
                <a:path h="120830" w="470700">
                  <a:moveTo>
                    <a:pt x="42021" y="0"/>
                  </a:moveTo>
                  <a:lnTo>
                    <a:pt x="428679" y="0"/>
                  </a:lnTo>
                  <a:cubicBezTo>
                    <a:pt x="451887" y="0"/>
                    <a:pt x="470700" y="18814"/>
                    <a:pt x="470700" y="42021"/>
                  </a:cubicBezTo>
                  <a:lnTo>
                    <a:pt x="470700" y="78809"/>
                  </a:lnTo>
                  <a:cubicBezTo>
                    <a:pt x="470700" y="89954"/>
                    <a:pt x="466273" y="100642"/>
                    <a:pt x="458392" y="108522"/>
                  </a:cubicBezTo>
                  <a:cubicBezTo>
                    <a:pt x="450512" y="116403"/>
                    <a:pt x="439824" y="120830"/>
                    <a:pt x="428679" y="120830"/>
                  </a:cubicBezTo>
                  <a:lnTo>
                    <a:pt x="42021" y="120830"/>
                  </a:lnTo>
                  <a:cubicBezTo>
                    <a:pt x="18814" y="120830"/>
                    <a:pt x="0" y="102016"/>
                    <a:pt x="0" y="78809"/>
                  </a:cubicBezTo>
                  <a:lnTo>
                    <a:pt x="0" y="42021"/>
                  </a:lnTo>
                  <a:cubicBezTo>
                    <a:pt x="0" y="30876"/>
                    <a:pt x="4427" y="20188"/>
                    <a:pt x="12308" y="12308"/>
                  </a:cubicBezTo>
                  <a:cubicBezTo>
                    <a:pt x="20188" y="4427"/>
                    <a:pt x="30876" y="0"/>
                    <a:pt x="42021" y="0"/>
                  </a:cubicBezTo>
                  <a:close/>
                </a:path>
              </a:pathLst>
            </a:custGeom>
            <a:solidFill>
              <a:srgbClr val="CAE9FF"/>
            </a:solidFill>
          </p:spPr>
        </p:sp>
        <p:sp>
          <p:nvSpPr>
            <p:cNvPr name="TextBox 22" id="22"/>
            <p:cNvSpPr txBox="true"/>
            <p:nvPr/>
          </p:nvSpPr>
          <p:spPr>
            <a:xfrm>
              <a:off x="0" y="-28575"/>
              <a:ext cx="470700"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Security</a:t>
              </a:r>
            </a:p>
          </p:txBody>
        </p:sp>
      </p:grpSp>
    </p:spTree>
  </p:cSld>
  <p:clrMapOvr>
    <a:masterClrMapping/>
  </p:clrMapOvr>
  <p:transition spd="slow">
    <p:push dir="l"/>
  </p:transition>
  <p:timing>
    <p:tnLst>
      <p:par>
        <p:cTn dur="indefinite" restart="never" nodeType="tmRoot">
          <p:childTnLst>
            <p:video>
              <p:cMediaNode vol="0">
                <p:cTn fill="hold" display="false">
                  <p:stCondLst>
                    <p:cond delay="indefinite"/>
                  </p:stCondLst>
                </p:cTn>
                <p:tgtEl>
                  <p:spTgt spid="15"/>
                </p:tgtEl>
              </p:cMediaNode>
            </p:video>
          </p:childTnLst>
        </p:cTn>
      </p:par>
    </p:tnLst>
  </p:timing>
</p:sld>
</file>

<file path=ppt/slides/slide2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28700" y="1117646"/>
            <a:ext cx="1842385" cy="472945"/>
            <a:chOff x="0" y="0"/>
            <a:chExt cx="470700" cy="120830"/>
          </a:xfrm>
        </p:grpSpPr>
        <p:sp>
          <p:nvSpPr>
            <p:cNvPr name="Freeform 3" id="3"/>
            <p:cNvSpPr/>
            <p:nvPr/>
          </p:nvSpPr>
          <p:spPr>
            <a:xfrm flipH="false" flipV="false" rot="0">
              <a:off x="0" y="0"/>
              <a:ext cx="470700" cy="120830"/>
            </a:xfrm>
            <a:custGeom>
              <a:avLst/>
              <a:gdLst/>
              <a:ahLst/>
              <a:cxnLst/>
              <a:rect r="r" b="b" t="t" l="l"/>
              <a:pathLst>
                <a:path h="120830" w="470700">
                  <a:moveTo>
                    <a:pt x="42021" y="0"/>
                  </a:moveTo>
                  <a:lnTo>
                    <a:pt x="428679" y="0"/>
                  </a:lnTo>
                  <a:cubicBezTo>
                    <a:pt x="451887" y="0"/>
                    <a:pt x="470700" y="18814"/>
                    <a:pt x="470700" y="42021"/>
                  </a:cubicBezTo>
                  <a:lnTo>
                    <a:pt x="470700" y="78809"/>
                  </a:lnTo>
                  <a:cubicBezTo>
                    <a:pt x="470700" y="89954"/>
                    <a:pt x="466273" y="100642"/>
                    <a:pt x="458392" y="108522"/>
                  </a:cubicBezTo>
                  <a:cubicBezTo>
                    <a:pt x="450512" y="116403"/>
                    <a:pt x="439824" y="120830"/>
                    <a:pt x="428679" y="120830"/>
                  </a:cubicBezTo>
                  <a:lnTo>
                    <a:pt x="42021" y="120830"/>
                  </a:lnTo>
                  <a:cubicBezTo>
                    <a:pt x="18814" y="120830"/>
                    <a:pt x="0" y="102016"/>
                    <a:pt x="0" y="78809"/>
                  </a:cubicBezTo>
                  <a:lnTo>
                    <a:pt x="0" y="42021"/>
                  </a:lnTo>
                  <a:cubicBezTo>
                    <a:pt x="0" y="30876"/>
                    <a:pt x="4427" y="20188"/>
                    <a:pt x="12308" y="12308"/>
                  </a:cubicBezTo>
                  <a:cubicBezTo>
                    <a:pt x="20188" y="4427"/>
                    <a:pt x="30876" y="0"/>
                    <a:pt x="42021" y="0"/>
                  </a:cubicBezTo>
                  <a:close/>
                </a:path>
              </a:pathLst>
            </a:custGeom>
            <a:solidFill>
              <a:srgbClr val="CAE9FF"/>
            </a:solidFill>
          </p:spPr>
        </p:sp>
        <p:sp>
          <p:nvSpPr>
            <p:cNvPr name="TextBox 4" id="4"/>
            <p:cNvSpPr txBox="true"/>
            <p:nvPr/>
          </p:nvSpPr>
          <p:spPr>
            <a:xfrm>
              <a:off x="0" y="-28575"/>
              <a:ext cx="470700"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Security</a:t>
              </a:r>
            </a:p>
          </p:txBody>
        </p:sp>
      </p:grpSp>
      <p:grpSp>
        <p:nvGrpSpPr>
          <p:cNvPr name="Group 5" id="5"/>
          <p:cNvGrpSpPr/>
          <p:nvPr/>
        </p:nvGrpSpPr>
        <p:grpSpPr>
          <a:xfrm rot="0">
            <a:off x="990600" y="5412345"/>
            <a:ext cx="6561805" cy="430993"/>
            <a:chOff x="0" y="0"/>
            <a:chExt cx="8749074" cy="574658"/>
          </a:xfrm>
        </p:grpSpPr>
        <p:sp>
          <p:nvSpPr>
            <p:cNvPr name="TextBox 6" id="6"/>
            <p:cNvSpPr txBox="true"/>
            <p:nvPr/>
          </p:nvSpPr>
          <p:spPr>
            <a:xfrm rot="0">
              <a:off x="670909" y="65079"/>
              <a:ext cx="8078164" cy="425450"/>
            </a:xfrm>
            <a:prstGeom prst="rect">
              <a:avLst/>
            </a:prstGeom>
          </p:spPr>
          <p:txBody>
            <a:bodyPr anchor="t" rtlCol="false" tIns="0" lIns="0" bIns="0" rIns="0">
              <a:spAutoFit/>
            </a:bodyPr>
            <a:lstStyle/>
            <a:p>
              <a:pPr algn="l">
                <a:lnSpc>
                  <a:spcPts val="2400"/>
                </a:lnSpc>
                <a:spcBef>
                  <a:spcPct val="0"/>
                </a:spcBef>
              </a:pPr>
              <a:r>
                <a:rPr lang="en-US" sz="2000">
                  <a:solidFill>
                    <a:srgbClr val="1090CF"/>
                  </a:solidFill>
                  <a:latin typeface="Roboto"/>
                  <a:ea typeface="Roboto"/>
                  <a:cs typeface="Roboto"/>
                  <a:sym typeface="Roboto"/>
                </a:rPr>
                <a:t>Continuous security event logging and monitoring</a:t>
              </a:r>
            </a:p>
          </p:txBody>
        </p:sp>
        <p:sp>
          <p:nvSpPr>
            <p:cNvPr name="Freeform 7" id="7"/>
            <p:cNvSpPr/>
            <p:nvPr/>
          </p:nvSpPr>
          <p:spPr>
            <a:xfrm flipH="false" flipV="false" rot="0">
              <a:off x="0" y="0"/>
              <a:ext cx="574658" cy="574658"/>
            </a:xfrm>
            <a:custGeom>
              <a:avLst/>
              <a:gdLst/>
              <a:ahLst/>
              <a:cxnLst/>
              <a:rect r="r" b="b" t="t" l="l"/>
              <a:pathLst>
                <a:path h="574658" w="574658">
                  <a:moveTo>
                    <a:pt x="0" y="0"/>
                  </a:moveTo>
                  <a:lnTo>
                    <a:pt x="574658" y="0"/>
                  </a:lnTo>
                  <a:lnTo>
                    <a:pt x="574658" y="574658"/>
                  </a:lnTo>
                  <a:lnTo>
                    <a:pt x="0" y="574658"/>
                  </a:lnTo>
                  <a:lnTo>
                    <a:pt x="0" y="0"/>
                  </a:lnTo>
                  <a:close/>
                </a:path>
              </a:pathLst>
            </a:custGeom>
            <a:blipFill>
              <a:blip r:embed="rId2"/>
              <a:stretch>
                <a:fillRect l="0" t="0" r="0" b="0"/>
              </a:stretch>
            </a:blipFill>
          </p:spPr>
        </p:sp>
      </p:grpSp>
      <p:sp>
        <p:nvSpPr>
          <p:cNvPr name="Freeform 8" id="8"/>
          <p:cNvSpPr/>
          <p:nvPr/>
        </p:nvSpPr>
        <p:spPr>
          <a:xfrm flipH="false" flipV="false" rot="0">
            <a:off x="200" y="0"/>
            <a:ext cx="18288200" cy="10287000"/>
          </a:xfrm>
          <a:custGeom>
            <a:avLst/>
            <a:gdLst/>
            <a:ahLst/>
            <a:cxnLst/>
            <a:rect r="r" b="b" t="t" l="l"/>
            <a:pathLst>
              <a:path h="10287000" w="18288200">
                <a:moveTo>
                  <a:pt x="0" y="0"/>
                </a:moveTo>
                <a:lnTo>
                  <a:pt x="18288200" y="0"/>
                </a:lnTo>
                <a:lnTo>
                  <a:pt x="18288200" y="10287000"/>
                </a:lnTo>
                <a:lnTo>
                  <a:pt x="0" y="10287000"/>
                </a:lnTo>
                <a:lnTo>
                  <a:pt x="0" y="0"/>
                </a:lnTo>
                <a:close/>
              </a:path>
            </a:pathLst>
          </a:custGeom>
          <a:blipFill>
            <a:blip r:embed="rId3"/>
            <a:stretch>
              <a:fillRect l="0" t="0" r="-1221" b="-1222"/>
            </a:stretch>
          </a:blipFill>
        </p:spPr>
      </p:sp>
      <p:sp>
        <p:nvSpPr>
          <p:cNvPr name="TextBox 9" id="9"/>
          <p:cNvSpPr txBox="true"/>
          <p:nvPr/>
        </p:nvSpPr>
        <p:spPr>
          <a:xfrm rot="0">
            <a:off x="1493782" y="5690939"/>
            <a:ext cx="6058623" cy="314325"/>
          </a:xfrm>
          <a:prstGeom prst="rect">
            <a:avLst/>
          </a:prstGeom>
        </p:spPr>
        <p:txBody>
          <a:bodyPr anchor="t" rtlCol="false" tIns="0" lIns="0" bIns="0" rIns="0">
            <a:spAutoFit/>
          </a:bodyPr>
          <a:lstStyle/>
          <a:p>
            <a:pPr algn="l">
              <a:lnSpc>
                <a:spcPts val="2400"/>
              </a:lnSpc>
              <a:spcBef>
                <a:spcPct val="0"/>
              </a:spcBef>
            </a:pPr>
            <a:r>
              <a:rPr lang="en-US" sz="2000">
                <a:solidFill>
                  <a:srgbClr val="1090CF"/>
                </a:solidFill>
                <a:latin typeface="Proxima Nova"/>
                <a:ea typeface="Proxima Nova"/>
                <a:cs typeface="Proxima Nova"/>
                <a:sym typeface="Proxima Nova"/>
              </a:rPr>
              <a:t>Regular internal and third-party security audits</a:t>
            </a:r>
          </a:p>
        </p:txBody>
      </p:sp>
      <p:sp>
        <p:nvSpPr>
          <p:cNvPr name="Freeform 10" id="10"/>
          <p:cNvSpPr/>
          <p:nvPr/>
        </p:nvSpPr>
        <p:spPr>
          <a:xfrm flipH="false" flipV="false" rot="0">
            <a:off x="990600" y="5652839"/>
            <a:ext cx="430993" cy="430993"/>
          </a:xfrm>
          <a:custGeom>
            <a:avLst/>
            <a:gdLst/>
            <a:ahLst/>
            <a:cxnLst/>
            <a:rect r="r" b="b" t="t" l="l"/>
            <a:pathLst>
              <a:path h="430993" w="430993">
                <a:moveTo>
                  <a:pt x="0" y="0"/>
                </a:moveTo>
                <a:lnTo>
                  <a:pt x="430993" y="0"/>
                </a:lnTo>
                <a:lnTo>
                  <a:pt x="430993" y="430993"/>
                </a:lnTo>
                <a:lnTo>
                  <a:pt x="0" y="430993"/>
                </a:lnTo>
                <a:lnTo>
                  <a:pt x="0" y="0"/>
                </a:lnTo>
                <a:close/>
              </a:path>
            </a:pathLst>
          </a:custGeom>
          <a:blipFill>
            <a:blip r:embed="rId2"/>
            <a:stretch>
              <a:fillRect l="0" t="0" r="0" b="0"/>
            </a:stretch>
          </a:blipFill>
        </p:spPr>
      </p:sp>
      <p:sp>
        <p:nvSpPr>
          <p:cNvPr name="Freeform 11" id="11"/>
          <p:cNvSpPr/>
          <p:nvPr/>
        </p:nvSpPr>
        <p:spPr>
          <a:xfrm flipH="false" flipV="false" rot="0">
            <a:off x="6178230" y="562377"/>
            <a:ext cx="12511015" cy="7928856"/>
          </a:xfrm>
          <a:custGeom>
            <a:avLst/>
            <a:gdLst/>
            <a:ahLst/>
            <a:cxnLst/>
            <a:rect r="r" b="b" t="t" l="l"/>
            <a:pathLst>
              <a:path h="7928856" w="12511015">
                <a:moveTo>
                  <a:pt x="0" y="0"/>
                </a:moveTo>
                <a:lnTo>
                  <a:pt x="12511015" y="0"/>
                </a:lnTo>
                <a:lnTo>
                  <a:pt x="12511015" y="7928856"/>
                </a:lnTo>
                <a:lnTo>
                  <a:pt x="0" y="7928856"/>
                </a:lnTo>
                <a:lnTo>
                  <a:pt x="0" y="0"/>
                </a:lnTo>
                <a:close/>
              </a:path>
            </a:pathLst>
          </a:custGeom>
          <a:blipFill>
            <a:blip r:embed="rId4"/>
            <a:stretch>
              <a:fillRect l="0" t="0" r="0" b="0"/>
            </a:stretch>
          </a:blipFill>
        </p:spPr>
      </p:sp>
      <p:grpSp>
        <p:nvGrpSpPr>
          <p:cNvPr name="Group 12" id="12"/>
          <p:cNvGrpSpPr/>
          <p:nvPr/>
        </p:nvGrpSpPr>
        <p:grpSpPr>
          <a:xfrm rot="0">
            <a:off x="990600" y="6357004"/>
            <a:ext cx="6561805" cy="609600"/>
            <a:chOff x="0" y="0"/>
            <a:chExt cx="8749074" cy="812800"/>
          </a:xfrm>
        </p:grpSpPr>
        <p:sp>
          <p:nvSpPr>
            <p:cNvPr name="TextBox 13" id="13"/>
            <p:cNvSpPr txBox="true"/>
            <p:nvPr/>
          </p:nvSpPr>
          <p:spPr>
            <a:xfrm rot="0">
              <a:off x="741977" y="-9525"/>
              <a:ext cx="8007097" cy="822325"/>
            </a:xfrm>
            <a:prstGeom prst="rect">
              <a:avLst/>
            </a:prstGeom>
          </p:spPr>
          <p:txBody>
            <a:bodyPr anchor="t" rtlCol="false" tIns="0" lIns="0" bIns="0" rIns="0">
              <a:spAutoFit/>
            </a:bodyPr>
            <a:lstStyle/>
            <a:p>
              <a:pPr algn="l">
                <a:lnSpc>
                  <a:spcPts val="2400"/>
                </a:lnSpc>
                <a:spcBef>
                  <a:spcPct val="0"/>
                </a:spcBef>
              </a:pPr>
              <a:r>
                <a:rPr lang="en-US" sz="2000">
                  <a:solidFill>
                    <a:srgbClr val="1090CF"/>
                  </a:solidFill>
                  <a:latin typeface="Proxima Nova"/>
                  <a:ea typeface="Proxima Nova"/>
                  <a:cs typeface="Proxima Nova"/>
                  <a:sym typeface="Proxima Nova"/>
                </a:rPr>
                <a:t>Compliance with global data protection regulations (GDPR, CCPA)</a:t>
              </a:r>
            </a:p>
          </p:txBody>
        </p:sp>
        <p:sp>
          <p:nvSpPr>
            <p:cNvPr name="Freeform 14" id="14"/>
            <p:cNvSpPr/>
            <p:nvPr/>
          </p:nvSpPr>
          <p:spPr>
            <a:xfrm flipH="false" flipV="false" rot="0">
              <a:off x="0" y="0"/>
              <a:ext cx="635530" cy="574658"/>
            </a:xfrm>
            <a:custGeom>
              <a:avLst/>
              <a:gdLst/>
              <a:ahLst/>
              <a:cxnLst/>
              <a:rect r="r" b="b" t="t" l="l"/>
              <a:pathLst>
                <a:path h="574658" w="635530">
                  <a:moveTo>
                    <a:pt x="0" y="0"/>
                  </a:moveTo>
                  <a:lnTo>
                    <a:pt x="635530" y="0"/>
                  </a:lnTo>
                  <a:lnTo>
                    <a:pt x="635530" y="574658"/>
                  </a:lnTo>
                  <a:lnTo>
                    <a:pt x="0" y="574658"/>
                  </a:lnTo>
                  <a:lnTo>
                    <a:pt x="0" y="0"/>
                  </a:lnTo>
                  <a:close/>
                </a:path>
              </a:pathLst>
            </a:custGeom>
            <a:blipFill>
              <a:blip r:embed="rId2"/>
              <a:stretch>
                <a:fillRect l="0" t="-5296" r="0" b="-5296"/>
              </a:stretch>
            </a:blipFill>
          </p:spPr>
        </p:sp>
      </p:grpSp>
      <p:grpSp>
        <p:nvGrpSpPr>
          <p:cNvPr name="Group 15" id="15"/>
          <p:cNvGrpSpPr/>
          <p:nvPr/>
        </p:nvGrpSpPr>
        <p:grpSpPr>
          <a:xfrm rot="0">
            <a:off x="990600" y="7204729"/>
            <a:ext cx="6947485" cy="430993"/>
            <a:chOff x="0" y="0"/>
            <a:chExt cx="9263314" cy="574658"/>
          </a:xfrm>
        </p:grpSpPr>
        <p:sp>
          <p:nvSpPr>
            <p:cNvPr name="TextBox 16" id="16"/>
            <p:cNvSpPr txBox="true"/>
            <p:nvPr/>
          </p:nvSpPr>
          <p:spPr>
            <a:xfrm rot="0">
              <a:off x="710343" y="74604"/>
              <a:ext cx="8552971" cy="415925"/>
            </a:xfrm>
            <a:prstGeom prst="rect">
              <a:avLst/>
            </a:prstGeom>
          </p:spPr>
          <p:txBody>
            <a:bodyPr anchor="t" rtlCol="false" tIns="0" lIns="0" bIns="0" rIns="0">
              <a:spAutoFit/>
            </a:bodyPr>
            <a:lstStyle/>
            <a:p>
              <a:pPr algn="l">
                <a:lnSpc>
                  <a:spcPts val="2400"/>
                </a:lnSpc>
                <a:spcBef>
                  <a:spcPct val="0"/>
                </a:spcBef>
              </a:pPr>
              <a:r>
                <a:rPr lang="en-US" sz="2000">
                  <a:solidFill>
                    <a:srgbClr val="1090CF"/>
                  </a:solidFill>
                  <a:latin typeface="Proxima Nova"/>
                  <a:ea typeface="Proxima Nova"/>
                  <a:cs typeface="Proxima Nova"/>
                  <a:sym typeface="Proxima Nova"/>
                </a:rPr>
                <a:t>Region-specific data storage and high availability</a:t>
              </a:r>
            </a:p>
          </p:txBody>
        </p:sp>
        <p:sp>
          <p:nvSpPr>
            <p:cNvPr name="Freeform 17" id="17"/>
            <p:cNvSpPr/>
            <p:nvPr/>
          </p:nvSpPr>
          <p:spPr>
            <a:xfrm flipH="false" flipV="false" rot="0">
              <a:off x="0" y="0"/>
              <a:ext cx="608434" cy="574658"/>
            </a:xfrm>
            <a:custGeom>
              <a:avLst/>
              <a:gdLst/>
              <a:ahLst/>
              <a:cxnLst/>
              <a:rect r="r" b="b" t="t" l="l"/>
              <a:pathLst>
                <a:path h="574658" w="608434">
                  <a:moveTo>
                    <a:pt x="0" y="0"/>
                  </a:moveTo>
                  <a:lnTo>
                    <a:pt x="608434" y="0"/>
                  </a:lnTo>
                  <a:lnTo>
                    <a:pt x="608434" y="574658"/>
                  </a:lnTo>
                  <a:lnTo>
                    <a:pt x="0" y="574658"/>
                  </a:lnTo>
                  <a:lnTo>
                    <a:pt x="0" y="0"/>
                  </a:lnTo>
                  <a:close/>
                </a:path>
              </a:pathLst>
            </a:custGeom>
            <a:blipFill>
              <a:blip r:embed="rId2"/>
              <a:stretch>
                <a:fillRect l="0" t="-2938" r="0" b="-2938"/>
              </a:stretch>
            </a:blipFill>
          </p:spPr>
        </p:sp>
      </p:grpSp>
      <p:sp>
        <p:nvSpPr>
          <p:cNvPr name="TextBox 18" id="18"/>
          <p:cNvSpPr txBox="true"/>
          <p:nvPr/>
        </p:nvSpPr>
        <p:spPr>
          <a:xfrm rot="0">
            <a:off x="1028700" y="1744315"/>
            <a:ext cx="7934165" cy="1438275"/>
          </a:xfrm>
          <a:prstGeom prst="rect">
            <a:avLst/>
          </a:prstGeom>
        </p:spPr>
        <p:txBody>
          <a:bodyPr anchor="t" rtlCol="false" tIns="0" lIns="0" bIns="0" rIns="0">
            <a:spAutoFit/>
          </a:bodyPr>
          <a:lstStyle/>
          <a:p>
            <a:pPr algn="l">
              <a:lnSpc>
                <a:spcPts val="5759"/>
              </a:lnSpc>
            </a:pPr>
            <a:r>
              <a:rPr lang="en-US" sz="4800" b="true">
                <a:solidFill>
                  <a:srgbClr val="28323A"/>
                </a:solidFill>
                <a:latin typeface="Proxima Nova Bold"/>
                <a:ea typeface="Proxima Nova Bold"/>
                <a:cs typeface="Proxima Nova Bold"/>
                <a:sym typeface="Proxima Nova Bold"/>
              </a:rPr>
              <a:t>Security monitoring </a:t>
            </a:r>
          </a:p>
          <a:p>
            <a:pPr algn="l">
              <a:lnSpc>
                <a:spcPts val="5759"/>
              </a:lnSpc>
              <a:spcBef>
                <a:spcPct val="0"/>
              </a:spcBef>
            </a:pPr>
            <a:r>
              <a:rPr lang="en-US" b="true" sz="4800">
                <a:solidFill>
                  <a:srgbClr val="28323A"/>
                </a:solidFill>
                <a:latin typeface="Proxima Nova Bold"/>
                <a:ea typeface="Proxima Nova Bold"/>
                <a:cs typeface="Proxima Nova Bold"/>
                <a:sym typeface="Proxima Nova Bold"/>
              </a:rPr>
              <a:t>&amp; auditing</a:t>
            </a:r>
          </a:p>
        </p:txBody>
      </p:sp>
      <p:sp>
        <p:nvSpPr>
          <p:cNvPr name="TextBox 19" id="19"/>
          <p:cNvSpPr txBox="true"/>
          <p:nvPr/>
        </p:nvSpPr>
        <p:spPr>
          <a:xfrm rot="0">
            <a:off x="1028700" y="3354945"/>
            <a:ext cx="6947485" cy="1800225"/>
          </a:xfrm>
          <a:prstGeom prst="rect">
            <a:avLst/>
          </a:prstGeom>
        </p:spPr>
        <p:txBody>
          <a:bodyPr anchor="t" rtlCol="false" tIns="0" lIns="0" bIns="0" rIns="0">
            <a:spAutoFit/>
          </a:bodyPr>
          <a:lstStyle/>
          <a:p>
            <a:pPr algn="l">
              <a:lnSpc>
                <a:spcPts val="2880"/>
              </a:lnSpc>
              <a:spcBef>
                <a:spcPct val="0"/>
              </a:spcBef>
            </a:pPr>
            <a:r>
              <a:rPr lang="en-US" sz="2400">
                <a:solidFill>
                  <a:srgbClr val="28323A"/>
                </a:solidFill>
                <a:latin typeface="Proxima Nova"/>
                <a:ea typeface="Proxima Nova"/>
                <a:cs typeface="Proxima Nova"/>
                <a:sym typeface="Proxima Nova"/>
              </a:rPr>
              <a:t>Navixy ensures continuous monitoring of system performance and potential security risks. Our security auditing process includes both internal and third-party assessments, providing a comprehensive review of our infrastructure</a:t>
            </a:r>
          </a:p>
        </p:txBody>
      </p:sp>
      <p:grpSp>
        <p:nvGrpSpPr>
          <p:cNvPr name="Group 20" id="20"/>
          <p:cNvGrpSpPr/>
          <p:nvPr/>
        </p:nvGrpSpPr>
        <p:grpSpPr>
          <a:xfrm rot="0">
            <a:off x="200" y="9712389"/>
            <a:ext cx="18288000" cy="574611"/>
            <a:chOff x="0" y="0"/>
            <a:chExt cx="24384000" cy="766148"/>
          </a:xfrm>
        </p:grpSpPr>
        <p:grpSp>
          <p:nvGrpSpPr>
            <p:cNvPr name="Group 21" id="21"/>
            <p:cNvGrpSpPr/>
            <p:nvPr/>
          </p:nvGrpSpPr>
          <p:grpSpPr>
            <a:xfrm rot="0">
              <a:off x="0" y="0"/>
              <a:ext cx="24384000" cy="766148"/>
              <a:chOff x="0" y="0"/>
              <a:chExt cx="24384000" cy="766148"/>
            </a:xfrm>
          </p:grpSpPr>
          <p:sp>
            <p:nvSpPr>
              <p:cNvPr name="Freeform 22" id="22"/>
              <p:cNvSpPr/>
              <p:nvPr/>
            </p:nvSpPr>
            <p:spPr>
              <a:xfrm flipH="false" flipV="false" rot="0">
                <a:off x="0" y="0"/>
                <a:ext cx="24384000" cy="766099"/>
              </a:xfrm>
              <a:custGeom>
                <a:avLst/>
                <a:gdLst/>
                <a:ahLst/>
                <a:cxnLst/>
                <a:rect r="r" b="b" t="t" l="l"/>
                <a:pathLst>
                  <a:path h="766099" w="24384000">
                    <a:moveTo>
                      <a:pt x="0" y="0"/>
                    </a:moveTo>
                    <a:lnTo>
                      <a:pt x="24384000" y="0"/>
                    </a:lnTo>
                    <a:lnTo>
                      <a:pt x="24384000" y="766099"/>
                    </a:lnTo>
                    <a:lnTo>
                      <a:pt x="0" y="766099"/>
                    </a:lnTo>
                    <a:close/>
                  </a:path>
                </a:pathLst>
              </a:custGeom>
              <a:solidFill>
                <a:srgbClr val="1D96DB"/>
              </a:solidFill>
            </p:spPr>
          </p:sp>
        </p:grpSp>
        <p:sp>
          <p:nvSpPr>
            <p:cNvPr name="Freeform 23" id="23"/>
            <p:cNvSpPr/>
            <p:nvPr/>
          </p:nvSpPr>
          <p:spPr>
            <a:xfrm flipH="false" flipV="false" rot="0">
              <a:off x="22199679" y="209408"/>
              <a:ext cx="1618927" cy="347333"/>
            </a:xfrm>
            <a:custGeom>
              <a:avLst/>
              <a:gdLst/>
              <a:ahLst/>
              <a:cxnLst/>
              <a:rect r="r" b="b" t="t" l="l"/>
              <a:pathLst>
                <a:path h="347333" w="1618927">
                  <a:moveTo>
                    <a:pt x="0" y="0"/>
                  </a:moveTo>
                  <a:lnTo>
                    <a:pt x="1618926" y="0"/>
                  </a:lnTo>
                  <a:lnTo>
                    <a:pt x="1618926" y="347333"/>
                  </a:lnTo>
                  <a:lnTo>
                    <a:pt x="0" y="347333"/>
                  </a:lnTo>
                  <a:lnTo>
                    <a:pt x="0" y="0"/>
                  </a:lnTo>
                  <a:close/>
                </a:path>
              </a:pathLst>
            </a:custGeom>
            <a:blipFill>
              <a:blip r:embed="rId5">
                <a:alphaModFix amt="70000"/>
                <a:extLst>
                  <a:ext uri="{96DAC541-7B7A-43D3-8B79-37D633B846F1}">
                    <asvg:svgBlip xmlns:asvg="http://schemas.microsoft.com/office/drawing/2016/SVG/main" r:embed="rId6"/>
                  </a:ext>
                </a:extLst>
              </a:blip>
              <a:stretch>
                <a:fillRect l="0" t="0" r="0" b="0"/>
              </a:stretch>
            </a:blipFill>
          </p:spPr>
        </p:sp>
      </p:grpSp>
    </p:spTree>
  </p:cSld>
  <p:clrMapOvr>
    <a:masterClrMapping/>
  </p:clrMapOvr>
  <p:transition spd="slow">
    <p:push dir="l"/>
  </p:transition>
</p:sld>
</file>

<file path=ppt/slides/slide30.xml><?xml version="1.0" encoding="utf-8"?>
<p:sld xmlns:p="http://schemas.openxmlformats.org/presentationml/2006/main" xmlns:a="http://schemas.openxmlformats.org/drawingml/2006/main" xmlns:r="http://schemas.openxmlformats.org/officeDocument/2006/relationships">
  <p:cSld>
    <p:bg>
      <p:bgPr>
        <a:solidFill>
          <a:srgbClr val="1D96DB"/>
        </a:solidFill>
      </p:bgPr>
    </p:bg>
    <p:spTree>
      <p:nvGrpSpPr>
        <p:cNvPr id="1" name=""/>
        <p:cNvGrpSpPr/>
        <p:nvPr/>
      </p:nvGrpSpPr>
      <p:grpSpPr>
        <a:xfrm>
          <a:off x="0" y="0"/>
          <a:ext cx="0" cy="0"/>
          <a:chOff x="0" y="0"/>
          <a:chExt cx="0" cy="0"/>
        </a:xfrm>
      </p:grpSpPr>
      <p:sp>
        <p:nvSpPr>
          <p:cNvPr name="Freeform 2" id="2"/>
          <p:cNvSpPr/>
          <p:nvPr/>
        </p:nvSpPr>
        <p:spPr>
          <a:xfrm flipH="false" flipV="false" rot="0">
            <a:off x="1344600" y="0"/>
            <a:ext cx="16943404" cy="10287000"/>
          </a:xfrm>
          <a:custGeom>
            <a:avLst/>
            <a:gdLst/>
            <a:ahLst/>
            <a:cxnLst/>
            <a:rect r="r" b="b" t="t" l="l"/>
            <a:pathLst>
              <a:path h="10287000" w="16943404">
                <a:moveTo>
                  <a:pt x="0" y="0"/>
                </a:moveTo>
                <a:lnTo>
                  <a:pt x="16943404" y="0"/>
                </a:lnTo>
                <a:lnTo>
                  <a:pt x="16943404" y="10287000"/>
                </a:lnTo>
                <a:lnTo>
                  <a:pt x="0" y="10287000"/>
                </a:lnTo>
                <a:lnTo>
                  <a:pt x="0" y="0"/>
                </a:lnTo>
                <a:close/>
              </a:path>
            </a:pathLst>
          </a:custGeom>
          <a:blipFill>
            <a:blip r:embed="rId3"/>
            <a:stretch>
              <a:fillRect l="-7938" t="0" r="0" b="-2"/>
            </a:stretch>
          </a:blipFill>
        </p:spPr>
      </p:sp>
      <p:sp>
        <p:nvSpPr>
          <p:cNvPr name="Freeform 3" id="3"/>
          <p:cNvSpPr/>
          <p:nvPr/>
        </p:nvSpPr>
        <p:spPr>
          <a:xfrm flipH="false" flipV="false" rot="0">
            <a:off x="14848627" y="9012753"/>
            <a:ext cx="2289000" cy="491095"/>
          </a:xfrm>
          <a:custGeom>
            <a:avLst/>
            <a:gdLst/>
            <a:ahLst/>
            <a:cxnLst/>
            <a:rect r="r" b="b" t="t" l="l"/>
            <a:pathLst>
              <a:path h="491095" w="2289000">
                <a:moveTo>
                  <a:pt x="0" y="0"/>
                </a:moveTo>
                <a:lnTo>
                  <a:pt x="2289000" y="0"/>
                </a:lnTo>
                <a:lnTo>
                  <a:pt x="2289000" y="491094"/>
                </a:lnTo>
                <a:lnTo>
                  <a:pt x="0" y="49109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1387189" y="6512899"/>
            <a:ext cx="2852078" cy="613124"/>
            <a:chOff x="0" y="0"/>
            <a:chExt cx="693405" cy="149064"/>
          </a:xfrm>
        </p:grpSpPr>
        <p:sp>
          <p:nvSpPr>
            <p:cNvPr name="Freeform 5" id="5"/>
            <p:cNvSpPr/>
            <p:nvPr/>
          </p:nvSpPr>
          <p:spPr>
            <a:xfrm flipH="false" flipV="false" rot="0">
              <a:off x="0" y="0"/>
              <a:ext cx="693405" cy="149064"/>
            </a:xfrm>
            <a:custGeom>
              <a:avLst/>
              <a:gdLst/>
              <a:ahLst/>
              <a:cxnLst/>
              <a:rect r="r" b="b" t="t" l="l"/>
              <a:pathLst>
                <a:path h="149064" w="693405">
                  <a:moveTo>
                    <a:pt x="43432" y="0"/>
                  </a:moveTo>
                  <a:lnTo>
                    <a:pt x="649973" y="0"/>
                  </a:lnTo>
                  <a:cubicBezTo>
                    <a:pt x="661492" y="0"/>
                    <a:pt x="672539" y="4576"/>
                    <a:pt x="680684" y="12721"/>
                  </a:cubicBezTo>
                  <a:cubicBezTo>
                    <a:pt x="688829" y="20866"/>
                    <a:pt x="693405" y="31913"/>
                    <a:pt x="693405" y="43432"/>
                  </a:cubicBezTo>
                  <a:lnTo>
                    <a:pt x="693405" y="105633"/>
                  </a:lnTo>
                  <a:cubicBezTo>
                    <a:pt x="693405" y="129619"/>
                    <a:pt x="673960" y="149064"/>
                    <a:pt x="649973" y="149064"/>
                  </a:cubicBezTo>
                  <a:lnTo>
                    <a:pt x="43432" y="149064"/>
                  </a:lnTo>
                  <a:cubicBezTo>
                    <a:pt x="31913" y="149064"/>
                    <a:pt x="20866" y="144489"/>
                    <a:pt x="12721" y="136344"/>
                  </a:cubicBezTo>
                  <a:cubicBezTo>
                    <a:pt x="4576" y="128199"/>
                    <a:pt x="0" y="117151"/>
                    <a:pt x="0" y="105633"/>
                  </a:cubicBezTo>
                  <a:lnTo>
                    <a:pt x="0" y="43432"/>
                  </a:lnTo>
                  <a:cubicBezTo>
                    <a:pt x="0" y="19445"/>
                    <a:pt x="19445" y="0"/>
                    <a:pt x="43432" y="0"/>
                  </a:cubicBezTo>
                  <a:close/>
                </a:path>
              </a:pathLst>
            </a:custGeom>
            <a:solidFill>
              <a:srgbClr val="FFFFFF"/>
            </a:solidFill>
          </p:spPr>
        </p:sp>
        <p:sp>
          <p:nvSpPr>
            <p:cNvPr name="TextBox 6" id="6"/>
            <p:cNvSpPr txBox="true"/>
            <p:nvPr/>
          </p:nvSpPr>
          <p:spPr>
            <a:xfrm>
              <a:off x="0" y="-9525"/>
              <a:ext cx="693405" cy="158589"/>
            </a:xfrm>
            <a:prstGeom prst="rect">
              <a:avLst/>
            </a:prstGeom>
          </p:spPr>
          <p:txBody>
            <a:bodyPr anchor="ctr" rtlCol="false" tIns="50800" lIns="50800" bIns="50800" rIns="50800"/>
            <a:lstStyle/>
            <a:p>
              <a:pPr algn="ctr">
                <a:lnSpc>
                  <a:spcPts val="2400"/>
                </a:lnSpc>
              </a:pPr>
              <a:r>
                <a:rPr lang="en-US" sz="2000" u="sng">
                  <a:solidFill>
                    <a:srgbClr val="1090CF"/>
                  </a:solidFill>
                  <a:latin typeface="Proxima Nova"/>
                  <a:ea typeface="Proxima Nova"/>
                  <a:cs typeface="Proxima Nova"/>
                  <a:sym typeface="Proxima Nova"/>
                  <a:hlinkClick r:id="rId6" tooltip="https://www.navixy.com/blog/"/>
                </a:rPr>
                <a:t>Explore blog</a:t>
              </a:r>
            </a:p>
          </p:txBody>
        </p:sp>
      </p:grpSp>
      <p:grpSp>
        <p:nvGrpSpPr>
          <p:cNvPr name="Group 7" id="7"/>
          <p:cNvGrpSpPr/>
          <p:nvPr/>
        </p:nvGrpSpPr>
        <p:grpSpPr>
          <a:xfrm rot="0">
            <a:off x="5324650" y="6512899"/>
            <a:ext cx="2852078" cy="613124"/>
            <a:chOff x="0" y="0"/>
            <a:chExt cx="693405" cy="149064"/>
          </a:xfrm>
        </p:grpSpPr>
        <p:sp>
          <p:nvSpPr>
            <p:cNvPr name="Freeform 8" id="8"/>
            <p:cNvSpPr/>
            <p:nvPr/>
          </p:nvSpPr>
          <p:spPr>
            <a:xfrm flipH="false" flipV="false" rot="0">
              <a:off x="0" y="0"/>
              <a:ext cx="693405" cy="149064"/>
            </a:xfrm>
            <a:custGeom>
              <a:avLst/>
              <a:gdLst/>
              <a:ahLst/>
              <a:cxnLst/>
              <a:rect r="r" b="b" t="t" l="l"/>
              <a:pathLst>
                <a:path h="149064" w="693405">
                  <a:moveTo>
                    <a:pt x="43432" y="0"/>
                  </a:moveTo>
                  <a:lnTo>
                    <a:pt x="649973" y="0"/>
                  </a:lnTo>
                  <a:cubicBezTo>
                    <a:pt x="661492" y="0"/>
                    <a:pt x="672539" y="4576"/>
                    <a:pt x="680684" y="12721"/>
                  </a:cubicBezTo>
                  <a:cubicBezTo>
                    <a:pt x="688829" y="20866"/>
                    <a:pt x="693405" y="31913"/>
                    <a:pt x="693405" y="43432"/>
                  </a:cubicBezTo>
                  <a:lnTo>
                    <a:pt x="693405" y="105633"/>
                  </a:lnTo>
                  <a:cubicBezTo>
                    <a:pt x="693405" y="129619"/>
                    <a:pt x="673960" y="149064"/>
                    <a:pt x="649973" y="149064"/>
                  </a:cubicBezTo>
                  <a:lnTo>
                    <a:pt x="43432" y="149064"/>
                  </a:lnTo>
                  <a:cubicBezTo>
                    <a:pt x="31913" y="149064"/>
                    <a:pt x="20866" y="144489"/>
                    <a:pt x="12721" y="136344"/>
                  </a:cubicBezTo>
                  <a:cubicBezTo>
                    <a:pt x="4576" y="128199"/>
                    <a:pt x="0" y="117151"/>
                    <a:pt x="0" y="105633"/>
                  </a:cubicBezTo>
                  <a:lnTo>
                    <a:pt x="0" y="43432"/>
                  </a:lnTo>
                  <a:cubicBezTo>
                    <a:pt x="0" y="19445"/>
                    <a:pt x="19445" y="0"/>
                    <a:pt x="43432" y="0"/>
                  </a:cubicBezTo>
                  <a:close/>
                </a:path>
              </a:pathLst>
            </a:custGeom>
            <a:solidFill>
              <a:srgbClr val="FFFFFF"/>
            </a:solidFill>
          </p:spPr>
        </p:sp>
        <p:sp>
          <p:nvSpPr>
            <p:cNvPr name="TextBox 9" id="9"/>
            <p:cNvSpPr txBox="true"/>
            <p:nvPr/>
          </p:nvSpPr>
          <p:spPr>
            <a:xfrm>
              <a:off x="0" y="-9525"/>
              <a:ext cx="693405" cy="158589"/>
            </a:xfrm>
            <a:prstGeom prst="rect">
              <a:avLst/>
            </a:prstGeom>
          </p:spPr>
          <p:txBody>
            <a:bodyPr anchor="ctr" rtlCol="false" tIns="50800" lIns="50800" bIns="50800" rIns="50800"/>
            <a:lstStyle/>
            <a:p>
              <a:pPr algn="ctr">
                <a:lnSpc>
                  <a:spcPts val="2400"/>
                </a:lnSpc>
              </a:pPr>
              <a:r>
                <a:rPr lang="en-US" sz="2000" u="sng">
                  <a:solidFill>
                    <a:srgbClr val="1090CF"/>
                  </a:solidFill>
                  <a:latin typeface="Proxima Nova"/>
                  <a:ea typeface="Proxima Nova"/>
                  <a:cs typeface="Proxima Nova"/>
                  <a:sym typeface="Proxima Nova"/>
                  <a:hlinkClick r:id="rId7" tooltip="https://www.navixy.com/docs/developers"/>
                </a:rPr>
                <a:t>Learn more</a:t>
              </a:r>
            </a:p>
          </p:txBody>
        </p:sp>
      </p:grpSp>
      <p:sp>
        <p:nvSpPr>
          <p:cNvPr name="Freeform 10" id="10"/>
          <p:cNvSpPr/>
          <p:nvPr/>
        </p:nvSpPr>
        <p:spPr>
          <a:xfrm flipH="false" flipV="false" rot="0">
            <a:off x="2126029" y="4167876"/>
            <a:ext cx="1374398" cy="1151400"/>
          </a:xfrm>
          <a:custGeom>
            <a:avLst/>
            <a:gdLst/>
            <a:ahLst/>
            <a:cxnLst/>
            <a:rect r="r" b="b" t="t" l="l"/>
            <a:pathLst>
              <a:path h="1151400" w="1374398">
                <a:moveTo>
                  <a:pt x="0" y="0"/>
                </a:moveTo>
                <a:lnTo>
                  <a:pt x="1374399" y="0"/>
                </a:lnTo>
                <a:lnTo>
                  <a:pt x="1374399" y="1151400"/>
                </a:lnTo>
                <a:lnTo>
                  <a:pt x="0" y="115140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1" id="11"/>
          <p:cNvSpPr/>
          <p:nvPr/>
        </p:nvSpPr>
        <p:spPr>
          <a:xfrm flipH="false" flipV="false" rot="0">
            <a:off x="6161013" y="4060046"/>
            <a:ext cx="1179353" cy="1259230"/>
          </a:xfrm>
          <a:custGeom>
            <a:avLst/>
            <a:gdLst/>
            <a:ahLst/>
            <a:cxnLst/>
            <a:rect r="r" b="b" t="t" l="l"/>
            <a:pathLst>
              <a:path h="1259230" w="1179353">
                <a:moveTo>
                  <a:pt x="0" y="0"/>
                </a:moveTo>
                <a:lnTo>
                  <a:pt x="1179353" y="0"/>
                </a:lnTo>
                <a:lnTo>
                  <a:pt x="1179353" y="1259230"/>
                </a:lnTo>
                <a:lnTo>
                  <a:pt x="0" y="1259230"/>
                </a:lnTo>
                <a:lnTo>
                  <a:pt x="0" y="0"/>
                </a:lnTo>
                <a:close/>
              </a:path>
            </a:pathLst>
          </a:custGeom>
          <a:blipFill>
            <a:blip r:embed="rId10"/>
            <a:stretch>
              <a:fillRect l="0" t="0" r="0" b="0"/>
            </a:stretch>
          </a:blipFill>
        </p:spPr>
      </p:sp>
      <p:sp>
        <p:nvSpPr>
          <p:cNvPr name="Freeform 12" id="12"/>
          <p:cNvSpPr/>
          <p:nvPr/>
        </p:nvSpPr>
        <p:spPr>
          <a:xfrm flipH="false" flipV="false" rot="0">
            <a:off x="9997841" y="4060046"/>
            <a:ext cx="1259205" cy="1259205"/>
          </a:xfrm>
          <a:custGeom>
            <a:avLst/>
            <a:gdLst/>
            <a:ahLst/>
            <a:cxnLst/>
            <a:rect r="r" b="b" t="t" l="l"/>
            <a:pathLst>
              <a:path h="1259205" w="1259205">
                <a:moveTo>
                  <a:pt x="0" y="0"/>
                </a:moveTo>
                <a:lnTo>
                  <a:pt x="1259205" y="0"/>
                </a:lnTo>
                <a:lnTo>
                  <a:pt x="1259205" y="1259205"/>
                </a:lnTo>
                <a:lnTo>
                  <a:pt x="0" y="1259205"/>
                </a:lnTo>
                <a:lnTo>
                  <a:pt x="0" y="0"/>
                </a:lnTo>
                <a:close/>
              </a:path>
            </a:pathLst>
          </a:custGeom>
          <a:blipFill>
            <a:blip r:embed="rId11"/>
            <a:stretch>
              <a:fillRect l="0" t="0" r="0" b="0"/>
            </a:stretch>
          </a:blipFill>
        </p:spPr>
      </p:sp>
      <p:sp>
        <p:nvSpPr>
          <p:cNvPr name="TextBox 13" id="13"/>
          <p:cNvSpPr txBox="true"/>
          <p:nvPr/>
        </p:nvSpPr>
        <p:spPr>
          <a:xfrm rot="0">
            <a:off x="1344600" y="2300948"/>
            <a:ext cx="15193350" cy="876300"/>
          </a:xfrm>
          <a:prstGeom prst="rect">
            <a:avLst/>
          </a:prstGeom>
        </p:spPr>
        <p:txBody>
          <a:bodyPr anchor="t" rtlCol="false" tIns="0" lIns="0" bIns="0" rIns="0">
            <a:spAutoFit/>
          </a:bodyPr>
          <a:lstStyle/>
          <a:p>
            <a:pPr algn="l">
              <a:lnSpc>
                <a:spcPts val="6960"/>
              </a:lnSpc>
            </a:pPr>
            <a:r>
              <a:rPr lang="en-US" sz="5800">
                <a:solidFill>
                  <a:srgbClr val="FFFFFF"/>
                </a:solidFill>
                <a:latin typeface="Proxima Nova"/>
                <a:ea typeface="Proxima Nova"/>
                <a:cs typeface="Proxima Nova"/>
                <a:sym typeface="Proxima Nova"/>
              </a:rPr>
              <a:t>Learn more about Navixy</a:t>
            </a:r>
          </a:p>
        </p:txBody>
      </p:sp>
      <p:sp>
        <p:nvSpPr>
          <p:cNvPr name="TextBox 14" id="14"/>
          <p:cNvSpPr txBox="true"/>
          <p:nvPr/>
        </p:nvSpPr>
        <p:spPr>
          <a:xfrm rot="0">
            <a:off x="1344600" y="9037122"/>
            <a:ext cx="12229282" cy="466725"/>
          </a:xfrm>
          <a:prstGeom prst="rect">
            <a:avLst/>
          </a:prstGeom>
        </p:spPr>
        <p:txBody>
          <a:bodyPr anchor="t" rtlCol="false" tIns="0" lIns="0" bIns="0" rIns="0">
            <a:spAutoFit/>
          </a:bodyPr>
          <a:lstStyle/>
          <a:p>
            <a:pPr algn="l">
              <a:lnSpc>
                <a:spcPts val="3719"/>
              </a:lnSpc>
            </a:pPr>
            <a:r>
              <a:rPr lang="en-US" sz="3099">
                <a:solidFill>
                  <a:srgbClr val="FFFFFF"/>
                </a:solidFill>
                <a:latin typeface="Proxima Nova"/>
                <a:ea typeface="Proxima Nova"/>
                <a:cs typeface="Proxima Nova"/>
                <a:sym typeface="Proxima Nova"/>
              </a:rPr>
              <a:t>Thanks for your attention!</a:t>
            </a:r>
          </a:p>
        </p:txBody>
      </p:sp>
      <p:sp>
        <p:nvSpPr>
          <p:cNvPr name="TextBox 15" id="15"/>
          <p:cNvSpPr txBox="true"/>
          <p:nvPr/>
        </p:nvSpPr>
        <p:spPr>
          <a:xfrm rot="0">
            <a:off x="1402352" y="5587555"/>
            <a:ext cx="2821753" cy="660379"/>
          </a:xfrm>
          <a:prstGeom prst="rect">
            <a:avLst/>
          </a:prstGeom>
        </p:spPr>
        <p:txBody>
          <a:bodyPr anchor="t" rtlCol="false" tIns="0" lIns="0" bIns="0" rIns="0">
            <a:spAutoFit/>
          </a:bodyPr>
          <a:lstStyle/>
          <a:p>
            <a:pPr algn="ctr">
              <a:lnSpc>
                <a:spcPts val="2599"/>
              </a:lnSpc>
            </a:pPr>
            <a:r>
              <a:rPr lang="en-US" b="true" sz="2166">
                <a:solidFill>
                  <a:srgbClr val="FFFFFF"/>
                </a:solidFill>
                <a:latin typeface="Proxima Nova Bold"/>
                <a:ea typeface="Proxima Nova Bold"/>
                <a:cs typeface="Proxima Nova Bold"/>
                <a:sym typeface="Proxima Nova Bold"/>
              </a:rPr>
              <a:t>Opportunities for your business</a:t>
            </a:r>
          </a:p>
        </p:txBody>
      </p:sp>
      <p:sp>
        <p:nvSpPr>
          <p:cNvPr name="TextBox 16" id="16"/>
          <p:cNvSpPr txBox="true"/>
          <p:nvPr/>
        </p:nvSpPr>
        <p:spPr>
          <a:xfrm rot="0">
            <a:off x="5339813" y="5587555"/>
            <a:ext cx="2821753" cy="660379"/>
          </a:xfrm>
          <a:prstGeom prst="rect">
            <a:avLst/>
          </a:prstGeom>
        </p:spPr>
        <p:txBody>
          <a:bodyPr anchor="t" rtlCol="false" tIns="0" lIns="0" bIns="0" rIns="0">
            <a:spAutoFit/>
          </a:bodyPr>
          <a:lstStyle/>
          <a:p>
            <a:pPr algn="ctr">
              <a:lnSpc>
                <a:spcPts val="2599"/>
              </a:lnSpc>
            </a:pPr>
            <a:r>
              <a:rPr lang="en-US" b="true" sz="2166">
                <a:solidFill>
                  <a:srgbClr val="FFFFFF"/>
                </a:solidFill>
                <a:latin typeface="Proxima Nova Bold"/>
                <a:ea typeface="Proxima Nova Bold"/>
                <a:cs typeface="Proxima Nova Bold"/>
                <a:sym typeface="Proxima Nova Bold"/>
              </a:rPr>
              <a:t>Technical side of our platform</a:t>
            </a:r>
          </a:p>
        </p:txBody>
      </p:sp>
      <p:sp>
        <p:nvSpPr>
          <p:cNvPr name="TextBox 17" id="17"/>
          <p:cNvSpPr txBox="true"/>
          <p:nvPr/>
        </p:nvSpPr>
        <p:spPr>
          <a:xfrm rot="0">
            <a:off x="9262579" y="5587555"/>
            <a:ext cx="2821753" cy="660437"/>
          </a:xfrm>
          <a:prstGeom prst="rect">
            <a:avLst/>
          </a:prstGeom>
        </p:spPr>
        <p:txBody>
          <a:bodyPr anchor="t" rtlCol="false" tIns="0" lIns="0" bIns="0" rIns="0">
            <a:spAutoFit/>
          </a:bodyPr>
          <a:lstStyle/>
          <a:p>
            <a:pPr algn="ctr">
              <a:lnSpc>
                <a:spcPts val="2599"/>
              </a:lnSpc>
            </a:pPr>
            <a:r>
              <a:rPr lang="en-US" b="true" sz="2166">
                <a:solidFill>
                  <a:srgbClr val="FFFFFF"/>
                </a:solidFill>
                <a:latin typeface="Proxima Nova Bold"/>
                <a:ea typeface="Proxima Nova Bold"/>
                <a:cs typeface="Proxima Nova Bold"/>
                <a:sym typeface="Proxima Nova Bold"/>
              </a:rPr>
              <a:t>Get quick answers 24/7 </a:t>
            </a:r>
          </a:p>
        </p:txBody>
      </p:sp>
      <p:grpSp>
        <p:nvGrpSpPr>
          <p:cNvPr name="Group 18" id="18"/>
          <p:cNvGrpSpPr/>
          <p:nvPr/>
        </p:nvGrpSpPr>
        <p:grpSpPr>
          <a:xfrm rot="0">
            <a:off x="9262579" y="6512899"/>
            <a:ext cx="2821753" cy="613124"/>
            <a:chOff x="0" y="0"/>
            <a:chExt cx="686032" cy="149064"/>
          </a:xfrm>
        </p:grpSpPr>
        <p:sp>
          <p:nvSpPr>
            <p:cNvPr name="Freeform 19" id="19"/>
            <p:cNvSpPr/>
            <p:nvPr/>
          </p:nvSpPr>
          <p:spPr>
            <a:xfrm flipH="false" flipV="false" rot="0">
              <a:off x="0" y="0"/>
              <a:ext cx="686032" cy="149064"/>
            </a:xfrm>
            <a:custGeom>
              <a:avLst/>
              <a:gdLst/>
              <a:ahLst/>
              <a:cxnLst/>
              <a:rect r="r" b="b" t="t" l="l"/>
              <a:pathLst>
                <a:path h="149064" w="686032">
                  <a:moveTo>
                    <a:pt x="43898" y="0"/>
                  </a:moveTo>
                  <a:lnTo>
                    <a:pt x="642134" y="0"/>
                  </a:lnTo>
                  <a:cubicBezTo>
                    <a:pt x="666378" y="0"/>
                    <a:pt x="686032" y="19654"/>
                    <a:pt x="686032" y="43898"/>
                  </a:cubicBezTo>
                  <a:lnTo>
                    <a:pt x="686032" y="105166"/>
                  </a:lnTo>
                  <a:cubicBezTo>
                    <a:pt x="686032" y="129410"/>
                    <a:pt x="666378" y="149064"/>
                    <a:pt x="642134" y="149064"/>
                  </a:cubicBezTo>
                  <a:lnTo>
                    <a:pt x="43898" y="149064"/>
                  </a:lnTo>
                  <a:cubicBezTo>
                    <a:pt x="19654" y="149064"/>
                    <a:pt x="0" y="129410"/>
                    <a:pt x="0" y="105166"/>
                  </a:cubicBezTo>
                  <a:lnTo>
                    <a:pt x="0" y="43898"/>
                  </a:lnTo>
                  <a:cubicBezTo>
                    <a:pt x="0" y="19654"/>
                    <a:pt x="19654" y="0"/>
                    <a:pt x="43898" y="0"/>
                  </a:cubicBezTo>
                  <a:close/>
                </a:path>
              </a:pathLst>
            </a:custGeom>
            <a:solidFill>
              <a:srgbClr val="FFFFFF"/>
            </a:solidFill>
          </p:spPr>
        </p:sp>
        <p:sp>
          <p:nvSpPr>
            <p:cNvPr name="TextBox 20" id="20"/>
            <p:cNvSpPr txBox="true"/>
            <p:nvPr/>
          </p:nvSpPr>
          <p:spPr>
            <a:xfrm>
              <a:off x="0" y="-9525"/>
              <a:ext cx="686032" cy="158589"/>
            </a:xfrm>
            <a:prstGeom prst="rect">
              <a:avLst/>
            </a:prstGeom>
          </p:spPr>
          <p:txBody>
            <a:bodyPr anchor="ctr" rtlCol="false" tIns="50800" lIns="50800" bIns="50800" rIns="50800"/>
            <a:lstStyle/>
            <a:p>
              <a:pPr algn="ctr">
                <a:lnSpc>
                  <a:spcPts val="2400"/>
                </a:lnSpc>
              </a:pPr>
              <a:r>
                <a:rPr lang="en-US" sz="2000" u="sng">
                  <a:solidFill>
                    <a:srgbClr val="1090CF"/>
                  </a:solidFill>
                  <a:latin typeface="Proxima Nova"/>
                  <a:ea typeface="Proxima Nova"/>
                  <a:cs typeface="Proxima Nova"/>
                  <a:sym typeface="Proxima Nova"/>
                  <a:hlinkClick r:id="rId12" tooltip="https://www.navixy.com/ai-assistant/?utm_source=marketing&amp;utm_medium=materials&amp;utm_campaign=ai_assistant"/>
                </a:rPr>
                <a:t>Use Navixy AI Assistant</a:t>
              </a:r>
            </a:p>
          </p:txBody>
        </p:sp>
      </p:grpSp>
    </p:spTree>
  </p:cSld>
  <p:clrMapOvr>
    <a:masterClrMapping/>
  </p:clrMapOvr>
  <p:transition spd="slow">
    <p:push dir="l"/>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DAHZaSXYSck</dc:identifier>
  <dcterms:modified xsi:type="dcterms:W3CDTF">2011-08-01T06:04:30Z</dcterms:modified>
  <cp:revision>1</cp:revision>
  <dc:title>Navixy: Technology to power up your telematics solutions</dc:title>
</cp:coreProperties>
</file>