
<file path=[Content_Types].xml><?xml version="1.0" encoding="utf-8"?>
<Types xmlns="http://schemas.openxmlformats.org/package/2006/content-types">
  <Default ContentType="application/x-fontdata" Extension="fntdata"/>
  <Default ContentType="image/jpeg" Extension="jpeg"/>
  <Default ContentType="video/mp4" Extension="mp4"/>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notesSlide+xml" PartName="/ppt/notesSlides/notesSlide15.xml"/>
  <Override ContentType="application/vnd.openxmlformats-officedocument.presentationml.notesSlide+xml" PartName="/ppt/notesSlides/notesSlide16.xml"/>
  <Override ContentType="application/vnd.openxmlformats-officedocument.presentationml.notesSlide+xml" PartName="/ppt/notesSlides/notesSlide17.xml"/>
  <Override ContentType="application/vnd.openxmlformats-officedocument.presentationml.notesSlide+xml" PartName="/ppt/notesSlides/notesSlide18.xml"/>
  <Override ContentType="application/vnd.openxmlformats-officedocument.presentationml.notesSlide+xml" PartName="/ppt/notesSlides/notesSlide19.xml"/>
  <Override ContentType="application/vnd.openxmlformats-officedocument.presentationml.notesSlide+xml" PartName="/ppt/notesSlides/notesSlide20.xml"/>
  <Override ContentType="application/vnd.openxmlformats-officedocument.presentationml.notesSlide+xml" PartName="/ppt/notesSlides/notesSlide21.xml"/>
  <Override ContentType="application/vnd.openxmlformats-officedocument.presentationml.notesSlide+xml" PartName="/ppt/notesSlides/notesSlide22.xml"/>
  <Override ContentType="application/vnd.openxmlformats-officedocument.presentationml.notesSlide+xml" PartName="/ppt/notesSlides/notesSlide23.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36"/>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Lst>
  <p:sldSz cx="18288000" cy="10287000"/>
  <p:notesSz cx="6858000" cy="9144000"/>
  <p:embeddedFontLst>
    <p:embeddedFont>
      <p:font typeface="Proxima Nova" charset="1" panose="02000506030000020004"/>
      <p:regular r:id="rId39"/>
    </p:embeddedFont>
    <p:embeddedFont>
      <p:font typeface="Proxima Nova Bold" charset="1" panose="02000506030000020004"/>
      <p:regular r:id="rId41"/>
    </p:embeddedFont>
    <p:embeddedFont>
      <p:font typeface="Roboto Bold" charset="1" panose="02000000000000000000"/>
      <p:regular r:id="rId45"/>
    </p:embeddedFont>
    <p:embeddedFont>
      <p:font typeface="Roboto" charset="1" panose="02000000000000000000"/>
      <p:regular r:id="rId5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notesMasters/notesMaster1.xml" Type="http://schemas.openxmlformats.org/officeDocument/2006/relationships/notesMaster"/><Relationship Id="rId37" Target="theme/theme2.xml" Type="http://schemas.openxmlformats.org/officeDocument/2006/relationships/theme"/><Relationship Id="rId38" Target="notesSlides/notesSlide1.xml" Type="http://schemas.openxmlformats.org/officeDocument/2006/relationships/notesSlide"/><Relationship Id="rId39" Target="fonts/font39.fntdata" Type="http://schemas.openxmlformats.org/officeDocument/2006/relationships/font"/><Relationship Id="rId4" Target="theme/theme1.xml" Type="http://schemas.openxmlformats.org/officeDocument/2006/relationships/theme"/><Relationship Id="rId40" Target="notesSlides/notesSlide2.xml" Type="http://schemas.openxmlformats.org/officeDocument/2006/relationships/notesSlide"/><Relationship Id="rId41" Target="fonts/font41.fntdata" Type="http://schemas.openxmlformats.org/officeDocument/2006/relationships/font"/><Relationship Id="rId42" Target="notesSlides/notesSlide3.xml" Type="http://schemas.openxmlformats.org/officeDocument/2006/relationships/notesSlide"/><Relationship Id="rId43" Target="notesSlides/notesSlide4.xml" Type="http://schemas.openxmlformats.org/officeDocument/2006/relationships/notesSlide"/><Relationship Id="rId44" Target="notesSlides/notesSlide5.xml" Type="http://schemas.openxmlformats.org/officeDocument/2006/relationships/notesSlide"/><Relationship Id="rId45" Target="fonts/font45.fntdata" Type="http://schemas.openxmlformats.org/officeDocument/2006/relationships/font"/><Relationship Id="rId46" Target="notesSlides/notesSlide6.xml" Type="http://schemas.openxmlformats.org/officeDocument/2006/relationships/notesSlide"/><Relationship Id="rId47" Target="notesSlides/notesSlide7.xml" Type="http://schemas.openxmlformats.org/officeDocument/2006/relationships/notesSlide"/><Relationship Id="rId48" Target="notesSlides/notesSlide8.xml" Type="http://schemas.openxmlformats.org/officeDocument/2006/relationships/notesSlide"/><Relationship Id="rId49" Target="notesSlides/notesSlide9.xml" Type="http://schemas.openxmlformats.org/officeDocument/2006/relationships/notesSlide"/><Relationship Id="rId5" Target="tableStyles.xml" Type="http://schemas.openxmlformats.org/officeDocument/2006/relationships/tableStyles"/><Relationship Id="rId50" Target="notesSlides/notesSlide10.xml" Type="http://schemas.openxmlformats.org/officeDocument/2006/relationships/notesSlide"/><Relationship Id="rId51" Target="notesSlides/notesSlide11.xml" Type="http://schemas.openxmlformats.org/officeDocument/2006/relationships/notesSlide"/><Relationship Id="rId52" Target="notesSlides/notesSlide12.xml" Type="http://schemas.openxmlformats.org/officeDocument/2006/relationships/notesSlide"/><Relationship Id="rId53" Target="notesSlides/notesSlide13.xml" Type="http://schemas.openxmlformats.org/officeDocument/2006/relationships/notesSlide"/><Relationship Id="rId54" Target="notesSlides/notesSlide14.xml" Type="http://schemas.openxmlformats.org/officeDocument/2006/relationships/notesSlide"/><Relationship Id="rId55" Target="fonts/font55.fntdata" Type="http://schemas.openxmlformats.org/officeDocument/2006/relationships/font"/><Relationship Id="rId56" Target="notesSlides/notesSlide15.xml" Type="http://schemas.openxmlformats.org/officeDocument/2006/relationships/notesSlide"/><Relationship Id="rId57" Target="notesSlides/notesSlide16.xml" Type="http://schemas.openxmlformats.org/officeDocument/2006/relationships/notesSlide"/><Relationship Id="rId58" Target="notesSlides/notesSlide17.xml" Type="http://schemas.openxmlformats.org/officeDocument/2006/relationships/notesSlide"/><Relationship Id="rId59" Target="notesSlides/notesSlide18.xml" Type="http://schemas.openxmlformats.org/officeDocument/2006/relationships/notesSlide"/><Relationship Id="rId6" Target="slides/slide1.xml" Type="http://schemas.openxmlformats.org/officeDocument/2006/relationships/slide"/><Relationship Id="rId60" Target="notesSlides/notesSlide19.xml" Type="http://schemas.openxmlformats.org/officeDocument/2006/relationships/notesSlide"/><Relationship Id="rId61" Target="notesSlides/notesSlide20.xml" Type="http://schemas.openxmlformats.org/officeDocument/2006/relationships/notesSlide"/><Relationship Id="rId62" Target="notesSlides/notesSlide21.xml" Type="http://schemas.openxmlformats.org/officeDocument/2006/relationships/notesSlide"/><Relationship Id="rId63" Target="notesSlides/notesSlide22.xml" Type="http://schemas.openxmlformats.org/officeDocument/2006/relationships/notesSlide"/><Relationship Id="rId64" Target="notesSlides/notesSlide23.xml" Type="http://schemas.openxmlformats.org/officeDocument/2006/relationships/note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2.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3.xml" Type="http://schemas.openxmlformats.org/officeDocument/2006/relationships/slide"/></Relationships>
</file>

<file path=ppt/notesSlides/_rels/notesSlide1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4.xml" Type="http://schemas.openxmlformats.org/officeDocument/2006/relationships/slide"/></Relationships>
</file>

<file path=ppt/notesSlides/_rels/notesSlide1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5.xml" Type="http://schemas.openxmlformats.org/officeDocument/2006/relationships/slide"/></Relationships>
</file>

<file path=ppt/notesSlides/_rels/notesSlide1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6.xml" Type="http://schemas.openxmlformats.org/officeDocument/2006/relationships/slide"/></Relationships>
</file>

<file path=ppt/notesSlides/_rels/notesSlide1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7.xml" Type="http://schemas.openxmlformats.org/officeDocument/2006/relationships/slide"/></Relationships>
</file>

<file path=ppt/notesSlides/_rels/notesSlide1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8.xml" Type="http://schemas.openxmlformats.org/officeDocument/2006/relationships/slide"/></Relationships>
</file>

<file path=ppt/notesSlides/_rels/notesSlide1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9.xml" Type="http://schemas.openxmlformats.org/officeDocument/2006/relationships/slide"/></Relationships>
</file>

<file path=ppt/notesSlides/_rels/notesSlide1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0.xml" Type="http://schemas.openxmlformats.org/officeDocument/2006/relationships/slide"/></Relationships>
</file>

<file path=ppt/notesSlides/_rels/notesSlide1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1.xml" Type="http://schemas.openxmlformats.org/officeDocument/2006/relationships/slide"/></Relationships>
</file>

<file path=ppt/notesSlides/_rels/notesSlide1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2.xml" Type="http://schemas.openxmlformats.org/officeDocument/2006/relationships/slide"/></Relationships>
</file>

<file path=ppt/notesSlides/_rels/notesSlide2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3.xml" Type="http://schemas.openxmlformats.org/officeDocument/2006/relationships/slide"/></Relationships>
</file>

<file path=ppt/notesSlides/_rels/notesSlide2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4.xml" Type="http://schemas.openxmlformats.org/officeDocument/2006/relationships/slide"/></Relationships>
</file>

<file path=ppt/notesSlides/_rels/notesSlide2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5.xml" Type="http://schemas.openxmlformats.org/officeDocument/2006/relationships/slide"/></Relationships>
</file>

<file path=ppt/notesSlides/_rels/notesSlide2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0.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png" Type="http://schemas.openxmlformats.org/officeDocument/2006/relationships/image"/><Relationship Id="rId4" Target="../media/image2.png" Type="http://schemas.openxmlformats.org/officeDocument/2006/relationships/image"/><Relationship Id="rId5" Target="../media/image3.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svg" Type="http://schemas.openxmlformats.org/officeDocument/2006/relationships/image"/><Relationship Id="rId11" Target="../media/image10.jpeg" Type="http://schemas.openxmlformats.org/officeDocument/2006/relationships/image"/><Relationship Id="rId12" Target="../media/image11.png" Type="http://schemas.openxmlformats.org/officeDocument/2006/relationships/image"/><Relationship Id="rId13" Target="../media/image12.jpeg" Type="http://schemas.openxmlformats.org/officeDocument/2006/relationships/image"/><Relationship Id="rId14" Target="../media/image13.jpeg" Type="http://schemas.openxmlformats.org/officeDocument/2006/relationships/image"/><Relationship Id="rId15" Target="slide9.xml" Type="http://schemas.openxmlformats.org/officeDocument/2006/relationships/slide"/><Relationship Id="rId16" Target="../media/image14.jpeg" Type="http://schemas.openxmlformats.org/officeDocument/2006/relationships/image"/><Relationship Id="rId17" Target="../media/image15.png" Type="http://schemas.openxmlformats.org/officeDocument/2006/relationships/image"/><Relationship Id="rId18" Target="slide21.xml" Type="http://schemas.openxmlformats.org/officeDocument/2006/relationships/slide"/><Relationship Id="rId19" Target="../media/image16.jpeg" Type="http://schemas.openxmlformats.org/officeDocument/2006/relationships/image"/><Relationship Id="rId2" Target="../notesSlides/notesSlide2.xml" Type="http://schemas.openxmlformats.org/officeDocument/2006/relationships/notesSlide"/><Relationship Id="rId20" Target="../media/image17.png" Type="http://schemas.openxmlformats.org/officeDocument/2006/relationships/image"/><Relationship Id="rId21" Target="slide15.xml" Type="http://schemas.openxmlformats.org/officeDocument/2006/relationships/slide"/><Relationship Id="rId22" Target="../media/image18.png" Type="http://schemas.openxmlformats.org/officeDocument/2006/relationships/image"/><Relationship Id="rId23" Target="../media/image19.svg" Type="http://schemas.openxmlformats.org/officeDocument/2006/relationships/image"/><Relationship Id="rId24" Target="slide26.xml" Type="http://schemas.openxmlformats.org/officeDocument/2006/relationships/slide"/><Relationship Id="rId25" Target="slide3.xml" Type="http://schemas.openxmlformats.org/officeDocument/2006/relationships/slide"/><Relationship Id="rId3" Target="../media/image4.png" Type="http://schemas.openxmlformats.org/officeDocument/2006/relationships/image"/><Relationship Id="rId4" Target="../media/image5.jpeg" Type="http://schemas.openxmlformats.org/officeDocument/2006/relationships/image"/><Relationship Id="rId5" Target="../media/image2.png" Type="http://schemas.openxmlformats.org/officeDocument/2006/relationships/image"/><Relationship Id="rId6" Target="../media/image3.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8.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12.jpeg" Type="http://schemas.openxmlformats.org/officeDocument/2006/relationships/image"/><Relationship Id="rId4" Target="../media/image2.png" Type="http://schemas.openxmlformats.org/officeDocument/2006/relationships/image"/><Relationship Id="rId5" Target="../media/image3.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media/image5.jpeg" Type="http://schemas.openxmlformats.org/officeDocument/2006/relationships/image"/><Relationship Id="rId4" Target="../media/image20.png" Type="http://schemas.openxmlformats.org/officeDocument/2006/relationships/image"/><Relationship Id="rId5" Target="../media/image21.png" Type="http://schemas.openxmlformats.org/officeDocument/2006/relationships/image"/><Relationship Id="rId6" Target="../media/image22.png" Type="http://schemas.openxmlformats.org/officeDocument/2006/relationships/image"/><Relationship Id="rId7" Target="../media/image2.png" Type="http://schemas.openxmlformats.org/officeDocument/2006/relationships/image"/><Relationship Id="rId8" Target="../media/image3.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 Id="rId3" Target="../media/image5.jpeg" Type="http://schemas.openxmlformats.org/officeDocument/2006/relationships/image"/><Relationship Id="rId4" Target="../media/image23.png" Type="http://schemas.openxmlformats.org/officeDocument/2006/relationships/image"/><Relationship Id="rId5" Target="../media/image24.png" Type="http://schemas.openxmlformats.org/officeDocument/2006/relationships/image"/><Relationship Id="rId6" Target="../media/image25.svg" Type="http://schemas.openxmlformats.org/officeDocument/2006/relationships/image"/><Relationship Id="rId7" Target="../media/image2.png" Type="http://schemas.openxmlformats.org/officeDocument/2006/relationships/image"/><Relationship Id="rId8" Target="../media/image3.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 Id="rId3" Target="../media/image26.png" Type="http://schemas.openxmlformats.org/officeDocument/2006/relationships/image"/><Relationship Id="rId4" Target="../media/image27.png" Type="http://schemas.openxmlformats.org/officeDocument/2006/relationships/image"/><Relationship Id="rId5" Target="../media/image28.png" Type="http://schemas.openxmlformats.org/officeDocument/2006/relationships/image"/><Relationship Id="rId6" Target="../media/image29.png" Type="http://schemas.openxmlformats.org/officeDocument/2006/relationships/image"/><Relationship Id="rId7" Target="../media/image2.png" Type="http://schemas.openxmlformats.org/officeDocument/2006/relationships/image"/><Relationship Id="rId8" Target="../media/image3.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7.png" Type="http://schemas.openxmlformats.org/officeDocument/2006/relationships/image"/><Relationship Id="rId3" Target="../media/image5.jpeg" Type="http://schemas.openxmlformats.org/officeDocument/2006/relationships/image"/><Relationship Id="rId4" Target="../media/image30.png" Type="http://schemas.openxmlformats.org/officeDocument/2006/relationships/image"/><Relationship Id="rId5" Target="../media/image26.png" Type="http://schemas.openxmlformats.org/officeDocument/2006/relationships/image"/><Relationship Id="rId6" Target="../media/image31.png" Type="http://schemas.openxmlformats.org/officeDocument/2006/relationships/image"/><Relationship Id="rId7" Target="../media/image2.png" Type="http://schemas.openxmlformats.org/officeDocument/2006/relationships/image"/><Relationship Id="rId8" Target="../media/image3.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 Id="rId3" Target="../media/image32.png" Type="http://schemas.openxmlformats.org/officeDocument/2006/relationships/image"/><Relationship Id="rId4" Target="../media/image33.png" Type="http://schemas.openxmlformats.org/officeDocument/2006/relationships/image"/><Relationship Id="rId5" Target="../media/image2.png" Type="http://schemas.openxmlformats.org/officeDocument/2006/relationships/image"/><Relationship Id="rId6" Target="../media/image3.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xml" Type="http://schemas.openxmlformats.org/officeDocument/2006/relationships/notesSlide"/><Relationship Id="rId3" Target="../media/image13.jpeg" Type="http://schemas.openxmlformats.org/officeDocument/2006/relationships/image"/><Relationship Id="rId4" Target="../media/image4.png" Type="http://schemas.openxmlformats.org/officeDocument/2006/relationships/image"/><Relationship Id="rId5" Target="../media/image34.png" Type="http://schemas.openxmlformats.org/officeDocument/2006/relationships/image"/><Relationship Id="rId6" Target="../media/image2.png" Type="http://schemas.openxmlformats.org/officeDocument/2006/relationships/image"/><Relationship Id="rId7" Target="../media/image3.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7.xml" Type="http://schemas.openxmlformats.org/officeDocument/2006/relationships/notesSlide"/><Relationship Id="rId3" Target="../media/image5.jpeg" Type="http://schemas.openxmlformats.org/officeDocument/2006/relationships/image"/><Relationship Id="rId4" Target="../media/image35.png" Type="http://schemas.openxmlformats.org/officeDocument/2006/relationships/image"/><Relationship Id="rId5" Target="../media/image36.png" Type="http://schemas.openxmlformats.org/officeDocument/2006/relationships/image"/><Relationship Id="rId6" Target="../media/image2.png" Type="http://schemas.openxmlformats.org/officeDocument/2006/relationships/image"/><Relationship Id="rId7" Target="../media/image3.svg" Type="http://schemas.openxmlformats.org/officeDocument/2006/relationships/image"/><Relationship Id="rId8" Target="../media/image37.png" Type="http://schemas.openxmlformats.org/officeDocument/2006/relationships/image"/><Relationship Id="rId9" Target="../media/image38.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6.png" Type="http://schemas.openxmlformats.org/officeDocument/2006/relationships/image"/><Relationship Id="rId11" Target="../media/image43.png" Type="http://schemas.openxmlformats.org/officeDocument/2006/relationships/image"/><Relationship Id="rId12" Target="../media/image44.png" Type="http://schemas.openxmlformats.org/officeDocument/2006/relationships/image"/><Relationship Id="rId13" Target="../media/image2.png" Type="http://schemas.openxmlformats.org/officeDocument/2006/relationships/image"/><Relationship Id="rId14" Target="../media/image3.svg" Type="http://schemas.openxmlformats.org/officeDocument/2006/relationships/image"/><Relationship Id="rId2" Target="../notesSlides/notesSlide8.xml" Type="http://schemas.openxmlformats.org/officeDocument/2006/relationships/notesSlide"/><Relationship Id="rId3" Target="../media/image5.jpeg" Type="http://schemas.openxmlformats.org/officeDocument/2006/relationships/image"/><Relationship Id="rId4" Target="../media/image34.png" Type="http://schemas.openxmlformats.org/officeDocument/2006/relationships/image"/><Relationship Id="rId5" Target="../media/image39.png" Type="http://schemas.openxmlformats.org/officeDocument/2006/relationships/image"/><Relationship Id="rId6" Target="../media/image40.png" Type="http://schemas.openxmlformats.org/officeDocument/2006/relationships/image"/><Relationship Id="rId7" Target="../media/image41.png" Type="http://schemas.openxmlformats.org/officeDocument/2006/relationships/image"/><Relationship Id="rId8" Target="../media/image42.png" Type="http://schemas.openxmlformats.org/officeDocument/2006/relationships/image"/><Relationship Id="rId9" Target="https://docs.navixy.com/iot-logic/navixy-iot-gateway-introduction" TargetMode="External" Type="http://schemas.openxmlformats.org/officeDocument/2006/relationships/hyperlink"/></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svg" Type="http://schemas.openxmlformats.org/officeDocument/2006/relationships/image"/><Relationship Id="rId2" Target="../notesSlides/notesSlide9.xml" Type="http://schemas.openxmlformats.org/officeDocument/2006/relationships/notesSlide"/><Relationship Id="rId3" Target="../media/image34.png" Type="http://schemas.openxmlformats.org/officeDocument/2006/relationships/image"/><Relationship Id="rId4" Target="../media/image5.jpeg" Type="http://schemas.openxmlformats.org/officeDocument/2006/relationships/image"/><Relationship Id="rId5" Target="../media/image45.png" Type="http://schemas.openxmlformats.org/officeDocument/2006/relationships/image"/><Relationship Id="rId6" Target="../media/image46.png" Type="http://schemas.openxmlformats.org/officeDocument/2006/relationships/image"/><Relationship Id="rId7" Target="../media/image26.png" Type="http://schemas.openxmlformats.org/officeDocument/2006/relationships/image"/><Relationship Id="rId8" Target="../media/image43.png" Type="http://schemas.openxmlformats.org/officeDocument/2006/relationships/image"/><Relationship Id="rId9" Target="../media/image2.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6.png" Type="http://schemas.openxmlformats.org/officeDocument/2006/relationships/image"/><Relationship Id="rId2" Target="../notesSlides/notesSlide10.xml" Type="http://schemas.openxmlformats.org/officeDocument/2006/relationships/notesSlide"/><Relationship Id="rId3" Target="../media/image5.jpeg" Type="http://schemas.openxmlformats.org/officeDocument/2006/relationships/image"/><Relationship Id="rId4" Target="../media/image34.png" Type="http://schemas.openxmlformats.org/officeDocument/2006/relationships/image"/><Relationship Id="rId5" Target="../media/image44.png" Type="http://schemas.openxmlformats.org/officeDocument/2006/relationships/image"/><Relationship Id="rId6" Target="../media/image2.png" Type="http://schemas.openxmlformats.org/officeDocument/2006/relationships/image"/><Relationship Id="rId7" Target="../media/image3.svg" Type="http://schemas.openxmlformats.org/officeDocument/2006/relationships/image"/><Relationship Id="rId8" Target="../media/image47.png" Type="http://schemas.openxmlformats.org/officeDocument/2006/relationships/image"/><Relationship Id="rId9" Target="../media/image48.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1.xml" Type="http://schemas.openxmlformats.org/officeDocument/2006/relationships/notesSlide"/><Relationship Id="rId3" Target="../media/image5.jpeg" Type="http://schemas.openxmlformats.org/officeDocument/2006/relationships/image"/><Relationship Id="rId4" Target="../media/image49.png" Type="http://schemas.openxmlformats.org/officeDocument/2006/relationships/image"/><Relationship Id="rId5" Target="../media/image50.png" Type="http://schemas.openxmlformats.org/officeDocument/2006/relationships/image"/><Relationship Id="rId6" Target="../media/image2.png" Type="http://schemas.openxmlformats.org/officeDocument/2006/relationships/image"/><Relationship Id="rId7" Target="../media/image3.sv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2.xml" Type="http://schemas.openxmlformats.org/officeDocument/2006/relationships/notesSlide"/><Relationship Id="rId3" Target="../media/image16.jpeg" Type="http://schemas.openxmlformats.org/officeDocument/2006/relationships/image"/><Relationship Id="rId4" Target="../media/image51.png" Type="http://schemas.openxmlformats.org/officeDocument/2006/relationships/image"/><Relationship Id="rId5" Target="../media/image2.png" Type="http://schemas.openxmlformats.org/officeDocument/2006/relationships/image"/><Relationship Id="rId6" Target="../media/image3.svg" Type="http://schemas.openxmlformats.org/officeDocument/2006/relationships/image"/><Relationship Id="rId7" Target="../media/image52.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3.xml" Type="http://schemas.openxmlformats.org/officeDocument/2006/relationships/notesSlide"/><Relationship Id="rId3" Target="../media/image5.jpeg" Type="http://schemas.openxmlformats.org/officeDocument/2006/relationships/image"/><Relationship Id="rId4" Target="../media/image2.png" Type="http://schemas.openxmlformats.org/officeDocument/2006/relationships/image"/><Relationship Id="rId5" Target="../media/image3.svg" Type="http://schemas.openxmlformats.org/officeDocument/2006/relationships/image"/><Relationship Id="rId6" Target="../media/image53.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4.xml" Type="http://schemas.openxmlformats.org/officeDocument/2006/relationships/notesSlide"/><Relationship Id="rId3" Target="../media/image54.png" Type="http://schemas.openxmlformats.org/officeDocument/2006/relationships/image"/><Relationship Id="rId4" Target="../media/image55.png" Type="http://schemas.openxmlformats.org/officeDocument/2006/relationships/image"/><Relationship Id="rId5" Target="../media/image56.png" Type="http://schemas.openxmlformats.org/officeDocument/2006/relationships/image"/><Relationship Id="rId6" Target="../media/image2.png" Type="http://schemas.openxmlformats.org/officeDocument/2006/relationships/image"/><Relationship Id="rId7" Target="../media/image3.svg" Type="http://schemas.openxmlformats.org/officeDocument/2006/relationships/image"/><Relationship Id="rId8" Target="../media/image57.png" Type="http://schemas.openxmlformats.org/officeDocument/2006/relationships/image"/><Relationship Id="rId9" Target="../media/image58.sv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10" Target="https://developers.navixy.com/user-api/backend-api/getting-started/introduction/" TargetMode="External" Type="http://schemas.openxmlformats.org/officeDocument/2006/relationships/hyperlink"/><Relationship Id="rId11" Target="https://developers.navixy.com/panel-api/getting-started/" TargetMode="External" Type="http://schemas.openxmlformats.org/officeDocument/2006/relationships/hyperlink"/><Relationship Id="rId12" Target="https://developers.navixy.com/user-api/data-warehouse-api/getting-started/" TargetMode="External" Type="http://schemas.openxmlformats.org/officeDocument/2006/relationships/hyperlink"/><Relationship Id="rId13" Target="../media/image2.png" Type="http://schemas.openxmlformats.org/officeDocument/2006/relationships/image"/><Relationship Id="rId14" Target="../media/image3.svg" Type="http://schemas.openxmlformats.org/officeDocument/2006/relationships/image"/><Relationship Id="rId2" Target="../notesSlides/notesSlide15.xml" Type="http://schemas.openxmlformats.org/officeDocument/2006/relationships/notesSlide"/><Relationship Id="rId3" Target="../media/image5.jpeg" Type="http://schemas.openxmlformats.org/officeDocument/2006/relationships/image"/><Relationship Id="rId4" Target="https://developers.navixy.com/general/getting-started/" TargetMode="External" Type="http://schemas.openxmlformats.org/officeDocument/2006/relationships/hyperlink"/><Relationship Id="rId5" Target="https://developers.navixy.com/general/getting-started/" TargetMode="External" Type="http://schemas.openxmlformats.org/officeDocument/2006/relationships/hyperlink"/><Relationship Id="rId6" Target="https://developers.navixy.com/general/getting-started/" TargetMode="External" Type="http://schemas.openxmlformats.org/officeDocument/2006/relationships/hyperlink"/><Relationship Id="rId7" Target="../media/image59.png" Type="http://schemas.openxmlformats.org/officeDocument/2006/relationships/image"/><Relationship Id="rId8" Target="https://developers.navixy.com/user-api/backend-api/getting-started/introduction/" TargetMode="External" Type="http://schemas.openxmlformats.org/officeDocument/2006/relationships/hyperlink"/><Relationship Id="rId9" Target="https://developers.navixy.com/user-api/backend-api/getting-started/introduction/" TargetMode="External" Type="http://schemas.openxmlformats.org/officeDocument/2006/relationships/hyperlink"/></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6.xml" Type="http://schemas.openxmlformats.org/officeDocument/2006/relationships/notesSlide"/><Relationship Id="rId3" Target="../media/image5.jpeg" Type="http://schemas.openxmlformats.org/officeDocument/2006/relationships/image"/><Relationship Id="rId4" Target="../media/image60.png" Type="http://schemas.openxmlformats.org/officeDocument/2006/relationships/image"/><Relationship Id="rId5" Target="../media/image61.png" Type="http://schemas.openxmlformats.org/officeDocument/2006/relationships/image"/><Relationship Id="rId6" Target="https://www.postman.com/navixyapisandbox" TargetMode="External" Type="http://schemas.openxmlformats.org/officeDocument/2006/relationships/hyperlink"/><Relationship Id="rId7" Target="../media/image2.png" Type="http://schemas.openxmlformats.org/officeDocument/2006/relationships/image"/><Relationship Id="rId8" Target="../media/image3.sv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7.xml" Type="http://schemas.openxmlformats.org/officeDocument/2006/relationships/notesSlide"/><Relationship Id="rId3" Target="../media/image5.jpeg" Type="http://schemas.openxmlformats.org/officeDocument/2006/relationships/image"/><Relationship Id="rId4" Target="../media/image62.png" Type="http://schemas.openxmlformats.org/officeDocument/2006/relationships/image"/><Relationship Id="rId5" Target="https://github.com/SquareGPS/navixy-js-sdk" TargetMode="External" Type="http://schemas.openxmlformats.org/officeDocument/2006/relationships/hyperlink"/><Relationship Id="rId6" Target="../media/image2.png" Type="http://schemas.openxmlformats.org/officeDocument/2006/relationships/image"/><Relationship Id="rId7" Target="../media/image3.sv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8.xml" Type="http://schemas.openxmlformats.org/officeDocument/2006/relationships/notesSlide"/><Relationship Id="rId3" Target="../media/image14.jpeg" Type="http://schemas.openxmlformats.org/officeDocument/2006/relationships/image"/><Relationship Id="rId4" Target="../media/image63.png" Type="http://schemas.openxmlformats.org/officeDocument/2006/relationships/image"/><Relationship Id="rId5" Target="../media/image15.png" Type="http://schemas.openxmlformats.org/officeDocument/2006/relationships/image"/><Relationship Id="rId6" Target="../media/image2.png" Type="http://schemas.openxmlformats.org/officeDocument/2006/relationships/image"/><Relationship Id="rId7" Target="../media/image3.sv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9.xml" Type="http://schemas.openxmlformats.org/officeDocument/2006/relationships/notesSlide"/><Relationship Id="rId3" Target="../media/image5.jpeg" Type="http://schemas.openxmlformats.org/officeDocument/2006/relationships/image"/><Relationship Id="rId4" Target="../media/image64.png" Type="http://schemas.openxmlformats.org/officeDocument/2006/relationships/image"/><Relationship Id="rId5" Target="../media/image26.png" Type="http://schemas.openxmlformats.org/officeDocument/2006/relationships/image"/><Relationship Id="rId6" Target="../media/image2.png" Type="http://schemas.openxmlformats.org/officeDocument/2006/relationships/image"/><Relationship Id="rId7" Target="../media/image3.sv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svg" Type="http://schemas.openxmlformats.org/officeDocument/2006/relationships/image"/><Relationship Id="rId11" Target="../media/image51.png" Type="http://schemas.openxmlformats.org/officeDocument/2006/relationships/image"/><Relationship Id="rId2" Target="../notesSlides/notesSlide20.xml" Type="http://schemas.openxmlformats.org/officeDocument/2006/relationships/notesSlide"/><Relationship Id="rId3" Target="../media/image65.png" Type="http://schemas.openxmlformats.org/officeDocument/2006/relationships/image"/><Relationship Id="rId4" Target="../media/image5.jpeg" Type="http://schemas.openxmlformats.org/officeDocument/2006/relationships/image"/><Relationship Id="rId5" Target="../media/image66.png" Type="http://schemas.openxmlformats.org/officeDocument/2006/relationships/image"/><Relationship Id="rId6" Target="../media/image67.png" Type="http://schemas.openxmlformats.org/officeDocument/2006/relationships/image"/><Relationship Id="rId7" Target="https://developers.navixy.com/user-api/frontend/extensions/user-applications/" TargetMode="External" Type="http://schemas.openxmlformats.org/officeDocument/2006/relationships/hyperlink"/><Relationship Id="rId8" Target="https://marketplace.navixy.com" TargetMode="External" Type="http://schemas.openxmlformats.org/officeDocument/2006/relationships/hyperlink"/><Relationship Id="rId9" Target="../media/image2.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1.xml" Type="http://schemas.openxmlformats.org/officeDocument/2006/relationships/notesSlide"/><Relationship Id="rId3" Target="../media/image5.jpeg" Type="http://schemas.openxmlformats.org/officeDocument/2006/relationships/image"/><Relationship Id="rId4" Target="../media/image65.png" Type="http://schemas.openxmlformats.org/officeDocument/2006/relationships/image"/><Relationship Id="rId5" Target="../media/image68.png" Type="http://schemas.openxmlformats.org/officeDocument/2006/relationships/image"/><Relationship Id="rId6" Target="../media/image2.png" Type="http://schemas.openxmlformats.org/officeDocument/2006/relationships/image"/><Relationship Id="rId7" Target="../media/image3.sv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png" Type="http://schemas.openxmlformats.org/officeDocument/2006/relationships/image"/><Relationship Id="rId11" Target="../media/image3.svg" Type="http://schemas.openxmlformats.org/officeDocument/2006/relationships/image"/><Relationship Id="rId2" Target="../notesSlides/notesSlide22.xml" Type="http://schemas.openxmlformats.org/officeDocument/2006/relationships/notesSlide"/><Relationship Id="rId3" Target="../media/image5.jpeg" Type="http://schemas.openxmlformats.org/officeDocument/2006/relationships/image"/><Relationship Id="rId4" Target="../media/image26.png" Type="http://schemas.openxmlformats.org/officeDocument/2006/relationships/image"/><Relationship Id="rId5" Target="../media/image69.png" Type="http://schemas.openxmlformats.org/officeDocument/2006/relationships/image"/><Relationship Id="rId6" Target="../media/image70.png" Type="http://schemas.openxmlformats.org/officeDocument/2006/relationships/image"/><Relationship Id="rId7" Target="../media/image71.png" Type="http://schemas.openxmlformats.org/officeDocument/2006/relationships/image"/><Relationship Id="rId8" Target="https://docs.navixy.com/user-guide/geo-links" TargetMode="External" Type="http://schemas.openxmlformats.org/officeDocument/2006/relationships/hyperlink"/><Relationship Id="rId9" Target="https://docs.navixy.com/user-guide/geo-links" TargetMode="External" Type="http://schemas.openxmlformats.org/officeDocument/2006/relationships/hyperlink"/></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jpeg" Type="http://schemas.openxmlformats.org/officeDocument/2006/relationships/image"/><Relationship Id="rId3" Target="../media/image11.png" Type="http://schemas.openxmlformats.org/officeDocument/2006/relationships/image"/><Relationship Id="rId4" Target="../media/image2.png" Type="http://schemas.openxmlformats.org/officeDocument/2006/relationships/image"/><Relationship Id="rId5" Target="../media/image3.sv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 Id="rId3" Target="../media/image72.png" Type="http://schemas.openxmlformats.org/officeDocument/2006/relationships/image"/><Relationship Id="rId4" Target="../media/image26.png" Type="http://schemas.openxmlformats.org/officeDocument/2006/relationships/image"/><Relationship Id="rId5" Target="../media/image2.png" Type="http://schemas.openxmlformats.org/officeDocument/2006/relationships/image"/><Relationship Id="rId6" Target="../media/image3.sv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 Id="rId3" Target="../media/image26.png" Type="http://schemas.openxmlformats.org/officeDocument/2006/relationships/image"/><Relationship Id="rId4" Target="../media/image27.png" Type="http://schemas.openxmlformats.org/officeDocument/2006/relationships/image"/><Relationship Id="rId5" Target="../media/image73.jpeg" Type="http://schemas.openxmlformats.org/officeDocument/2006/relationships/image"/><Relationship Id="rId6" Target="../media/VAGRmC6nqV4.mp4" Type="http://schemas.openxmlformats.org/officeDocument/2006/relationships/video"/><Relationship Id="rId7" Target="../media/VAGRmC6nqV4.mp4" Type="http://schemas.microsoft.com/office/2007/relationships/media"/><Relationship Id="rId8" Target="../media/image2.png" Type="http://schemas.openxmlformats.org/officeDocument/2006/relationships/image"/><Relationship Id="rId9" Target="../media/image3.sv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6.png" Type="http://schemas.openxmlformats.org/officeDocument/2006/relationships/image"/><Relationship Id="rId3" Target="../media/image5.jpeg" Type="http://schemas.openxmlformats.org/officeDocument/2006/relationships/image"/><Relationship Id="rId4" Target="../media/image74.png" Type="http://schemas.openxmlformats.org/officeDocument/2006/relationships/image"/><Relationship Id="rId5" Target="../media/image2.png" Type="http://schemas.openxmlformats.org/officeDocument/2006/relationships/image"/><Relationship Id="rId6" Target="../media/image3.sv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77.png" Type="http://schemas.openxmlformats.org/officeDocument/2006/relationships/image"/><Relationship Id="rId11" Target="../media/image78.png" Type="http://schemas.openxmlformats.org/officeDocument/2006/relationships/image"/><Relationship Id="rId12" Target="https://www.navixy.com/ai-assistant/?utm_source=marketing&amp;utm_medium=materials&amp;utm_campaign=ai_assistant" TargetMode="External" Type="http://schemas.openxmlformats.org/officeDocument/2006/relationships/hyperlink"/><Relationship Id="rId2" Target="../notesSlides/notesSlide23.xml" Type="http://schemas.openxmlformats.org/officeDocument/2006/relationships/notesSlide"/><Relationship Id="rId3" Target="../media/image1.png" Type="http://schemas.openxmlformats.org/officeDocument/2006/relationships/image"/><Relationship Id="rId4" Target="../media/image2.png" Type="http://schemas.openxmlformats.org/officeDocument/2006/relationships/image"/><Relationship Id="rId5" Target="../media/image3.svg" Type="http://schemas.openxmlformats.org/officeDocument/2006/relationships/image"/><Relationship Id="rId6" Target="https://www.navixy.com/es/blog/" TargetMode="External" Type="http://schemas.openxmlformats.org/officeDocument/2006/relationships/hyperlink"/><Relationship Id="rId7" Target="https://developers.navixy.com" TargetMode="External" Type="http://schemas.openxmlformats.org/officeDocument/2006/relationships/hyperlink"/><Relationship Id="rId8" Target="../media/image75.png" Type="http://schemas.openxmlformats.org/officeDocument/2006/relationships/image"/><Relationship Id="rId9" Target="../media/image76.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1D96DB"/>
        </a:solidFill>
      </p:bgPr>
    </p:bg>
    <p:spTree>
      <p:nvGrpSpPr>
        <p:cNvPr id="1" name=""/>
        <p:cNvGrpSpPr/>
        <p:nvPr/>
      </p:nvGrpSpPr>
      <p:grpSpPr>
        <a:xfrm>
          <a:off x="0" y="0"/>
          <a:ext cx="0" cy="0"/>
          <a:chOff x="0" y="0"/>
          <a:chExt cx="0" cy="0"/>
        </a:xfrm>
      </p:grpSpPr>
      <p:sp>
        <p:nvSpPr>
          <p:cNvPr name="Freeform 2" id="2"/>
          <p:cNvSpPr/>
          <p:nvPr/>
        </p:nvSpPr>
        <p:spPr>
          <a:xfrm flipH="false" flipV="false" rot="0">
            <a:off x="1344600" y="0"/>
            <a:ext cx="16943404" cy="10287000"/>
          </a:xfrm>
          <a:custGeom>
            <a:avLst/>
            <a:gdLst/>
            <a:ahLst/>
            <a:cxnLst/>
            <a:rect r="r" b="b" t="t" l="l"/>
            <a:pathLst>
              <a:path h="10287000" w="16943404">
                <a:moveTo>
                  <a:pt x="0" y="0"/>
                </a:moveTo>
                <a:lnTo>
                  <a:pt x="16943404" y="0"/>
                </a:lnTo>
                <a:lnTo>
                  <a:pt x="16943404" y="10287000"/>
                </a:lnTo>
                <a:lnTo>
                  <a:pt x="0" y="10287000"/>
                </a:lnTo>
                <a:lnTo>
                  <a:pt x="0" y="0"/>
                </a:lnTo>
                <a:close/>
              </a:path>
            </a:pathLst>
          </a:custGeom>
          <a:blipFill>
            <a:blip r:embed="rId3"/>
            <a:stretch>
              <a:fillRect l="-7938" t="0" r="0" b="-2"/>
            </a:stretch>
          </a:blipFill>
        </p:spPr>
      </p:sp>
      <p:sp>
        <p:nvSpPr>
          <p:cNvPr name="Freeform 3" id="3"/>
          <p:cNvSpPr/>
          <p:nvPr/>
        </p:nvSpPr>
        <p:spPr>
          <a:xfrm flipH="false" flipV="false" rot="0">
            <a:off x="1360179" y="2038529"/>
            <a:ext cx="2289000" cy="491095"/>
          </a:xfrm>
          <a:custGeom>
            <a:avLst/>
            <a:gdLst/>
            <a:ahLst/>
            <a:cxnLst/>
            <a:rect r="r" b="b" t="t" l="l"/>
            <a:pathLst>
              <a:path h="491095" w="2289000">
                <a:moveTo>
                  <a:pt x="0" y="0"/>
                </a:moveTo>
                <a:lnTo>
                  <a:pt x="2289000" y="0"/>
                </a:lnTo>
                <a:lnTo>
                  <a:pt x="2289000" y="491094"/>
                </a:lnTo>
                <a:lnTo>
                  <a:pt x="0" y="49109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1360179" y="4048125"/>
            <a:ext cx="11622005" cy="2190750"/>
          </a:xfrm>
          <a:prstGeom prst="rect">
            <a:avLst/>
          </a:prstGeom>
        </p:spPr>
        <p:txBody>
          <a:bodyPr anchor="t" rtlCol="false" tIns="0" lIns="0" bIns="0" rIns="0">
            <a:spAutoFit/>
          </a:bodyPr>
          <a:lstStyle/>
          <a:p>
            <a:pPr algn="l">
              <a:lnSpc>
                <a:spcPts val="8640"/>
              </a:lnSpc>
            </a:pPr>
            <a:r>
              <a:rPr lang="en-US" sz="7200">
                <a:solidFill>
                  <a:srgbClr val="FFFFFF"/>
                </a:solidFill>
                <a:latin typeface="Proxima Nova"/>
                <a:ea typeface="Proxima Nova"/>
                <a:cs typeface="Proxima Nova"/>
                <a:sym typeface="Proxima Nova"/>
              </a:rPr>
              <a:t>Tecnología para potenciar sus soluciones telemáticas</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6698624" y="9895402"/>
            <a:ext cx="1165530" cy="260500"/>
          </a:xfrm>
          <a:custGeom>
            <a:avLst/>
            <a:gdLst/>
            <a:ahLst/>
            <a:cxnLst/>
            <a:rect r="r" b="b" t="t" l="l"/>
            <a:pathLst>
              <a:path h="260500" w="1165530">
                <a:moveTo>
                  <a:pt x="0" y="0"/>
                </a:moveTo>
                <a:lnTo>
                  <a:pt x="1165530" y="0"/>
                </a:lnTo>
                <a:lnTo>
                  <a:pt x="1165530" y="260500"/>
                </a:lnTo>
                <a:lnTo>
                  <a:pt x="0" y="260500"/>
                </a:lnTo>
                <a:lnTo>
                  <a:pt x="0" y="0"/>
                </a:lnTo>
                <a:close/>
              </a:path>
            </a:pathLst>
          </a:custGeom>
          <a:blipFill>
            <a:blip r:embed="rId3"/>
            <a:stretch>
              <a:fillRect l="0" t="0" r="0" b="0"/>
            </a:stretch>
          </a:blipFill>
        </p:spPr>
      </p:sp>
      <p:sp>
        <p:nvSpPr>
          <p:cNvPr name="Freeform 3" id="3"/>
          <p:cNvSpPr/>
          <p:nvPr/>
        </p:nvSpPr>
        <p:spPr>
          <a:xfrm flipH="false" flipV="false" rot="0">
            <a:off x="200" y="0"/>
            <a:ext cx="18288200" cy="10287000"/>
          </a:xfrm>
          <a:custGeom>
            <a:avLst/>
            <a:gdLst/>
            <a:ahLst/>
            <a:cxnLst/>
            <a:rect r="r" b="b" t="t" l="l"/>
            <a:pathLst>
              <a:path h="10287000" w="18288200">
                <a:moveTo>
                  <a:pt x="0" y="0"/>
                </a:moveTo>
                <a:lnTo>
                  <a:pt x="18288200" y="0"/>
                </a:lnTo>
                <a:lnTo>
                  <a:pt x="18288200" y="10287000"/>
                </a:lnTo>
                <a:lnTo>
                  <a:pt x="0" y="10287000"/>
                </a:lnTo>
                <a:lnTo>
                  <a:pt x="0" y="0"/>
                </a:lnTo>
                <a:close/>
              </a:path>
            </a:pathLst>
          </a:custGeom>
          <a:blipFill>
            <a:blip r:embed="rId4"/>
            <a:stretch>
              <a:fillRect l="0" t="0" r="-1221" b="-1222"/>
            </a:stretch>
          </a:blipFill>
        </p:spPr>
      </p:sp>
      <p:grpSp>
        <p:nvGrpSpPr>
          <p:cNvPr name="Group 4" id="4"/>
          <p:cNvGrpSpPr/>
          <p:nvPr/>
        </p:nvGrpSpPr>
        <p:grpSpPr>
          <a:xfrm rot="0">
            <a:off x="200" y="9712389"/>
            <a:ext cx="18288000" cy="574611"/>
            <a:chOff x="0" y="0"/>
            <a:chExt cx="24384000" cy="766148"/>
          </a:xfrm>
        </p:grpSpPr>
        <p:sp>
          <p:nvSpPr>
            <p:cNvPr name="Freeform 5" id="5"/>
            <p:cNvSpPr/>
            <p:nvPr/>
          </p:nvSpPr>
          <p:spPr>
            <a:xfrm flipH="false" flipV="false" rot="0">
              <a:off x="0" y="0"/>
              <a:ext cx="24384000" cy="766099"/>
            </a:xfrm>
            <a:custGeom>
              <a:avLst/>
              <a:gdLst/>
              <a:ahLst/>
              <a:cxnLst/>
              <a:rect r="r" b="b" t="t" l="l"/>
              <a:pathLst>
                <a:path h="766099" w="24384000">
                  <a:moveTo>
                    <a:pt x="0" y="0"/>
                  </a:moveTo>
                  <a:lnTo>
                    <a:pt x="24384000" y="0"/>
                  </a:lnTo>
                  <a:lnTo>
                    <a:pt x="24384000" y="766099"/>
                  </a:lnTo>
                  <a:lnTo>
                    <a:pt x="0" y="766099"/>
                  </a:lnTo>
                  <a:close/>
                </a:path>
              </a:pathLst>
            </a:custGeom>
            <a:solidFill>
              <a:srgbClr val="1D96DB"/>
            </a:solidFill>
          </p:spPr>
        </p:sp>
      </p:grpSp>
      <p:sp>
        <p:nvSpPr>
          <p:cNvPr name="Freeform 6" id="6"/>
          <p:cNvSpPr/>
          <p:nvPr/>
        </p:nvSpPr>
        <p:spPr>
          <a:xfrm flipH="false" flipV="false" rot="0">
            <a:off x="16649959" y="9869444"/>
            <a:ext cx="1214195" cy="260500"/>
          </a:xfrm>
          <a:custGeom>
            <a:avLst/>
            <a:gdLst/>
            <a:ahLst/>
            <a:cxnLst/>
            <a:rect r="r" b="b" t="t" l="l"/>
            <a:pathLst>
              <a:path h="260500" w="1214195">
                <a:moveTo>
                  <a:pt x="0" y="0"/>
                </a:moveTo>
                <a:lnTo>
                  <a:pt x="1214195" y="0"/>
                </a:lnTo>
                <a:lnTo>
                  <a:pt x="1214195" y="260500"/>
                </a:lnTo>
                <a:lnTo>
                  <a:pt x="0" y="260500"/>
                </a:lnTo>
                <a:lnTo>
                  <a:pt x="0" y="0"/>
                </a:lnTo>
                <a:close/>
              </a:path>
            </a:pathLst>
          </a:custGeom>
          <a:blipFill>
            <a:blip r:embed="rId5">
              <a:alphaModFix amt="70000"/>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false" flipV="false" rot="0">
            <a:off x="8305800" y="1378451"/>
            <a:ext cx="1676400" cy="1219200"/>
          </a:xfrm>
          <a:custGeom>
            <a:avLst/>
            <a:gdLst/>
            <a:ahLst/>
            <a:cxnLst/>
            <a:rect r="r" b="b" t="t" l="l"/>
            <a:pathLst>
              <a:path h="1219200" w="1676400">
                <a:moveTo>
                  <a:pt x="0" y="0"/>
                </a:moveTo>
                <a:lnTo>
                  <a:pt x="1676400" y="0"/>
                </a:lnTo>
                <a:lnTo>
                  <a:pt x="1676400" y="1219200"/>
                </a:lnTo>
                <a:lnTo>
                  <a:pt x="0" y="121920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8" id="8"/>
          <p:cNvGrpSpPr/>
          <p:nvPr/>
        </p:nvGrpSpPr>
        <p:grpSpPr>
          <a:xfrm rot="0">
            <a:off x="2564564" y="7226489"/>
            <a:ext cx="13188263" cy="481152"/>
            <a:chOff x="0" y="0"/>
            <a:chExt cx="17584351" cy="641536"/>
          </a:xfrm>
        </p:grpSpPr>
        <p:sp>
          <p:nvSpPr>
            <p:cNvPr name="Freeform 9" id="9"/>
            <p:cNvSpPr/>
            <p:nvPr/>
          </p:nvSpPr>
          <p:spPr>
            <a:xfrm flipH="false" flipV="false" rot="0">
              <a:off x="0" y="0"/>
              <a:ext cx="405181" cy="641536"/>
            </a:xfrm>
            <a:custGeom>
              <a:avLst/>
              <a:gdLst/>
              <a:ahLst/>
              <a:cxnLst/>
              <a:rect r="r" b="b" t="t" l="l"/>
              <a:pathLst>
                <a:path h="641536" w="405181">
                  <a:moveTo>
                    <a:pt x="0" y="0"/>
                  </a:moveTo>
                  <a:lnTo>
                    <a:pt x="405181" y="0"/>
                  </a:lnTo>
                  <a:lnTo>
                    <a:pt x="405181" y="641536"/>
                  </a:lnTo>
                  <a:lnTo>
                    <a:pt x="0" y="641536"/>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0" id="10"/>
            <p:cNvSpPr/>
            <p:nvPr/>
          </p:nvSpPr>
          <p:spPr>
            <a:xfrm flipH="false" flipV="false" rot="0">
              <a:off x="5726345" y="0"/>
              <a:ext cx="405181" cy="641536"/>
            </a:xfrm>
            <a:custGeom>
              <a:avLst/>
              <a:gdLst/>
              <a:ahLst/>
              <a:cxnLst/>
              <a:rect r="r" b="b" t="t" l="l"/>
              <a:pathLst>
                <a:path h="641536" w="405181">
                  <a:moveTo>
                    <a:pt x="0" y="0"/>
                  </a:moveTo>
                  <a:lnTo>
                    <a:pt x="405181" y="0"/>
                  </a:lnTo>
                  <a:lnTo>
                    <a:pt x="405181" y="641536"/>
                  </a:lnTo>
                  <a:lnTo>
                    <a:pt x="0" y="641536"/>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1" id="11"/>
            <p:cNvSpPr/>
            <p:nvPr/>
          </p:nvSpPr>
          <p:spPr>
            <a:xfrm flipH="false" flipV="false" rot="0">
              <a:off x="11452690" y="0"/>
              <a:ext cx="405181" cy="641536"/>
            </a:xfrm>
            <a:custGeom>
              <a:avLst/>
              <a:gdLst/>
              <a:ahLst/>
              <a:cxnLst/>
              <a:rect r="r" b="b" t="t" l="l"/>
              <a:pathLst>
                <a:path h="641536" w="405181">
                  <a:moveTo>
                    <a:pt x="0" y="0"/>
                  </a:moveTo>
                  <a:lnTo>
                    <a:pt x="405181" y="0"/>
                  </a:lnTo>
                  <a:lnTo>
                    <a:pt x="405181" y="641536"/>
                  </a:lnTo>
                  <a:lnTo>
                    <a:pt x="0" y="641536"/>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2" id="12"/>
            <p:cNvSpPr/>
            <p:nvPr/>
          </p:nvSpPr>
          <p:spPr>
            <a:xfrm flipH="false" flipV="false" rot="0">
              <a:off x="17179171" y="0"/>
              <a:ext cx="405181" cy="641536"/>
            </a:xfrm>
            <a:custGeom>
              <a:avLst/>
              <a:gdLst/>
              <a:ahLst/>
              <a:cxnLst/>
              <a:rect r="r" b="b" t="t" l="l"/>
              <a:pathLst>
                <a:path h="641536" w="405181">
                  <a:moveTo>
                    <a:pt x="0" y="0"/>
                  </a:moveTo>
                  <a:lnTo>
                    <a:pt x="405180" y="0"/>
                  </a:lnTo>
                  <a:lnTo>
                    <a:pt x="405180" y="641536"/>
                  </a:lnTo>
                  <a:lnTo>
                    <a:pt x="0" y="641536"/>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grpSp>
      <p:sp>
        <p:nvSpPr>
          <p:cNvPr name="Freeform 13" id="13"/>
          <p:cNvSpPr/>
          <p:nvPr/>
        </p:nvSpPr>
        <p:spPr>
          <a:xfrm flipH="false" flipV="false" rot="0">
            <a:off x="1045639" y="7945016"/>
            <a:ext cx="16196721" cy="1117723"/>
          </a:xfrm>
          <a:custGeom>
            <a:avLst/>
            <a:gdLst/>
            <a:ahLst/>
            <a:cxnLst/>
            <a:rect r="r" b="b" t="t" l="l"/>
            <a:pathLst>
              <a:path h="1117723" w="16196721">
                <a:moveTo>
                  <a:pt x="0" y="0"/>
                </a:moveTo>
                <a:lnTo>
                  <a:pt x="16196722" y="0"/>
                </a:lnTo>
                <a:lnTo>
                  <a:pt x="16196722" y="1117723"/>
                </a:lnTo>
                <a:lnTo>
                  <a:pt x="0" y="1117723"/>
                </a:lnTo>
                <a:lnTo>
                  <a:pt x="0" y="0"/>
                </a:lnTo>
                <a:close/>
              </a:path>
            </a:pathLst>
          </a:custGeom>
          <a:blipFill>
            <a:blip r:embed="rId11"/>
            <a:stretch>
              <a:fillRect l="0" t="-469547" r="0" b="-245560"/>
            </a:stretch>
          </a:blipFill>
        </p:spPr>
      </p:sp>
      <p:sp>
        <p:nvSpPr>
          <p:cNvPr name="Freeform 14" id="14"/>
          <p:cNvSpPr/>
          <p:nvPr/>
        </p:nvSpPr>
        <p:spPr>
          <a:xfrm flipH="false" flipV="false" rot="0">
            <a:off x="12130295" y="7643805"/>
            <a:ext cx="3220780" cy="1415201"/>
          </a:xfrm>
          <a:custGeom>
            <a:avLst/>
            <a:gdLst/>
            <a:ahLst/>
            <a:cxnLst/>
            <a:rect r="r" b="b" t="t" l="l"/>
            <a:pathLst>
              <a:path h="1415201" w="3220780">
                <a:moveTo>
                  <a:pt x="0" y="0"/>
                </a:moveTo>
                <a:lnTo>
                  <a:pt x="3220780" y="0"/>
                </a:lnTo>
                <a:lnTo>
                  <a:pt x="3220780" y="1415201"/>
                </a:lnTo>
                <a:lnTo>
                  <a:pt x="0" y="1415201"/>
                </a:lnTo>
                <a:lnTo>
                  <a:pt x="0" y="0"/>
                </a:lnTo>
                <a:close/>
              </a:path>
            </a:pathLst>
          </a:custGeom>
          <a:blipFill>
            <a:blip r:embed="rId12"/>
            <a:stretch>
              <a:fillRect l="0" t="-11737" r="0" b="-54399"/>
            </a:stretch>
          </a:blipFill>
        </p:spPr>
      </p:sp>
      <p:grpSp>
        <p:nvGrpSpPr>
          <p:cNvPr name="Group 15" id="15"/>
          <p:cNvGrpSpPr/>
          <p:nvPr/>
        </p:nvGrpSpPr>
        <p:grpSpPr>
          <a:xfrm rot="0">
            <a:off x="1060335" y="4004859"/>
            <a:ext cx="3768273" cy="3047799"/>
            <a:chOff x="0" y="0"/>
            <a:chExt cx="963063" cy="778930"/>
          </a:xfrm>
        </p:grpSpPr>
        <p:sp>
          <p:nvSpPr>
            <p:cNvPr name="Freeform 16" id="16"/>
            <p:cNvSpPr/>
            <p:nvPr/>
          </p:nvSpPr>
          <p:spPr>
            <a:xfrm flipH="false" flipV="false" rot="0">
              <a:off x="0" y="0"/>
              <a:ext cx="963063" cy="778930"/>
            </a:xfrm>
            <a:custGeom>
              <a:avLst/>
              <a:gdLst/>
              <a:ahLst/>
              <a:cxnLst/>
              <a:rect r="r" b="b" t="t" l="l"/>
              <a:pathLst>
                <a:path h="778930" w="963063">
                  <a:moveTo>
                    <a:pt x="24654" y="0"/>
                  </a:moveTo>
                  <a:lnTo>
                    <a:pt x="938409" y="0"/>
                  </a:lnTo>
                  <a:cubicBezTo>
                    <a:pt x="952025" y="0"/>
                    <a:pt x="963063" y="11038"/>
                    <a:pt x="963063" y="24654"/>
                  </a:cubicBezTo>
                  <a:lnTo>
                    <a:pt x="963063" y="754276"/>
                  </a:lnTo>
                  <a:cubicBezTo>
                    <a:pt x="963063" y="760815"/>
                    <a:pt x="960466" y="767086"/>
                    <a:pt x="955842" y="771709"/>
                  </a:cubicBezTo>
                  <a:cubicBezTo>
                    <a:pt x="951218" y="776333"/>
                    <a:pt x="944948" y="778930"/>
                    <a:pt x="938409" y="778930"/>
                  </a:cubicBezTo>
                  <a:lnTo>
                    <a:pt x="24654" y="778930"/>
                  </a:lnTo>
                  <a:cubicBezTo>
                    <a:pt x="11038" y="778930"/>
                    <a:pt x="0" y="767892"/>
                    <a:pt x="0" y="754276"/>
                  </a:cubicBezTo>
                  <a:lnTo>
                    <a:pt x="0" y="24654"/>
                  </a:lnTo>
                  <a:cubicBezTo>
                    <a:pt x="0" y="11038"/>
                    <a:pt x="11038" y="0"/>
                    <a:pt x="24654" y="0"/>
                  </a:cubicBezTo>
                  <a:close/>
                </a:path>
              </a:pathLst>
            </a:custGeom>
            <a:solidFill>
              <a:srgbClr val="F1F6FF"/>
            </a:solidFill>
          </p:spPr>
        </p:sp>
        <p:sp>
          <p:nvSpPr>
            <p:cNvPr name="TextBox 17" id="17"/>
            <p:cNvSpPr txBox="true"/>
            <p:nvPr/>
          </p:nvSpPr>
          <p:spPr>
            <a:xfrm>
              <a:off x="0" y="-38100"/>
              <a:ext cx="963063" cy="817030"/>
            </a:xfrm>
            <a:prstGeom prst="rect">
              <a:avLst/>
            </a:prstGeom>
          </p:spPr>
          <p:txBody>
            <a:bodyPr anchor="ctr" rtlCol="false" tIns="52351" lIns="52351" bIns="52351" rIns="52351"/>
            <a:lstStyle/>
            <a:p>
              <a:pPr algn="ctr">
                <a:lnSpc>
                  <a:spcPts val="3406"/>
                </a:lnSpc>
              </a:pPr>
            </a:p>
          </p:txBody>
        </p:sp>
      </p:grpSp>
      <p:sp>
        <p:nvSpPr>
          <p:cNvPr name="Freeform 18" id="18"/>
          <p:cNvSpPr/>
          <p:nvPr/>
        </p:nvSpPr>
        <p:spPr>
          <a:xfrm flipH="false" flipV="false" rot="0">
            <a:off x="1060335" y="3828376"/>
            <a:ext cx="3768273" cy="1117723"/>
          </a:xfrm>
          <a:custGeom>
            <a:avLst/>
            <a:gdLst/>
            <a:ahLst/>
            <a:cxnLst/>
            <a:rect r="r" b="b" t="t" l="l"/>
            <a:pathLst>
              <a:path h="1117723" w="3768273">
                <a:moveTo>
                  <a:pt x="0" y="0"/>
                </a:moveTo>
                <a:lnTo>
                  <a:pt x="3768274" y="0"/>
                </a:lnTo>
                <a:lnTo>
                  <a:pt x="3768274" y="1117724"/>
                </a:lnTo>
                <a:lnTo>
                  <a:pt x="0" y="1117724"/>
                </a:lnTo>
                <a:lnTo>
                  <a:pt x="0" y="0"/>
                </a:lnTo>
                <a:close/>
              </a:path>
            </a:pathLst>
          </a:custGeom>
          <a:blipFill>
            <a:blip r:embed="rId13"/>
            <a:stretch>
              <a:fillRect l="0" t="-29406" r="0" b="-60233"/>
            </a:stretch>
          </a:blipFill>
        </p:spPr>
      </p:sp>
      <p:grpSp>
        <p:nvGrpSpPr>
          <p:cNvPr name="Group 19" id="19"/>
          <p:cNvGrpSpPr/>
          <p:nvPr/>
        </p:nvGrpSpPr>
        <p:grpSpPr>
          <a:xfrm rot="0">
            <a:off x="5203151" y="4004859"/>
            <a:ext cx="3821549" cy="3062805"/>
            <a:chOff x="0" y="0"/>
            <a:chExt cx="976679" cy="782765"/>
          </a:xfrm>
        </p:grpSpPr>
        <p:sp>
          <p:nvSpPr>
            <p:cNvPr name="Freeform 20" id="20"/>
            <p:cNvSpPr/>
            <p:nvPr/>
          </p:nvSpPr>
          <p:spPr>
            <a:xfrm flipH="false" flipV="false" rot="0">
              <a:off x="0" y="0"/>
              <a:ext cx="976679" cy="782765"/>
            </a:xfrm>
            <a:custGeom>
              <a:avLst/>
              <a:gdLst/>
              <a:ahLst/>
              <a:cxnLst/>
              <a:rect r="r" b="b" t="t" l="l"/>
              <a:pathLst>
                <a:path h="782765" w="976679">
                  <a:moveTo>
                    <a:pt x="24310" y="0"/>
                  </a:moveTo>
                  <a:lnTo>
                    <a:pt x="952368" y="0"/>
                  </a:lnTo>
                  <a:cubicBezTo>
                    <a:pt x="965795" y="0"/>
                    <a:pt x="976679" y="10884"/>
                    <a:pt x="976679" y="24310"/>
                  </a:cubicBezTo>
                  <a:lnTo>
                    <a:pt x="976679" y="758455"/>
                  </a:lnTo>
                  <a:cubicBezTo>
                    <a:pt x="976679" y="764903"/>
                    <a:pt x="974117" y="771086"/>
                    <a:pt x="969558" y="775645"/>
                  </a:cubicBezTo>
                  <a:cubicBezTo>
                    <a:pt x="964999" y="780204"/>
                    <a:pt x="958816" y="782765"/>
                    <a:pt x="952368" y="782765"/>
                  </a:cubicBezTo>
                  <a:lnTo>
                    <a:pt x="24310" y="782765"/>
                  </a:lnTo>
                  <a:cubicBezTo>
                    <a:pt x="10884" y="782765"/>
                    <a:pt x="0" y="771881"/>
                    <a:pt x="0" y="758455"/>
                  </a:cubicBezTo>
                  <a:lnTo>
                    <a:pt x="0" y="24310"/>
                  </a:lnTo>
                  <a:cubicBezTo>
                    <a:pt x="0" y="10884"/>
                    <a:pt x="10884" y="0"/>
                    <a:pt x="24310" y="0"/>
                  </a:cubicBezTo>
                  <a:close/>
                </a:path>
              </a:pathLst>
            </a:custGeom>
            <a:solidFill>
              <a:srgbClr val="F1F6FF"/>
            </a:solidFill>
          </p:spPr>
        </p:sp>
        <p:sp>
          <p:nvSpPr>
            <p:cNvPr name="TextBox 21" id="21"/>
            <p:cNvSpPr txBox="true"/>
            <p:nvPr/>
          </p:nvSpPr>
          <p:spPr>
            <a:xfrm>
              <a:off x="0" y="-38100"/>
              <a:ext cx="976679" cy="820865"/>
            </a:xfrm>
            <a:prstGeom prst="rect">
              <a:avLst/>
            </a:prstGeom>
          </p:spPr>
          <p:txBody>
            <a:bodyPr anchor="ctr" rtlCol="false" tIns="52351" lIns="52351" bIns="52351" rIns="52351"/>
            <a:lstStyle/>
            <a:p>
              <a:pPr algn="ctr">
                <a:lnSpc>
                  <a:spcPts val="3406"/>
                </a:lnSpc>
              </a:pPr>
            </a:p>
          </p:txBody>
        </p:sp>
      </p:grpSp>
      <p:sp>
        <p:nvSpPr>
          <p:cNvPr name="Freeform 22" id="22"/>
          <p:cNvSpPr/>
          <p:nvPr/>
        </p:nvSpPr>
        <p:spPr>
          <a:xfrm flipH="false" flipV="false" rot="0">
            <a:off x="5203151" y="3828376"/>
            <a:ext cx="3768273" cy="1145258"/>
          </a:xfrm>
          <a:custGeom>
            <a:avLst/>
            <a:gdLst/>
            <a:ahLst/>
            <a:cxnLst/>
            <a:rect r="r" b="b" t="t" l="l"/>
            <a:pathLst>
              <a:path h="1145258" w="3768273">
                <a:moveTo>
                  <a:pt x="0" y="0"/>
                </a:moveTo>
                <a:lnTo>
                  <a:pt x="3768274" y="0"/>
                </a:lnTo>
                <a:lnTo>
                  <a:pt x="3768274" y="1145259"/>
                </a:lnTo>
                <a:lnTo>
                  <a:pt x="0" y="1145259"/>
                </a:lnTo>
                <a:lnTo>
                  <a:pt x="0" y="0"/>
                </a:lnTo>
                <a:close/>
              </a:path>
            </a:pathLst>
          </a:custGeom>
          <a:blipFill>
            <a:blip r:embed="rId14"/>
            <a:stretch>
              <a:fillRect l="0" t="-61072" r="-13446" b="-48894"/>
            </a:stretch>
          </a:blipFill>
        </p:spPr>
      </p:sp>
      <p:sp>
        <p:nvSpPr>
          <p:cNvPr name="TextBox 23" id="23"/>
          <p:cNvSpPr txBox="true"/>
          <p:nvPr/>
        </p:nvSpPr>
        <p:spPr>
          <a:xfrm rot="0">
            <a:off x="5403421" y="4086899"/>
            <a:ext cx="2389816" cy="628212"/>
          </a:xfrm>
          <a:prstGeom prst="rect">
            <a:avLst/>
          </a:prstGeom>
        </p:spPr>
        <p:txBody>
          <a:bodyPr anchor="t" rtlCol="false" tIns="0" lIns="0" bIns="0" rIns="0">
            <a:spAutoFit/>
          </a:bodyPr>
          <a:lstStyle/>
          <a:p>
            <a:pPr algn="l">
              <a:lnSpc>
                <a:spcPts val="2473"/>
              </a:lnSpc>
            </a:pPr>
            <a:r>
              <a:rPr lang="en-US" sz="2061" b="true">
                <a:solidFill>
                  <a:srgbClr val="FEFEFE"/>
                </a:solidFill>
                <a:latin typeface="Proxima Nova Bold"/>
                <a:ea typeface="Proxima Nova Bold"/>
                <a:cs typeface="Proxima Nova Bold"/>
                <a:sym typeface="Proxima Nova Bold"/>
              </a:rPr>
              <a:t>Tratamiento </a:t>
            </a:r>
          </a:p>
          <a:p>
            <a:pPr algn="l">
              <a:lnSpc>
                <a:spcPts val="2473"/>
              </a:lnSpc>
            </a:pPr>
            <a:r>
              <a:rPr lang="en-US" sz="2061" b="true">
                <a:solidFill>
                  <a:srgbClr val="FEFEFE"/>
                </a:solidFill>
                <a:latin typeface="Proxima Nova Bold"/>
                <a:ea typeface="Proxima Nova Bold"/>
                <a:cs typeface="Proxima Nova Bold"/>
                <a:sym typeface="Proxima Nova Bold"/>
              </a:rPr>
              <a:t>y control de datos</a:t>
            </a:r>
          </a:p>
        </p:txBody>
      </p:sp>
      <p:sp>
        <p:nvSpPr>
          <p:cNvPr name="TextBox 24" id="24"/>
          <p:cNvSpPr txBox="true"/>
          <p:nvPr/>
        </p:nvSpPr>
        <p:spPr>
          <a:xfrm rot="0">
            <a:off x="5390191" y="5094260"/>
            <a:ext cx="3491143" cy="1200150"/>
          </a:xfrm>
          <a:prstGeom prst="rect">
            <a:avLst/>
          </a:prstGeom>
        </p:spPr>
        <p:txBody>
          <a:bodyPr anchor="t" rtlCol="false" tIns="0" lIns="0" bIns="0" rIns="0">
            <a:spAutoFit/>
          </a:bodyPr>
          <a:lstStyle/>
          <a:p>
            <a:pPr algn="l">
              <a:lnSpc>
                <a:spcPts val="1919"/>
              </a:lnSpc>
            </a:pPr>
            <a:r>
              <a:rPr lang="en-US" sz="1599" spc="-15">
                <a:solidFill>
                  <a:srgbClr val="6B6E73"/>
                </a:solidFill>
                <a:latin typeface="Proxima Nova"/>
                <a:ea typeface="Proxima Nova"/>
                <a:cs typeface="Proxima Nova"/>
                <a:sym typeface="Proxima Nova"/>
              </a:rPr>
              <a:t>Haga que los datos telemáticos trabajen para usted de la mejor manera. Acceda fácilmente a los datos sin procesar y transfiéralos, solución IoT Logic: un gestor de tráfico para datos</a:t>
            </a:r>
          </a:p>
        </p:txBody>
      </p:sp>
      <p:sp>
        <p:nvSpPr>
          <p:cNvPr name="TextBox 25" id="25"/>
          <p:cNvSpPr txBox="true"/>
          <p:nvPr/>
        </p:nvSpPr>
        <p:spPr>
          <a:xfrm rot="0">
            <a:off x="8390487" y="6454617"/>
            <a:ext cx="431998" cy="438819"/>
          </a:xfrm>
          <a:prstGeom prst="rect">
            <a:avLst/>
          </a:prstGeom>
        </p:spPr>
        <p:txBody>
          <a:bodyPr anchor="t" rtlCol="false" tIns="0" lIns="0" bIns="0" rIns="0">
            <a:spAutoFit/>
          </a:bodyPr>
          <a:lstStyle/>
          <a:p>
            <a:pPr algn="l">
              <a:lnSpc>
                <a:spcPts val="3510"/>
              </a:lnSpc>
            </a:pPr>
            <a:r>
              <a:rPr lang="en-US" b="true" sz="2679" u="sng">
                <a:solidFill>
                  <a:srgbClr val="1090CF"/>
                </a:solidFill>
                <a:latin typeface="Proxima Nova Bold"/>
                <a:ea typeface="Proxima Nova Bold"/>
                <a:cs typeface="Proxima Nova Bold"/>
                <a:sym typeface="Proxima Nova Bold"/>
                <a:hlinkClick r:id="rId15" action="ppaction://hlinksldjump"/>
              </a:rPr>
              <a:t>09</a:t>
            </a:r>
          </a:p>
        </p:txBody>
      </p:sp>
      <p:sp>
        <p:nvSpPr>
          <p:cNvPr name="TextBox 26" id="26"/>
          <p:cNvSpPr txBox="true"/>
          <p:nvPr/>
        </p:nvSpPr>
        <p:spPr>
          <a:xfrm rot="0">
            <a:off x="7118886" y="6598583"/>
            <a:ext cx="1294024" cy="262715"/>
          </a:xfrm>
          <a:prstGeom prst="rect">
            <a:avLst/>
          </a:prstGeom>
        </p:spPr>
        <p:txBody>
          <a:bodyPr anchor="t" rtlCol="false" tIns="0" lIns="0" bIns="0" rIns="0">
            <a:spAutoFit/>
          </a:bodyPr>
          <a:lstStyle/>
          <a:p>
            <a:pPr algn="l">
              <a:lnSpc>
                <a:spcPts val="2160"/>
              </a:lnSpc>
            </a:pPr>
            <a:r>
              <a:rPr lang="en-US" sz="1648" u="sng">
                <a:solidFill>
                  <a:srgbClr val="1090CF"/>
                </a:solidFill>
                <a:latin typeface="Proxima Nova"/>
                <a:ea typeface="Proxima Nova"/>
                <a:cs typeface="Proxima Nova"/>
                <a:sym typeface="Proxima Nova"/>
                <a:hlinkClick r:id="rId15" action="ppaction://hlinksldjump"/>
              </a:rPr>
              <a:t>ir a la página</a:t>
            </a:r>
          </a:p>
        </p:txBody>
      </p:sp>
      <p:grpSp>
        <p:nvGrpSpPr>
          <p:cNvPr name="Group 27" id="27"/>
          <p:cNvGrpSpPr/>
          <p:nvPr/>
        </p:nvGrpSpPr>
        <p:grpSpPr>
          <a:xfrm rot="0">
            <a:off x="13498308" y="3988190"/>
            <a:ext cx="3768273" cy="3064468"/>
            <a:chOff x="0" y="0"/>
            <a:chExt cx="963063" cy="783190"/>
          </a:xfrm>
        </p:grpSpPr>
        <p:sp>
          <p:nvSpPr>
            <p:cNvPr name="Freeform 28" id="28"/>
            <p:cNvSpPr/>
            <p:nvPr/>
          </p:nvSpPr>
          <p:spPr>
            <a:xfrm flipH="false" flipV="false" rot="0">
              <a:off x="0" y="0"/>
              <a:ext cx="963063" cy="783190"/>
            </a:xfrm>
            <a:custGeom>
              <a:avLst/>
              <a:gdLst/>
              <a:ahLst/>
              <a:cxnLst/>
              <a:rect r="r" b="b" t="t" l="l"/>
              <a:pathLst>
                <a:path h="783190" w="963063">
                  <a:moveTo>
                    <a:pt x="24654" y="0"/>
                  </a:moveTo>
                  <a:lnTo>
                    <a:pt x="938409" y="0"/>
                  </a:lnTo>
                  <a:cubicBezTo>
                    <a:pt x="952025" y="0"/>
                    <a:pt x="963063" y="11038"/>
                    <a:pt x="963063" y="24654"/>
                  </a:cubicBezTo>
                  <a:lnTo>
                    <a:pt x="963063" y="758536"/>
                  </a:lnTo>
                  <a:cubicBezTo>
                    <a:pt x="963063" y="765075"/>
                    <a:pt x="960465" y="771346"/>
                    <a:pt x="955842" y="775969"/>
                  </a:cubicBezTo>
                  <a:cubicBezTo>
                    <a:pt x="951218" y="780593"/>
                    <a:pt x="944948" y="783190"/>
                    <a:pt x="938409" y="783190"/>
                  </a:cubicBezTo>
                  <a:lnTo>
                    <a:pt x="24654" y="783190"/>
                  </a:lnTo>
                  <a:cubicBezTo>
                    <a:pt x="18115" y="783190"/>
                    <a:pt x="11845" y="780593"/>
                    <a:pt x="7221" y="775969"/>
                  </a:cubicBezTo>
                  <a:cubicBezTo>
                    <a:pt x="2597" y="771346"/>
                    <a:pt x="0" y="765075"/>
                    <a:pt x="0" y="758536"/>
                  </a:cubicBezTo>
                  <a:lnTo>
                    <a:pt x="0" y="24654"/>
                  </a:lnTo>
                  <a:cubicBezTo>
                    <a:pt x="0" y="11038"/>
                    <a:pt x="11038" y="0"/>
                    <a:pt x="24654" y="0"/>
                  </a:cubicBezTo>
                  <a:close/>
                </a:path>
              </a:pathLst>
            </a:custGeom>
            <a:solidFill>
              <a:srgbClr val="F1F6FF"/>
            </a:solidFill>
          </p:spPr>
        </p:sp>
        <p:sp>
          <p:nvSpPr>
            <p:cNvPr name="TextBox 29" id="29"/>
            <p:cNvSpPr txBox="true"/>
            <p:nvPr/>
          </p:nvSpPr>
          <p:spPr>
            <a:xfrm>
              <a:off x="0" y="-38100"/>
              <a:ext cx="963063" cy="821290"/>
            </a:xfrm>
            <a:prstGeom prst="rect">
              <a:avLst/>
            </a:prstGeom>
          </p:spPr>
          <p:txBody>
            <a:bodyPr anchor="ctr" rtlCol="false" tIns="52351" lIns="52351" bIns="52351" rIns="52351"/>
            <a:lstStyle/>
            <a:p>
              <a:pPr algn="ctr">
                <a:lnSpc>
                  <a:spcPts val="3406"/>
                </a:lnSpc>
              </a:pPr>
            </a:p>
          </p:txBody>
        </p:sp>
      </p:grpSp>
      <p:sp>
        <p:nvSpPr>
          <p:cNvPr name="Freeform 30" id="30"/>
          <p:cNvSpPr/>
          <p:nvPr/>
        </p:nvSpPr>
        <p:spPr>
          <a:xfrm flipH="false" flipV="false" rot="0">
            <a:off x="13488783" y="3811708"/>
            <a:ext cx="3768273" cy="1117723"/>
          </a:xfrm>
          <a:custGeom>
            <a:avLst/>
            <a:gdLst/>
            <a:ahLst/>
            <a:cxnLst/>
            <a:rect r="r" b="b" t="t" l="l"/>
            <a:pathLst>
              <a:path h="1117723" w="3768273">
                <a:moveTo>
                  <a:pt x="0" y="0"/>
                </a:moveTo>
                <a:lnTo>
                  <a:pt x="3768274" y="0"/>
                </a:lnTo>
                <a:lnTo>
                  <a:pt x="3768274" y="1117723"/>
                </a:lnTo>
                <a:lnTo>
                  <a:pt x="0" y="1117723"/>
                </a:lnTo>
                <a:lnTo>
                  <a:pt x="0" y="0"/>
                </a:lnTo>
                <a:close/>
              </a:path>
            </a:pathLst>
          </a:custGeom>
          <a:blipFill>
            <a:blip r:embed="rId16"/>
            <a:stretch>
              <a:fillRect l="0" t="-90497" r="-13380" b="-24518"/>
            </a:stretch>
          </a:blipFill>
        </p:spPr>
      </p:sp>
      <p:sp>
        <p:nvSpPr>
          <p:cNvPr name="TextBox 31" id="31"/>
          <p:cNvSpPr txBox="true"/>
          <p:nvPr/>
        </p:nvSpPr>
        <p:spPr>
          <a:xfrm rot="0">
            <a:off x="13666691" y="4056463"/>
            <a:ext cx="2978047" cy="628212"/>
          </a:xfrm>
          <a:prstGeom prst="rect">
            <a:avLst/>
          </a:prstGeom>
        </p:spPr>
        <p:txBody>
          <a:bodyPr anchor="t" rtlCol="false" tIns="0" lIns="0" bIns="0" rIns="0">
            <a:spAutoFit/>
          </a:bodyPr>
          <a:lstStyle/>
          <a:p>
            <a:pPr algn="l">
              <a:lnSpc>
                <a:spcPts val="2473"/>
              </a:lnSpc>
            </a:pPr>
            <a:r>
              <a:rPr lang="en-US" sz="2061" b="true">
                <a:solidFill>
                  <a:srgbClr val="FEFEFE"/>
                </a:solidFill>
                <a:latin typeface="Proxima Nova Bold"/>
                <a:ea typeface="Proxima Nova Bold"/>
                <a:cs typeface="Proxima Nova Bold"/>
                <a:sym typeface="Proxima Nova Bold"/>
              </a:rPr>
              <a:t>Integración y desarrollo de aplicaciones</a:t>
            </a:r>
          </a:p>
        </p:txBody>
      </p:sp>
      <p:sp>
        <p:nvSpPr>
          <p:cNvPr name="TextBox 32" id="32"/>
          <p:cNvSpPr txBox="true"/>
          <p:nvPr/>
        </p:nvSpPr>
        <p:spPr>
          <a:xfrm rot="0">
            <a:off x="13681213" y="5156373"/>
            <a:ext cx="3339724" cy="962025"/>
          </a:xfrm>
          <a:prstGeom prst="rect">
            <a:avLst/>
          </a:prstGeom>
        </p:spPr>
        <p:txBody>
          <a:bodyPr anchor="t" rtlCol="false" tIns="0" lIns="0" bIns="0" rIns="0">
            <a:spAutoFit/>
          </a:bodyPr>
          <a:lstStyle/>
          <a:p>
            <a:pPr algn="l">
              <a:lnSpc>
                <a:spcPts val="1919"/>
              </a:lnSpc>
            </a:pPr>
            <a:r>
              <a:rPr lang="en-US" sz="1599">
                <a:solidFill>
                  <a:srgbClr val="6B6E73"/>
                </a:solidFill>
                <a:latin typeface="Proxima Nova"/>
                <a:ea typeface="Proxima Nova"/>
                <a:cs typeface="Proxima Nova"/>
                <a:sym typeface="Proxima Nova"/>
              </a:rPr>
              <a:t>TAdapte Navixy a sus necesidades específicas y amplíe sus capacidades o integre la funcionalidad telemática en sus aplicaciones.</a:t>
            </a:r>
          </a:p>
        </p:txBody>
      </p:sp>
      <p:sp>
        <p:nvSpPr>
          <p:cNvPr name="Freeform 33" id="33"/>
          <p:cNvSpPr/>
          <p:nvPr/>
        </p:nvSpPr>
        <p:spPr>
          <a:xfrm flipH="false" flipV="false" rot="0">
            <a:off x="15631358" y="4378199"/>
            <a:ext cx="869241" cy="551231"/>
          </a:xfrm>
          <a:custGeom>
            <a:avLst/>
            <a:gdLst/>
            <a:ahLst/>
            <a:cxnLst/>
            <a:rect r="r" b="b" t="t" l="l"/>
            <a:pathLst>
              <a:path h="551231" w="869241">
                <a:moveTo>
                  <a:pt x="0" y="0"/>
                </a:moveTo>
                <a:lnTo>
                  <a:pt x="869241" y="0"/>
                </a:lnTo>
                <a:lnTo>
                  <a:pt x="869241" y="551232"/>
                </a:lnTo>
                <a:lnTo>
                  <a:pt x="0" y="551232"/>
                </a:lnTo>
                <a:lnTo>
                  <a:pt x="0" y="0"/>
                </a:lnTo>
                <a:close/>
              </a:path>
            </a:pathLst>
          </a:custGeom>
          <a:blipFill>
            <a:blip r:embed="rId17"/>
            <a:stretch>
              <a:fillRect l="0" t="0" r="0" b="-203982"/>
            </a:stretch>
          </a:blipFill>
        </p:spPr>
      </p:sp>
      <p:sp>
        <p:nvSpPr>
          <p:cNvPr name="TextBox 34" id="34"/>
          <p:cNvSpPr txBox="true"/>
          <p:nvPr/>
        </p:nvSpPr>
        <p:spPr>
          <a:xfrm rot="0">
            <a:off x="16698624" y="6464142"/>
            <a:ext cx="431998" cy="438819"/>
          </a:xfrm>
          <a:prstGeom prst="rect">
            <a:avLst/>
          </a:prstGeom>
        </p:spPr>
        <p:txBody>
          <a:bodyPr anchor="t" rtlCol="false" tIns="0" lIns="0" bIns="0" rIns="0">
            <a:spAutoFit/>
          </a:bodyPr>
          <a:lstStyle/>
          <a:p>
            <a:pPr algn="l">
              <a:lnSpc>
                <a:spcPts val="3510"/>
              </a:lnSpc>
            </a:pPr>
            <a:r>
              <a:rPr lang="en-US" b="true" sz="2679" u="sng">
                <a:solidFill>
                  <a:srgbClr val="1090CF"/>
                </a:solidFill>
                <a:latin typeface="Proxima Nova Bold"/>
                <a:ea typeface="Proxima Nova Bold"/>
                <a:cs typeface="Proxima Nova Bold"/>
                <a:sym typeface="Proxima Nova Bold"/>
                <a:hlinkClick r:id="rId18" action="ppaction://hlinksldjump"/>
              </a:rPr>
              <a:t>19</a:t>
            </a:r>
          </a:p>
        </p:txBody>
      </p:sp>
      <p:sp>
        <p:nvSpPr>
          <p:cNvPr name="TextBox 35" id="35"/>
          <p:cNvSpPr txBox="true"/>
          <p:nvPr/>
        </p:nvSpPr>
        <p:spPr>
          <a:xfrm rot="0">
            <a:off x="15382445" y="6608108"/>
            <a:ext cx="1252767" cy="262715"/>
          </a:xfrm>
          <a:prstGeom prst="rect">
            <a:avLst/>
          </a:prstGeom>
        </p:spPr>
        <p:txBody>
          <a:bodyPr anchor="t" rtlCol="false" tIns="0" lIns="0" bIns="0" rIns="0">
            <a:spAutoFit/>
          </a:bodyPr>
          <a:lstStyle/>
          <a:p>
            <a:pPr algn="l">
              <a:lnSpc>
                <a:spcPts val="2160"/>
              </a:lnSpc>
            </a:pPr>
            <a:r>
              <a:rPr lang="en-US" sz="1648" u="sng">
                <a:solidFill>
                  <a:srgbClr val="1090CF"/>
                </a:solidFill>
                <a:latin typeface="Proxima Nova"/>
                <a:ea typeface="Proxima Nova"/>
                <a:cs typeface="Proxima Nova"/>
                <a:sym typeface="Proxima Nova"/>
                <a:hlinkClick r:id="rId18" action="ppaction://hlinksldjump"/>
              </a:rPr>
              <a:t>ir a la página</a:t>
            </a:r>
          </a:p>
        </p:txBody>
      </p:sp>
      <p:grpSp>
        <p:nvGrpSpPr>
          <p:cNvPr name="Group 36" id="36"/>
          <p:cNvGrpSpPr/>
          <p:nvPr/>
        </p:nvGrpSpPr>
        <p:grpSpPr>
          <a:xfrm rot="0">
            <a:off x="9345967" y="4004859"/>
            <a:ext cx="3768273" cy="3062805"/>
            <a:chOff x="0" y="0"/>
            <a:chExt cx="963063" cy="782765"/>
          </a:xfrm>
        </p:grpSpPr>
        <p:sp>
          <p:nvSpPr>
            <p:cNvPr name="Freeform 37" id="37"/>
            <p:cNvSpPr/>
            <p:nvPr/>
          </p:nvSpPr>
          <p:spPr>
            <a:xfrm flipH="false" flipV="false" rot="0">
              <a:off x="0" y="0"/>
              <a:ext cx="963063" cy="782765"/>
            </a:xfrm>
            <a:custGeom>
              <a:avLst/>
              <a:gdLst/>
              <a:ahLst/>
              <a:cxnLst/>
              <a:rect r="r" b="b" t="t" l="l"/>
              <a:pathLst>
                <a:path h="782765" w="963063">
                  <a:moveTo>
                    <a:pt x="24654" y="0"/>
                  </a:moveTo>
                  <a:lnTo>
                    <a:pt x="938409" y="0"/>
                  </a:lnTo>
                  <a:cubicBezTo>
                    <a:pt x="952025" y="0"/>
                    <a:pt x="963063" y="11038"/>
                    <a:pt x="963063" y="24654"/>
                  </a:cubicBezTo>
                  <a:lnTo>
                    <a:pt x="963063" y="758111"/>
                  </a:lnTo>
                  <a:cubicBezTo>
                    <a:pt x="963063" y="764650"/>
                    <a:pt x="960466" y="770921"/>
                    <a:pt x="955842" y="775544"/>
                  </a:cubicBezTo>
                  <a:cubicBezTo>
                    <a:pt x="951218" y="780168"/>
                    <a:pt x="944948" y="782765"/>
                    <a:pt x="938409" y="782765"/>
                  </a:cubicBezTo>
                  <a:lnTo>
                    <a:pt x="24654" y="782765"/>
                  </a:lnTo>
                  <a:cubicBezTo>
                    <a:pt x="11038" y="782765"/>
                    <a:pt x="0" y="771727"/>
                    <a:pt x="0" y="758111"/>
                  </a:cubicBezTo>
                  <a:lnTo>
                    <a:pt x="0" y="24654"/>
                  </a:lnTo>
                  <a:cubicBezTo>
                    <a:pt x="0" y="11038"/>
                    <a:pt x="11038" y="0"/>
                    <a:pt x="24654" y="0"/>
                  </a:cubicBezTo>
                  <a:close/>
                </a:path>
              </a:pathLst>
            </a:custGeom>
            <a:solidFill>
              <a:srgbClr val="F1F6FF"/>
            </a:solidFill>
          </p:spPr>
        </p:sp>
        <p:sp>
          <p:nvSpPr>
            <p:cNvPr name="TextBox 38" id="38"/>
            <p:cNvSpPr txBox="true"/>
            <p:nvPr/>
          </p:nvSpPr>
          <p:spPr>
            <a:xfrm>
              <a:off x="0" y="-38100"/>
              <a:ext cx="963063" cy="820865"/>
            </a:xfrm>
            <a:prstGeom prst="rect">
              <a:avLst/>
            </a:prstGeom>
          </p:spPr>
          <p:txBody>
            <a:bodyPr anchor="ctr" rtlCol="false" tIns="52351" lIns="52351" bIns="52351" rIns="52351"/>
            <a:lstStyle/>
            <a:p>
              <a:pPr algn="ctr">
                <a:lnSpc>
                  <a:spcPts val="3406"/>
                </a:lnSpc>
              </a:pPr>
            </a:p>
          </p:txBody>
        </p:sp>
      </p:grpSp>
      <p:sp>
        <p:nvSpPr>
          <p:cNvPr name="Freeform 39" id="39"/>
          <p:cNvSpPr/>
          <p:nvPr/>
        </p:nvSpPr>
        <p:spPr>
          <a:xfrm flipH="false" flipV="false" rot="0">
            <a:off x="9345967" y="3828376"/>
            <a:ext cx="3768273" cy="1145258"/>
          </a:xfrm>
          <a:custGeom>
            <a:avLst/>
            <a:gdLst/>
            <a:ahLst/>
            <a:cxnLst/>
            <a:rect r="r" b="b" t="t" l="l"/>
            <a:pathLst>
              <a:path h="1145258" w="3768273">
                <a:moveTo>
                  <a:pt x="0" y="0"/>
                </a:moveTo>
                <a:lnTo>
                  <a:pt x="3768274" y="0"/>
                </a:lnTo>
                <a:lnTo>
                  <a:pt x="3768274" y="1145259"/>
                </a:lnTo>
                <a:lnTo>
                  <a:pt x="0" y="1145259"/>
                </a:lnTo>
                <a:lnTo>
                  <a:pt x="0" y="0"/>
                </a:lnTo>
                <a:close/>
              </a:path>
            </a:pathLst>
          </a:custGeom>
          <a:blipFill>
            <a:blip r:embed="rId19"/>
            <a:stretch>
              <a:fillRect l="0" t="-28328" r="-23776" b="-100757"/>
            </a:stretch>
          </a:blipFill>
        </p:spPr>
      </p:sp>
      <p:sp>
        <p:nvSpPr>
          <p:cNvPr name="TextBox 40" id="40"/>
          <p:cNvSpPr txBox="true"/>
          <p:nvPr/>
        </p:nvSpPr>
        <p:spPr>
          <a:xfrm rot="0">
            <a:off x="9529939" y="4073132"/>
            <a:ext cx="1728896" cy="628212"/>
          </a:xfrm>
          <a:prstGeom prst="rect">
            <a:avLst/>
          </a:prstGeom>
        </p:spPr>
        <p:txBody>
          <a:bodyPr anchor="t" rtlCol="false" tIns="0" lIns="0" bIns="0" rIns="0">
            <a:spAutoFit/>
          </a:bodyPr>
          <a:lstStyle/>
          <a:p>
            <a:pPr algn="l">
              <a:lnSpc>
                <a:spcPts val="2473"/>
              </a:lnSpc>
            </a:pPr>
            <a:r>
              <a:rPr lang="en-US" sz="2061" b="true">
                <a:solidFill>
                  <a:srgbClr val="FEFEFE"/>
                </a:solidFill>
                <a:latin typeface="Proxima Nova Bold"/>
                <a:ea typeface="Proxima Nova Bold"/>
                <a:cs typeface="Proxima Nova Bold"/>
                <a:sym typeface="Proxima Nova Bold"/>
              </a:rPr>
              <a:t>Integración</a:t>
            </a:r>
          </a:p>
          <a:p>
            <a:pPr algn="l">
              <a:lnSpc>
                <a:spcPts val="2473"/>
              </a:lnSpc>
            </a:pPr>
            <a:r>
              <a:rPr lang="en-US" sz="2061" b="true">
                <a:solidFill>
                  <a:srgbClr val="FEFEFE"/>
                </a:solidFill>
                <a:latin typeface="Proxima Nova Bold"/>
                <a:ea typeface="Proxima Nova Bold"/>
                <a:cs typeface="Proxima Nova Bold"/>
                <a:sym typeface="Proxima Nova Bold"/>
              </a:rPr>
              <a:t>de datos</a:t>
            </a:r>
          </a:p>
        </p:txBody>
      </p:sp>
      <p:sp>
        <p:nvSpPr>
          <p:cNvPr name="Freeform 41" id="41"/>
          <p:cNvSpPr/>
          <p:nvPr/>
        </p:nvSpPr>
        <p:spPr>
          <a:xfrm flipH="false" flipV="false" rot="0">
            <a:off x="11062798" y="4153240"/>
            <a:ext cx="2051442" cy="831420"/>
          </a:xfrm>
          <a:custGeom>
            <a:avLst/>
            <a:gdLst/>
            <a:ahLst/>
            <a:cxnLst/>
            <a:rect r="r" b="b" t="t" l="l"/>
            <a:pathLst>
              <a:path h="831420" w="2051442">
                <a:moveTo>
                  <a:pt x="0" y="0"/>
                </a:moveTo>
                <a:lnTo>
                  <a:pt x="2051443" y="0"/>
                </a:lnTo>
                <a:lnTo>
                  <a:pt x="2051443" y="831419"/>
                </a:lnTo>
                <a:lnTo>
                  <a:pt x="0" y="831419"/>
                </a:lnTo>
                <a:lnTo>
                  <a:pt x="0" y="0"/>
                </a:lnTo>
                <a:close/>
              </a:path>
            </a:pathLst>
          </a:custGeom>
          <a:blipFill>
            <a:blip r:embed="rId20"/>
            <a:stretch>
              <a:fillRect l="-1787" t="-788" r="-49057" b="-195104"/>
            </a:stretch>
          </a:blipFill>
        </p:spPr>
      </p:sp>
      <p:sp>
        <p:nvSpPr>
          <p:cNvPr name="TextBox 42" id="42"/>
          <p:cNvSpPr txBox="true"/>
          <p:nvPr/>
        </p:nvSpPr>
        <p:spPr>
          <a:xfrm rot="0">
            <a:off x="9529939" y="5132820"/>
            <a:ext cx="3479213" cy="962025"/>
          </a:xfrm>
          <a:prstGeom prst="rect">
            <a:avLst/>
          </a:prstGeom>
        </p:spPr>
        <p:txBody>
          <a:bodyPr anchor="t" rtlCol="false" tIns="0" lIns="0" bIns="0" rIns="0">
            <a:spAutoFit/>
          </a:bodyPr>
          <a:lstStyle/>
          <a:p>
            <a:pPr algn="l">
              <a:lnSpc>
                <a:spcPts val="1919"/>
              </a:lnSpc>
            </a:pPr>
            <a:r>
              <a:rPr lang="en-US" sz="1599">
                <a:solidFill>
                  <a:srgbClr val="6B6E73"/>
                </a:solidFill>
                <a:latin typeface="Proxima Nova"/>
                <a:ea typeface="Proxima Nova"/>
                <a:cs typeface="Proxima Nova"/>
                <a:sym typeface="Proxima Nova"/>
              </a:rPr>
              <a:t>Trabaja de manera eficiente con datos telemáticos en distintas plataformas gracias a las potentes herramientas de Navixy.</a:t>
            </a:r>
          </a:p>
        </p:txBody>
      </p:sp>
      <p:sp>
        <p:nvSpPr>
          <p:cNvPr name="TextBox 43" id="43"/>
          <p:cNvSpPr txBox="true"/>
          <p:nvPr/>
        </p:nvSpPr>
        <p:spPr>
          <a:xfrm rot="0">
            <a:off x="12577153" y="6464142"/>
            <a:ext cx="431998" cy="438819"/>
          </a:xfrm>
          <a:prstGeom prst="rect">
            <a:avLst/>
          </a:prstGeom>
        </p:spPr>
        <p:txBody>
          <a:bodyPr anchor="t" rtlCol="false" tIns="0" lIns="0" bIns="0" rIns="0">
            <a:spAutoFit/>
          </a:bodyPr>
          <a:lstStyle/>
          <a:p>
            <a:pPr algn="l">
              <a:lnSpc>
                <a:spcPts val="3510"/>
              </a:lnSpc>
            </a:pPr>
            <a:r>
              <a:rPr lang="en-US" b="true" sz="2679" u="sng">
                <a:solidFill>
                  <a:srgbClr val="1090CF"/>
                </a:solidFill>
                <a:latin typeface="Proxima Nova Bold"/>
                <a:ea typeface="Proxima Nova Bold"/>
                <a:cs typeface="Proxima Nova Bold"/>
                <a:sym typeface="Proxima Nova Bold"/>
                <a:hlinkClick r:id="rId21" action="ppaction://hlinksldjump"/>
              </a:rPr>
              <a:t>15</a:t>
            </a:r>
          </a:p>
        </p:txBody>
      </p:sp>
      <p:sp>
        <p:nvSpPr>
          <p:cNvPr name="TextBox 44" id="44"/>
          <p:cNvSpPr txBox="true"/>
          <p:nvPr/>
        </p:nvSpPr>
        <p:spPr>
          <a:xfrm rot="0">
            <a:off x="11249154" y="6598583"/>
            <a:ext cx="1247892" cy="262715"/>
          </a:xfrm>
          <a:prstGeom prst="rect">
            <a:avLst/>
          </a:prstGeom>
        </p:spPr>
        <p:txBody>
          <a:bodyPr anchor="t" rtlCol="false" tIns="0" lIns="0" bIns="0" rIns="0">
            <a:spAutoFit/>
          </a:bodyPr>
          <a:lstStyle/>
          <a:p>
            <a:pPr algn="l">
              <a:lnSpc>
                <a:spcPts val="2160"/>
              </a:lnSpc>
            </a:pPr>
            <a:r>
              <a:rPr lang="en-US" sz="1648" u="sng">
                <a:solidFill>
                  <a:srgbClr val="1090CF"/>
                </a:solidFill>
                <a:latin typeface="Proxima Nova"/>
                <a:ea typeface="Proxima Nova"/>
                <a:cs typeface="Proxima Nova"/>
                <a:sym typeface="Proxima Nova"/>
                <a:hlinkClick r:id="rId21" action="ppaction://hlinksldjump"/>
              </a:rPr>
              <a:t>ir a la página</a:t>
            </a:r>
          </a:p>
        </p:txBody>
      </p:sp>
      <p:sp>
        <p:nvSpPr>
          <p:cNvPr name="Freeform 45" id="45"/>
          <p:cNvSpPr/>
          <p:nvPr/>
        </p:nvSpPr>
        <p:spPr>
          <a:xfrm flipH="false" flipV="false" rot="0">
            <a:off x="1239259" y="2849836"/>
            <a:ext cx="15809483" cy="807091"/>
          </a:xfrm>
          <a:custGeom>
            <a:avLst/>
            <a:gdLst/>
            <a:ahLst/>
            <a:cxnLst/>
            <a:rect r="r" b="b" t="t" l="l"/>
            <a:pathLst>
              <a:path h="807091" w="15809483">
                <a:moveTo>
                  <a:pt x="0" y="0"/>
                </a:moveTo>
                <a:lnTo>
                  <a:pt x="15809482" y="0"/>
                </a:lnTo>
                <a:lnTo>
                  <a:pt x="15809482" y="807090"/>
                </a:lnTo>
                <a:lnTo>
                  <a:pt x="0" y="807090"/>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p:spPr>
      </p:sp>
      <p:sp>
        <p:nvSpPr>
          <p:cNvPr name="TextBox 46" id="46"/>
          <p:cNvSpPr txBox="true"/>
          <p:nvPr/>
        </p:nvSpPr>
        <p:spPr>
          <a:xfrm rot="0">
            <a:off x="1248784" y="8332355"/>
            <a:ext cx="2389816" cy="323995"/>
          </a:xfrm>
          <a:prstGeom prst="rect">
            <a:avLst/>
          </a:prstGeom>
        </p:spPr>
        <p:txBody>
          <a:bodyPr anchor="t" rtlCol="false" tIns="0" lIns="0" bIns="0" rIns="0">
            <a:spAutoFit/>
          </a:bodyPr>
          <a:lstStyle/>
          <a:p>
            <a:pPr algn="l">
              <a:lnSpc>
                <a:spcPts val="2699"/>
              </a:lnSpc>
            </a:pPr>
            <a:r>
              <a:rPr lang="en-US" sz="2061" b="true">
                <a:solidFill>
                  <a:srgbClr val="FEFEFE"/>
                </a:solidFill>
                <a:latin typeface="Proxima Nova Bold"/>
                <a:ea typeface="Proxima Nova Bold"/>
                <a:cs typeface="Proxima Nova Bold"/>
                <a:sym typeface="Proxima Nova Bold"/>
              </a:rPr>
              <a:t>Seguridad</a:t>
            </a:r>
          </a:p>
        </p:txBody>
      </p:sp>
      <p:sp>
        <p:nvSpPr>
          <p:cNvPr name="TextBox 47" id="47"/>
          <p:cNvSpPr txBox="true"/>
          <p:nvPr/>
        </p:nvSpPr>
        <p:spPr>
          <a:xfrm rot="0">
            <a:off x="2764855" y="8229537"/>
            <a:ext cx="6379145" cy="511048"/>
          </a:xfrm>
          <a:prstGeom prst="rect">
            <a:avLst/>
          </a:prstGeom>
        </p:spPr>
        <p:txBody>
          <a:bodyPr anchor="t" rtlCol="false" tIns="0" lIns="0" bIns="0" rIns="0">
            <a:spAutoFit/>
          </a:bodyPr>
          <a:lstStyle/>
          <a:p>
            <a:pPr algn="l">
              <a:lnSpc>
                <a:spcPts val="2095"/>
              </a:lnSpc>
            </a:pPr>
            <a:r>
              <a:rPr lang="en-US" sz="1599">
                <a:solidFill>
                  <a:srgbClr val="FFFFFF"/>
                </a:solidFill>
                <a:latin typeface="Proxima Nova"/>
                <a:ea typeface="Proxima Nova"/>
                <a:cs typeface="Proxima Nova"/>
                <a:sym typeface="Proxima Nova"/>
              </a:rPr>
              <a:t>Adapte Navixy a sus necesidades específicas y amplíe sus capacidades o integre la funcionalidad telemática en sus aplicaciones</a:t>
            </a:r>
          </a:p>
        </p:txBody>
      </p:sp>
      <p:grpSp>
        <p:nvGrpSpPr>
          <p:cNvPr name="Group 48" id="48"/>
          <p:cNvGrpSpPr/>
          <p:nvPr/>
        </p:nvGrpSpPr>
        <p:grpSpPr>
          <a:xfrm rot="0">
            <a:off x="10039880" y="8301737"/>
            <a:ext cx="1833220" cy="400719"/>
            <a:chOff x="0" y="0"/>
            <a:chExt cx="2444293" cy="534292"/>
          </a:xfrm>
        </p:grpSpPr>
        <p:sp>
          <p:nvSpPr>
            <p:cNvPr name="TextBox 49" id="49"/>
            <p:cNvSpPr txBox="true"/>
            <p:nvPr/>
          </p:nvSpPr>
          <p:spPr>
            <a:xfrm rot="0">
              <a:off x="1720369" y="-38100"/>
              <a:ext cx="723924" cy="572392"/>
            </a:xfrm>
            <a:prstGeom prst="rect">
              <a:avLst/>
            </a:prstGeom>
          </p:spPr>
          <p:txBody>
            <a:bodyPr anchor="t" rtlCol="false" tIns="0" lIns="0" bIns="0" rIns="0">
              <a:spAutoFit/>
            </a:bodyPr>
            <a:lstStyle/>
            <a:p>
              <a:pPr algn="l">
                <a:lnSpc>
                  <a:spcPts val="3510"/>
                </a:lnSpc>
              </a:pPr>
              <a:r>
                <a:rPr lang="en-US" b="true" sz="2679" u="sng">
                  <a:solidFill>
                    <a:srgbClr val="FFFFFF"/>
                  </a:solidFill>
                  <a:latin typeface="Proxima Nova Bold"/>
                  <a:ea typeface="Proxima Nova Bold"/>
                  <a:cs typeface="Proxima Nova Bold"/>
                  <a:sym typeface="Proxima Nova Bold"/>
                  <a:hlinkClick r:id="rId24" action="ppaction://hlinksldjump"/>
                </a:rPr>
                <a:t>24</a:t>
              </a:r>
            </a:p>
          </p:txBody>
        </p:sp>
        <p:sp>
          <p:nvSpPr>
            <p:cNvPr name="TextBox 50" id="50"/>
            <p:cNvSpPr txBox="true"/>
            <p:nvPr/>
          </p:nvSpPr>
          <p:spPr>
            <a:xfrm rot="0">
              <a:off x="0" y="109404"/>
              <a:ext cx="1745769" cy="332147"/>
            </a:xfrm>
            <a:prstGeom prst="rect">
              <a:avLst/>
            </a:prstGeom>
          </p:spPr>
          <p:txBody>
            <a:bodyPr anchor="t" rtlCol="false" tIns="0" lIns="0" bIns="0" rIns="0">
              <a:spAutoFit/>
            </a:bodyPr>
            <a:lstStyle/>
            <a:p>
              <a:pPr algn="l">
                <a:lnSpc>
                  <a:spcPts val="2095"/>
                </a:lnSpc>
              </a:pPr>
              <a:r>
                <a:rPr lang="en-US" sz="1599" u="sng">
                  <a:solidFill>
                    <a:srgbClr val="FFFFFF"/>
                  </a:solidFill>
                  <a:latin typeface="Proxima Nova"/>
                  <a:ea typeface="Proxima Nova"/>
                  <a:cs typeface="Proxima Nova"/>
                  <a:sym typeface="Proxima Nova"/>
                  <a:hlinkClick r:id="rId24" action="ppaction://hlinksldjump"/>
                </a:rPr>
                <a:t>ir a la página</a:t>
              </a:r>
            </a:p>
          </p:txBody>
        </p:sp>
      </p:grpSp>
      <p:sp>
        <p:nvSpPr>
          <p:cNvPr name="TextBox 51" id="51"/>
          <p:cNvSpPr txBox="true"/>
          <p:nvPr/>
        </p:nvSpPr>
        <p:spPr>
          <a:xfrm rot="0">
            <a:off x="1248784" y="4063539"/>
            <a:ext cx="2389816" cy="657732"/>
          </a:xfrm>
          <a:prstGeom prst="rect">
            <a:avLst/>
          </a:prstGeom>
        </p:spPr>
        <p:txBody>
          <a:bodyPr anchor="t" rtlCol="false" tIns="0" lIns="0" bIns="0" rIns="0">
            <a:spAutoFit/>
          </a:bodyPr>
          <a:lstStyle/>
          <a:p>
            <a:pPr algn="l">
              <a:lnSpc>
                <a:spcPts val="2699"/>
              </a:lnSpc>
            </a:pPr>
            <a:r>
              <a:rPr lang="en-US" sz="2061" b="true">
                <a:solidFill>
                  <a:srgbClr val="FEFEFE"/>
                </a:solidFill>
                <a:latin typeface="Proxima Nova Bold"/>
                <a:ea typeface="Proxima Nova Bold"/>
                <a:cs typeface="Proxima Nova Bold"/>
                <a:sym typeface="Proxima Nova Bold"/>
              </a:rPr>
              <a:t>Recolección </a:t>
            </a:r>
          </a:p>
          <a:p>
            <a:pPr algn="l">
              <a:lnSpc>
                <a:spcPts val="2699"/>
              </a:lnSpc>
            </a:pPr>
            <a:r>
              <a:rPr lang="en-US" sz="2061" b="true">
                <a:solidFill>
                  <a:srgbClr val="FEFEFE"/>
                </a:solidFill>
                <a:latin typeface="Proxima Nova Bold"/>
                <a:ea typeface="Proxima Nova Bold"/>
                <a:cs typeface="Proxima Nova Bold"/>
                <a:sym typeface="Proxima Nova Bold"/>
              </a:rPr>
              <a:t>de datos</a:t>
            </a:r>
          </a:p>
        </p:txBody>
      </p:sp>
      <p:sp>
        <p:nvSpPr>
          <p:cNvPr name="TextBox 52" id="52"/>
          <p:cNvSpPr txBox="true"/>
          <p:nvPr/>
        </p:nvSpPr>
        <p:spPr>
          <a:xfrm rot="0">
            <a:off x="1248784" y="5094260"/>
            <a:ext cx="3487643" cy="742315"/>
          </a:xfrm>
          <a:prstGeom prst="rect">
            <a:avLst/>
          </a:prstGeom>
        </p:spPr>
        <p:txBody>
          <a:bodyPr anchor="t" rtlCol="false" tIns="0" lIns="0" bIns="0" rIns="0">
            <a:spAutoFit/>
          </a:bodyPr>
          <a:lstStyle/>
          <a:p>
            <a:pPr algn="l">
              <a:lnSpc>
                <a:spcPts val="1999"/>
              </a:lnSpc>
            </a:pPr>
            <a:r>
              <a:rPr lang="en-US" sz="1599">
                <a:solidFill>
                  <a:srgbClr val="6B6E73"/>
                </a:solidFill>
                <a:latin typeface="Proxima Nova"/>
                <a:ea typeface="Proxima Nova"/>
                <a:cs typeface="Proxima Nova"/>
                <a:sym typeface="Proxima Nova"/>
              </a:rPr>
              <a:t>Facilidad para recopilar, gestionar, supervisar y solucionar problemas </a:t>
            </a:r>
          </a:p>
          <a:p>
            <a:pPr algn="l">
              <a:lnSpc>
                <a:spcPts val="1999"/>
              </a:lnSpc>
            </a:pPr>
            <a:r>
              <a:rPr lang="en-US" sz="1599">
                <a:solidFill>
                  <a:srgbClr val="6B6E73"/>
                </a:solidFill>
                <a:latin typeface="Proxima Nova"/>
                <a:ea typeface="Proxima Nova"/>
                <a:cs typeface="Proxima Nova"/>
                <a:sym typeface="Proxima Nova"/>
              </a:rPr>
              <a:t>de los datos a distancia en tiempo real</a:t>
            </a:r>
          </a:p>
        </p:txBody>
      </p:sp>
      <p:sp>
        <p:nvSpPr>
          <p:cNvPr name="TextBox 53" id="53"/>
          <p:cNvSpPr txBox="true"/>
          <p:nvPr/>
        </p:nvSpPr>
        <p:spPr>
          <a:xfrm rot="0">
            <a:off x="4254379" y="6454617"/>
            <a:ext cx="431998" cy="438819"/>
          </a:xfrm>
          <a:prstGeom prst="rect">
            <a:avLst/>
          </a:prstGeom>
        </p:spPr>
        <p:txBody>
          <a:bodyPr anchor="t" rtlCol="false" tIns="0" lIns="0" bIns="0" rIns="0">
            <a:spAutoFit/>
          </a:bodyPr>
          <a:lstStyle/>
          <a:p>
            <a:pPr algn="l">
              <a:lnSpc>
                <a:spcPts val="3510"/>
              </a:lnSpc>
            </a:pPr>
            <a:r>
              <a:rPr lang="en-US" b="true" sz="2679" u="sng">
                <a:solidFill>
                  <a:srgbClr val="1090CF"/>
                </a:solidFill>
                <a:latin typeface="Proxima Nova Bold"/>
                <a:ea typeface="Proxima Nova Bold"/>
                <a:cs typeface="Proxima Nova Bold"/>
                <a:sym typeface="Proxima Nova Bold"/>
                <a:hlinkClick r:id="rId25" action="ppaction://hlinksldjump"/>
              </a:rPr>
              <a:t>03</a:t>
            </a:r>
          </a:p>
        </p:txBody>
      </p:sp>
      <p:sp>
        <p:nvSpPr>
          <p:cNvPr name="TextBox 54" id="54"/>
          <p:cNvSpPr txBox="true"/>
          <p:nvPr/>
        </p:nvSpPr>
        <p:spPr>
          <a:xfrm rot="0">
            <a:off x="2963522" y="6598583"/>
            <a:ext cx="1210749" cy="262715"/>
          </a:xfrm>
          <a:prstGeom prst="rect">
            <a:avLst/>
          </a:prstGeom>
        </p:spPr>
        <p:txBody>
          <a:bodyPr anchor="t" rtlCol="false" tIns="0" lIns="0" bIns="0" rIns="0">
            <a:spAutoFit/>
          </a:bodyPr>
          <a:lstStyle/>
          <a:p>
            <a:pPr algn="l">
              <a:lnSpc>
                <a:spcPts val="2160"/>
              </a:lnSpc>
            </a:pPr>
            <a:r>
              <a:rPr lang="en-US" sz="1648" u="sng">
                <a:solidFill>
                  <a:srgbClr val="1090CF"/>
                </a:solidFill>
                <a:latin typeface="Proxima Nova"/>
                <a:ea typeface="Proxima Nova"/>
                <a:cs typeface="Proxima Nova"/>
                <a:sym typeface="Proxima Nova"/>
                <a:hlinkClick r:id="rId25" action="ppaction://hlinksldjump"/>
              </a:rPr>
              <a:t>ir a la página</a:t>
            </a:r>
          </a:p>
        </p:txBody>
      </p:sp>
      <p:sp>
        <p:nvSpPr>
          <p:cNvPr name="TextBox 55" id="55"/>
          <p:cNvSpPr txBox="true"/>
          <p:nvPr/>
        </p:nvSpPr>
        <p:spPr>
          <a:xfrm rot="0">
            <a:off x="1045639" y="1459565"/>
            <a:ext cx="5409176" cy="1190245"/>
          </a:xfrm>
          <a:prstGeom prst="rect">
            <a:avLst/>
          </a:prstGeom>
        </p:spPr>
        <p:txBody>
          <a:bodyPr anchor="t" rtlCol="false" tIns="0" lIns="0" bIns="0" rIns="0">
            <a:spAutoFit/>
          </a:bodyPr>
          <a:lstStyle/>
          <a:p>
            <a:pPr algn="l">
              <a:lnSpc>
                <a:spcPts val="3115"/>
              </a:lnSpc>
            </a:pPr>
            <a:r>
              <a:rPr lang="en-US" sz="3115" b="true">
                <a:solidFill>
                  <a:srgbClr val="000000"/>
                </a:solidFill>
                <a:latin typeface="Proxima Nova Bold"/>
                <a:ea typeface="Proxima Nova Bold"/>
                <a:cs typeface="Proxima Nova Bold"/>
                <a:sym typeface="Proxima Nova Bold"/>
              </a:rPr>
              <a:t>Plataforma de gestión </a:t>
            </a:r>
          </a:p>
          <a:p>
            <a:pPr algn="l">
              <a:lnSpc>
                <a:spcPts val="3115"/>
              </a:lnSpc>
            </a:pPr>
            <a:r>
              <a:rPr lang="en-US" sz="3115" b="true">
                <a:solidFill>
                  <a:srgbClr val="000000"/>
                </a:solidFill>
                <a:latin typeface="Proxima Nova Bold"/>
                <a:ea typeface="Proxima Nova Bold"/>
                <a:cs typeface="Proxima Nova Bold"/>
                <a:sym typeface="Proxima Nova Bold"/>
              </a:rPr>
              <a:t>de recursos móviles centrada en el usuario</a:t>
            </a:r>
          </a:p>
        </p:txBody>
      </p:sp>
      <p:sp>
        <p:nvSpPr>
          <p:cNvPr name="TextBox 56" id="56"/>
          <p:cNvSpPr txBox="true"/>
          <p:nvPr/>
        </p:nvSpPr>
        <p:spPr>
          <a:xfrm rot="0">
            <a:off x="11701154" y="1425404"/>
            <a:ext cx="5608810" cy="1174488"/>
          </a:xfrm>
          <a:prstGeom prst="rect">
            <a:avLst/>
          </a:prstGeom>
        </p:spPr>
        <p:txBody>
          <a:bodyPr anchor="t" rtlCol="false" tIns="0" lIns="0" bIns="0" rIns="0">
            <a:spAutoFit/>
          </a:bodyPr>
          <a:lstStyle/>
          <a:p>
            <a:pPr algn="l">
              <a:lnSpc>
                <a:spcPts val="2355"/>
              </a:lnSpc>
            </a:pPr>
            <a:r>
              <a:rPr lang="en-US" sz="1731">
                <a:solidFill>
                  <a:srgbClr val="6B6E73"/>
                </a:solidFill>
                <a:latin typeface="Proxima Nova"/>
                <a:ea typeface="Proxima Nova"/>
                <a:cs typeface="Proxima Nova"/>
                <a:sym typeface="Proxima Nova"/>
              </a:rPr>
              <a:t>Puede crear soluciones eficaces para la gestión de flotas, el servicio de campo y el seguimiento de activos </a:t>
            </a:r>
          </a:p>
          <a:p>
            <a:pPr algn="l">
              <a:lnSpc>
                <a:spcPts val="2355"/>
              </a:lnSpc>
            </a:pPr>
            <a:r>
              <a:rPr lang="en-US" sz="1731">
                <a:solidFill>
                  <a:srgbClr val="6B6E73"/>
                </a:solidFill>
                <a:latin typeface="Proxima Nova"/>
                <a:ea typeface="Proxima Nova"/>
                <a:cs typeface="Proxima Nova"/>
                <a:sym typeface="Proxima Nova"/>
              </a:rPr>
              <a:t>por GPS, todo a la vez. Descubra cómo Navixy transforma sus datos en oportunidades para impulsar el negocio</a:t>
            </a:r>
          </a:p>
        </p:txBody>
      </p:sp>
    </p:spTree>
  </p:cSld>
  <p:clrMapOvr>
    <a:masterClrMapping/>
  </p:clrMapOvr>
  <p:transition spd="slow">
    <p:push dir="l"/>
  </p:transition>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grpSp>
        <p:nvGrpSpPr>
          <p:cNvPr name="Group 3" id="3"/>
          <p:cNvGrpSpPr/>
          <p:nvPr/>
        </p:nvGrpSpPr>
        <p:grpSpPr>
          <a:xfrm rot="0">
            <a:off x="1028700" y="5001939"/>
            <a:ext cx="6776028" cy="826300"/>
            <a:chOff x="0" y="0"/>
            <a:chExt cx="1784633" cy="217626"/>
          </a:xfrm>
        </p:grpSpPr>
        <p:sp>
          <p:nvSpPr>
            <p:cNvPr name="Freeform 4" id="4"/>
            <p:cNvSpPr/>
            <p:nvPr/>
          </p:nvSpPr>
          <p:spPr>
            <a:xfrm flipH="false" flipV="false" rot="0">
              <a:off x="0" y="0"/>
              <a:ext cx="1784633" cy="217626"/>
            </a:xfrm>
            <a:custGeom>
              <a:avLst/>
              <a:gdLst/>
              <a:ahLst/>
              <a:cxnLst/>
              <a:rect r="r" b="b" t="t" l="l"/>
              <a:pathLst>
                <a:path h="217626" w="1784633">
                  <a:moveTo>
                    <a:pt x="15996" y="0"/>
                  </a:moveTo>
                  <a:lnTo>
                    <a:pt x="1768637" y="0"/>
                  </a:lnTo>
                  <a:cubicBezTo>
                    <a:pt x="1777471" y="0"/>
                    <a:pt x="1784633" y="7161"/>
                    <a:pt x="1784633" y="15996"/>
                  </a:cubicBezTo>
                  <a:lnTo>
                    <a:pt x="1784633" y="201631"/>
                  </a:lnTo>
                  <a:cubicBezTo>
                    <a:pt x="1784633" y="205873"/>
                    <a:pt x="1782948" y="209942"/>
                    <a:pt x="1779948" y="212941"/>
                  </a:cubicBezTo>
                  <a:cubicBezTo>
                    <a:pt x="1776948" y="215941"/>
                    <a:pt x="1772880" y="217626"/>
                    <a:pt x="1768637" y="217626"/>
                  </a:cubicBezTo>
                  <a:lnTo>
                    <a:pt x="15996" y="217626"/>
                  </a:lnTo>
                  <a:cubicBezTo>
                    <a:pt x="7161" y="217626"/>
                    <a:pt x="0" y="210465"/>
                    <a:pt x="0" y="201631"/>
                  </a:cubicBezTo>
                  <a:lnTo>
                    <a:pt x="0" y="15996"/>
                  </a:lnTo>
                  <a:cubicBezTo>
                    <a:pt x="0" y="11753"/>
                    <a:pt x="1685" y="7685"/>
                    <a:pt x="4685" y="4685"/>
                  </a:cubicBezTo>
                  <a:cubicBezTo>
                    <a:pt x="7685" y="1685"/>
                    <a:pt x="11753" y="0"/>
                    <a:pt x="15996" y="0"/>
                  </a:cubicBezTo>
                  <a:close/>
                </a:path>
              </a:pathLst>
            </a:custGeom>
            <a:solidFill>
              <a:srgbClr val="00BFFF"/>
            </a:solidFill>
          </p:spPr>
        </p:sp>
        <p:sp>
          <p:nvSpPr>
            <p:cNvPr name="TextBox 5" id="5"/>
            <p:cNvSpPr txBox="true"/>
            <p:nvPr/>
          </p:nvSpPr>
          <p:spPr>
            <a:xfrm>
              <a:off x="0" y="9525"/>
              <a:ext cx="1784633" cy="208101"/>
            </a:xfrm>
            <a:prstGeom prst="rect">
              <a:avLst/>
            </a:prstGeom>
          </p:spPr>
          <p:txBody>
            <a:bodyPr anchor="ctr" rtlCol="false" tIns="50800" lIns="50800" bIns="50800" rIns="50800"/>
            <a:lstStyle/>
            <a:p>
              <a:pPr algn="ctr">
                <a:lnSpc>
                  <a:spcPts val="2880"/>
                </a:lnSpc>
              </a:pPr>
            </a:p>
          </p:txBody>
        </p:sp>
      </p:grpSp>
      <p:grpSp>
        <p:nvGrpSpPr>
          <p:cNvPr name="Group 6" id="6"/>
          <p:cNvGrpSpPr/>
          <p:nvPr/>
        </p:nvGrpSpPr>
        <p:grpSpPr>
          <a:xfrm rot="0">
            <a:off x="1028700" y="5996096"/>
            <a:ext cx="6776028" cy="826300"/>
            <a:chOff x="0" y="0"/>
            <a:chExt cx="9034704" cy="1101733"/>
          </a:xfrm>
        </p:grpSpPr>
        <p:grpSp>
          <p:nvGrpSpPr>
            <p:cNvPr name="Group 7" id="7"/>
            <p:cNvGrpSpPr/>
            <p:nvPr/>
          </p:nvGrpSpPr>
          <p:grpSpPr>
            <a:xfrm rot="0">
              <a:off x="0" y="0"/>
              <a:ext cx="9034704" cy="1101733"/>
              <a:chOff x="0" y="0"/>
              <a:chExt cx="1784633" cy="217626"/>
            </a:xfrm>
          </p:grpSpPr>
          <p:sp>
            <p:nvSpPr>
              <p:cNvPr name="Freeform 8" id="8"/>
              <p:cNvSpPr/>
              <p:nvPr/>
            </p:nvSpPr>
            <p:spPr>
              <a:xfrm flipH="false" flipV="false" rot="0">
                <a:off x="0" y="0"/>
                <a:ext cx="1784633" cy="217626"/>
              </a:xfrm>
              <a:custGeom>
                <a:avLst/>
                <a:gdLst/>
                <a:ahLst/>
                <a:cxnLst/>
                <a:rect r="r" b="b" t="t" l="l"/>
                <a:pathLst>
                  <a:path h="217626" w="1784633">
                    <a:moveTo>
                      <a:pt x="15996" y="0"/>
                    </a:moveTo>
                    <a:lnTo>
                      <a:pt x="1768637" y="0"/>
                    </a:lnTo>
                    <a:cubicBezTo>
                      <a:pt x="1777471" y="0"/>
                      <a:pt x="1784633" y="7161"/>
                      <a:pt x="1784633" y="15996"/>
                    </a:cubicBezTo>
                    <a:lnTo>
                      <a:pt x="1784633" y="201631"/>
                    </a:lnTo>
                    <a:cubicBezTo>
                      <a:pt x="1784633" y="205873"/>
                      <a:pt x="1782948" y="209942"/>
                      <a:pt x="1779948" y="212941"/>
                    </a:cubicBezTo>
                    <a:cubicBezTo>
                      <a:pt x="1776948" y="215941"/>
                      <a:pt x="1772880" y="217626"/>
                      <a:pt x="1768637" y="217626"/>
                    </a:cubicBezTo>
                    <a:lnTo>
                      <a:pt x="15996" y="217626"/>
                    </a:lnTo>
                    <a:cubicBezTo>
                      <a:pt x="7161" y="217626"/>
                      <a:pt x="0" y="210465"/>
                      <a:pt x="0" y="201631"/>
                    </a:cubicBezTo>
                    <a:lnTo>
                      <a:pt x="0" y="15996"/>
                    </a:lnTo>
                    <a:cubicBezTo>
                      <a:pt x="0" y="11753"/>
                      <a:pt x="1685" y="7685"/>
                      <a:pt x="4685" y="4685"/>
                    </a:cubicBezTo>
                    <a:cubicBezTo>
                      <a:pt x="7685" y="1685"/>
                      <a:pt x="11753" y="0"/>
                      <a:pt x="15996" y="0"/>
                    </a:cubicBezTo>
                    <a:close/>
                  </a:path>
                </a:pathLst>
              </a:custGeom>
              <a:solidFill>
                <a:srgbClr val="00BFFF"/>
              </a:solidFill>
            </p:spPr>
          </p:sp>
          <p:sp>
            <p:nvSpPr>
              <p:cNvPr name="TextBox 9" id="9"/>
              <p:cNvSpPr txBox="true"/>
              <p:nvPr/>
            </p:nvSpPr>
            <p:spPr>
              <a:xfrm>
                <a:off x="0" y="9525"/>
                <a:ext cx="1784633" cy="208101"/>
              </a:xfrm>
              <a:prstGeom prst="rect">
                <a:avLst/>
              </a:prstGeom>
            </p:spPr>
            <p:txBody>
              <a:bodyPr anchor="ctr" rtlCol="false" tIns="50800" lIns="50800" bIns="50800" rIns="50800"/>
              <a:lstStyle/>
              <a:p>
                <a:pPr algn="ctr">
                  <a:lnSpc>
                    <a:spcPts val="2880"/>
                  </a:lnSpc>
                </a:pPr>
              </a:p>
            </p:txBody>
          </p:sp>
        </p:grpSp>
        <p:sp>
          <p:nvSpPr>
            <p:cNvPr name="TextBox 10" id="10"/>
            <p:cNvSpPr txBox="true"/>
            <p:nvPr/>
          </p:nvSpPr>
          <p:spPr>
            <a:xfrm rot="0">
              <a:off x="453028" y="319092"/>
              <a:ext cx="7884975" cy="473075"/>
            </a:xfrm>
            <a:prstGeom prst="rect">
              <a:avLst/>
            </a:prstGeom>
          </p:spPr>
          <p:txBody>
            <a:bodyPr anchor="t" rtlCol="false" tIns="0" lIns="0" bIns="0" rIns="0">
              <a:spAutoFit/>
            </a:bodyPr>
            <a:lstStyle/>
            <a:p>
              <a:pPr algn="l">
                <a:lnSpc>
                  <a:spcPts val="2880"/>
                </a:lnSpc>
              </a:pPr>
              <a:r>
                <a:rPr lang="en-US" sz="2400" b="true">
                  <a:solidFill>
                    <a:srgbClr val="FEFEFE"/>
                  </a:solidFill>
                  <a:latin typeface="Proxima Nova Bold"/>
                  <a:ea typeface="Proxima Nova Bold"/>
                  <a:cs typeface="Proxima Nova Bold"/>
                  <a:sym typeface="Proxima Nova Bold"/>
                </a:rPr>
                <a:t>Conectividad</a:t>
              </a:r>
            </a:p>
          </p:txBody>
        </p:sp>
      </p:grpSp>
      <p:grpSp>
        <p:nvGrpSpPr>
          <p:cNvPr name="Group 11" id="11"/>
          <p:cNvGrpSpPr/>
          <p:nvPr/>
        </p:nvGrpSpPr>
        <p:grpSpPr>
          <a:xfrm rot="0">
            <a:off x="1028700" y="6990252"/>
            <a:ext cx="6776028" cy="826300"/>
            <a:chOff x="0" y="0"/>
            <a:chExt cx="9034704" cy="1101733"/>
          </a:xfrm>
        </p:grpSpPr>
        <p:grpSp>
          <p:nvGrpSpPr>
            <p:cNvPr name="Group 12" id="12"/>
            <p:cNvGrpSpPr/>
            <p:nvPr/>
          </p:nvGrpSpPr>
          <p:grpSpPr>
            <a:xfrm rot="0">
              <a:off x="0" y="0"/>
              <a:ext cx="9034704" cy="1101733"/>
              <a:chOff x="0" y="0"/>
              <a:chExt cx="1784633" cy="217626"/>
            </a:xfrm>
          </p:grpSpPr>
          <p:sp>
            <p:nvSpPr>
              <p:cNvPr name="Freeform 13" id="13"/>
              <p:cNvSpPr/>
              <p:nvPr/>
            </p:nvSpPr>
            <p:spPr>
              <a:xfrm flipH="false" flipV="false" rot="0">
                <a:off x="0" y="0"/>
                <a:ext cx="1784633" cy="217626"/>
              </a:xfrm>
              <a:custGeom>
                <a:avLst/>
                <a:gdLst/>
                <a:ahLst/>
                <a:cxnLst/>
                <a:rect r="r" b="b" t="t" l="l"/>
                <a:pathLst>
                  <a:path h="217626" w="1784633">
                    <a:moveTo>
                      <a:pt x="15996" y="0"/>
                    </a:moveTo>
                    <a:lnTo>
                      <a:pt x="1768637" y="0"/>
                    </a:lnTo>
                    <a:cubicBezTo>
                      <a:pt x="1777471" y="0"/>
                      <a:pt x="1784633" y="7161"/>
                      <a:pt x="1784633" y="15996"/>
                    </a:cubicBezTo>
                    <a:lnTo>
                      <a:pt x="1784633" y="201631"/>
                    </a:lnTo>
                    <a:cubicBezTo>
                      <a:pt x="1784633" y="205873"/>
                      <a:pt x="1782948" y="209942"/>
                      <a:pt x="1779948" y="212941"/>
                    </a:cubicBezTo>
                    <a:cubicBezTo>
                      <a:pt x="1776948" y="215941"/>
                      <a:pt x="1772880" y="217626"/>
                      <a:pt x="1768637" y="217626"/>
                    </a:cubicBezTo>
                    <a:lnTo>
                      <a:pt x="15996" y="217626"/>
                    </a:lnTo>
                    <a:cubicBezTo>
                      <a:pt x="7161" y="217626"/>
                      <a:pt x="0" y="210465"/>
                      <a:pt x="0" y="201631"/>
                    </a:cubicBezTo>
                    <a:lnTo>
                      <a:pt x="0" y="15996"/>
                    </a:lnTo>
                    <a:cubicBezTo>
                      <a:pt x="0" y="11753"/>
                      <a:pt x="1685" y="7685"/>
                      <a:pt x="4685" y="4685"/>
                    </a:cubicBezTo>
                    <a:cubicBezTo>
                      <a:pt x="7685" y="1685"/>
                      <a:pt x="11753" y="0"/>
                      <a:pt x="15996" y="0"/>
                    </a:cubicBezTo>
                    <a:close/>
                  </a:path>
                </a:pathLst>
              </a:custGeom>
              <a:solidFill>
                <a:srgbClr val="00BFFF"/>
              </a:solidFill>
            </p:spPr>
          </p:sp>
          <p:sp>
            <p:nvSpPr>
              <p:cNvPr name="TextBox 14" id="14"/>
              <p:cNvSpPr txBox="true"/>
              <p:nvPr/>
            </p:nvSpPr>
            <p:spPr>
              <a:xfrm>
                <a:off x="0" y="9525"/>
                <a:ext cx="1784633" cy="208101"/>
              </a:xfrm>
              <a:prstGeom prst="rect">
                <a:avLst/>
              </a:prstGeom>
            </p:spPr>
            <p:txBody>
              <a:bodyPr anchor="ctr" rtlCol="false" tIns="50800" lIns="50800" bIns="50800" rIns="50800"/>
              <a:lstStyle/>
              <a:p>
                <a:pPr algn="ctr">
                  <a:lnSpc>
                    <a:spcPts val="2880"/>
                  </a:lnSpc>
                </a:pPr>
              </a:p>
            </p:txBody>
          </p:sp>
        </p:grpSp>
        <p:sp>
          <p:nvSpPr>
            <p:cNvPr name="TextBox 15" id="15"/>
            <p:cNvSpPr txBox="true"/>
            <p:nvPr/>
          </p:nvSpPr>
          <p:spPr>
            <a:xfrm rot="0">
              <a:off x="453028" y="319092"/>
              <a:ext cx="7884975" cy="473075"/>
            </a:xfrm>
            <a:prstGeom prst="rect">
              <a:avLst/>
            </a:prstGeom>
          </p:spPr>
          <p:txBody>
            <a:bodyPr anchor="t" rtlCol="false" tIns="0" lIns="0" bIns="0" rIns="0">
              <a:spAutoFit/>
            </a:bodyPr>
            <a:lstStyle/>
            <a:p>
              <a:pPr algn="l">
                <a:lnSpc>
                  <a:spcPts val="2880"/>
                </a:lnSpc>
              </a:pPr>
              <a:r>
                <a:rPr lang="en-US" sz="2400" b="true">
                  <a:solidFill>
                    <a:srgbClr val="FEFEFE"/>
                  </a:solidFill>
                  <a:latin typeface="Proxima Nova Bold"/>
                  <a:ea typeface="Proxima Nova Bold"/>
                  <a:cs typeface="Proxima Nova Bold"/>
                  <a:sym typeface="Proxima Nova Bold"/>
                </a:rPr>
                <a:t>Gestión remota de disposi</a:t>
              </a:r>
              <a:r>
                <a:rPr lang="en-US" sz="2400" b="true">
                  <a:solidFill>
                    <a:srgbClr val="FEFEFE"/>
                  </a:solidFill>
                  <a:latin typeface="Proxima Nova Bold"/>
                  <a:ea typeface="Proxima Nova Bold"/>
                  <a:cs typeface="Proxima Nova Bold"/>
                  <a:sym typeface="Proxima Nova Bold"/>
                </a:rPr>
                <a:t>tivos</a:t>
              </a:r>
            </a:p>
          </p:txBody>
        </p:sp>
      </p:grpSp>
      <p:grpSp>
        <p:nvGrpSpPr>
          <p:cNvPr name="Group 16" id="16"/>
          <p:cNvGrpSpPr/>
          <p:nvPr/>
        </p:nvGrpSpPr>
        <p:grpSpPr>
          <a:xfrm rot="0">
            <a:off x="200" y="9712389"/>
            <a:ext cx="18288000" cy="574611"/>
            <a:chOff x="0" y="0"/>
            <a:chExt cx="24384000" cy="766148"/>
          </a:xfrm>
        </p:grpSpPr>
        <p:sp>
          <p:nvSpPr>
            <p:cNvPr name="Freeform 17" id="17"/>
            <p:cNvSpPr/>
            <p:nvPr/>
          </p:nvSpPr>
          <p:spPr>
            <a:xfrm flipH="false" flipV="false" rot="0">
              <a:off x="0" y="0"/>
              <a:ext cx="24384000" cy="766099"/>
            </a:xfrm>
            <a:custGeom>
              <a:avLst/>
              <a:gdLst/>
              <a:ahLst/>
              <a:cxnLst/>
              <a:rect r="r" b="b" t="t" l="l"/>
              <a:pathLst>
                <a:path h="766099" w="24384000">
                  <a:moveTo>
                    <a:pt x="0" y="0"/>
                  </a:moveTo>
                  <a:lnTo>
                    <a:pt x="24384000" y="0"/>
                  </a:lnTo>
                  <a:lnTo>
                    <a:pt x="24384000" y="766099"/>
                  </a:lnTo>
                  <a:lnTo>
                    <a:pt x="0" y="766099"/>
                  </a:lnTo>
                  <a:close/>
                </a:path>
              </a:pathLst>
            </a:custGeom>
            <a:solidFill>
              <a:srgbClr val="1D96DB"/>
            </a:solidFill>
          </p:spPr>
        </p:sp>
      </p:grpSp>
      <p:sp>
        <p:nvSpPr>
          <p:cNvPr name="Freeform 18" id="18"/>
          <p:cNvSpPr/>
          <p:nvPr/>
        </p:nvSpPr>
        <p:spPr>
          <a:xfrm flipH="false" flipV="false" rot="0">
            <a:off x="16649959" y="9869444"/>
            <a:ext cx="1214195" cy="260500"/>
          </a:xfrm>
          <a:custGeom>
            <a:avLst/>
            <a:gdLst/>
            <a:ahLst/>
            <a:cxnLst/>
            <a:rect r="r" b="b" t="t" l="l"/>
            <a:pathLst>
              <a:path h="260500" w="1214195">
                <a:moveTo>
                  <a:pt x="0" y="0"/>
                </a:moveTo>
                <a:lnTo>
                  <a:pt x="1214195" y="0"/>
                </a:lnTo>
                <a:lnTo>
                  <a:pt x="1214195" y="260500"/>
                </a:lnTo>
                <a:lnTo>
                  <a:pt x="0" y="260500"/>
                </a:lnTo>
                <a:lnTo>
                  <a:pt x="0" y="0"/>
                </a:lnTo>
                <a:close/>
              </a:path>
            </a:pathLst>
          </a:custGeom>
          <a:blipFill>
            <a:blip r:embed="rId4">
              <a:alphaModFix amt="70000"/>
              <a:extLst>
                <a:ext uri="{96DAC541-7B7A-43D3-8B79-37D633B846F1}">
                  <asvg:svgBlip xmlns:asvg="http://schemas.microsoft.com/office/drawing/2016/SVG/main" r:embed="rId5"/>
                </a:ext>
              </a:extLst>
            </a:blip>
            <a:stretch>
              <a:fillRect l="0" t="0" r="0" b="0"/>
            </a:stretch>
          </a:blipFill>
        </p:spPr>
      </p:sp>
      <p:sp>
        <p:nvSpPr>
          <p:cNvPr name="TextBox 19" id="19"/>
          <p:cNvSpPr txBox="true"/>
          <p:nvPr/>
        </p:nvSpPr>
        <p:spPr>
          <a:xfrm rot="0">
            <a:off x="1387929" y="5243639"/>
            <a:ext cx="6252404" cy="352425"/>
          </a:xfrm>
          <a:prstGeom prst="rect">
            <a:avLst/>
          </a:prstGeom>
        </p:spPr>
        <p:txBody>
          <a:bodyPr anchor="t" rtlCol="false" tIns="0" lIns="0" bIns="0" rIns="0">
            <a:spAutoFit/>
          </a:bodyPr>
          <a:lstStyle/>
          <a:p>
            <a:pPr algn="l">
              <a:lnSpc>
                <a:spcPts val="2880"/>
              </a:lnSpc>
            </a:pPr>
            <a:r>
              <a:rPr lang="en-US" sz="2400" b="true">
                <a:solidFill>
                  <a:srgbClr val="FEFEFE"/>
                </a:solidFill>
                <a:latin typeface="Proxima Nova Bold"/>
                <a:ea typeface="Proxima Nova Bold"/>
                <a:cs typeface="Proxima Nova Bold"/>
                <a:sym typeface="Proxima Nova Bold"/>
              </a:rPr>
              <a:t>Agnosticismo de dispositivos</a:t>
            </a:r>
          </a:p>
        </p:txBody>
      </p:sp>
      <p:sp>
        <p:nvSpPr>
          <p:cNvPr name="TextBox 20" id="20"/>
          <p:cNvSpPr txBox="true"/>
          <p:nvPr/>
        </p:nvSpPr>
        <p:spPr>
          <a:xfrm rot="0">
            <a:off x="1028700" y="2639269"/>
            <a:ext cx="6918722" cy="1938147"/>
          </a:xfrm>
          <a:prstGeom prst="rect">
            <a:avLst/>
          </a:prstGeom>
        </p:spPr>
        <p:txBody>
          <a:bodyPr anchor="t" rtlCol="false" tIns="0" lIns="0" bIns="0" rIns="0">
            <a:spAutoFit/>
          </a:bodyPr>
          <a:lstStyle/>
          <a:p>
            <a:pPr algn="l">
              <a:lnSpc>
                <a:spcPts val="3144"/>
              </a:lnSpc>
            </a:pPr>
            <a:r>
              <a:rPr lang="en-US" sz="2400">
                <a:solidFill>
                  <a:srgbClr val="FEFEFE"/>
                </a:solidFill>
                <a:latin typeface="Proxima Nova"/>
                <a:ea typeface="Proxima Nova"/>
                <a:cs typeface="Proxima Nova"/>
                <a:sym typeface="Proxima Nova"/>
              </a:rPr>
              <a:t>Recopile fácilmente datos telemáticos a través </a:t>
            </a:r>
          </a:p>
          <a:p>
            <a:pPr algn="l">
              <a:lnSpc>
                <a:spcPts val="3144"/>
              </a:lnSpc>
            </a:pPr>
            <a:r>
              <a:rPr lang="en-US" sz="2400">
                <a:solidFill>
                  <a:srgbClr val="FEFEFE"/>
                </a:solidFill>
                <a:latin typeface="Proxima Nova"/>
                <a:ea typeface="Proxima Nova"/>
                <a:cs typeface="Proxima Nova"/>
                <a:sym typeface="Proxima Nova"/>
              </a:rPr>
              <a:t>de múltiples dispositivos. Gestione, supervise </a:t>
            </a:r>
          </a:p>
          <a:p>
            <a:pPr algn="l">
              <a:lnSpc>
                <a:spcPts val="3144"/>
              </a:lnSpc>
            </a:pPr>
            <a:r>
              <a:rPr lang="en-US" sz="2400">
                <a:solidFill>
                  <a:srgbClr val="FEFEFE"/>
                </a:solidFill>
                <a:latin typeface="Proxima Nova"/>
                <a:ea typeface="Proxima Nova"/>
                <a:cs typeface="Proxima Nova"/>
                <a:sym typeface="Proxima Nova"/>
              </a:rPr>
              <a:t>y solucione los problemas de los datos a distancia en tiempo real, garantizando un flujo ininterrumpido y la máxima eficacia.</a:t>
            </a:r>
          </a:p>
        </p:txBody>
      </p:sp>
      <p:sp>
        <p:nvSpPr>
          <p:cNvPr name="TextBox 21" id="21"/>
          <p:cNvSpPr txBox="true"/>
          <p:nvPr/>
        </p:nvSpPr>
        <p:spPr>
          <a:xfrm rot="0">
            <a:off x="1028700" y="1744315"/>
            <a:ext cx="6054275" cy="714375"/>
          </a:xfrm>
          <a:prstGeom prst="rect">
            <a:avLst/>
          </a:prstGeom>
        </p:spPr>
        <p:txBody>
          <a:bodyPr anchor="t" rtlCol="false" tIns="0" lIns="0" bIns="0" rIns="0">
            <a:spAutoFit/>
          </a:bodyPr>
          <a:lstStyle/>
          <a:p>
            <a:pPr algn="l">
              <a:lnSpc>
                <a:spcPts val="5759"/>
              </a:lnSpc>
              <a:spcBef>
                <a:spcPct val="0"/>
              </a:spcBef>
            </a:pPr>
            <a:r>
              <a:rPr lang="en-US" b="true" sz="4800">
                <a:solidFill>
                  <a:srgbClr val="FEFEFE"/>
                </a:solidFill>
                <a:latin typeface="Proxima Nova Bold"/>
                <a:ea typeface="Proxima Nova Bold"/>
                <a:cs typeface="Proxima Nova Bold"/>
                <a:sym typeface="Proxima Nova Bold"/>
              </a:rPr>
              <a:t>Recolección de datos</a:t>
            </a:r>
          </a:p>
        </p:txBody>
      </p:sp>
    </p:spTree>
  </p:cSld>
  <p:clrMapOvr>
    <a:masterClrMapping/>
  </p:clrMapOvr>
  <p:transition spd="slow">
    <p:push dir="l"/>
  </p:transition>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59766" y="-141011"/>
            <a:ext cx="18288200" cy="10287000"/>
          </a:xfrm>
          <a:custGeom>
            <a:avLst/>
            <a:gdLst/>
            <a:ahLst/>
            <a:cxnLst/>
            <a:rect r="r" b="b" t="t" l="l"/>
            <a:pathLst>
              <a:path h="10287000" w="18288200">
                <a:moveTo>
                  <a:pt x="0" y="0"/>
                </a:moveTo>
                <a:lnTo>
                  <a:pt x="18288200" y="0"/>
                </a:lnTo>
                <a:lnTo>
                  <a:pt x="18288200" y="10287000"/>
                </a:lnTo>
                <a:lnTo>
                  <a:pt x="0" y="10287000"/>
                </a:lnTo>
                <a:lnTo>
                  <a:pt x="0" y="0"/>
                </a:lnTo>
                <a:close/>
              </a:path>
            </a:pathLst>
          </a:custGeom>
          <a:blipFill>
            <a:blip r:embed="rId3"/>
            <a:stretch>
              <a:fillRect l="0" t="0" r="-1221" b="-1222"/>
            </a:stretch>
          </a:blipFill>
        </p:spPr>
      </p:sp>
      <p:grpSp>
        <p:nvGrpSpPr>
          <p:cNvPr name="Group 3" id="3"/>
          <p:cNvGrpSpPr/>
          <p:nvPr/>
        </p:nvGrpSpPr>
        <p:grpSpPr>
          <a:xfrm rot="0">
            <a:off x="1050810" y="1117646"/>
            <a:ext cx="2610997" cy="472945"/>
            <a:chOff x="0" y="0"/>
            <a:chExt cx="667068" cy="120830"/>
          </a:xfrm>
        </p:grpSpPr>
        <p:sp>
          <p:nvSpPr>
            <p:cNvPr name="Freeform 4" id="4"/>
            <p:cNvSpPr/>
            <p:nvPr/>
          </p:nvSpPr>
          <p:spPr>
            <a:xfrm flipH="false" flipV="false" rot="0">
              <a:off x="0" y="0"/>
              <a:ext cx="667068" cy="120830"/>
            </a:xfrm>
            <a:custGeom>
              <a:avLst/>
              <a:gdLst/>
              <a:ahLst/>
              <a:cxnLst/>
              <a:rect r="r" b="b" t="t" l="l"/>
              <a:pathLst>
                <a:path h="120830" w="667068">
                  <a:moveTo>
                    <a:pt x="29651" y="0"/>
                  </a:moveTo>
                  <a:lnTo>
                    <a:pt x="637417" y="0"/>
                  </a:lnTo>
                  <a:cubicBezTo>
                    <a:pt x="653793" y="0"/>
                    <a:pt x="667068" y="13275"/>
                    <a:pt x="667068" y="29651"/>
                  </a:cubicBezTo>
                  <a:lnTo>
                    <a:pt x="667068" y="91179"/>
                  </a:lnTo>
                  <a:cubicBezTo>
                    <a:pt x="667068" y="107555"/>
                    <a:pt x="653793" y="120830"/>
                    <a:pt x="637417" y="120830"/>
                  </a:cubicBezTo>
                  <a:lnTo>
                    <a:pt x="29651" y="120830"/>
                  </a:lnTo>
                  <a:cubicBezTo>
                    <a:pt x="13275" y="120830"/>
                    <a:pt x="0" y="107555"/>
                    <a:pt x="0" y="91179"/>
                  </a:cubicBezTo>
                  <a:lnTo>
                    <a:pt x="0" y="29651"/>
                  </a:lnTo>
                  <a:cubicBezTo>
                    <a:pt x="0" y="13275"/>
                    <a:pt x="13275" y="0"/>
                    <a:pt x="29651" y="0"/>
                  </a:cubicBezTo>
                  <a:close/>
                </a:path>
              </a:pathLst>
            </a:custGeom>
            <a:solidFill>
              <a:srgbClr val="CAE9FF"/>
            </a:solidFill>
          </p:spPr>
        </p:sp>
        <p:sp>
          <p:nvSpPr>
            <p:cNvPr name="TextBox 5" id="5"/>
            <p:cNvSpPr txBox="true"/>
            <p:nvPr/>
          </p:nvSpPr>
          <p:spPr>
            <a:xfrm>
              <a:off x="0" y="-28575"/>
              <a:ext cx="667068"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Recopilación de datos</a:t>
              </a:r>
            </a:p>
          </p:txBody>
        </p:sp>
      </p:grpSp>
      <p:sp>
        <p:nvSpPr>
          <p:cNvPr name="Freeform 6" id="6"/>
          <p:cNvSpPr/>
          <p:nvPr/>
        </p:nvSpPr>
        <p:spPr>
          <a:xfrm flipH="false" flipV="false" rot="0">
            <a:off x="743743" y="3791794"/>
            <a:ext cx="8895734" cy="4792576"/>
          </a:xfrm>
          <a:custGeom>
            <a:avLst/>
            <a:gdLst/>
            <a:ahLst/>
            <a:cxnLst/>
            <a:rect r="r" b="b" t="t" l="l"/>
            <a:pathLst>
              <a:path h="4792576" w="8895734">
                <a:moveTo>
                  <a:pt x="0" y="0"/>
                </a:moveTo>
                <a:lnTo>
                  <a:pt x="8895734" y="0"/>
                </a:lnTo>
                <a:lnTo>
                  <a:pt x="8895734" y="4792576"/>
                </a:lnTo>
                <a:lnTo>
                  <a:pt x="0" y="4792576"/>
                </a:lnTo>
                <a:lnTo>
                  <a:pt x="0" y="0"/>
                </a:lnTo>
                <a:close/>
              </a:path>
            </a:pathLst>
          </a:custGeom>
          <a:blipFill>
            <a:blip r:embed="rId4"/>
            <a:stretch>
              <a:fillRect l="0" t="0" r="0" b="0"/>
            </a:stretch>
          </a:blipFill>
        </p:spPr>
      </p:sp>
      <p:grpSp>
        <p:nvGrpSpPr>
          <p:cNvPr name="Group 7" id="7"/>
          <p:cNvGrpSpPr/>
          <p:nvPr/>
        </p:nvGrpSpPr>
        <p:grpSpPr>
          <a:xfrm rot="0">
            <a:off x="6417371" y="5454205"/>
            <a:ext cx="5453258" cy="4028594"/>
            <a:chOff x="0" y="0"/>
            <a:chExt cx="7271010" cy="5371459"/>
          </a:xfrm>
        </p:grpSpPr>
        <p:sp>
          <p:nvSpPr>
            <p:cNvPr name="Freeform 8" id="8"/>
            <p:cNvSpPr/>
            <p:nvPr/>
          </p:nvSpPr>
          <p:spPr>
            <a:xfrm flipH="false" flipV="false" rot="0">
              <a:off x="0" y="0"/>
              <a:ext cx="7271010" cy="5371459"/>
            </a:xfrm>
            <a:custGeom>
              <a:avLst/>
              <a:gdLst/>
              <a:ahLst/>
              <a:cxnLst/>
              <a:rect r="r" b="b" t="t" l="l"/>
              <a:pathLst>
                <a:path h="5371459" w="7271010">
                  <a:moveTo>
                    <a:pt x="0" y="0"/>
                  </a:moveTo>
                  <a:lnTo>
                    <a:pt x="7271010" y="0"/>
                  </a:lnTo>
                  <a:lnTo>
                    <a:pt x="7271010" y="5371459"/>
                  </a:lnTo>
                  <a:lnTo>
                    <a:pt x="0" y="5371459"/>
                  </a:lnTo>
                  <a:lnTo>
                    <a:pt x="0" y="0"/>
                  </a:lnTo>
                  <a:close/>
                </a:path>
              </a:pathLst>
            </a:custGeom>
            <a:blipFill>
              <a:blip r:embed="rId5"/>
              <a:stretch>
                <a:fillRect l="0" t="0" r="0" b="0"/>
              </a:stretch>
            </a:blipFill>
          </p:spPr>
        </p:sp>
        <p:sp>
          <p:nvSpPr>
            <p:cNvPr name="Freeform 9" id="9"/>
            <p:cNvSpPr/>
            <p:nvPr/>
          </p:nvSpPr>
          <p:spPr>
            <a:xfrm flipH="false" flipV="false" rot="0">
              <a:off x="648882" y="328145"/>
              <a:ext cx="6283011" cy="4586096"/>
            </a:xfrm>
            <a:custGeom>
              <a:avLst/>
              <a:gdLst/>
              <a:ahLst/>
              <a:cxnLst/>
              <a:rect r="r" b="b" t="t" l="l"/>
              <a:pathLst>
                <a:path h="4586096" w="6283011">
                  <a:moveTo>
                    <a:pt x="0" y="0"/>
                  </a:moveTo>
                  <a:lnTo>
                    <a:pt x="6283011" y="0"/>
                  </a:lnTo>
                  <a:lnTo>
                    <a:pt x="6283011" y="4586096"/>
                  </a:lnTo>
                  <a:lnTo>
                    <a:pt x="0" y="4586096"/>
                  </a:lnTo>
                  <a:lnTo>
                    <a:pt x="0" y="0"/>
                  </a:lnTo>
                  <a:close/>
                </a:path>
              </a:pathLst>
            </a:custGeom>
            <a:blipFill>
              <a:blip r:embed="rId6"/>
              <a:stretch>
                <a:fillRect l="-6268" t="-5872" r="-10762" b="-9969"/>
              </a:stretch>
            </a:blipFill>
          </p:spPr>
        </p:sp>
      </p:grpSp>
      <p:sp>
        <p:nvSpPr>
          <p:cNvPr name="TextBox 10" id="10"/>
          <p:cNvSpPr txBox="true"/>
          <p:nvPr/>
        </p:nvSpPr>
        <p:spPr>
          <a:xfrm rot="0">
            <a:off x="1028700" y="2572594"/>
            <a:ext cx="8610777" cy="1076325"/>
          </a:xfrm>
          <a:prstGeom prst="rect">
            <a:avLst/>
          </a:prstGeom>
        </p:spPr>
        <p:txBody>
          <a:bodyPr anchor="t" rtlCol="false" tIns="0" lIns="0" bIns="0" rIns="0">
            <a:spAutoFit/>
          </a:bodyPr>
          <a:lstStyle/>
          <a:p>
            <a:pPr algn="l">
              <a:lnSpc>
                <a:spcPts val="2880"/>
              </a:lnSpc>
            </a:pPr>
            <a:r>
              <a:rPr lang="en-US" sz="2400">
                <a:solidFill>
                  <a:srgbClr val="28323A"/>
                </a:solidFill>
                <a:latin typeface="Proxima Nova"/>
                <a:ea typeface="Proxima Nova"/>
                <a:cs typeface="Proxima Nova"/>
                <a:sym typeface="Proxima Nova"/>
              </a:rPr>
              <a:t>Obtenga datos de múltiples dispositivos en un solo lugar. Supervise activos, vehículos y condiciones ambientales </a:t>
            </a:r>
          </a:p>
          <a:p>
            <a:pPr algn="l">
              <a:lnSpc>
                <a:spcPts val="2880"/>
              </a:lnSpc>
              <a:spcBef>
                <a:spcPct val="0"/>
              </a:spcBef>
            </a:pPr>
            <a:r>
              <a:rPr lang="en-US" sz="2400">
                <a:solidFill>
                  <a:srgbClr val="28323A"/>
                </a:solidFill>
                <a:latin typeface="Proxima Nova"/>
                <a:ea typeface="Proxima Nova"/>
                <a:cs typeface="Proxima Nova"/>
                <a:sym typeface="Proxima Nova"/>
              </a:rPr>
              <a:t>de forma eficaz, adaptándose a sus necesidades operativas.</a:t>
            </a:r>
          </a:p>
        </p:txBody>
      </p:sp>
      <p:sp>
        <p:nvSpPr>
          <p:cNvPr name="TextBox 11" id="11"/>
          <p:cNvSpPr txBox="true"/>
          <p:nvPr/>
        </p:nvSpPr>
        <p:spPr>
          <a:xfrm rot="0">
            <a:off x="1028700" y="1744315"/>
            <a:ext cx="9827746" cy="714375"/>
          </a:xfrm>
          <a:prstGeom prst="rect">
            <a:avLst/>
          </a:prstGeom>
        </p:spPr>
        <p:txBody>
          <a:bodyPr anchor="t" rtlCol="false" tIns="0" lIns="0" bIns="0" rIns="0">
            <a:spAutoFit/>
          </a:bodyPr>
          <a:lstStyle/>
          <a:p>
            <a:pPr algn="l">
              <a:lnSpc>
                <a:spcPts val="5759"/>
              </a:lnSpc>
              <a:spcBef>
                <a:spcPct val="0"/>
              </a:spcBef>
            </a:pPr>
            <a:r>
              <a:rPr lang="en-US" b="true" sz="4800">
                <a:solidFill>
                  <a:srgbClr val="000000"/>
                </a:solidFill>
                <a:latin typeface="Proxima Nova Bold"/>
                <a:ea typeface="Proxima Nova Bold"/>
                <a:cs typeface="Proxima Nova Bold"/>
                <a:sym typeface="Proxima Nova Bold"/>
              </a:rPr>
              <a:t>Agnosticismo de dispositivos</a:t>
            </a:r>
          </a:p>
        </p:txBody>
      </p:sp>
      <p:sp>
        <p:nvSpPr>
          <p:cNvPr name="TextBox 12" id="12"/>
          <p:cNvSpPr txBox="true"/>
          <p:nvPr/>
        </p:nvSpPr>
        <p:spPr>
          <a:xfrm rot="0">
            <a:off x="12746226" y="1203051"/>
            <a:ext cx="3960350" cy="529053"/>
          </a:xfrm>
          <a:prstGeom prst="rect">
            <a:avLst/>
          </a:prstGeom>
        </p:spPr>
        <p:txBody>
          <a:bodyPr anchor="t" rtlCol="false" tIns="0" lIns="0" bIns="0" rIns="0">
            <a:spAutoFit/>
          </a:bodyPr>
          <a:lstStyle/>
          <a:p>
            <a:pPr algn="ctr">
              <a:lnSpc>
                <a:spcPts val="4165"/>
              </a:lnSpc>
              <a:spcBef>
                <a:spcPct val="0"/>
              </a:spcBef>
            </a:pPr>
            <a:r>
              <a:rPr lang="en-US" b="true" sz="3471">
                <a:solidFill>
                  <a:srgbClr val="000000"/>
                </a:solidFill>
                <a:latin typeface="Proxima Nova Bold"/>
                <a:ea typeface="Proxima Nova Bold"/>
                <a:cs typeface="Proxima Nova Bold"/>
                <a:sym typeface="Proxima Nova Bold"/>
              </a:rPr>
              <a:t>localizadores GPS</a:t>
            </a:r>
          </a:p>
        </p:txBody>
      </p:sp>
      <p:sp>
        <p:nvSpPr>
          <p:cNvPr name="TextBox 13" id="13"/>
          <p:cNvSpPr txBox="true"/>
          <p:nvPr/>
        </p:nvSpPr>
        <p:spPr>
          <a:xfrm rot="0">
            <a:off x="12894520" y="2858260"/>
            <a:ext cx="4152201" cy="352425"/>
          </a:xfrm>
          <a:prstGeom prst="rect">
            <a:avLst/>
          </a:prstGeom>
        </p:spPr>
        <p:txBody>
          <a:bodyPr anchor="t" rtlCol="false" tIns="0" lIns="0" bIns="0" rIns="0">
            <a:spAutoFit/>
          </a:bodyPr>
          <a:lstStyle/>
          <a:p>
            <a:pPr algn="just">
              <a:lnSpc>
                <a:spcPts val="2879"/>
              </a:lnSpc>
            </a:pPr>
            <a:r>
              <a:rPr lang="en-US" b="true" sz="2400">
                <a:solidFill>
                  <a:srgbClr val="737373"/>
                </a:solidFill>
                <a:latin typeface="Proxima Nova Bold"/>
                <a:ea typeface="Proxima Nova Bold"/>
                <a:cs typeface="Proxima Nova Bold"/>
                <a:sym typeface="Proxima Nova Bold"/>
              </a:rPr>
              <a:t>dispositivos compatibles</a:t>
            </a:r>
          </a:p>
        </p:txBody>
      </p:sp>
      <p:sp>
        <p:nvSpPr>
          <p:cNvPr name="TextBox 14" id="14"/>
          <p:cNvSpPr txBox="true"/>
          <p:nvPr/>
        </p:nvSpPr>
        <p:spPr>
          <a:xfrm rot="0">
            <a:off x="12894520" y="1589229"/>
            <a:ext cx="2889827" cy="1387914"/>
          </a:xfrm>
          <a:prstGeom prst="rect">
            <a:avLst/>
          </a:prstGeom>
        </p:spPr>
        <p:txBody>
          <a:bodyPr anchor="t" rtlCol="false" tIns="0" lIns="0" bIns="0" rIns="0">
            <a:spAutoFit/>
          </a:bodyPr>
          <a:lstStyle/>
          <a:p>
            <a:pPr algn="ctr">
              <a:lnSpc>
                <a:spcPts val="11337"/>
              </a:lnSpc>
              <a:spcBef>
                <a:spcPct val="0"/>
              </a:spcBef>
            </a:pPr>
            <a:r>
              <a:rPr lang="en-US" b="true" sz="8215">
                <a:solidFill>
                  <a:srgbClr val="1090CF"/>
                </a:solidFill>
                <a:latin typeface="Proxima Nova Bold"/>
                <a:ea typeface="Proxima Nova Bold"/>
                <a:cs typeface="Proxima Nova Bold"/>
                <a:sym typeface="Proxima Nova Bold"/>
              </a:rPr>
              <a:t>1600+</a:t>
            </a:r>
          </a:p>
        </p:txBody>
      </p:sp>
      <p:sp>
        <p:nvSpPr>
          <p:cNvPr name="TextBox 15" id="15"/>
          <p:cNvSpPr txBox="true"/>
          <p:nvPr/>
        </p:nvSpPr>
        <p:spPr>
          <a:xfrm rot="0">
            <a:off x="12894520" y="6944627"/>
            <a:ext cx="4768017" cy="523875"/>
          </a:xfrm>
          <a:prstGeom prst="rect">
            <a:avLst/>
          </a:prstGeom>
        </p:spPr>
        <p:txBody>
          <a:bodyPr anchor="t" rtlCol="false" tIns="0" lIns="0" bIns="0" rIns="0">
            <a:spAutoFit/>
          </a:bodyPr>
          <a:lstStyle/>
          <a:p>
            <a:pPr algn="l">
              <a:lnSpc>
                <a:spcPts val="4165"/>
              </a:lnSpc>
              <a:spcBef>
                <a:spcPct val="0"/>
              </a:spcBef>
            </a:pPr>
            <a:r>
              <a:rPr lang="en-US" b="true" sz="3471">
                <a:solidFill>
                  <a:srgbClr val="000000"/>
                </a:solidFill>
                <a:latin typeface="Proxima Nova Bold"/>
                <a:ea typeface="Proxima Nova Bold"/>
                <a:cs typeface="Proxima Nova Bold"/>
                <a:sym typeface="Proxima Nova Bold"/>
              </a:rPr>
              <a:t>Sensores de telemetría</a:t>
            </a:r>
          </a:p>
        </p:txBody>
      </p:sp>
      <p:sp>
        <p:nvSpPr>
          <p:cNvPr name="TextBox 16" id="16"/>
          <p:cNvSpPr txBox="true"/>
          <p:nvPr/>
        </p:nvSpPr>
        <p:spPr>
          <a:xfrm rot="0">
            <a:off x="13414906" y="7754252"/>
            <a:ext cx="3143376" cy="352425"/>
          </a:xfrm>
          <a:prstGeom prst="rect">
            <a:avLst/>
          </a:prstGeom>
        </p:spPr>
        <p:txBody>
          <a:bodyPr anchor="t" rtlCol="false" tIns="0" lIns="0" bIns="0" rIns="0">
            <a:spAutoFit/>
          </a:bodyPr>
          <a:lstStyle/>
          <a:p>
            <a:pPr algn="just">
              <a:lnSpc>
                <a:spcPts val="2879"/>
              </a:lnSpc>
            </a:pPr>
            <a:r>
              <a:rPr lang="en-US" b="true" sz="2400">
                <a:solidFill>
                  <a:srgbClr val="737373"/>
                </a:solidFill>
                <a:latin typeface="Proxima Nova Bold"/>
                <a:ea typeface="Proxima Nova Bold"/>
                <a:cs typeface="Proxima Nova Bold"/>
                <a:sym typeface="Proxima Nova Bold"/>
              </a:rPr>
              <a:t>Sensores integrados</a:t>
            </a:r>
          </a:p>
        </p:txBody>
      </p:sp>
      <p:sp>
        <p:nvSpPr>
          <p:cNvPr name="TextBox 17" id="17"/>
          <p:cNvSpPr txBox="true"/>
          <p:nvPr/>
        </p:nvSpPr>
        <p:spPr>
          <a:xfrm rot="0">
            <a:off x="13414906" y="8403333"/>
            <a:ext cx="2911831" cy="352425"/>
          </a:xfrm>
          <a:prstGeom prst="rect">
            <a:avLst/>
          </a:prstGeom>
        </p:spPr>
        <p:txBody>
          <a:bodyPr anchor="t" rtlCol="false" tIns="0" lIns="0" bIns="0" rIns="0">
            <a:spAutoFit/>
          </a:bodyPr>
          <a:lstStyle/>
          <a:p>
            <a:pPr algn="just">
              <a:lnSpc>
                <a:spcPts val="2879"/>
              </a:lnSpc>
            </a:pPr>
            <a:r>
              <a:rPr lang="en-US" b="true" sz="2400">
                <a:solidFill>
                  <a:srgbClr val="737373"/>
                </a:solidFill>
                <a:latin typeface="Proxima Nova Bold"/>
                <a:ea typeface="Proxima Nova Bold"/>
                <a:cs typeface="Proxima Nova Bold"/>
                <a:sym typeface="Proxima Nova Bold"/>
              </a:rPr>
              <a:t>Sensores externos</a:t>
            </a:r>
          </a:p>
        </p:txBody>
      </p:sp>
      <p:sp>
        <p:nvSpPr>
          <p:cNvPr name="TextBox 18" id="18"/>
          <p:cNvSpPr txBox="true"/>
          <p:nvPr/>
        </p:nvSpPr>
        <p:spPr>
          <a:xfrm rot="0">
            <a:off x="12909868" y="4162590"/>
            <a:ext cx="4429324" cy="523875"/>
          </a:xfrm>
          <a:prstGeom prst="rect">
            <a:avLst/>
          </a:prstGeom>
        </p:spPr>
        <p:txBody>
          <a:bodyPr anchor="t" rtlCol="false" tIns="0" lIns="0" bIns="0" rIns="0">
            <a:spAutoFit/>
          </a:bodyPr>
          <a:lstStyle/>
          <a:p>
            <a:pPr algn="l">
              <a:lnSpc>
                <a:spcPts val="4165"/>
              </a:lnSpc>
              <a:spcBef>
                <a:spcPct val="0"/>
              </a:spcBef>
            </a:pPr>
            <a:r>
              <a:rPr lang="en-US" b="true" sz="3471">
                <a:solidFill>
                  <a:srgbClr val="000000"/>
                </a:solidFill>
                <a:latin typeface="Proxima Nova Bold"/>
                <a:ea typeface="Proxima Nova Bold"/>
                <a:cs typeface="Proxima Nova Bold"/>
                <a:sym typeface="Proxima Nova Bold"/>
              </a:rPr>
              <a:t>Dispositivos de vídeo</a:t>
            </a:r>
          </a:p>
        </p:txBody>
      </p:sp>
      <p:sp>
        <p:nvSpPr>
          <p:cNvPr name="TextBox 19" id="19"/>
          <p:cNvSpPr txBox="true"/>
          <p:nvPr/>
        </p:nvSpPr>
        <p:spPr>
          <a:xfrm rot="0">
            <a:off x="13414906" y="4967545"/>
            <a:ext cx="3780961" cy="352425"/>
          </a:xfrm>
          <a:prstGeom prst="rect">
            <a:avLst/>
          </a:prstGeom>
        </p:spPr>
        <p:txBody>
          <a:bodyPr anchor="t" rtlCol="false" tIns="0" lIns="0" bIns="0" rIns="0">
            <a:spAutoFit/>
          </a:bodyPr>
          <a:lstStyle/>
          <a:p>
            <a:pPr algn="just">
              <a:lnSpc>
                <a:spcPts val="2879"/>
              </a:lnSpc>
            </a:pPr>
            <a:r>
              <a:rPr lang="en-US" b="true" sz="2400">
                <a:solidFill>
                  <a:srgbClr val="737373"/>
                </a:solidFill>
                <a:latin typeface="Proxima Nova Bold"/>
                <a:ea typeface="Proxima Nova Bold"/>
                <a:cs typeface="Proxima Nova Bold"/>
                <a:sym typeface="Proxima Nova Bold"/>
              </a:rPr>
              <a:t>Cámaras de salpicadero</a:t>
            </a:r>
          </a:p>
        </p:txBody>
      </p:sp>
      <p:grpSp>
        <p:nvGrpSpPr>
          <p:cNvPr name="Group 20" id="20"/>
          <p:cNvGrpSpPr/>
          <p:nvPr/>
        </p:nvGrpSpPr>
        <p:grpSpPr>
          <a:xfrm rot="5410475">
            <a:off x="12948383" y="4991583"/>
            <a:ext cx="263064" cy="285577"/>
            <a:chOff x="0" y="0"/>
            <a:chExt cx="812800" cy="882357"/>
          </a:xfrm>
        </p:grpSpPr>
        <p:sp>
          <p:nvSpPr>
            <p:cNvPr name="Freeform 21" id="21"/>
            <p:cNvSpPr/>
            <p:nvPr/>
          </p:nvSpPr>
          <p:spPr>
            <a:xfrm flipH="false" flipV="false" rot="0">
              <a:off x="0" y="0"/>
              <a:ext cx="812800" cy="882357"/>
            </a:xfrm>
            <a:custGeom>
              <a:avLst/>
              <a:gdLst/>
              <a:ahLst/>
              <a:cxnLst/>
              <a:rect r="r" b="b" t="t" l="l"/>
              <a:pathLst>
                <a:path h="882357" w="812800">
                  <a:moveTo>
                    <a:pt x="406400" y="0"/>
                  </a:moveTo>
                  <a:lnTo>
                    <a:pt x="812800" y="882357"/>
                  </a:lnTo>
                  <a:lnTo>
                    <a:pt x="0" y="882357"/>
                  </a:lnTo>
                  <a:lnTo>
                    <a:pt x="406400" y="0"/>
                  </a:lnTo>
                  <a:close/>
                </a:path>
              </a:pathLst>
            </a:custGeom>
            <a:solidFill>
              <a:srgbClr val="1090CF"/>
            </a:solidFill>
          </p:spPr>
        </p:sp>
        <p:sp>
          <p:nvSpPr>
            <p:cNvPr name="TextBox 22" id="22"/>
            <p:cNvSpPr txBox="true"/>
            <p:nvPr/>
          </p:nvSpPr>
          <p:spPr>
            <a:xfrm>
              <a:off x="127000" y="390616"/>
              <a:ext cx="558800" cy="428716"/>
            </a:xfrm>
            <a:prstGeom prst="rect">
              <a:avLst/>
            </a:prstGeom>
          </p:spPr>
          <p:txBody>
            <a:bodyPr anchor="ctr" rtlCol="false" tIns="58784" lIns="58784" bIns="58784" rIns="58784"/>
            <a:lstStyle/>
            <a:p>
              <a:pPr algn="ctr">
                <a:lnSpc>
                  <a:spcPts val="2400"/>
                </a:lnSpc>
              </a:pPr>
            </a:p>
          </p:txBody>
        </p:sp>
      </p:grpSp>
      <p:sp>
        <p:nvSpPr>
          <p:cNvPr name="TextBox 23" id="23"/>
          <p:cNvSpPr txBox="true"/>
          <p:nvPr/>
        </p:nvSpPr>
        <p:spPr>
          <a:xfrm rot="0">
            <a:off x="13414906" y="5616626"/>
            <a:ext cx="2237462" cy="352425"/>
          </a:xfrm>
          <a:prstGeom prst="rect">
            <a:avLst/>
          </a:prstGeom>
        </p:spPr>
        <p:txBody>
          <a:bodyPr anchor="t" rtlCol="false" tIns="0" lIns="0" bIns="0" rIns="0">
            <a:spAutoFit/>
          </a:bodyPr>
          <a:lstStyle/>
          <a:p>
            <a:pPr algn="just">
              <a:lnSpc>
                <a:spcPts val="2879"/>
              </a:lnSpc>
            </a:pPr>
            <a:r>
              <a:rPr lang="en-US" b="true" sz="2400">
                <a:solidFill>
                  <a:srgbClr val="737373"/>
                </a:solidFill>
                <a:latin typeface="Proxima Nova Bold"/>
                <a:ea typeface="Proxima Nova Bold"/>
                <a:cs typeface="Proxima Nova Bold"/>
                <a:sym typeface="Proxima Nova Bold"/>
              </a:rPr>
              <a:t>MDVR</a:t>
            </a:r>
          </a:p>
        </p:txBody>
      </p:sp>
      <p:grpSp>
        <p:nvGrpSpPr>
          <p:cNvPr name="Group 24" id="24"/>
          <p:cNvGrpSpPr/>
          <p:nvPr/>
        </p:nvGrpSpPr>
        <p:grpSpPr>
          <a:xfrm rot="5410475">
            <a:off x="12956132" y="5632914"/>
            <a:ext cx="263064" cy="301076"/>
            <a:chOff x="0" y="0"/>
            <a:chExt cx="812800" cy="930245"/>
          </a:xfrm>
        </p:grpSpPr>
        <p:sp>
          <p:nvSpPr>
            <p:cNvPr name="Freeform 25" id="25"/>
            <p:cNvSpPr/>
            <p:nvPr/>
          </p:nvSpPr>
          <p:spPr>
            <a:xfrm flipH="false" flipV="false" rot="0">
              <a:off x="0" y="0"/>
              <a:ext cx="812800" cy="930245"/>
            </a:xfrm>
            <a:custGeom>
              <a:avLst/>
              <a:gdLst/>
              <a:ahLst/>
              <a:cxnLst/>
              <a:rect r="r" b="b" t="t" l="l"/>
              <a:pathLst>
                <a:path h="930245" w="812800">
                  <a:moveTo>
                    <a:pt x="406400" y="0"/>
                  </a:moveTo>
                  <a:lnTo>
                    <a:pt x="812800" y="930245"/>
                  </a:lnTo>
                  <a:lnTo>
                    <a:pt x="0" y="930245"/>
                  </a:lnTo>
                  <a:lnTo>
                    <a:pt x="406400" y="0"/>
                  </a:lnTo>
                  <a:close/>
                </a:path>
              </a:pathLst>
            </a:custGeom>
            <a:solidFill>
              <a:srgbClr val="1090CF"/>
            </a:solidFill>
          </p:spPr>
        </p:sp>
        <p:sp>
          <p:nvSpPr>
            <p:cNvPr name="TextBox 26" id="26"/>
            <p:cNvSpPr txBox="true"/>
            <p:nvPr/>
          </p:nvSpPr>
          <p:spPr>
            <a:xfrm>
              <a:off x="127000" y="412850"/>
              <a:ext cx="558800" cy="450950"/>
            </a:xfrm>
            <a:prstGeom prst="rect">
              <a:avLst/>
            </a:prstGeom>
          </p:spPr>
          <p:txBody>
            <a:bodyPr anchor="ctr" rtlCol="false" tIns="58784" lIns="58784" bIns="58784" rIns="58784"/>
            <a:lstStyle/>
            <a:p>
              <a:pPr algn="ctr">
                <a:lnSpc>
                  <a:spcPts val="2400"/>
                </a:lnSpc>
              </a:pPr>
            </a:p>
          </p:txBody>
        </p:sp>
      </p:grpSp>
      <p:sp>
        <p:nvSpPr>
          <p:cNvPr name="AutoShape 27" id="27"/>
          <p:cNvSpPr/>
          <p:nvPr/>
        </p:nvSpPr>
        <p:spPr>
          <a:xfrm>
            <a:off x="12894520" y="3667969"/>
            <a:ext cx="3663762" cy="0"/>
          </a:xfrm>
          <a:prstGeom prst="line">
            <a:avLst/>
          </a:prstGeom>
          <a:ln cap="flat" w="38100">
            <a:solidFill>
              <a:srgbClr val="1090CF"/>
            </a:solidFill>
            <a:prstDash val="solid"/>
            <a:headEnd type="none" len="sm" w="sm"/>
            <a:tailEnd type="none" len="sm" w="sm"/>
          </a:ln>
        </p:spPr>
      </p:sp>
      <p:sp>
        <p:nvSpPr>
          <p:cNvPr name="AutoShape 28" id="28"/>
          <p:cNvSpPr/>
          <p:nvPr/>
        </p:nvSpPr>
        <p:spPr>
          <a:xfrm>
            <a:off x="12894520" y="6435374"/>
            <a:ext cx="3663762" cy="0"/>
          </a:xfrm>
          <a:prstGeom prst="line">
            <a:avLst/>
          </a:prstGeom>
          <a:ln cap="flat" w="38100">
            <a:solidFill>
              <a:srgbClr val="1090CF"/>
            </a:solidFill>
            <a:prstDash val="solid"/>
            <a:headEnd type="none" len="sm" w="sm"/>
            <a:tailEnd type="none" len="sm" w="sm"/>
          </a:ln>
        </p:spPr>
      </p:sp>
      <p:grpSp>
        <p:nvGrpSpPr>
          <p:cNvPr name="Group 29" id="29"/>
          <p:cNvGrpSpPr/>
          <p:nvPr/>
        </p:nvGrpSpPr>
        <p:grpSpPr>
          <a:xfrm rot="0">
            <a:off x="200" y="9712389"/>
            <a:ext cx="18288000" cy="574611"/>
            <a:chOff x="0" y="0"/>
            <a:chExt cx="24384000" cy="766148"/>
          </a:xfrm>
        </p:grpSpPr>
        <p:grpSp>
          <p:nvGrpSpPr>
            <p:cNvPr name="Group 30" id="30"/>
            <p:cNvGrpSpPr/>
            <p:nvPr/>
          </p:nvGrpSpPr>
          <p:grpSpPr>
            <a:xfrm rot="0">
              <a:off x="0" y="0"/>
              <a:ext cx="24384000" cy="766148"/>
              <a:chOff x="0" y="0"/>
              <a:chExt cx="24384000" cy="766148"/>
            </a:xfrm>
          </p:grpSpPr>
          <p:sp>
            <p:nvSpPr>
              <p:cNvPr name="Freeform 31" id="31"/>
              <p:cNvSpPr/>
              <p:nvPr/>
            </p:nvSpPr>
            <p:spPr>
              <a:xfrm flipH="false" flipV="false" rot="0">
                <a:off x="0" y="0"/>
                <a:ext cx="24384000" cy="766099"/>
              </a:xfrm>
              <a:custGeom>
                <a:avLst/>
                <a:gdLst/>
                <a:ahLst/>
                <a:cxnLst/>
                <a:rect r="r" b="b" t="t" l="l"/>
                <a:pathLst>
                  <a:path h="766099" w="24384000">
                    <a:moveTo>
                      <a:pt x="0" y="0"/>
                    </a:moveTo>
                    <a:lnTo>
                      <a:pt x="24384000" y="0"/>
                    </a:lnTo>
                    <a:lnTo>
                      <a:pt x="24384000" y="766099"/>
                    </a:lnTo>
                    <a:lnTo>
                      <a:pt x="0" y="766099"/>
                    </a:lnTo>
                    <a:close/>
                  </a:path>
                </a:pathLst>
              </a:custGeom>
              <a:solidFill>
                <a:srgbClr val="1D96DB"/>
              </a:solidFill>
            </p:spPr>
          </p:sp>
        </p:grpSp>
        <p:sp>
          <p:nvSpPr>
            <p:cNvPr name="Freeform 32" id="32"/>
            <p:cNvSpPr/>
            <p:nvPr/>
          </p:nvSpPr>
          <p:spPr>
            <a:xfrm flipH="false" flipV="false" rot="0">
              <a:off x="22199679" y="209408"/>
              <a:ext cx="1618927" cy="347333"/>
            </a:xfrm>
            <a:custGeom>
              <a:avLst/>
              <a:gdLst/>
              <a:ahLst/>
              <a:cxnLst/>
              <a:rect r="r" b="b" t="t" l="l"/>
              <a:pathLst>
                <a:path h="347333" w="1618927">
                  <a:moveTo>
                    <a:pt x="0" y="0"/>
                  </a:moveTo>
                  <a:lnTo>
                    <a:pt x="1618926" y="0"/>
                  </a:lnTo>
                  <a:lnTo>
                    <a:pt x="1618926" y="347333"/>
                  </a:lnTo>
                  <a:lnTo>
                    <a:pt x="0" y="347333"/>
                  </a:lnTo>
                  <a:lnTo>
                    <a:pt x="0" y="0"/>
                  </a:lnTo>
                  <a:close/>
                </a:path>
              </a:pathLst>
            </a:custGeom>
            <a:blipFill>
              <a:blip r:embed="rId7">
                <a:alphaModFix amt="70000"/>
                <a:extLst>
                  <a:ext uri="{96DAC541-7B7A-43D3-8B79-37D633B846F1}">
                    <asvg:svgBlip xmlns:asvg="http://schemas.microsoft.com/office/drawing/2016/SVG/main" r:embed="rId8"/>
                  </a:ext>
                </a:extLst>
              </a:blip>
              <a:stretch>
                <a:fillRect l="0" t="0" r="0" b="0"/>
              </a:stretch>
            </a:blipFill>
          </p:spPr>
        </p:sp>
      </p:grpSp>
      <p:grpSp>
        <p:nvGrpSpPr>
          <p:cNvPr name="Group 33" id="33"/>
          <p:cNvGrpSpPr/>
          <p:nvPr/>
        </p:nvGrpSpPr>
        <p:grpSpPr>
          <a:xfrm rot="5410475">
            <a:off x="12938858" y="7781530"/>
            <a:ext cx="263064" cy="285577"/>
            <a:chOff x="0" y="0"/>
            <a:chExt cx="812800" cy="882357"/>
          </a:xfrm>
        </p:grpSpPr>
        <p:sp>
          <p:nvSpPr>
            <p:cNvPr name="Freeform 34" id="34"/>
            <p:cNvSpPr/>
            <p:nvPr/>
          </p:nvSpPr>
          <p:spPr>
            <a:xfrm flipH="false" flipV="false" rot="0">
              <a:off x="0" y="0"/>
              <a:ext cx="812800" cy="882357"/>
            </a:xfrm>
            <a:custGeom>
              <a:avLst/>
              <a:gdLst/>
              <a:ahLst/>
              <a:cxnLst/>
              <a:rect r="r" b="b" t="t" l="l"/>
              <a:pathLst>
                <a:path h="882357" w="812800">
                  <a:moveTo>
                    <a:pt x="406400" y="0"/>
                  </a:moveTo>
                  <a:lnTo>
                    <a:pt x="812800" y="882357"/>
                  </a:lnTo>
                  <a:lnTo>
                    <a:pt x="0" y="882357"/>
                  </a:lnTo>
                  <a:lnTo>
                    <a:pt x="406400" y="0"/>
                  </a:lnTo>
                  <a:close/>
                </a:path>
              </a:pathLst>
            </a:custGeom>
            <a:solidFill>
              <a:srgbClr val="1090CF"/>
            </a:solidFill>
          </p:spPr>
        </p:sp>
        <p:sp>
          <p:nvSpPr>
            <p:cNvPr name="TextBox 35" id="35"/>
            <p:cNvSpPr txBox="true"/>
            <p:nvPr/>
          </p:nvSpPr>
          <p:spPr>
            <a:xfrm>
              <a:off x="127000" y="390616"/>
              <a:ext cx="558800" cy="428716"/>
            </a:xfrm>
            <a:prstGeom prst="rect">
              <a:avLst/>
            </a:prstGeom>
          </p:spPr>
          <p:txBody>
            <a:bodyPr anchor="ctr" rtlCol="false" tIns="58784" lIns="58784" bIns="58784" rIns="58784"/>
            <a:lstStyle/>
            <a:p>
              <a:pPr algn="ctr">
                <a:lnSpc>
                  <a:spcPts val="2400"/>
                </a:lnSpc>
              </a:pPr>
            </a:p>
          </p:txBody>
        </p:sp>
      </p:grpSp>
      <p:grpSp>
        <p:nvGrpSpPr>
          <p:cNvPr name="Group 36" id="36"/>
          <p:cNvGrpSpPr/>
          <p:nvPr/>
        </p:nvGrpSpPr>
        <p:grpSpPr>
          <a:xfrm rot="5410475">
            <a:off x="12946607" y="8422862"/>
            <a:ext cx="263064" cy="301076"/>
            <a:chOff x="0" y="0"/>
            <a:chExt cx="812800" cy="930245"/>
          </a:xfrm>
        </p:grpSpPr>
        <p:sp>
          <p:nvSpPr>
            <p:cNvPr name="Freeform 37" id="37"/>
            <p:cNvSpPr/>
            <p:nvPr/>
          </p:nvSpPr>
          <p:spPr>
            <a:xfrm flipH="false" flipV="false" rot="0">
              <a:off x="0" y="0"/>
              <a:ext cx="812800" cy="930245"/>
            </a:xfrm>
            <a:custGeom>
              <a:avLst/>
              <a:gdLst/>
              <a:ahLst/>
              <a:cxnLst/>
              <a:rect r="r" b="b" t="t" l="l"/>
              <a:pathLst>
                <a:path h="930245" w="812800">
                  <a:moveTo>
                    <a:pt x="406400" y="0"/>
                  </a:moveTo>
                  <a:lnTo>
                    <a:pt x="812800" y="930245"/>
                  </a:lnTo>
                  <a:lnTo>
                    <a:pt x="0" y="930245"/>
                  </a:lnTo>
                  <a:lnTo>
                    <a:pt x="406400" y="0"/>
                  </a:lnTo>
                  <a:close/>
                </a:path>
              </a:pathLst>
            </a:custGeom>
            <a:solidFill>
              <a:srgbClr val="1090CF"/>
            </a:solidFill>
          </p:spPr>
        </p:sp>
        <p:sp>
          <p:nvSpPr>
            <p:cNvPr name="TextBox 38" id="38"/>
            <p:cNvSpPr txBox="true"/>
            <p:nvPr/>
          </p:nvSpPr>
          <p:spPr>
            <a:xfrm>
              <a:off x="127000" y="412850"/>
              <a:ext cx="558800" cy="450950"/>
            </a:xfrm>
            <a:prstGeom prst="rect">
              <a:avLst/>
            </a:prstGeom>
          </p:spPr>
          <p:txBody>
            <a:bodyPr anchor="ctr" rtlCol="false" tIns="58784" lIns="58784" bIns="58784" rIns="58784"/>
            <a:lstStyle/>
            <a:p>
              <a:pPr algn="ctr">
                <a:lnSpc>
                  <a:spcPts val="2400"/>
                </a:lnSpc>
              </a:pPr>
            </a:p>
          </p:txBody>
        </p:sp>
      </p:grpSp>
    </p:spTree>
  </p:cSld>
  <p:clrMapOvr>
    <a:masterClrMapping/>
  </p:clrMapOvr>
  <p:transition spd="slow">
    <p:push dir="l"/>
  </p:transition>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00" y="0"/>
            <a:ext cx="18288200" cy="10287000"/>
          </a:xfrm>
          <a:custGeom>
            <a:avLst/>
            <a:gdLst/>
            <a:ahLst/>
            <a:cxnLst/>
            <a:rect r="r" b="b" t="t" l="l"/>
            <a:pathLst>
              <a:path h="10287000" w="18288200">
                <a:moveTo>
                  <a:pt x="0" y="0"/>
                </a:moveTo>
                <a:lnTo>
                  <a:pt x="18288200" y="0"/>
                </a:lnTo>
                <a:lnTo>
                  <a:pt x="18288200" y="10287000"/>
                </a:lnTo>
                <a:lnTo>
                  <a:pt x="0" y="10287000"/>
                </a:lnTo>
                <a:lnTo>
                  <a:pt x="0" y="0"/>
                </a:lnTo>
                <a:close/>
              </a:path>
            </a:pathLst>
          </a:custGeom>
          <a:blipFill>
            <a:blip r:embed="rId3"/>
            <a:stretch>
              <a:fillRect l="0" t="0" r="-1221" b="-1222"/>
            </a:stretch>
          </a:blipFill>
        </p:spPr>
      </p:sp>
      <p:sp>
        <p:nvSpPr>
          <p:cNvPr name="Freeform 3" id="3"/>
          <p:cNvSpPr/>
          <p:nvPr/>
        </p:nvSpPr>
        <p:spPr>
          <a:xfrm flipH="false" flipV="false" rot="0">
            <a:off x="1079385" y="5453168"/>
            <a:ext cx="16104764" cy="3683965"/>
          </a:xfrm>
          <a:custGeom>
            <a:avLst/>
            <a:gdLst/>
            <a:ahLst/>
            <a:cxnLst/>
            <a:rect r="r" b="b" t="t" l="l"/>
            <a:pathLst>
              <a:path h="3683965" w="16104764">
                <a:moveTo>
                  <a:pt x="0" y="0"/>
                </a:moveTo>
                <a:lnTo>
                  <a:pt x="16104764" y="0"/>
                </a:lnTo>
                <a:lnTo>
                  <a:pt x="16104764" y="3683965"/>
                </a:lnTo>
                <a:lnTo>
                  <a:pt x="0" y="3683965"/>
                </a:lnTo>
                <a:lnTo>
                  <a:pt x="0" y="0"/>
                </a:lnTo>
                <a:close/>
              </a:path>
            </a:pathLst>
          </a:custGeom>
          <a:blipFill>
            <a:blip r:embed="rId4"/>
            <a:stretch>
              <a:fillRect l="0" t="0" r="0" b="0"/>
            </a:stretch>
          </a:blipFill>
        </p:spPr>
      </p:sp>
      <p:sp>
        <p:nvSpPr>
          <p:cNvPr name="Freeform 4" id="4"/>
          <p:cNvSpPr/>
          <p:nvPr/>
        </p:nvSpPr>
        <p:spPr>
          <a:xfrm flipH="false" flipV="false" rot="0">
            <a:off x="10579609" y="2563069"/>
            <a:ext cx="254811" cy="254811"/>
          </a:xfrm>
          <a:custGeom>
            <a:avLst/>
            <a:gdLst/>
            <a:ahLst/>
            <a:cxnLst/>
            <a:rect r="r" b="b" t="t" l="l"/>
            <a:pathLst>
              <a:path h="254811" w="254811">
                <a:moveTo>
                  <a:pt x="0" y="0"/>
                </a:moveTo>
                <a:lnTo>
                  <a:pt x="254810" y="0"/>
                </a:lnTo>
                <a:lnTo>
                  <a:pt x="254810" y="254811"/>
                </a:lnTo>
                <a:lnTo>
                  <a:pt x="0" y="25481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13666298" y="2563069"/>
            <a:ext cx="254811" cy="254811"/>
          </a:xfrm>
          <a:custGeom>
            <a:avLst/>
            <a:gdLst/>
            <a:ahLst/>
            <a:cxnLst/>
            <a:rect r="r" b="b" t="t" l="l"/>
            <a:pathLst>
              <a:path h="254811" w="254811">
                <a:moveTo>
                  <a:pt x="0" y="0"/>
                </a:moveTo>
                <a:lnTo>
                  <a:pt x="254810" y="0"/>
                </a:lnTo>
                <a:lnTo>
                  <a:pt x="254810" y="254811"/>
                </a:lnTo>
                <a:lnTo>
                  <a:pt x="0" y="25481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13666298" y="3222236"/>
            <a:ext cx="254811" cy="254811"/>
          </a:xfrm>
          <a:custGeom>
            <a:avLst/>
            <a:gdLst/>
            <a:ahLst/>
            <a:cxnLst/>
            <a:rect r="r" b="b" t="t" l="l"/>
            <a:pathLst>
              <a:path h="254811" w="254811">
                <a:moveTo>
                  <a:pt x="0" y="0"/>
                </a:moveTo>
                <a:lnTo>
                  <a:pt x="254810" y="0"/>
                </a:lnTo>
                <a:lnTo>
                  <a:pt x="254810" y="254810"/>
                </a:lnTo>
                <a:lnTo>
                  <a:pt x="0" y="25481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false" flipV="false" rot="0">
            <a:off x="13666298" y="3877096"/>
            <a:ext cx="254811" cy="254811"/>
          </a:xfrm>
          <a:custGeom>
            <a:avLst/>
            <a:gdLst/>
            <a:ahLst/>
            <a:cxnLst/>
            <a:rect r="r" b="b" t="t" l="l"/>
            <a:pathLst>
              <a:path h="254811" w="254811">
                <a:moveTo>
                  <a:pt x="0" y="0"/>
                </a:moveTo>
                <a:lnTo>
                  <a:pt x="254810" y="0"/>
                </a:lnTo>
                <a:lnTo>
                  <a:pt x="254810" y="254811"/>
                </a:lnTo>
                <a:lnTo>
                  <a:pt x="0" y="25481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10579609" y="3222236"/>
            <a:ext cx="254811" cy="254811"/>
          </a:xfrm>
          <a:custGeom>
            <a:avLst/>
            <a:gdLst/>
            <a:ahLst/>
            <a:cxnLst/>
            <a:rect r="r" b="b" t="t" l="l"/>
            <a:pathLst>
              <a:path h="254811" w="254811">
                <a:moveTo>
                  <a:pt x="0" y="0"/>
                </a:moveTo>
                <a:lnTo>
                  <a:pt x="254810" y="0"/>
                </a:lnTo>
                <a:lnTo>
                  <a:pt x="254810" y="254810"/>
                </a:lnTo>
                <a:lnTo>
                  <a:pt x="0" y="25481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10579609" y="3877096"/>
            <a:ext cx="254811" cy="254811"/>
          </a:xfrm>
          <a:custGeom>
            <a:avLst/>
            <a:gdLst/>
            <a:ahLst/>
            <a:cxnLst/>
            <a:rect r="r" b="b" t="t" l="l"/>
            <a:pathLst>
              <a:path h="254811" w="254811">
                <a:moveTo>
                  <a:pt x="0" y="0"/>
                </a:moveTo>
                <a:lnTo>
                  <a:pt x="254810" y="0"/>
                </a:lnTo>
                <a:lnTo>
                  <a:pt x="254810" y="254811"/>
                </a:lnTo>
                <a:lnTo>
                  <a:pt x="0" y="25481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0" id="10"/>
          <p:cNvSpPr/>
          <p:nvPr/>
        </p:nvSpPr>
        <p:spPr>
          <a:xfrm flipH="false" flipV="false" rot="0">
            <a:off x="10579609" y="4543394"/>
            <a:ext cx="254811" cy="254811"/>
          </a:xfrm>
          <a:custGeom>
            <a:avLst/>
            <a:gdLst/>
            <a:ahLst/>
            <a:cxnLst/>
            <a:rect r="r" b="b" t="t" l="l"/>
            <a:pathLst>
              <a:path h="254811" w="254811">
                <a:moveTo>
                  <a:pt x="0" y="0"/>
                </a:moveTo>
                <a:lnTo>
                  <a:pt x="254810" y="0"/>
                </a:lnTo>
                <a:lnTo>
                  <a:pt x="254810" y="254811"/>
                </a:lnTo>
                <a:lnTo>
                  <a:pt x="0" y="25481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11" id="11"/>
          <p:cNvGrpSpPr/>
          <p:nvPr/>
        </p:nvGrpSpPr>
        <p:grpSpPr>
          <a:xfrm rot="0">
            <a:off x="200" y="9712389"/>
            <a:ext cx="18288000" cy="574611"/>
            <a:chOff x="0" y="0"/>
            <a:chExt cx="24384000" cy="766148"/>
          </a:xfrm>
        </p:grpSpPr>
        <p:sp>
          <p:nvSpPr>
            <p:cNvPr name="Freeform 12" id="12"/>
            <p:cNvSpPr/>
            <p:nvPr/>
          </p:nvSpPr>
          <p:spPr>
            <a:xfrm flipH="false" flipV="false" rot="0">
              <a:off x="0" y="0"/>
              <a:ext cx="24384000" cy="766099"/>
            </a:xfrm>
            <a:custGeom>
              <a:avLst/>
              <a:gdLst/>
              <a:ahLst/>
              <a:cxnLst/>
              <a:rect r="r" b="b" t="t" l="l"/>
              <a:pathLst>
                <a:path h="766099" w="24384000">
                  <a:moveTo>
                    <a:pt x="0" y="0"/>
                  </a:moveTo>
                  <a:lnTo>
                    <a:pt x="24384000" y="0"/>
                  </a:lnTo>
                  <a:lnTo>
                    <a:pt x="24384000" y="766099"/>
                  </a:lnTo>
                  <a:lnTo>
                    <a:pt x="0" y="766099"/>
                  </a:lnTo>
                  <a:close/>
                </a:path>
              </a:pathLst>
            </a:custGeom>
            <a:solidFill>
              <a:srgbClr val="1D96DB"/>
            </a:solidFill>
          </p:spPr>
        </p:sp>
      </p:grpSp>
      <p:sp>
        <p:nvSpPr>
          <p:cNvPr name="Freeform 13" id="13"/>
          <p:cNvSpPr/>
          <p:nvPr/>
        </p:nvSpPr>
        <p:spPr>
          <a:xfrm flipH="false" flipV="false" rot="0">
            <a:off x="16649959" y="9869444"/>
            <a:ext cx="1214195" cy="260500"/>
          </a:xfrm>
          <a:custGeom>
            <a:avLst/>
            <a:gdLst/>
            <a:ahLst/>
            <a:cxnLst/>
            <a:rect r="r" b="b" t="t" l="l"/>
            <a:pathLst>
              <a:path h="260500" w="1214195">
                <a:moveTo>
                  <a:pt x="0" y="0"/>
                </a:moveTo>
                <a:lnTo>
                  <a:pt x="1214195" y="0"/>
                </a:lnTo>
                <a:lnTo>
                  <a:pt x="1214195" y="260500"/>
                </a:lnTo>
                <a:lnTo>
                  <a:pt x="0" y="260500"/>
                </a:lnTo>
                <a:lnTo>
                  <a:pt x="0" y="0"/>
                </a:lnTo>
                <a:close/>
              </a:path>
            </a:pathLst>
          </a:custGeom>
          <a:blipFill>
            <a:blip r:embed="rId7">
              <a:alphaModFix amt="70000"/>
              <a:extLst>
                <a:ext uri="{96DAC541-7B7A-43D3-8B79-37D633B846F1}">
                  <asvg:svgBlip xmlns:asvg="http://schemas.microsoft.com/office/drawing/2016/SVG/main" r:embed="rId8"/>
                </a:ext>
              </a:extLst>
            </a:blip>
            <a:stretch>
              <a:fillRect l="0" t="0" r="0" b="0"/>
            </a:stretch>
          </a:blipFill>
        </p:spPr>
      </p:sp>
      <p:sp>
        <p:nvSpPr>
          <p:cNvPr name="TextBox 14" id="14"/>
          <p:cNvSpPr txBox="true"/>
          <p:nvPr/>
        </p:nvSpPr>
        <p:spPr>
          <a:xfrm rot="0">
            <a:off x="10935402" y="2520049"/>
            <a:ext cx="2034266" cy="338027"/>
          </a:xfrm>
          <a:prstGeom prst="rect">
            <a:avLst/>
          </a:prstGeom>
        </p:spPr>
        <p:txBody>
          <a:bodyPr anchor="t" rtlCol="false" tIns="0" lIns="0" bIns="0" rIns="0">
            <a:spAutoFit/>
          </a:bodyPr>
          <a:lstStyle/>
          <a:p>
            <a:pPr algn="just">
              <a:lnSpc>
                <a:spcPts val="2661"/>
              </a:lnSpc>
            </a:pPr>
            <a:r>
              <a:rPr lang="en-US" b="true" sz="2218">
                <a:solidFill>
                  <a:srgbClr val="737373"/>
                </a:solidFill>
                <a:latin typeface="Proxima Nova Bold"/>
                <a:ea typeface="Proxima Nova Bold"/>
                <a:cs typeface="Proxima Nova Bold"/>
                <a:sym typeface="Proxima Nova Bold"/>
              </a:rPr>
              <a:t>Redes celulares</a:t>
            </a:r>
          </a:p>
        </p:txBody>
      </p:sp>
      <p:sp>
        <p:nvSpPr>
          <p:cNvPr name="TextBox 15" id="15"/>
          <p:cNvSpPr txBox="true"/>
          <p:nvPr/>
        </p:nvSpPr>
        <p:spPr>
          <a:xfrm rot="0">
            <a:off x="10935402" y="3180628"/>
            <a:ext cx="2034266" cy="338027"/>
          </a:xfrm>
          <a:prstGeom prst="rect">
            <a:avLst/>
          </a:prstGeom>
        </p:spPr>
        <p:txBody>
          <a:bodyPr anchor="t" rtlCol="false" tIns="0" lIns="0" bIns="0" rIns="0">
            <a:spAutoFit/>
          </a:bodyPr>
          <a:lstStyle/>
          <a:p>
            <a:pPr algn="just">
              <a:lnSpc>
                <a:spcPts val="2661"/>
              </a:lnSpc>
            </a:pPr>
            <a:r>
              <a:rPr lang="en-US" b="true" sz="2218">
                <a:solidFill>
                  <a:srgbClr val="737373"/>
                </a:solidFill>
                <a:latin typeface="Proxima Nova Bold"/>
                <a:ea typeface="Proxima Nova Bold"/>
                <a:cs typeface="Proxima Nova Bold"/>
                <a:sym typeface="Proxima Nova Bold"/>
              </a:rPr>
              <a:t>Satélites</a:t>
            </a:r>
          </a:p>
        </p:txBody>
      </p:sp>
      <p:sp>
        <p:nvSpPr>
          <p:cNvPr name="TextBox 16" id="16"/>
          <p:cNvSpPr txBox="true"/>
          <p:nvPr/>
        </p:nvSpPr>
        <p:spPr>
          <a:xfrm rot="0">
            <a:off x="14031037" y="2520049"/>
            <a:ext cx="2114292" cy="338027"/>
          </a:xfrm>
          <a:prstGeom prst="rect">
            <a:avLst/>
          </a:prstGeom>
        </p:spPr>
        <p:txBody>
          <a:bodyPr anchor="t" rtlCol="false" tIns="0" lIns="0" bIns="0" rIns="0">
            <a:spAutoFit/>
          </a:bodyPr>
          <a:lstStyle/>
          <a:p>
            <a:pPr algn="just">
              <a:lnSpc>
                <a:spcPts val="2661"/>
              </a:lnSpc>
            </a:pPr>
            <a:r>
              <a:rPr lang="en-US" b="true" sz="2218">
                <a:solidFill>
                  <a:srgbClr val="737373"/>
                </a:solidFill>
                <a:latin typeface="Proxima Nova Bold"/>
                <a:ea typeface="Proxima Nova Bold"/>
                <a:cs typeface="Proxima Nova Bold"/>
                <a:sym typeface="Proxima Nova Bold"/>
              </a:rPr>
              <a:t>Conector Kafka</a:t>
            </a:r>
          </a:p>
        </p:txBody>
      </p:sp>
      <p:sp>
        <p:nvSpPr>
          <p:cNvPr name="TextBox 17" id="17"/>
          <p:cNvSpPr txBox="true"/>
          <p:nvPr/>
        </p:nvSpPr>
        <p:spPr>
          <a:xfrm rot="0">
            <a:off x="10935402" y="3841207"/>
            <a:ext cx="2034266" cy="338027"/>
          </a:xfrm>
          <a:prstGeom prst="rect">
            <a:avLst/>
          </a:prstGeom>
        </p:spPr>
        <p:txBody>
          <a:bodyPr anchor="t" rtlCol="false" tIns="0" lIns="0" bIns="0" rIns="0">
            <a:spAutoFit/>
          </a:bodyPr>
          <a:lstStyle/>
          <a:p>
            <a:pPr algn="just">
              <a:lnSpc>
                <a:spcPts val="2661"/>
              </a:lnSpc>
            </a:pPr>
            <a:r>
              <a:rPr lang="en-US" b="true" sz="2218">
                <a:solidFill>
                  <a:srgbClr val="737373"/>
                </a:solidFill>
                <a:latin typeface="Proxima Nova Bold"/>
                <a:ea typeface="Proxima Nova Bold"/>
                <a:cs typeface="Proxima Nova Bold"/>
                <a:sym typeface="Proxima Nova Bold"/>
              </a:rPr>
              <a:t>LPWAN</a:t>
            </a:r>
          </a:p>
        </p:txBody>
      </p:sp>
      <p:sp>
        <p:nvSpPr>
          <p:cNvPr name="TextBox 18" id="18"/>
          <p:cNvSpPr txBox="true"/>
          <p:nvPr/>
        </p:nvSpPr>
        <p:spPr>
          <a:xfrm rot="0">
            <a:off x="14017041" y="3180628"/>
            <a:ext cx="2034266" cy="338027"/>
          </a:xfrm>
          <a:prstGeom prst="rect">
            <a:avLst/>
          </a:prstGeom>
        </p:spPr>
        <p:txBody>
          <a:bodyPr anchor="t" rtlCol="false" tIns="0" lIns="0" bIns="0" rIns="0">
            <a:spAutoFit/>
          </a:bodyPr>
          <a:lstStyle/>
          <a:p>
            <a:pPr algn="just">
              <a:lnSpc>
                <a:spcPts val="2661"/>
              </a:lnSpc>
            </a:pPr>
            <a:r>
              <a:rPr lang="en-US" b="true" sz="2218">
                <a:solidFill>
                  <a:srgbClr val="737373"/>
                </a:solidFill>
                <a:latin typeface="Proxima Nova Bold"/>
                <a:ea typeface="Proxima Nova Bold"/>
                <a:cs typeface="Proxima Nova Bold"/>
                <a:sym typeface="Proxima Nova Bold"/>
              </a:rPr>
              <a:t>TCP/UDP</a:t>
            </a:r>
          </a:p>
        </p:txBody>
      </p:sp>
      <p:sp>
        <p:nvSpPr>
          <p:cNvPr name="TextBox 19" id="19"/>
          <p:cNvSpPr txBox="true"/>
          <p:nvPr/>
        </p:nvSpPr>
        <p:spPr>
          <a:xfrm rot="0">
            <a:off x="10935402" y="4501786"/>
            <a:ext cx="2034266" cy="338027"/>
          </a:xfrm>
          <a:prstGeom prst="rect">
            <a:avLst/>
          </a:prstGeom>
        </p:spPr>
        <p:txBody>
          <a:bodyPr anchor="t" rtlCol="false" tIns="0" lIns="0" bIns="0" rIns="0">
            <a:spAutoFit/>
          </a:bodyPr>
          <a:lstStyle/>
          <a:p>
            <a:pPr algn="just">
              <a:lnSpc>
                <a:spcPts val="2661"/>
              </a:lnSpc>
            </a:pPr>
            <a:r>
              <a:rPr lang="en-US" b="true" sz="2218">
                <a:solidFill>
                  <a:srgbClr val="737373"/>
                </a:solidFill>
                <a:latin typeface="Proxima Nova Bold"/>
                <a:ea typeface="Proxima Nova Bold"/>
                <a:cs typeface="Proxima Nova Bold"/>
                <a:sym typeface="Proxima Nova Bold"/>
              </a:rPr>
              <a:t>MQTT</a:t>
            </a:r>
          </a:p>
        </p:txBody>
      </p:sp>
      <p:sp>
        <p:nvSpPr>
          <p:cNvPr name="TextBox 20" id="20"/>
          <p:cNvSpPr txBox="true"/>
          <p:nvPr/>
        </p:nvSpPr>
        <p:spPr>
          <a:xfrm rot="0">
            <a:off x="14017041" y="3841207"/>
            <a:ext cx="2034266" cy="338027"/>
          </a:xfrm>
          <a:prstGeom prst="rect">
            <a:avLst/>
          </a:prstGeom>
        </p:spPr>
        <p:txBody>
          <a:bodyPr anchor="t" rtlCol="false" tIns="0" lIns="0" bIns="0" rIns="0">
            <a:spAutoFit/>
          </a:bodyPr>
          <a:lstStyle/>
          <a:p>
            <a:pPr algn="just">
              <a:lnSpc>
                <a:spcPts val="2661"/>
              </a:lnSpc>
            </a:pPr>
            <a:r>
              <a:rPr lang="en-US" b="true" sz="2218">
                <a:solidFill>
                  <a:srgbClr val="737373"/>
                </a:solidFill>
                <a:latin typeface="Proxima Nova Bold"/>
                <a:ea typeface="Proxima Nova Bold"/>
                <a:cs typeface="Proxima Nova Bold"/>
                <a:sym typeface="Proxima Nova Bold"/>
              </a:rPr>
              <a:t>HTTP</a:t>
            </a:r>
          </a:p>
        </p:txBody>
      </p:sp>
      <p:sp>
        <p:nvSpPr>
          <p:cNvPr name="TextBox 21" id="21"/>
          <p:cNvSpPr txBox="true"/>
          <p:nvPr/>
        </p:nvSpPr>
        <p:spPr>
          <a:xfrm rot="0">
            <a:off x="1028700" y="1744315"/>
            <a:ext cx="7937330" cy="714375"/>
          </a:xfrm>
          <a:prstGeom prst="rect">
            <a:avLst/>
          </a:prstGeom>
        </p:spPr>
        <p:txBody>
          <a:bodyPr anchor="t" rtlCol="false" tIns="0" lIns="0" bIns="0" rIns="0">
            <a:spAutoFit/>
          </a:bodyPr>
          <a:lstStyle/>
          <a:p>
            <a:pPr algn="l">
              <a:lnSpc>
                <a:spcPts val="5759"/>
              </a:lnSpc>
              <a:spcBef>
                <a:spcPct val="0"/>
              </a:spcBef>
            </a:pPr>
            <a:r>
              <a:rPr lang="en-US" b="true" sz="4800">
                <a:solidFill>
                  <a:srgbClr val="000000"/>
                </a:solidFill>
                <a:latin typeface="Proxima Nova Bold"/>
                <a:ea typeface="Proxima Nova Bold"/>
                <a:cs typeface="Proxima Nova Bold"/>
                <a:sym typeface="Proxima Nova Bold"/>
              </a:rPr>
              <a:t>Conectividad integral</a:t>
            </a:r>
          </a:p>
        </p:txBody>
      </p:sp>
      <p:sp>
        <p:nvSpPr>
          <p:cNvPr name="TextBox 22" id="22"/>
          <p:cNvSpPr txBox="true"/>
          <p:nvPr/>
        </p:nvSpPr>
        <p:spPr>
          <a:xfrm rot="0">
            <a:off x="1028700" y="2572594"/>
            <a:ext cx="8115600" cy="2524125"/>
          </a:xfrm>
          <a:prstGeom prst="rect">
            <a:avLst/>
          </a:prstGeom>
        </p:spPr>
        <p:txBody>
          <a:bodyPr anchor="t" rtlCol="false" tIns="0" lIns="0" bIns="0" rIns="0">
            <a:spAutoFit/>
          </a:bodyPr>
          <a:lstStyle/>
          <a:p>
            <a:pPr algn="l">
              <a:lnSpc>
                <a:spcPts val="2880"/>
              </a:lnSpc>
            </a:pPr>
            <a:r>
              <a:rPr lang="en-US" sz="2400">
                <a:solidFill>
                  <a:srgbClr val="28323A"/>
                </a:solidFill>
                <a:latin typeface="Proxima Nova"/>
                <a:ea typeface="Proxima Nova"/>
                <a:cs typeface="Proxima Nova"/>
                <a:sym typeface="Proxima Nova"/>
              </a:rPr>
              <a:t>Mantenga el control y la capacidad de respuesta en tiempo real, incluso en ubicaciones difíciles, impulsando la eficiencia operativa y reduciendo el tiempo de inactividad. Tanto si </a:t>
            </a:r>
          </a:p>
          <a:p>
            <a:pPr algn="l">
              <a:lnSpc>
                <a:spcPts val="2880"/>
              </a:lnSpc>
            </a:pPr>
            <a:r>
              <a:rPr lang="en-US" sz="2400">
                <a:solidFill>
                  <a:srgbClr val="28323A"/>
                </a:solidFill>
                <a:latin typeface="Proxima Nova"/>
                <a:ea typeface="Proxima Nova"/>
                <a:cs typeface="Proxima Nova"/>
                <a:sym typeface="Proxima Nova"/>
              </a:rPr>
              <a:t>los dispositivos envían datos directamente a Navixy como </a:t>
            </a:r>
          </a:p>
          <a:p>
            <a:pPr algn="l">
              <a:lnSpc>
                <a:spcPts val="2880"/>
              </a:lnSpc>
            </a:pPr>
            <a:r>
              <a:rPr lang="en-US" sz="2400">
                <a:solidFill>
                  <a:srgbClr val="28323A"/>
                </a:solidFill>
                <a:latin typeface="Proxima Nova"/>
                <a:ea typeface="Proxima Nova"/>
                <a:cs typeface="Proxima Nova"/>
                <a:sym typeface="Proxima Nova"/>
              </a:rPr>
              <a:t>si lo hace primero su servidor, Navixy puede recuperar </a:t>
            </a:r>
          </a:p>
          <a:p>
            <a:pPr algn="l">
              <a:lnSpc>
                <a:spcPts val="2880"/>
              </a:lnSpc>
            </a:pPr>
            <a:r>
              <a:rPr lang="en-US" sz="2400">
                <a:solidFill>
                  <a:srgbClr val="28323A"/>
                </a:solidFill>
                <a:latin typeface="Proxima Nova"/>
                <a:ea typeface="Proxima Nova"/>
                <a:cs typeface="Proxima Nova"/>
                <a:sym typeface="Proxima Nova"/>
              </a:rPr>
              <a:t>la información de múltiples formas, garantizando un flujo </a:t>
            </a:r>
          </a:p>
          <a:p>
            <a:pPr algn="l">
              <a:lnSpc>
                <a:spcPts val="2880"/>
              </a:lnSpc>
              <a:spcBef>
                <a:spcPct val="0"/>
              </a:spcBef>
            </a:pPr>
            <a:r>
              <a:rPr lang="en-US" sz="2400">
                <a:solidFill>
                  <a:srgbClr val="28323A"/>
                </a:solidFill>
                <a:latin typeface="Proxima Nova"/>
                <a:ea typeface="Proxima Nova"/>
                <a:cs typeface="Proxima Nova"/>
                <a:sym typeface="Proxima Nova"/>
              </a:rPr>
              <a:t>de datos coherente.</a:t>
            </a:r>
          </a:p>
        </p:txBody>
      </p:sp>
      <p:grpSp>
        <p:nvGrpSpPr>
          <p:cNvPr name="Group 23" id="23"/>
          <p:cNvGrpSpPr/>
          <p:nvPr/>
        </p:nvGrpSpPr>
        <p:grpSpPr>
          <a:xfrm rot="0">
            <a:off x="1050810" y="1117646"/>
            <a:ext cx="2610997" cy="472945"/>
            <a:chOff x="0" y="0"/>
            <a:chExt cx="667068" cy="120830"/>
          </a:xfrm>
        </p:grpSpPr>
        <p:sp>
          <p:nvSpPr>
            <p:cNvPr name="Freeform 24" id="24"/>
            <p:cNvSpPr/>
            <p:nvPr/>
          </p:nvSpPr>
          <p:spPr>
            <a:xfrm flipH="false" flipV="false" rot="0">
              <a:off x="0" y="0"/>
              <a:ext cx="667068" cy="120830"/>
            </a:xfrm>
            <a:custGeom>
              <a:avLst/>
              <a:gdLst/>
              <a:ahLst/>
              <a:cxnLst/>
              <a:rect r="r" b="b" t="t" l="l"/>
              <a:pathLst>
                <a:path h="120830" w="667068">
                  <a:moveTo>
                    <a:pt x="29651" y="0"/>
                  </a:moveTo>
                  <a:lnTo>
                    <a:pt x="637417" y="0"/>
                  </a:lnTo>
                  <a:cubicBezTo>
                    <a:pt x="653793" y="0"/>
                    <a:pt x="667068" y="13275"/>
                    <a:pt x="667068" y="29651"/>
                  </a:cubicBezTo>
                  <a:lnTo>
                    <a:pt x="667068" y="91179"/>
                  </a:lnTo>
                  <a:cubicBezTo>
                    <a:pt x="667068" y="107555"/>
                    <a:pt x="653793" y="120830"/>
                    <a:pt x="637417" y="120830"/>
                  </a:cubicBezTo>
                  <a:lnTo>
                    <a:pt x="29651" y="120830"/>
                  </a:lnTo>
                  <a:cubicBezTo>
                    <a:pt x="13275" y="120830"/>
                    <a:pt x="0" y="107555"/>
                    <a:pt x="0" y="91179"/>
                  </a:cubicBezTo>
                  <a:lnTo>
                    <a:pt x="0" y="29651"/>
                  </a:lnTo>
                  <a:cubicBezTo>
                    <a:pt x="0" y="13275"/>
                    <a:pt x="13275" y="0"/>
                    <a:pt x="29651" y="0"/>
                  </a:cubicBezTo>
                  <a:close/>
                </a:path>
              </a:pathLst>
            </a:custGeom>
            <a:solidFill>
              <a:srgbClr val="CAE9FF"/>
            </a:solidFill>
          </p:spPr>
        </p:sp>
        <p:sp>
          <p:nvSpPr>
            <p:cNvPr name="TextBox 25" id="25"/>
            <p:cNvSpPr txBox="true"/>
            <p:nvPr/>
          </p:nvSpPr>
          <p:spPr>
            <a:xfrm>
              <a:off x="0" y="-28575"/>
              <a:ext cx="667068"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Recopilación de datos</a:t>
              </a:r>
            </a:p>
          </p:txBody>
        </p:sp>
      </p:grpSp>
    </p:spTree>
  </p:cSld>
  <p:clrMapOvr>
    <a:masterClrMapping/>
  </p:clrMapOvr>
  <p:transition spd="slow">
    <p:push dir="l"/>
  </p:transition>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15319" y="0"/>
            <a:ext cx="18288200" cy="10287000"/>
          </a:xfrm>
          <a:custGeom>
            <a:avLst/>
            <a:gdLst/>
            <a:ahLst/>
            <a:cxnLst/>
            <a:rect r="r" b="b" t="t" l="l"/>
            <a:pathLst>
              <a:path h="10287000" w="18288200">
                <a:moveTo>
                  <a:pt x="0" y="0"/>
                </a:moveTo>
                <a:lnTo>
                  <a:pt x="18288200" y="0"/>
                </a:lnTo>
                <a:lnTo>
                  <a:pt x="18288200" y="10287000"/>
                </a:lnTo>
                <a:lnTo>
                  <a:pt x="0" y="10287000"/>
                </a:lnTo>
                <a:lnTo>
                  <a:pt x="0" y="0"/>
                </a:lnTo>
                <a:close/>
              </a:path>
            </a:pathLst>
          </a:custGeom>
          <a:blipFill>
            <a:blip r:embed="rId2"/>
            <a:stretch>
              <a:fillRect l="0" t="0" r="-1221" b="-1222"/>
            </a:stretch>
          </a:blipFill>
        </p:spPr>
      </p:sp>
      <p:sp>
        <p:nvSpPr>
          <p:cNvPr name="TextBox 3" id="3"/>
          <p:cNvSpPr txBox="true"/>
          <p:nvPr/>
        </p:nvSpPr>
        <p:spPr>
          <a:xfrm rot="0">
            <a:off x="1531882" y="5622061"/>
            <a:ext cx="7593134" cy="619125"/>
          </a:xfrm>
          <a:prstGeom prst="rect">
            <a:avLst/>
          </a:prstGeom>
        </p:spPr>
        <p:txBody>
          <a:bodyPr anchor="t" rtlCol="false" tIns="0" lIns="0" bIns="0" rIns="0">
            <a:spAutoFit/>
          </a:bodyPr>
          <a:lstStyle/>
          <a:p>
            <a:pPr algn="l">
              <a:lnSpc>
                <a:spcPts val="2400"/>
              </a:lnSpc>
              <a:spcBef>
                <a:spcPct val="0"/>
              </a:spcBef>
            </a:pPr>
            <a:r>
              <a:rPr lang="en-US" sz="2000">
                <a:solidFill>
                  <a:srgbClr val="1090CF"/>
                </a:solidFill>
                <a:latin typeface="Proxima Nova"/>
                <a:ea typeface="Proxima Nova"/>
                <a:cs typeface="Proxima Nova"/>
                <a:sym typeface="Proxima Nova"/>
              </a:rPr>
              <a:t>Minimice los tiempos de respuesta y de inactividad, gestionando </a:t>
            </a:r>
          </a:p>
          <a:p>
            <a:pPr algn="l">
              <a:lnSpc>
                <a:spcPts val="2400"/>
              </a:lnSpc>
              <a:spcBef>
                <a:spcPct val="0"/>
              </a:spcBef>
            </a:pPr>
            <a:r>
              <a:rPr lang="en-US" sz="2000">
                <a:solidFill>
                  <a:srgbClr val="1090CF"/>
                </a:solidFill>
                <a:latin typeface="Proxima Nova"/>
                <a:ea typeface="Proxima Nova"/>
                <a:cs typeface="Proxima Nova"/>
                <a:sym typeface="Proxima Nova"/>
              </a:rPr>
              <a:t>los dispositivos de forma remota desde cualquier lugar</a:t>
            </a:r>
          </a:p>
        </p:txBody>
      </p:sp>
      <p:sp>
        <p:nvSpPr>
          <p:cNvPr name="Freeform 4" id="4"/>
          <p:cNvSpPr/>
          <p:nvPr/>
        </p:nvSpPr>
        <p:spPr>
          <a:xfrm flipH="false" flipV="false" rot="0">
            <a:off x="1028700" y="5631586"/>
            <a:ext cx="430993" cy="430993"/>
          </a:xfrm>
          <a:custGeom>
            <a:avLst/>
            <a:gdLst/>
            <a:ahLst/>
            <a:cxnLst/>
            <a:rect r="r" b="b" t="t" l="l"/>
            <a:pathLst>
              <a:path h="430993" w="430993">
                <a:moveTo>
                  <a:pt x="0" y="0"/>
                </a:moveTo>
                <a:lnTo>
                  <a:pt x="430993" y="0"/>
                </a:lnTo>
                <a:lnTo>
                  <a:pt x="430993" y="430993"/>
                </a:lnTo>
                <a:lnTo>
                  <a:pt x="0" y="430993"/>
                </a:lnTo>
                <a:lnTo>
                  <a:pt x="0" y="0"/>
                </a:lnTo>
                <a:close/>
              </a:path>
            </a:pathLst>
          </a:custGeom>
          <a:blipFill>
            <a:blip r:embed="rId3"/>
            <a:stretch>
              <a:fillRect l="0" t="0" r="0" b="0"/>
            </a:stretch>
          </a:blipFill>
        </p:spPr>
      </p:sp>
      <p:sp>
        <p:nvSpPr>
          <p:cNvPr name="TextBox 5" id="5"/>
          <p:cNvSpPr txBox="true"/>
          <p:nvPr/>
        </p:nvSpPr>
        <p:spPr>
          <a:xfrm rot="0">
            <a:off x="1531882" y="6641144"/>
            <a:ext cx="7602793" cy="923925"/>
          </a:xfrm>
          <a:prstGeom prst="rect">
            <a:avLst/>
          </a:prstGeom>
        </p:spPr>
        <p:txBody>
          <a:bodyPr anchor="t" rtlCol="false" tIns="0" lIns="0" bIns="0" rIns="0">
            <a:spAutoFit/>
          </a:bodyPr>
          <a:lstStyle/>
          <a:p>
            <a:pPr algn="l">
              <a:lnSpc>
                <a:spcPts val="2400"/>
              </a:lnSpc>
            </a:pPr>
            <a:r>
              <a:rPr lang="en-US" sz="2000" spc="-10">
                <a:solidFill>
                  <a:srgbClr val="1090CF"/>
                </a:solidFill>
                <a:latin typeface="Proxima Nova"/>
                <a:ea typeface="Proxima Nova"/>
                <a:cs typeface="Proxima Nova"/>
                <a:sym typeface="Proxima Nova"/>
              </a:rPr>
              <a:t>Ajuste los modos de seguimiento, la configuración de alertas </a:t>
            </a:r>
          </a:p>
          <a:p>
            <a:pPr algn="l">
              <a:lnSpc>
                <a:spcPts val="2400"/>
              </a:lnSpc>
              <a:spcBef>
                <a:spcPct val="0"/>
              </a:spcBef>
            </a:pPr>
            <a:r>
              <a:rPr lang="en-US" sz="2000" spc="-10">
                <a:solidFill>
                  <a:srgbClr val="1090CF"/>
                </a:solidFill>
                <a:latin typeface="Proxima Nova"/>
                <a:ea typeface="Proxima Nova"/>
                <a:cs typeface="Proxima Nova"/>
                <a:sym typeface="Proxima Nova"/>
              </a:rPr>
              <a:t>y otros parámetros para optimizar el rendimiento de los dispositivos y satisfacer necesidades operativas específicas</a:t>
            </a:r>
          </a:p>
        </p:txBody>
      </p:sp>
      <p:sp>
        <p:nvSpPr>
          <p:cNvPr name="Freeform 6" id="6"/>
          <p:cNvSpPr/>
          <p:nvPr/>
        </p:nvSpPr>
        <p:spPr>
          <a:xfrm flipH="false" flipV="false" rot="0">
            <a:off x="1038225" y="6650669"/>
            <a:ext cx="430993" cy="430993"/>
          </a:xfrm>
          <a:custGeom>
            <a:avLst/>
            <a:gdLst/>
            <a:ahLst/>
            <a:cxnLst/>
            <a:rect r="r" b="b" t="t" l="l"/>
            <a:pathLst>
              <a:path h="430993" w="430993">
                <a:moveTo>
                  <a:pt x="0" y="0"/>
                </a:moveTo>
                <a:lnTo>
                  <a:pt x="430993" y="0"/>
                </a:lnTo>
                <a:lnTo>
                  <a:pt x="430993" y="430993"/>
                </a:lnTo>
                <a:lnTo>
                  <a:pt x="0" y="430993"/>
                </a:lnTo>
                <a:lnTo>
                  <a:pt x="0" y="0"/>
                </a:lnTo>
                <a:close/>
              </a:path>
            </a:pathLst>
          </a:custGeom>
          <a:blipFill>
            <a:blip r:embed="rId3"/>
            <a:stretch>
              <a:fillRect l="0" t="0" r="0" b="0"/>
            </a:stretch>
          </a:blipFill>
        </p:spPr>
      </p:sp>
      <p:sp>
        <p:nvSpPr>
          <p:cNvPr name="TextBox 7" id="7"/>
          <p:cNvSpPr txBox="true"/>
          <p:nvPr/>
        </p:nvSpPr>
        <p:spPr>
          <a:xfrm rot="0">
            <a:off x="1531882" y="7965026"/>
            <a:ext cx="7593134" cy="619125"/>
          </a:xfrm>
          <a:prstGeom prst="rect">
            <a:avLst/>
          </a:prstGeom>
        </p:spPr>
        <p:txBody>
          <a:bodyPr anchor="t" rtlCol="false" tIns="0" lIns="0" bIns="0" rIns="0">
            <a:spAutoFit/>
          </a:bodyPr>
          <a:lstStyle/>
          <a:p>
            <a:pPr algn="l">
              <a:lnSpc>
                <a:spcPts val="2400"/>
              </a:lnSpc>
            </a:pPr>
            <a:r>
              <a:rPr lang="en-US" sz="2000">
                <a:solidFill>
                  <a:srgbClr val="1090CF"/>
                </a:solidFill>
                <a:latin typeface="Proxima Nova"/>
                <a:ea typeface="Proxima Nova"/>
                <a:cs typeface="Proxima Nova"/>
                <a:sym typeface="Proxima Nova"/>
              </a:rPr>
              <a:t>Centralice la gestión de dispositivos y la supervisión de datos </a:t>
            </a:r>
          </a:p>
          <a:p>
            <a:pPr algn="l">
              <a:lnSpc>
                <a:spcPts val="2400"/>
              </a:lnSpc>
              <a:spcBef>
                <a:spcPct val="0"/>
              </a:spcBef>
            </a:pPr>
            <a:r>
              <a:rPr lang="en-US" sz="2000">
                <a:solidFill>
                  <a:srgbClr val="1090CF"/>
                </a:solidFill>
                <a:latin typeface="Proxima Nova"/>
                <a:ea typeface="Proxima Nova"/>
                <a:cs typeface="Proxima Nova"/>
                <a:sym typeface="Proxima Nova"/>
              </a:rPr>
              <a:t>desde una única plataforma</a:t>
            </a:r>
          </a:p>
        </p:txBody>
      </p:sp>
      <p:sp>
        <p:nvSpPr>
          <p:cNvPr name="Freeform 8" id="8"/>
          <p:cNvSpPr/>
          <p:nvPr/>
        </p:nvSpPr>
        <p:spPr>
          <a:xfrm flipH="false" flipV="false" rot="0">
            <a:off x="1028700" y="7974551"/>
            <a:ext cx="430993" cy="430993"/>
          </a:xfrm>
          <a:custGeom>
            <a:avLst/>
            <a:gdLst/>
            <a:ahLst/>
            <a:cxnLst/>
            <a:rect r="r" b="b" t="t" l="l"/>
            <a:pathLst>
              <a:path h="430993" w="430993">
                <a:moveTo>
                  <a:pt x="0" y="0"/>
                </a:moveTo>
                <a:lnTo>
                  <a:pt x="430993" y="0"/>
                </a:lnTo>
                <a:lnTo>
                  <a:pt x="430993" y="430994"/>
                </a:lnTo>
                <a:lnTo>
                  <a:pt x="0" y="430994"/>
                </a:lnTo>
                <a:lnTo>
                  <a:pt x="0" y="0"/>
                </a:lnTo>
                <a:close/>
              </a:path>
            </a:pathLst>
          </a:custGeom>
          <a:blipFill>
            <a:blip r:embed="rId3"/>
            <a:stretch>
              <a:fillRect l="0" t="0" r="0" b="0"/>
            </a:stretch>
          </a:blipFill>
        </p:spPr>
      </p:sp>
      <p:sp>
        <p:nvSpPr>
          <p:cNvPr name="Freeform 9" id="9"/>
          <p:cNvSpPr/>
          <p:nvPr/>
        </p:nvSpPr>
        <p:spPr>
          <a:xfrm flipH="false" flipV="false" rot="0">
            <a:off x="10058654" y="1437760"/>
            <a:ext cx="6591305" cy="5446655"/>
          </a:xfrm>
          <a:custGeom>
            <a:avLst/>
            <a:gdLst/>
            <a:ahLst/>
            <a:cxnLst/>
            <a:rect r="r" b="b" t="t" l="l"/>
            <a:pathLst>
              <a:path h="5446655" w="6591305">
                <a:moveTo>
                  <a:pt x="0" y="0"/>
                </a:moveTo>
                <a:lnTo>
                  <a:pt x="6591305" y="0"/>
                </a:lnTo>
                <a:lnTo>
                  <a:pt x="6591305" y="5446654"/>
                </a:lnTo>
                <a:lnTo>
                  <a:pt x="0" y="5446654"/>
                </a:lnTo>
                <a:lnTo>
                  <a:pt x="0" y="0"/>
                </a:lnTo>
                <a:close/>
              </a:path>
            </a:pathLst>
          </a:custGeom>
          <a:blipFill>
            <a:blip r:embed="rId4"/>
            <a:stretch>
              <a:fillRect l="0" t="0" r="-10" b="0"/>
            </a:stretch>
          </a:blipFill>
        </p:spPr>
      </p:sp>
      <p:sp>
        <p:nvSpPr>
          <p:cNvPr name="Freeform 10" id="10"/>
          <p:cNvSpPr/>
          <p:nvPr/>
        </p:nvSpPr>
        <p:spPr>
          <a:xfrm flipH="false" flipV="false" rot="0">
            <a:off x="9878927" y="7788887"/>
            <a:ext cx="926268" cy="804790"/>
          </a:xfrm>
          <a:custGeom>
            <a:avLst/>
            <a:gdLst/>
            <a:ahLst/>
            <a:cxnLst/>
            <a:rect r="r" b="b" t="t" l="l"/>
            <a:pathLst>
              <a:path h="804790" w="926268">
                <a:moveTo>
                  <a:pt x="0" y="0"/>
                </a:moveTo>
                <a:lnTo>
                  <a:pt x="926268" y="0"/>
                </a:lnTo>
                <a:lnTo>
                  <a:pt x="926268" y="804789"/>
                </a:lnTo>
                <a:lnTo>
                  <a:pt x="0" y="804789"/>
                </a:lnTo>
                <a:lnTo>
                  <a:pt x="0" y="0"/>
                </a:lnTo>
                <a:close/>
              </a:path>
            </a:pathLst>
          </a:custGeom>
          <a:blipFill>
            <a:blip r:embed="rId5"/>
            <a:stretch>
              <a:fillRect l="0" t="0" r="0" b="0"/>
            </a:stretch>
          </a:blipFill>
        </p:spPr>
      </p:sp>
      <p:sp>
        <p:nvSpPr>
          <p:cNvPr name="TextBox 11" id="11"/>
          <p:cNvSpPr txBox="true"/>
          <p:nvPr/>
        </p:nvSpPr>
        <p:spPr>
          <a:xfrm rot="0">
            <a:off x="10943302" y="7838857"/>
            <a:ext cx="2609850" cy="714375"/>
          </a:xfrm>
          <a:prstGeom prst="rect">
            <a:avLst/>
          </a:prstGeom>
        </p:spPr>
        <p:txBody>
          <a:bodyPr anchor="t" rtlCol="false" tIns="0" lIns="0" bIns="0" rIns="0">
            <a:spAutoFit/>
          </a:bodyPr>
          <a:lstStyle/>
          <a:p>
            <a:pPr algn="l">
              <a:lnSpc>
                <a:spcPts val="2880"/>
              </a:lnSpc>
            </a:pPr>
            <a:r>
              <a:rPr lang="en-US" sz="2400" b="true">
                <a:solidFill>
                  <a:srgbClr val="1090CF"/>
                </a:solidFill>
                <a:latin typeface="Proxima Nova Bold"/>
                <a:ea typeface="Proxima Nova Bold"/>
                <a:cs typeface="Proxima Nova Bold"/>
                <a:sym typeface="Proxima Nova Bold"/>
              </a:rPr>
              <a:t>Configuración </a:t>
            </a:r>
          </a:p>
          <a:p>
            <a:pPr algn="l">
              <a:lnSpc>
                <a:spcPts val="2880"/>
              </a:lnSpc>
            </a:pPr>
            <a:r>
              <a:rPr lang="en-US" sz="2400" b="true">
                <a:solidFill>
                  <a:srgbClr val="1090CF"/>
                </a:solidFill>
                <a:latin typeface="Proxima Nova Bold"/>
                <a:ea typeface="Proxima Nova Bold"/>
                <a:cs typeface="Proxima Nova Bold"/>
                <a:sym typeface="Proxima Nova Bold"/>
              </a:rPr>
              <a:t>de dispositivos</a:t>
            </a:r>
          </a:p>
        </p:txBody>
      </p:sp>
      <p:sp>
        <p:nvSpPr>
          <p:cNvPr name="Freeform 12" id="12"/>
          <p:cNvSpPr/>
          <p:nvPr/>
        </p:nvSpPr>
        <p:spPr>
          <a:xfrm flipH="false" flipV="false" rot="0">
            <a:off x="13988848" y="7779362"/>
            <a:ext cx="859298" cy="804790"/>
          </a:xfrm>
          <a:custGeom>
            <a:avLst/>
            <a:gdLst/>
            <a:ahLst/>
            <a:cxnLst/>
            <a:rect r="r" b="b" t="t" l="l"/>
            <a:pathLst>
              <a:path h="804790" w="859298">
                <a:moveTo>
                  <a:pt x="0" y="0"/>
                </a:moveTo>
                <a:lnTo>
                  <a:pt x="859298" y="0"/>
                </a:lnTo>
                <a:lnTo>
                  <a:pt x="859298" y="804789"/>
                </a:lnTo>
                <a:lnTo>
                  <a:pt x="0" y="804789"/>
                </a:lnTo>
                <a:lnTo>
                  <a:pt x="0" y="0"/>
                </a:lnTo>
                <a:close/>
              </a:path>
            </a:pathLst>
          </a:custGeom>
          <a:blipFill>
            <a:blip r:embed="rId6"/>
            <a:stretch>
              <a:fillRect l="0" t="0" r="0" b="0"/>
            </a:stretch>
          </a:blipFill>
        </p:spPr>
      </p:sp>
      <p:sp>
        <p:nvSpPr>
          <p:cNvPr name="TextBox 13" id="13"/>
          <p:cNvSpPr txBox="true"/>
          <p:nvPr/>
        </p:nvSpPr>
        <p:spPr>
          <a:xfrm rot="0">
            <a:off x="15036192" y="8019832"/>
            <a:ext cx="2609850" cy="352425"/>
          </a:xfrm>
          <a:prstGeom prst="rect">
            <a:avLst/>
          </a:prstGeom>
        </p:spPr>
        <p:txBody>
          <a:bodyPr anchor="t" rtlCol="false" tIns="0" lIns="0" bIns="0" rIns="0">
            <a:spAutoFit/>
          </a:bodyPr>
          <a:lstStyle/>
          <a:p>
            <a:pPr algn="l">
              <a:lnSpc>
                <a:spcPts val="2880"/>
              </a:lnSpc>
            </a:pPr>
            <a:r>
              <a:rPr lang="en-US" sz="2400" b="true">
                <a:solidFill>
                  <a:srgbClr val="1090CF"/>
                </a:solidFill>
                <a:latin typeface="Proxima Nova Bold"/>
                <a:ea typeface="Proxima Nova Bold"/>
                <a:cs typeface="Proxima Nova Bold"/>
                <a:sym typeface="Proxima Nova Bold"/>
              </a:rPr>
              <a:t>Air Consola</a:t>
            </a:r>
          </a:p>
        </p:txBody>
      </p:sp>
      <p:sp>
        <p:nvSpPr>
          <p:cNvPr name="TextBox 14" id="14"/>
          <p:cNvSpPr txBox="true"/>
          <p:nvPr/>
        </p:nvSpPr>
        <p:spPr>
          <a:xfrm rot="0">
            <a:off x="1028700" y="1772890"/>
            <a:ext cx="7765210" cy="1376172"/>
          </a:xfrm>
          <a:prstGeom prst="rect">
            <a:avLst/>
          </a:prstGeom>
        </p:spPr>
        <p:txBody>
          <a:bodyPr anchor="t" rtlCol="false" tIns="0" lIns="0" bIns="0" rIns="0">
            <a:spAutoFit/>
          </a:bodyPr>
          <a:lstStyle/>
          <a:p>
            <a:pPr algn="l">
              <a:lnSpc>
                <a:spcPts val="5423"/>
              </a:lnSpc>
            </a:pPr>
            <a:r>
              <a:rPr lang="en-US" sz="4800" b="true">
                <a:solidFill>
                  <a:srgbClr val="000000"/>
                </a:solidFill>
                <a:latin typeface="Proxima Nova Bold"/>
                <a:ea typeface="Proxima Nova Bold"/>
                <a:cs typeface="Proxima Nova Bold"/>
                <a:sym typeface="Proxima Nova Bold"/>
              </a:rPr>
              <a:t>Gestión remota </a:t>
            </a:r>
          </a:p>
          <a:p>
            <a:pPr algn="l">
              <a:lnSpc>
                <a:spcPts val="5423"/>
              </a:lnSpc>
            </a:pPr>
            <a:r>
              <a:rPr lang="en-US" sz="4800" b="true">
                <a:solidFill>
                  <a:srgbClr val="000000"/>
                </a:solidFill>
                <a:latin typeface="Proxima Nova Bold"/>
                <a:ea typeface="Proxima Nova Bold"/>
                <a:cs typeface="Proxima Nova Bold"/>
                <a:sym typeface="Proxima Nova Bold"/>
              </a:rPr>
              <a:t>de dispositivos IoT</a:t>
            </a:r>
          </a:p>
        </p:txBody>
      </p:sp>
      <p:sp>
        <p:nvSpPr>
          <p:cNvPr name="TextBox 15" id="15"/>
          <p:cNvSpPr txBox="true"/>
          <p:nvPr/>
        </p:nvSpPr>
        <p:spPr>
          <a:xfrm rot="0">
            <a:off x="1028700" y="3253229"/>
            <a:ext cx="7765210" cy="1800225"/>
          </a:xfrm>
          <a:prstGeom prst="rect">
            <a:avLst/>
          </a:prstGeom>
        </p:spPr>
        <p:txBody>
          <a:bodyPr anchor="t" rtlCol="false" tIns="0" lIns="0" bIns="0" rIns="0">
            <a:spAutoFit/>
          </a:bodyPr>
          <a:lstStyle/>
          <a:p>
            <a:pPr algn="l">
              <a:lnSpc>
                <a:spcPts val="2880"/>
              </a:lnSpc>
              <a:spcBef>
                <a:spcPct val="0"/>
              </a:spcBef>
            </a:pPr>
            <a:r>
              <a:rPr lang="en-US" sz="2400">
                <a:solidFill>
                  <a:srgbClr val="28323A"/>
                </a:solidFill>
                <a:latin typeface="Proxima Nova"/>
                <a:ea typeface="Proxima Nova"/>
                <a:cs typeface="Proxima Nova"/>
                <a:sym typeface="Proxima Nova"/>
              </a:rPr>
              <a:t>Garantice una recopilación de datos fiable y en tiempo real supervisando y ajustando los dispositivos desde cualquier lugar. Reduzca el tiempo de inactividad, recorte los costes de mantenimiento y mantenga las operaciones en funcionamiento.</a:t>
            </a:r>
          </a:p>
        </p:txBody>
      </p:sp>
      <p:grpSp>
        <p:nvGrpSpPr>
          <p:cNvPr name="Group 16" id="16"/>
          <p:cNvGrpSpPr/>
          <p:nvPr/>
        </p:nvGrpSpPr>
        <p:grpSpPr>
          <a:xfrm rot="0">
            <a:off x="200" y="9712389"/>
            <a:ext cx="18288000" cy="574611"/>
            <a:chOff x="0" y="0"/>
            <a:chExt cx="24384000" cy="766148"/>
          </a:xfrm>
        </p:grpSpPr>
        <p:sp>
          <p:nvSpPr>
            <p:cNvPr name="Freeform 17" id="17"/>
            <p:cNvSpPr/>
            <p:nvPr/>
          </p:nvSpPr>
          <p:spPr>
            <a:xfrm flipH="false" flipV="false" rot="0">
              <a:off x="0" y="0"/>
              <a:ext cx="24384000" cy="766099"/>
            </a:xfrm>
            <a:custGeom>
              <a:avLst/>
              <a:gdLst/>
              <a:ahLst/>
              <a:cxnLst/>
              <a:rect r="r" b="b" t="t" l="l"/>
              <a:pathLst>
                <a:path h="766099" w="24384000">
                  <a:moveTo>
                    <a:pt x="0" y="0"/>
                  </a:moveTo>
                  <a:lnTo>
                    <a:pt x="24384000" y="0"/>
                  </a:lnTo>
                  <a:lnTo>
                    <a:pt x="24384000" y="766099"/>
                  </a:lnTo>
                  <a:lnTo>
                    <a:pt x="0" y="766099"/>
                  </a:lnTo>
                  <a:close/>
                </a:path>
              </a:pathLst>
            </a:custGeom>
            <a:solidFill>
              <a:srgbClr val="1D96DB"/>
            </a:solidFill>
          </p:spPr>
        </p:sp>
      </p:grpSp>
      <p:sp>
        <p:nvSpPr>
          <p:cNvPr name="Freeform 18" id="18"/>
          <p:cNvSpPr/>
          <p:nvPr/>
        </p:nvSpPr>
        <p:spPr>
          <a:xfrm flipH="false" flipV="false" rot="0">
            <a:off x="16649959" y="9869444"/>
            <a:ext cx="1214195" cy="260500"/>
          </a:xfrm>
          <a:custGeom>
            <a:avLst/>
            <a:gdLst/>
            <a:ahLst/>
            <a:cxnLst/>
            <a:rect r="r" b="b" t="t" l="l"/>
            <a:pathLst>
              <a:path h="260500" w="1214195">
                <a:moveTo>
                  <a:pt x="0" y="0"/>
                </a:moveTo>
                <a:lnTo>
                  <a:pt x="1214195" y="0"/>
                </a:lnTo>
                <a:lnTo>
                  <a:pt x="1214195" y="260500"/>
                </a:lnTo>
                <a:lnTo>
                  <a:pt x="0" y="260500"/>
                </a:lnTo>
                <a:lnTo>
                  <a:pt x="0" y="0"/>
                </a:lnTo>
                <a:close/>
              </a:path>
            </a:pathLst>
          </a:custGeom>
          <a:blipFill>
            <a:blip r:embed="rId7">
              <a:alphaModFix amt="70000"/>
              <a:extLst>
                <a:ext uri="{96DAC541-7B7A-43D3-8B79-37D633B846F1}">
                  <asvg:svgBlip xmlns:asvg="http://schemas.microsoft.com/office/drawing/2016/SVG/main" r:embed="rId8"/>
                </a:ext>
              </a:extLst>
            </a:blip>
            <a:stretch>
              <a:fillRect l="0" t="0" r="0" b="0"/>
            </a:stretch>
          </a:blipFill>
        </p:spPr>
      </p:sp>
      <p:grpSp>
        <p:nvGrpSpPr>
          <p:cNvPr name="Group 19" id="19"/>
          <p:cNvGrpSpPr/>
          <p:nvPr/>
        </p:nvGrpSpPr>
        <p:grpSpPr>
          <a:xfrm rot="0">
            <a:off x="1050810" y="1117646"/>
            <a:ext cx="2610997" cy="472945"/>
            <a:chOff x="0" y="0"/>
            <a:chExt cx="667068" cy="120830"/>
          </a:xfrm>
        </p:grpSpPr>
        <p:sp>
          <p:nvSpPr>
            <p:cNvPr name="Freeform 20" id="20"/>
            <p:cNvSpPr/>
            <p:nvPr/>
          </p:nvSpPr>
          <p:spPr>
            <a:xfrm flipH="false" flipV="false" rot="0">
              <a:off x="0" y="0"/>
              <a:ext cx="667068" cy="120830"/>
            </a:xfrm>
            <a:custGeom>
              <a:avLst/>
              <a:gdLst/>
              <a:ahLst/>
              <a:cxnLst/>
              <a:rect r="r" b="b" t="t" l="l"/>
              <a:pathLst>
                <a:path h="120830" w="667068">
                  <a:moveTo>
                    <a:pt x="29651" y="0"/>
                  </a:moveTo>
                  <a:lnTo>
                    <a:pt x="637417" y="0"/>
                  </a:lnTo>
                  <a:cubicBezTo>
                    <a:pt x="653793" y="0"/>
                    <a:pt x="667068" y="13275"/>
                    <a:pt x="667068" y="29651"/>
                  </a:cubicBezTo>
                  <a:lnTo>
                    <a:pt x="667068" y="91179"/>
                  </a:lnTo>
                  <a:cubicBezTo>
                    <a:pt x="667068" y="107555"/>
                    <a:pt x="653793" y="120830"/>
                    <a:pt x="637417" y="120830"/>
                  </a:cubicBezTo>
                  <a:lnTo>
                    <a:pt x="29651" y="120830"/>
                  </a:lnTo>
                  <a:cubicBezTo>
                    <a:pt x="13275" y="120830"/>
                    <a:pt x="0" y="107555"/>
                    <a:pt x="0" y="91179"/>
                  </a:cubicBezTo>
                  <a:lnTo>
                    <a:pt x="0" y="29651"/>
                  </a:lnTo>
                  <a:cubicBezTo>
                    <a:pt x="0" y="13275"/>
                    <a:pt x="13275" y="0"/>
                    <a:pt x="29651" y="0"/>
                  </a:cubicBezTo>
                  <a:close/>
                </a:path>
              </a:pathLst>
            </a:custGeom>
            <a:solidFill>
              <a:srgbClr val="CAE9FF"/>
            </a:solidFill>
          </p:spPr>
        </p:sp>
        <p:sp>
          <p:nvSpPr>
            <p:cNvPr name="TextBox 21" id="21"/>
            <p:cNvSpPr txBox="true"/>
            <p:nvPr/>
          </p:nvSpPr>
          <p:spPr>
            <a:xfrm>
              <a:off x="0" y="-28575"/>
              <a:ext cx="667068"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Recopilación de datos</a:t>
              </a:r>
            </a:p>
          </p:txBody>
        </p:sp>
      </p:grpSp>
    </p:spTree>
  </p:cSld>
  <p:clrMapOvr>
    <a:masterClrMapping/>
  </p:clrMapOvr>
  <p:transition spd="slow">
    <p:push dir="l"/>
  </p:transition>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786412" y="1405695"/>
            <a:ext cx="7739673" cy="6395596"/>
          </a:xfrm>
          <a:custGeom>
            <a:avLst/>
            <a:gdLst/>
            <a:ahLst/>
            <a:cxnLst/>
            <a:rect r="r" b="b" t="t" l="l"/>
            <a:pathLst>
              <a:path h="6395596" w="7739673">
                <a:moveTo>
                  <a:pt x="0" y="0"/>
                </a:moveTo>
                <a:lnTo>
                  <a:pt x="7739673" y="0"/>
                </a:lnTo>
                <a:lnTo>
                  <a:pt x="7739673" y="6395596"/>
                </a:lnTo>
                <a:lnTo>
                  <a:pt x="0" y="6395596"/>
                </a:lnTo>
                <a:lnTo>
                  <a:pt x="0" y="0"/>
                </a:lnTo>
                <a:close/>
              </a:path>
            </a:pathLst>
          </a:custGeom>
          <a:blipFill>
            <a:blip r:embed="rId2"/>
            <a:stretch>
              <a:fillRect l="0" t="0" r="-10" b="0"/>
            </a:stretch>
          </a:blipFill>
        </p:spPr>
      </p:sp>
      <p:sp>
        <p:nvSpPr>
          <p:cNvPr name="Freeform 3" id="3"/>
          <p:cNvSpPr/>
          <p:nvPr/>
        </p:nvSpPr>
        <p:spPr>
          <a:xfrm flipH="false" flipV="false" rot="0">
            <a:off x="200" y="0"/>
            <a:ext cx="18288200" cy="10287000"/>
          </a:xfrm>
          <a:custGeom>
            <a:avLst/>
            <a:gdLst/>
            <a:ahLst/>
            <a:cxnLst/>
            <a:rect r="r" b="b" t="t" l="l"/>
            <a:pathLst>
              <a:path h="10287000" w="18288200">
                <a:moveTo>
                  <a:pt x="0" y="0"/>
                </a:moveTo>
                <a:lnTo>
                  <a:pt x="18288200" y="0"/>
                </a:lnTo>
                <a:lnTo>
                  <a:pt x="18288200" y="10287000"/>
                </a:lnTo>
                <a:lnTo>
                  <a:pt x="0" y="10287000"/>
                </a:lnTo>
                <a:lnTo>
                  <a:pt x="0" y="0"/>
                </a:lnTo>
                <a:close/>
              </a:path>
            </a:pathLst>
          </a:custGeom>
          <a:blipFill>
            <a:blip r:embed="rId3"/>
            <a:stretch>
              <a:fillRect l="0" t="0" r="-1221" b="-1222"/>
            </a:stretch>
          </a:blipFill>
        </p:spPr>
      </p:sp>
      <p:sp>
        <p:nvSpPr>
          <p:cNvPr name="Freeform 4" id="4"/>
          <p:cNvSpPr/>
          <p:nvPr/>
        </p:nvSpPr>
        <p:spPr>
          <a:xfrm flipH="false" flipV="false" rot="0">
            <a:off x="10146212" y="1663794"/>
            <a:ext cx="7605430" cy="4369454"/>
          </a:xfrm>
          <a:custGeom>
            <a:avLst/>
            <a:gdLst/>
            <a:ahLst/>
            <a:cxnLst/>
            <a:rect r="r" b="b" t="t" l="l"/>
            <a:pathLst>
              <a:path h="4369454" w="7605430">
                <a:moveTo>
                  <a:pt x="0" y="0"/>
                </a:moveTo>
                <a:lnTo>
                  <a:pt x="7605430" y="0"/>
                </a:lnTo>
                <a:lnTo>
                  <a:pt x="7605430" y="4369454"/>
                </a:lnTo>
                <a:lnTo>
                  <a:pt x="0" y="4369454"/>
                </a:lnTo>
                <a:lnTo>
                  <a:pt x="0" y="0"/>
                </a:lnTo>
                <a:close/>
              </a:path>
            </a:pathLst>
          </a:custGeom>
          <a:blipFill>
            <a:blip r:embed="rId4"/>
            <a:stretch>
              <a:fillRect l="-240" t="0" r="-12258" b="0"/>
            </a:stretch>
          </a:blipFill>
        </p:spPr>
      </p:sp>
      <p:sp>
        <p:nvSpPr>
          <p:cNvPr name="TextBox 5" id="5"/>
          <p:cNvSpPr txBox="true"/>
          <p:nvPr/>
        </p:nvSpPr>
        <p:spPr>
          <a:xfrm rot="0">
            <a:off x="1569982" y="4158741"/>
            <a:ext cx="6538807" cy="619125"/>
          </a:xfrm>
          <a:prstGeom prst="rect">
            <a:avLst/>
          </a:prstGeom>
        </p:spPr>
        <p:txBody>
          <a:bodyPr anchor="t" rtlCol="false" tIns="0" lIns="0" bIns="0" rIns="0">
            <a:spAutoFit/>
          </a:bodyPr>
          <a:lstStyle/>
          <a:p>
            <a:pPr algn="l">
              <a:lnSpc>
                <a:spcPts val="2400"/>
              </a:lnSpc>
              <a:spcBef>
                <a:spcPct val="0"/>
              </a:spcBef>
            </a:pPr>
            <a:r>
              <a:rPr lang="en-US" sz="2000">
                <a:solidFill>
                  <a:srgbClr val="1090CF"/>
                </a:solidFill>
                <a:latin typeface="Proxima Nova"/>
                <a:ea typeface="Proxima Nova"/>
                <a:cs typeface="Proxima Nova"/>
                <a:sym typeface="Proxima Nova"/>
              </a:rPr>
              <a:t>Establezca la frecuencia con la que el dispositivo recopila y envía datos GPS</a:t>
            </a:r>
          </a:p>
        </p:txBody>
      </p:sp>
      <p:sp>
        <p:nvSpPr>
          <p:cNvPr name="Freeform 6" id="6"/>
          <p:cNvSpPr/>
          <p:nvPr/>
        </p:nvSpPr>
        <p:spPr>
          <a:xfrm flipH="false" flipV="false" rot="0">
            <a:off x="1028700" y="4168266"/>
            <a:ext cx="430993" cy="430993"/>
          </a:xfrm>
          <a:custGeom>
            <a:avLst/>
            <a:gdLst/>
            <a:ahLst/>
            <a:cxnLst/>
            <a:rect r="r" b="b" t="t" l="l"/>
            <a:pathLst>
              <a:path h="430993" w="430993">
                <a:moveTo>
                  <a:pt x="0" y="0"/>
                </a:moveTo>
                <a:lnTo>
                  <a:pt x="430993" y="0"/>
                </a:lnTo>
                <a:lnTo>
                  <a:pt x="430993" y="430993"/>
                </a:lnTo>
                <a:lnTo>
                  <a:pt x="0" y="430993"/>
                </a:lnTo>
                <a:lnTo>
                  <a:pt x="0" y="0"/>
                </a:lnTo>
                <a:close/>
              </a:path>
            </a:pathLst>
          </a:custGeom>
          <a:blipFill>
            <a:blip r:embed="rId5"/>
            <a:stretch>
              <a:fillRect l="0" t="0" r="0" b="0"/>
            </a:stretch>
          </a:blipFill>
        </p:spPr>
      </p:sp>
      <p:sp>
        <p:nvSpPr>
          <p:cNvPr name="TextBox 7" id="7"/>
          <p:cNvSpPr txBox="true"/>
          <p:nvPr/>
        </p:nvSpPr>
        <p:spPr>
          <a:xfrm rot="0">
            <a:off x="1569982" y="6136258"/>
            <a:ext cx="5932400" cy="619125"/>
          </a:xfrm>
          <a:prstGeom prst="rect">
            <a:avLst/>
          </a:prstGeom>
        </p:spPr>
        <p:txBody>
          <a:bodyPr anchor="t" rtlCol="false" tIns="0" lIns="0" bIns="0" rIns="0">
            <a:spAutoFit/>
          </a:bodyPr>
          <a:lstStyle/>
          <a:p>
            <a:pPr algn="l">
              <a:lnSpc>
                <a:spcPts val="2400"/>
              </a:lnSpc>
            </a:pPr>
            <a:r>
              <a:rPr lang="en-US" sz="2000">
                <a:solidFill>
                  <a:srgbClr val="1090CF"/>
                </a:solidFill>
                <a:latin typeface="Proxima Nova"/>
                <a:ea typeface="Proxima Nova"/>
                <a:cs typeface="Proxima Nova"/>
                <a:sym typeface="Proxima Nova"/>
              </a:rPr>
              <a:t>Activar alertas como la detección de remolque </a:t>
            </a:r>
          </a:p>
          <a:p>
            <a:pPr algn="l">
              <a:lnSpc>
                <a:spcPts val="2400"/>
              </a:lnSpc>
              <a:spcBef>
                <a:spcPct val="0"/>
              </a:spcBef>
            </a:pPr>
            <a:r>
              <a:rPr lang="en-US" sz="2000">
                <a:solidFill>
                  <a:srgbClr val="1090CF"/>
                </a:solidFill>
                <a:latin typeface="Proxima Nova"/>
                <a:ea typeface="Proxima Nova"/>
                <a:cs typeface="Proxima Nova"/>
                <a:sym typeface="Proxima Nova"/>
              </a:rPr>
              <a:t>o la conducción brusca</a:t>
            </a:r>
          </a:p>
        </p:txBody>
      </p:sp>
      <p:grpSp>
        <p:nvGrpSpPr>
          <p:cNvPr name="Group 8" id="8"/>
          <p:cNvGrpSpPr/>
          <p:nvPr/>
        </p:nvGrpSpPr>
        <p:grpSpPr>
          <a:xfrm rot="0">
            <a:off x="1050810" y="1117646"/>
            <a:ext cx="2345896" cy="472945"/>
            <a:chOff x="0" y="0"/>
            <a:chExt cx="599339" cy="120830"/>
          </a:xfrm>
        </p:grpSpPr>
        <p:sp>
          <p:nvSpPr>
            <p:cNvPr name="Freeform 9" id="9"/>
            <p:cNvSpPr/>
            <p:nvPr/>
          </p:nvSpPr>
          <p:spPr>
            <a:xfrm flipH="false" flipV="false" rot="0">
              <a:off x="0" y="0"/>
              <a:ext cx="599339" cy="120830"/>
            </a:xfrm>
            <a:custGeom>
              <a:avLst/>
              <a:gdLst/>
              <a:ahLst/>
              <a:cxnLst/>
              <a:rect r="r" b="b" t="t" l="l"/>
              <a:pathLst>
                <a:path h="120830" w="599339">
                  <a:moveTo>
                    <a:pt x="33002" y="0"/>
                  </a:moveTo>
                  <a:lnTo>
                    <a:pt x="566337" y="0"/>
                  </a:lnTo>
                  <a:cubicBezTo>
                    <a:pt x="584564" y="0"/>
                    <a:pt x="599339" y="14775"/>
                    <a:pt x="599339" y="33002"/>
                  </a:cubicBezTo>
                  <a:lnTo>
                    <a:pt x="599339" y="87828"/>
                  </a:lnTo>
                  <a:cubicBezTo>
                    <a:pt x="599339" y="96581"/>
                    <a:pt x="595862" y="104975"/>
                    <a:pt x="589673" y="111164"/>
                  </a:cubicBezTo>
                  <a:cubicBezTo>
                    <a:pt x="583484" y="117353"/>
                    <a:pt x="575090" y="120830"/>
                    <a:pt x="566337" y="120830"/>
                  </a:cubicBezTo>
                  <a:lnTo>
                    <a:pt x="33002" y="120830"/>
                  </a:lnTo>
                  <a:cubicBezTo>
                    <a:pt x="14775" y="120830"/>
                    <a:pt x="0" y="106055"/>
                    <a:pt x="0" y="87828"/>
                  </a:cubicBezTo>
                  <a:lnTo>
                    <a:pt x="0" y="33002"/>
                  </a:lnTo>
                  <a:cubicBezTo>
                    <a:pt x="0" y="14775"/>
                    <a:pt x="14775" y="0"/>
                    <a:pt x="33002" y="0"/>
                  </a:cubicBezTo>
                  <a:close/>
                </a:path>
              </a:pathLst>
            </a:custGeom>
            <a:solidFill>
              <a:srgbClr val="CAE9FF"/>
            </a:solidFill>
          </p:spPr>
        </p:sp>
        <p:sp>
          <p:nvSpPr>
            <p:cNvPr name="TextBox 10" id="10"/>
            <p:cNvSpPr txBox="true"/>
            <p:nvPr/>
          </p:nvSpPr>
          <p:spPr>
            <a:xfrm>
              <a:off x="0" y="-28575"/>
              <a:ext cx="599339"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Recogida de datos</a:t>
              </a:r>
            </a:p>
          </p:txBody>
        </p:sp>
      </p:grpSp>
      <p:sp>
        <p:nvSpPr>
          <p:cNvPr name="Freeform 11" id="11"/>
          <p:cNvSpPr/>
          <p:nvPr/>
        </p:nvSpPr>
        <p:spPr>
          <a:xfrm flipH="false" flipV="false" rot="0">
            <a:off x="8177911" y="5179345"/>
            <a:ext cx="5143358" cy="3510342"/>
          </a:xfrm>
          <a:custGeom>
            <a:avLst/>
            <a:gdLst/>
            <a:ahLst/>
            <a:cxnLst/>
            <a:rect r="r" b="b" t="t" l="l"/>
            <a:pathLst>
              <a:path h="3510342" w="5143358">
                <a:moveTo>
                  <a:pt x="0" y="0"/>
                </a:moveTo>
                <a:lnTo>
                  <a:pt x="5143359" y="0"/>
                </a:lnTo>
                <a:lnTo>
                  <a:pt x="5143359" y="3510342"/>
                </a:lnTo>
                <a:lnTo>
                  <a:pt x="0" y="3510342"/>
                </a:lnTo>
                <a:lnTo>
                  <a:pt x="0" y="0"/>
                </a:lnTo>
                <a:close/>
              </a:path>
            </a:pathLst>
          </a:custGeom>
          <a:blipFill>
            <a:blip r:embed="rId6"/>
            <a:stretch>
              <a:fillRect l="0" t="0" r="0" b="0"/>
            </a:stretch>
          </a:blipFill>
        </p:spPr>
      </p:sp>
      <p:sp>
        <p:nvSpPr>
          <p:cNvPr name="TextBox 12" id="12"/>
          <p:cNvSpPr txBox="true"/>
          <p:nvPr/>
        </p:nvSpPr>
        <p:spPr>
          <a:xfrm rot="0">
            <a:off x="1028700" y="1744315"/>
            <a:ext cx="8307627" cy="714375"/>
          </a:xfrm>
          <a:prstGeom prst="rect">
            <a:avLst/>
          </a:prstGeom>
        </p:spPr>
        <p:txBody>
          <a:bodyPr anchor="t" rtlCol="false" tIns="0" lIns="0" bIns="0" rIns="0">
            <a:spAutoFit/>
          </a:bodyPr>
          <a:lstStyle/>
          <a:p>
            <a:pPr algn="l">
              <a:lnSpc>
                <a:spcPts val="5759"/>
              </a:lnSpc>
              <a:spcBef>
                <a:spcPct val="0"/>
              </a:spcBef>
            </a:pPr>
            <a:r>
              <a:rPr lang="en-US" b="true" sz="4800">
                <a:solidFill>
                  <a:srgbClr val="000000"/>
                </a:solidFill>
                <a:latin typeface="Proxima Nova Bold"/>
                <a:ea typeface="Proxima Nova Bold"/>
                <a:cs typeface="Proxima Nova Bold"/>
                <a:sym typeface="Proxima Nova Bold"/>
              </a:rPr>
              <a:t>Configuración de dispositivos</a:t>
            </a:r>
          </a:p>
        </p:txBody>
      </p:sp>
      <p:sp>
        <p:nvSpPr>
          <p:cNvPr name="TextBox 13" id="13"/>
          <p:cNvSpPr txBox="true"/>
          <p:nvPr/>
        </p:nvSpPr>
        <p:spPr>
          <a:xfrm rot="0">
            <a:off x="1028700" y="2572792"/>
            <a:ext cx="8307627" cy="1076325"/>
          </a:xfrm>
          <a:prstGeom prst="rect">
            <a:avLst/>
          </a:prstGeom>
        </p:spPr>
        <p:txBody>
          <a:bodyPr anchor="t" rtlCol="false" tIns="0" lIns="0" bIns="0" rIns="0">
            <a:spAutoFit/>
          </a:bodyPr>
          <a:lstStyle/>
          <a:p>
            <a:pPr algn="l">
              <a:lnSpc>
                <a:spcPts val="2880"/>
              </a:lnSpc>
            </a:pPr>
            <a:r>
              <a:rPr lang="en-US" sz="2400">
                <a:solidFill>
                  <a:srgbClr val="28323A"/>
                </a:solidFill>
                <a:latin typeface="Proxima Nova"/>
                <a:ea typeface="Proxima Nova"/>
                <a:cs typeface="Proxima Nova"/>
                <a:sym typeface="Proxima Nova"/>
              </a:rPr>
              <a:t>Configure dispositivos de forma remota, configure sensores de dispositivos y aplique otros ajustes relacionados </a:t>
            </a:r>
          </a:p>
          <a:p>
            <a:pPr algn="l">
              <a:lnSpc>
                <a:spcPts val="2880"/>
              </a:lnSpc>
              <a:spcBef>
                <a:spcPct val="0"/>
              </a:spcBef>
            </a:pPr>
            <a:r>
              <a:rPr lang="en-US" sz="2400">
                <a:solidFill>
                  <a:srgbClr val="28323A"/>
                </a:solidFill>
                <a:latin typeface="Proxima Nova"/>
                <a:ea typeface="Proxima Nova"/>
                <a:cs typeface="Proxima Nova"/>
                <a:sym typeface="Proxima Nova"/>
              </a:rPr>
              <a:t>con dispositivos concretos (activos).</a:t>
            </a:r>
          </a:p>
        </p:txBody>
      </p:sp>
      <p:grpSp>
        <p:nvGrpSpPr>
          <p:cNvPr name="Group 14" id="14"/>
          <p:cNvGrpSpPr/>
          <p:nvPr/>
        </p:nvGrpSpPr>
        <p:grpSpPr>
          <a:xfrm rot="0">
            <a:off x="3633316" y="1117646"/>
            <a:ext cx="4026941" cy="472945"/>
            <a:chOff x="0" y="0"/>
            <a:chExt cx="1028820" cy="120830"/>
          </a:xfrm>
        </p:grpSpPr>
        <p:sp>
          <p:nvSpPr>
            <p:cNvPr name="Freeform 15" id="15"/>
            <p:cNvSpPr/>
            <p:nvPr/>
          </p:nvSpPr>
          <p:spPr>
            <a:xfrm flipH="false" flipV="false" rot="0">
              <a:off x="0" y="0"/>
              <a:ext cx="1028820" cy="120830"/>
            </a:xfrm>
            <a:custGeom>
              <a:avLst/>
              <a:gdLst/>
              <a:ahLst/>
              <a:cxnLst/>
              <a:rect r="r" b="b" t="t" l="l"/>
              <a:pathLst>
                <a:path h="120830" w="1028820">
                  <a:moveTo>
                    <a:pt x="19225" y="0"/>
                  </a:moveTo>
                  <a:lnTo>
                    <a:pt x="1009595" y="0"/>
                  </a:lnTo>
                  <a:cubicBezTo>
                    <a:pt x="1014693" y="0"/>
                    <a:pt x="1019583" y="2026"/>
                    <a:pt x="1023189" y="5631"/>
                  </a:cubicBezTo>
                  <a:cubicBezTo>
                    <a:pt x="1026794" y="9236"/>
                    <a:pt x="1028820" y="14126"/>
                    <a:pt x="1028820" y="19225"/>
                  </a:cubicBezTo>
                  <a:lnTo>
                    <a:pt x="1028820" y="101605"/>
                  </a:lnTo>
                  <a:cubicBezTo>
                    <a:pt x="1028820" y="106704"/>
                    <a:pt x="1026794" y="111594"/>
                    <a:pt x="1023189" y="115199"/>
                  </a:cubicBezTo>
                  <a:cubicBezTo>
                    <a:pt x="1019583" y="118805"/>
                    <a:pt x="1014693" y="120830"/>
                    <a:pt x="1009595" y="120830"/>
                  </a:cubicBezTo>
                  <a:lnTo>
                    <a:pt x="19225" y="120830"/>
                  </a:lnTo>
                  <a:cubicBezTo>
                    <a:pt x="14126" y="120830"/>
                    <a:pt x="9236" y="118805"/>
                    <a:pt x="5631" y="115199"/>
                  </a:cubicBezTo>
                  <a:cubicBezTo>
                    <a:pt x="2026" y="111594"/>
                    <a:pt x="0" y="106704"/>
                    <a:pt x="0" y="101605"/>
                  </a:cubicBezTo>
                  <a:lnTo>
                    <a:pt x="0" y="19225"/>
                  </a:lnTo>
                  <a:cubicBezTo>
                    <a:pt x="0" y="14126"/>
                    <a:pt x="2026" y="9236"/>
                    <a:pt x="5631" y="5631"/>
                  </a:cubicBezTo>
                  <a:cubicBezTo>
                    <a:pt x="9236" y="2026"/>
                    <a:pt x="14126" y="0"/>
                    <a:pt x="19225" y="0"/>
                  </a:cubicBezTo>
                  <a:close/>
                </a:path>
              </a:pathLst>
            </a:custGeom>
            <a:solidFill>
              <a:srgbClr val="CAE9FF"/>
            </a:solidFill>
          </p:spPr>
        </p:sp>
        <p:sp>
          <p:nvSpPr>
            <p:cNvPr name="TextBox 16" id="16"/>
            <p:cNvSpPr txBox="true"/>
            <p:nvPr/>
          </p:nvSpPr>
          <p:spPr>
            <a:xfrm>
              <a:off x="0" y="-28575"/>
              <a:ext cx="1028820"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Gestión remota de dispositivos IoT</a:t>
              </a:r>
            </a:p>
          </p:txBody>
        </p:sp>
      </p:grpSp>
      <p:grpSp>
        <p:nvGrpSpPr>
          <p:cNvPr name="Group 17" id="17"/>
          <p:cNvGrpSpPr/>
          <p:nvPr/>
        </p:nvGrpSpPr>
        <p:grpSpPr>
          <a:xfrm rot="0">
            <a:off x="200" y="9712389"/>
            <a:ext cx="18288000" cy="574611"/>
            <a:chOff x="0" y="0"/>
            <a:chExt cx="24384000" cy="766148"/>
          </a:xfrm>
        </p:grpSpPr>
        <p:sp>
          <p:nvSpPr>
            <p:cNvPr name="Freeform 18" id="18"/>
            <p:cNvSpPr/>
            <p:nvPr/>
          </p:nvSpPr>
          <p:spPr>
            <a:xfrm flipH="false" flipV="false" rot="0">
              <a:off x="0" y="0"/>
              <a:ext cx="24384000" cy="766099"/>
            </a:xfrm>
            <a:custGeom>
              <a:avLst/>
              <a:gdLst/>
              <a:ahLst/>
              <a:cxnLst/>
              <a:rect r="r" b="b" t="t" l="l"/>
              <a:pathLst>
                <a:path h="766099" w="24384000">
                  <a:moveTo>
                    <a:pt x="0" y="0"/>
                  </a:moveTo>
                  <a:lnTo>
                    <a:pt x="24384000" y="0"/>
                  </a:lnTo>
                  <a:lnTo>
                    <a:pt x="24384000" y="766099"/>
                  </a:lnTo>
                  <a:lnTo>
                    <a:pt x="0" y="766099"/>
                  </a:lnTo>
                  <a:close/>
                </a:path>
              </a:pathLst>
            </a:custGeom>
            <a:solidFill>
              <a:srgbClr val="1D96DB"/>
            </a:solidFill>
          </p:spPr>
        </p:sp>
      </p:grpSp>
      <p:sp>
        <p:nvSpPr>
          <p:cNvPr name="Freeform 19" id="19"/>
          <p:cNvSpPr/>
          <p:nvPr/>
        </p:nvSpPr>
        <p:spPr>
          <a:xfrm flipH="false" flipV="false" rot="0">
            <a:off x="16649959" y="9869444"/>
            <a:ext cx="1214195" cy="260500"/>
          </a:xfrm>
          <a:custGeom>
            <a:avLst/>
            <a:gdLst/>
            <a:ahLst/>
            <a:cxnLst/>
            <a:rect r="r" b="b" t="t" l="l"/>
            <a:pathLst>
              <a:path h="260500" w="1214195">
                <a:moveTo>
                  <a:pt x="0" y="0"/>
                </a:moveTo>
                <a:lnTo>
                  <a:pt x="1214195" y="0"/>
                </a:lnTo>
                <a:lnTo>
                  <a:pt x="1214195" y="260500"/>
                </a:lnTo>
                <a:lnTo>
                  <a:pt x="0" y="260500"/>
                </a:lnTo>
                <a:lnTo>
                  <a:pt x="0" y="0"/>
                </a:lnTo>
                <a:close/>
              </a:path>
            </a:pathLst>
          </a:custGeom>
          <a:blipFill>
            <a:blip r:embed="rId7">
              <a:alphaModFix amt="70000"/>
              <a:extLst>
                <a:ext uri="{96DAC541-7B7A-43D3-8B79-37D633B846F1}">
                  <asvg:svgBlip xmlns:asvg="http://schemas.microsoft.com/office/drawing/2016/SVG/main" r:embed="rId8"/>
                </a:ext>
              </a:extLst>
            </a:blip>
            <a:stretch>
              <a:fillRect l="0" t="0" r="0" b="0"/>
            </a:stretch>
          </a:blipFill>
        </p:spPr>
      </p:sp>
      <p:sp>
        <p:nvSpPr>
          <p:cNvPr name="TextBox 20" id="20"/>
          <p:cNvSpPr txBox="true"/>
          <p:nvPr/>
        </p:nvSpPr>
        <p:spPr>
          <a:xfrm rot="0">
            <a:off x="1569982" y="5147499"/>
            <a:ext cx="5887087" cy="619125"/>
          </a:xfrm>
          <a:prstGeom prst="rect">
            <a:avLst/>
          </a:prstGeom>
        </p:spPr>
        <p:txBody>
          <a:bodyPr anchor="t" rtlCol="false" tIns="0" lIns="0" bIns="0" rIns="0">
            <a:spAutoFit/>
          </a:bodyPr>
          <a:lstStyle/>
          <a:p>
            <a:pPr algn="l">
              <a:lnSpc>
                <a:spcPts val="2400"/>
              </a:lnSpc>
              <a:spcBef>
                <a:spcPct val="0"/>
              </a:spcBef>
            </a:pPr>
            <a:r>
              <a:rPr lang="en-US" sz="2000">
                <a:solidFill>
                  <a:srgbClr val="1090CF"/>
                </a:solidFill>
                <a:latin typeface="Proxima Nova"/>
                <a:ea typeface="Proxima Nova"/>
                <a:cs typeface="Proxima Nova"/>
                <a:sym typeface="Proxima Nova"/>
              </a:rPr>
              <a:t>Gestionar funciones relacionadas con el encendido, como la detección de arranque/parada del vehículo</a:t>
            </a:r>
          </a:p>
        </p:txBody>
      </p:sp>
      <p:sp>
        <p:nvSpPr>
          <p:cNvPr name="Freeform 21" id="21"/>
          <p:cNvSpPr/>
          <p:nvPr/>
        </p:nvSpPr>
        <p:spPr>
          <a:xfrm flipH="false" flipV="false" rot="0">
            <a:off x="1028700" y="5157024"/>
            <a:ext cx="430993" cy="430993"/>
          </a:xfrm>
          <a:custGeom>
            <a:avLst/>
            <a:gdLst/>
            <a:ahLst/>
            <a:cxnLst/>
            <a:rect r="r" b="b" t="t" l="l"/>
            <a:pathLst>
              <a:path h="430993" w="430993">
                <a:moveTo>
                  <a:pt x="0" y="0"/>
                </a:moveTo>
                <a:lnTo>
                  <a:pt x="430993" y="0"/>
                </a:lnTo>
                <a:lnTo>
                  <a:pt x="430993" y="430994"/>
                </a:lnTo>
                <a:lnTo>
                  <a:pt x="0" y="430994"/>
                </a:lnTo>
                <a:lnTo>
                  <a:pt x="0" y="0"/>
                </a:lnTo>
                <a:close/>
              </a:path>
            </a:pathLst>
          </a:custGeom>
          <a:blipFill>
            <a:blip r:embed="rId5"/>
            <a:stretch>
              <a:fillRect l="0" t="0" r="0" b="0"/>
            </a:stretch>
          </a:blipFill>
        </p:spPr>
      </p:sp>
      <p:sp>
        <p:nvSpPr>
          <p:cNvPr name="TextBox 22" id="22"/>
          <p:cNvSpPr txBox="true"/>
          <p:nvPr/>
        </p:nvSpPr>
        <p:spPr>
          <a:xfrm rot="0">
            <a:off x="1569982" y="7125016"/>
            <a:ext cx="5909211" cy="619125"/>
          </a:xfrm>
          <a:prstGeom prst="rect">
            <a:avLst/>
          </a:prstGeom>
        </p:spPr>
        <p:txBody>
          <a:bodyPr anchor="t" rtlCol="false" tIns="0" lIns="0" bIns="0" rIns="0">
            <a:spAutoFit/>
          </a:bodyPr>
          <a:lstStyle/>
          <a:p>
            <a:pPr algn="l">
              <a:lnSpc>
                <a:spcPts val="2400"/>
              </a:lnSpc>
              <a:spcBef>
                <a:spcPct val="0"/>
              </a:spcBef>
            </a:pPr>
            <a:r>
              <a:rPr lang="en-US" sz="2000">
                <a:solidFill>
                  <a:srgbClr val="1090CF"/>
                </a:solidFill>
                <a:latin typeface="Proxima Nova"/>
                <a:ea typeface="Proxima Nova"/>
                <a:cs typeface="Proxima Nova"/>
                <a:sym typeface="Proxima Nova"/>
              </a:rPr>
              <a:t>Configurar sensores y parámetros como CAN BUS, combustible, temperatura, etc</a:t>
            </a:r>
          </a:p>
        </p:txBody>
      </p:sp>
      <p:sp>
        <p:nvSpPr>
          <p:cNvPr name="Freeform 23" id="23"/>
          <p:cNvSpPr/>
          <p:nvPr/>
        </p:nvSpPr>
        <p:spPr>
          <a:xfrm flipH="false" flipV="false" rot="0">
            <a:off x="1060335" y="7134541"/>
            <a:ext cx="430993" cy="430993"/>
          </a:xfrm>
          <a:custGeom>
            <a:avLst/>
            <a:gdLst/>
            <a:ahLst/>
            <a:cxnLst/>
            <a:rect r="r" b="b" t="t" l="l"/>
            <a:pathLst>
              <a:path h="430993" w="430993">
                <a:moveTo>
                  <a:pt x="0" y="0"/>
                </a:moveTo>
                <a:lnTo>
                  <a:pt x="430994" y="0"/>
                </a:lnTo>
                <a:lnTo>
                  <a:pt x="430994" y="430993"/>
                </a:lnTo>
                <a:lnTo>
                  <a:pt x="0" y="430993"/>
                </a:lnTo>
                <a:lnTo>
                  <a:pt x="0" y="0"/>
                </a:lnTo>
                <a:close/>
              </a:path>
            </a:pathLst>
          </a:custGeom>
          <a:blipFill>
            <a:blip r:embed="rId5"/>
            <a:stretch>
              <a:fillRect l="0" t="0" r="0" b="0"/>
            </a:stretch>
          </a:blipFill>
        </p:spPr>
      </p:sp>
      <p:sp>
        <p:nvSpPr>
          <p:cNvPr name="Freeform 24" id="24"/>
          <p:cNvSpPr/>
          <p:nvPr/>
        </p:nvSpPr>
        <p:spPr>
          <a:xfrm flipH="false" flipV="false" rot="0">
            <a:off x="1028700" y="6145783"/>
            <a:ext cx="430993" cy="430993"/>
          </a:xfrm>
          <a:custGeom>
            <a:avLst/>
            <a:gdLst/>
            <a:ahLst/>
            <a:cxnLst/>
            <a:rect r="r" b="b" t="t" l="l"/>
            <a:pathLst>
              <a:path h="430993" w="430993">
                <a:moveTo>
                  <a:pt x="0" y="0"/>
                </a:moveTo>
                <a:lnTo>
                  <a:pt x="430993" y="0"/>
                </a:lnTo>
                <a:lnTo>
                  <a:pt x="430993" y="430993"/>
                </a:lnTo>
                <a:lnTo>
                  <a:pt x="0" y="430993"/>
                </a:lnTo>
                <a:lnTo>
                  <a:pt x="0" y="0"/>
                </a:lnTo>
                <a:close/>
              </a:path>
            </a:pathLst>
          </a:custGeom>
          <a:blipFill>
            <a:blip r:embed="rId5"/>
            <a:stretch>
              <a:fillRect l="0" t="0" r="0" b="0"/>
            </a:stretch>
          </a:blipFill>
        </p:spPr>
      </p:sp>
    </p:spTree>
  </p:cSld>
  <p:clrMapOvr>
    <a:masterClrMapping/>
  </p:clrMapOvr>
  <p:transition spd="slow">
    <p:push dir="l"/>
  </p:transition>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3374596" y="966570"/>
            <a:ext cx="3682334" cy="472945"/>
            <a:chOff x="0" y="0"/>
            <a:chExt cx="940778" cy="120830"/>
          </a:xfrm>
        </p:grpSpPr>
        <p:sp>
          <p:nvSpPr>
            <p:cNvPr name="Freeform 3" id="3"/>
            <p:cNvSpPr/>
            <p:nvPr/>
          </p:nvSpPr>
          <p:spPr>
            <a:xfrm flipH="false" flipV="false" rot="0">
              <a:off x="0" y="0"/>
              <a:ext cx="940778" cy="120830"/>
            </a:xfrm>
            <a:custGeom>
              <a:avLst/>
              <a:gdLst/>
              <a:ahLst/>
              <a:cxnLst/>
              <a:rect r="r" b="b" t="t" l="l"/>
              <a:pathLst>
                <a:path h="120830" w="940778">
                  <a:moveTo>
                    <a:pt x="21024" y="0"/>
                  </a:moveTo>
                  <a:lnTo>
                    <a:pt x="919754" y="0"/>
                  </a:lnTo>
                  <a:cubicBezTo>
                    <a:pt x="925330" y="0"/>
                    <a:pt x="930677" y="2215"/>
                    <a:pt x="934620" y="6158"/>
                  </a:cubicBezTo>
                  <a:cubicBezTo>
                    <a:pt x="938563" y="10101"/>
                    <a:pt x="940778" y="15448"/>
                    <a:pt x="940778" y="21024"/>
                  </a:cubicBezTo>
                  <a:lnTo>
                    <a:pt x="940778" y="99806"/>
                  </a:lnTo>
                  <a:cubicBezTo>
                    <a:pt x="940778" y="105382"/>
                    <a:pt x="938563" y="110729"/>
                    <a:pt x="934620" y="114672"/>
                  </a:cubicBezTo>
                  <a:cubicBezTo>
                    <a:pt x="930677" y="118615"/>
                    <a:pt x="925330" y="120830"/>
                    <a:pt x="919754" y="120830"/>
                  </a:cubicBezTo>
                  <a:lnTo>
                    <a:pt x="21024" y="120830"/>
                  </a:lnTo>
                  <a:cubicBezTo>
                    <a:pt x="15448" y="120830"/>
                    <a:pt x="10101" y="118615"/>
                    <a:pt x="6158" y="114672"/>
                  </a:cubicBezTo>
                  <a:cubicBezTo>
                    <a:pt x="2215" y="110729"/>
                    <a:pt x="0" y="105382"/>
                    <a:pt x="0" y="99806"/>
                  </a:cubicBezTo>
                  <a:lnTo>
                    <a:pt x="0" y="21024"/>
                  </a:lnTo>
                  <a:cubicBezTo>
                    <a:pt x="0" y="15448"/>
                    <a:pt x="2215" y="10101"/>
                    <a:pt x="6158" y="6158"/>
                  </a:cubicBezTo>
                  <a:cubicBezTo>
                    <a:pt x="10101" y="2215"/>
                    <a:pt x="15448" y="0"/>
                    <a:pt x="21024" y="0"/>
                  </a:cubicBezTo>
                  <a:close/>
                </a:path>
              </a:pathLst>
            </a:custGeom>
            <a:solidFill>
              <a:srgbClr val="CAE9FF"/>
            </a:solidFill>
          </p:spPr>
        </p:sp>
        <p:sp>
          <p:nvSpPr>
            <p:cNvPr name="TextBox 4" id="4"/>
            <p:cNvSpPr txBox="true"/>
            <p:nvPr/>
          </p:nvSpPr>
          <p:spPr>
            <a:xfrm>
              <a:off x="0" y="-28575"/>
              <a:ext cx="940778"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Remote IoT device management</a:t>
              </a:r>
            </a:p>
          </p:txBody>
        </p:sp>
      </p:grpSp>
      <p:grpSp>
        <p:nvGrpSpPr>
          <p:cNvPr name="Group 5" id="5"/>
          <p:cNvGrpSpPr/>
          <p:nvPr/>
        </p:nvGrpSpPr>
        <p:grpSpPr>
          <a:xfrm rot="0">
            <a:off x="1028700" y="966570"/>
            <a:ext cx="2200300" cy="472945"/>
            <a:chOff x="0" y="0"/>
            <a:chExt cx="562142" cy="120830"/>
          </a:xfrm>
        </p:grpSpPr>
        <p:sp>
          <p:nvSpPr>
            <p:cNvPr name="Freeform 6" id="6"/>
            <p:cNvSpPr/>
            <p:nvPr/>
          </p:nvSpPr>
          <p:spPr>
            <a:xfrm flipH="false" flipV="false" rot="0">
              <a:off x="0" y="0"/>
              <a:ext cx="562142" cy="120830"/>
            </a:xfrm>
            <a:custGeom>
              <a:avLst/>
              <a:gdLst/>
              <a:ahLst/>
              <a:cxnLst/>
              <a:rect r="r" b="b" t="t" l="l"/>
              <a:pathLst>
                <a:path h="120830" w="562142">
                  <a:moveTo>
                    <a:pt x="35186" y="0"/>
                  </a:moveTo>
                  <a:lnTo>
                    <a:pt x="526956" y="0"/>
                  </a:lnTo>
                  <a:cubicBezTo>
                    <a:pt x="536288" y="0"/>
                    <a:pt x="545238" y="3707"/>
                    <a:pt x="551836" y="10306"/>
                  </a:cubicBezTo>
                  <a:cubicBezTo>
                    <a:pt x="558435" y="16904"/>
                    <a:pt x="562142" y="25854"/>
                    <a:pt x="562142" y="35186"/>
                  </a:cubicBezTo>
                  <a:lnTo>
                    <a:pt x="562142" y="85644"/>
                  </a:lnTo>
                  <a:cubicBezTo>
                    <a:pt x="562142" y="94976"/>
                    <a:pt x="558435" y="103926"/>
                    <a:pt x="551836" y="110524"/>
                  </a:cubicBezTo>
                  <a:cubicBezTo>
                    <a:pt x="545238" y="117123"/>
                    <a:pt x="536288" y="120830"/>
                    <a:pt x="526956" y="120830"/>
                  </a:cubicBezTo>
                  <a:lnTo>
                    <a:pt x="35186" y="120830"/>
                  </a:lnTo>
                  <a:cubicBezTo>
                    <a:pt x="25854" y="120830"/>
                    <a:pt x="16904" y="117123"/>
                    <a:pt x="10306" y="110524"/>
                  </a:cubicBezTo>
                  <a:cubicBezTo>
                    <a:pt x="3707" y="103926"/>
                    <a:pt x="0" y="94976"/>
                    <a:pt x="0" y="85644"/>
                  </a:cubicBezTo>
                  <a:lnTo>
                    <a:pt x="0" y="35186"/>
                  </a:lnTo>
                  <a:cubicBezTo>
                    <a:pt x="0" y="25854"/>
                    <a:pt x="3707" y="16904"/>
                    <a:pt x="10306" y="10306"/>
                  </a:cubicBezTo>
                  <a:cubicBezTo>
                    <a:pt x="16904" y="3707"/>
                    <a:pt x="25854" y="0"/>
                    <a:pt x="35186" y="0"/>
                  </a:cubicBezTo>
                  <a:close/>
                </a:path>
              </a:pathLst>
            </a:custGeom>
            <a:solidFill>
              <a:srgbClr val="CAE9FF"/>
            </a:solidFill>
          </p:spPr>
        </p:sp>
        <p:sp>
          <p:nvSpPr>
            <p:cNvPr name="TextBox 7" id="7"/>
            <p:cNvSpPr txBox="true"/>
            <p:nvPr/>
          </p:nvSpPr>
          <p:spPr>
            <a:xfrm>
              <a:off x="0" y="-28575"/>
              <a:ext cx="562142"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Data collection</a:t>
              </a:r>
            </a:p>
          </p:txBody>
        </p:sp>
      </p:grpSp>
      <p:sp>
        <p:nvSpPr>
          <p:cNvPr name="Freeform 8" id="8"/>
          <p:cNvSpPr/>
          <p:nvPr/>
        </p:nvSpPr>
        <p:spPr>
          <a:xfrm flipH="false" flipV="false" rot="0">
            <a:off x="200" y="0"/>
            <a:ext cx="18288200" cy="10287000"/>
          </a:xfrm>
          <a:custGeom>
            <a:avLst/>
            <a:gdLst/>
            <a:ahLst/>
            <a:cxnLst/>
            <a:rect r="r" b="b" t="t" l="l"/>
            <a:pathLst>
              <a:path h="10287000" w="18288200">
                <a:moveTo>
                  <a:pt x="0" y="0"/>
                </a:moveTo>
                <a:lnTo>
                  <a:pt x="18288200" y="0"/>
                </a:lnTo>
                <a:lnTo>
                  <a:pt x="18288200" y="10287000"/>
                </a:lnTo>
                <a:lnTo>
                  <a:pt x="0" y="10287000"/>
                </a:lnTo>
                <a:lnTo>
                  <a:pt x="0" y="0"/>
                </a:lnTo>
                <a:close/>
              </a:path>
            </a:pathLst>
          </a:custGeom>
          <a:blipFill>
            <a:blip r:embed="rId2"/>
            <a:stretch>
              <a:fillRect l="0" t="0" r="-1221" b="-1222"/>
            </a:stretch>
          </a:blipFill>
        </p:spPr>
      </p:sp>
      <p:grpSp>
        <p:nvGrpSpPr>
          <p:cNvPr name="Group 9" id="9"/>
          <p:cNvGrpSpPr/>
          <p:nvPr/>
        </p:nvGrpSpPr>
        <p:grpSpPr>
          <a:xfrm rot="0">
            <a:off x="1028700" y="4455736"/>
            <a:ext cx="6381811" cy="618199"/>
            <a:chOff x="0" y="0"/>
            <a:chExt cx="8509082" cy="824265"/>
          </a:xfrm>
        </p:grpSpPr>
        <p:grpSp>
          <p:nvGrpSpPr>
            <p:cNvPr name="Group 10" id="10"/>
            <p:cNvGrpSpPr/>
            <p:nvPr/>
          </p:nvGrpSpPr>
          <p:grpSpPr>
            <a:xfrm rot="0">
              <a:off x="0" y="0"/>
              <a:ext cx="824265" cy="824265"/>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D96DB"/>
              </a:solidFill>
            </p:spPr>
          </p:sp>
          <p:sp>
            <p:nvSpPr>
              <p:cNvPr name="TextBox 12" id="12"/>
              <p:cNvSpPr txBox="true"/>
              <p:nvPr/>
            </p:nvSpPr>
            <p:spPr>
              <a:xfrm>
                <a:off x="76200" y="66675"/>
                <a:ext cx="660400" cy="669925"/>
              </a:xfrm>
              <a:prstGeom prst="rect">
                <a:avLst/>
              </a:prstGeom>
            </p:spPr>
            <p:txBody>
              <a:bodyPr anchor="ctr" rtlCol="false" tIns="50800" lIns="50800" bIns="50800" rIns="50800"/>
              <a:lstStyle/>
              <a:p>
                <a:pPr algn="ctr">
                  <a:lnSpc>
                    <a:spcPts val="2639"/>
                  </a:lnSpc>
                </a:pPr>
                <a:r>
                  <a:rPr lang="en-US" b="true" sz="2199">
                    <a:solidFill>
                      <a:srgbClr val="FFFFFF"/>
                    </a:solidFill>
                    <a:latin typeface="Roboto Bold"/>
                    <a:ea typeface="Roboto Bold"/>
                    <a:cs typeface="Roboto Bold"/>
                    <a:sym typeface="Roboto Bold"/>
                  </a:rPr>
                  <a:t>01</a:t>
                </a:r>
              </a:p>
            </p:txBody>
          </p:sp>
        </p:grpSp>
        <p:sp>
          <p:nvSpPr>
            <p:cNvPr name="TextBox 13" id="13"/>
            <p:cNvSpPr txBox="true"/>
            <p:nvPr/>
          </p:nvSpPr>
          <p:spPr>
            <a:xfrm rot="0">
              <a:off x="1152643" y="-3792"/>
              <a:ext cx="7356439" cy="822325"/>
            </a:xfrm>
            <a:prstGeom prst="rect">
              <a:avLst/>
            </a:prstGeom>
          </p:spPr>
          <p:txBody>
            <a:bodyPr anchor="t" rtlCol="false" tIns="0" lIns="0" bIns="0" rIns="0">
              <a:spAutoFit/>
            </a:bodyPr>
            <a:lstStyle/>
            <a:p>
              <a:pPr algn="l">
                <a:lnSpc>
                  <a:spcPts val="2400"/>
                </a:lnSpc>
                <a:spcBef>
                  <a:spcPct val="0"/>
                </a:spcBef>
              </a:pPr>
              <a:r>
                <a:rPr lang="en-US" sz="2000">
                  <a:solidFill>
                    <a:srgbClr val="1090CF"/>
                  </a:solidFill>
                  <a:latin typeface="Proxima Nova"/>
                  <a:ea typeface="Proxima Nova"/>
                  <a:cs typeface="Proxima Nova"/>
                  <a:sym typeface="Proxima Nova"/>
                </a:rPr>
                <a:t>Visualización instantánea de datos sin procesar de los dispositivos</a:t>
              </a:r>
            </a:p>
          </p:txBody>
        </p:sp>
      </p:grpSp>
      <p:grpSp>
        <p:nvGrpSpPr>
          <p:cNvPr name="Group 14" id="14"/>
          <p:cNvGrpSpPr/>
          <p:nvPr/>
        </p:nvGrpSpPr>
        <p:grpSpPr>
          <a:xfrm rot="0">
            <a:off x="1028700" y="5404385"/>
            <a:ext cx="7172691" cy="618199"/>
            <a:chOff x="0" y="0"/>
            <a:chExt cx="9563588" cy="824265"/>
          </a:xfrm>
        </p:grpSpPr>
        <p:grpSp>
          <p:nvGrpSpPr>
            <p:cNvPr name="Group 15" id="15"/>
            <p:cNvGrpSpPr/>
            <p:nvPr/>
          </p:nvGrpSpPr>
          <p:grpSpPr>
            <a:xfrm rot="0">
              <a:off x="0" y="0"/>
              <a:ext cx="824265" cy="824265"/>
              <a:chOff x="0" y="0"/>
              <a:chExt cx="812800" cy="812800"/>
            </a:xfrm>
          </p:grpSpPr>
          <p:sp>
            <p:nvSpPr>
              <p:cNvPr name="Freeform 16" id="1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D96DB"/>
              </a:solidFill>
            </p:spPr>
          </p:sp>
          <p:sp>
            <p:nvSpPr>
              <p:cNvPr name="TextBox 17" id="17"/>
              <p:cNvSpPr txBox="true"/>
              <p:nvPr/>
            </p:nvSpPr>
            <p:spPr>
              <a:xfrm>
                <a:off x="76200" y="66675"/>
                <a:ext cx="660400" cy="669925"/>
              </a:xfrm>
              <a:prstGeom prst="rect">
                <a:avLst/>
              </a:prstGeom>
            </p:spPr>
            <p:txBody>
              <a:bodyPr anchor="ctr" rtlCol="false" tIns="50800" lIns="50800" bIns="50800" rIns="50800"/>
              <a:lstStyle/>
              <a:p>
                <a:pPr algn="ctr">
                  <a:lnSpc>
                    <a:spcPts val="2639"/>
                  </a:lnSpc>
                </a:pPr>
                <a:r>
                  <a:rPr lang="en-US" b="true" sz="2199">
                    <a:solidFill>
                      <a:srgbClr val="FFFFFF"/>
                    </a:solidFill>
                    <a:latin typeface="Roboto Bold"/>
                    <a:ea typeface="Roboto Bold"/>
                    <a:cs typeface="Roboto Bold"/>
                    <a:sym typeface="Roboto Bold"/>
                  </a:rPr>
                  <a:t>02</a:t>
                </a:r>
              </a:p>
            </p:txBody>
          </p:sp>
        </p:grpSp>
        <p:sp>
          <p:nvSpPr>
            <p:cNvPr name="TextBox 18" id="18"/>
            <p:cNvSpPr txBox="true"/>
            <p:nvPr/>
          </p:nvSpPr>
          <p:spPr>
            <a:xfrm rot="0">
              <a:off x="1152643" y="-3792"/>
              <a:ext cx="8410945" cy="822325"/>
            </a:xfrm>
            <a:prstGeom prst="rect">
              <a:avLst/>
            </a:prstGeom>
          </p:spPr>
          <p:txBody>
            <a:bodyPr anchor="t" rtlCol="false" tIns="0" lIns="0" bIns="0" rIns="0">
              <a:spAutoFit/>
            </a:bodyPr>
            <a:lstStyle/>
            <a:p>
              <a:pPr algn="l">
                <a:lnSpc>
                  <a:spcPts val="2400"/>
                </a:lnSpc>
                <a:spcBef>
                  <a:spcPct val="0"/>
                </a:spcBef>
              </a:pPr>
              <a:r>
                <a:rPr lang="en-US" sz="2000">
                  <a:solidFill>
                    <a:srgbClr val="1090CF"/>
                  </a:solidFill>
                  <a:latin typeface="Proxima Nova"/>
                  <a:ea typeface="Proxima Nova"/>
                  <a:cs typeface="Proxima Nova"/>
                  <a:sym typeface="Proxima Nova"/>
                </a:rPr>
                <a:t>Resolución de problemas de los parámetros y mensajes entrantes de los dispositivos</a:t>
              </a:r>
            </a:p>
          </p:txBody>
        </p:sp>
      </p:grpSp>
      <p:grpSp>
        <p:nvGrpSpPr>
          <p:cNvPr name="Group 19" id="19"/>
          <p:cNvGrpSpPr/>
          <p:nvPr/>
        </p:nvGrpSpPr>
        <p:grpSpPr>
          <a:xfrm rot="0">
            <a:off x="1028700" y="6353033"/>
            <a:ext cx="7043612" cy="618199"/>
            <a:chOff x="0" y="0"/>
            <a:chExt cx="9391482" cy="824265"/>
          </a:xfrm>
        </p:grpSpPr>
        <p:grpSp>
          <p:nvGrpSpPr>
            <p:cNvPr name="Group 20" id="20"/>
            <p:cNvGrpSpPr/>
            <p:nvPr/>
          </p:nvGrpSpPr>
          <p:grpSpPr>
            <a:xfrm rot="0">
              <a:off x="0" y="0"/>
              <a:ext cx="824265" cy="824265"/>
              <a:chOff x="0" y="0"/>
              <a:chExt cx="812800" cy="812800"/>
            </a:xfrm>
          </p:grpSpPr>
          <p:sp>
            <p:nvSpPr>
              <p:cNvPr name="Freeform 21" id="2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D96DB"/>
              </a:solidFill>
            </p:spPr>
          </p:sp>
          <p:sp>
            <p:nvSpPr>
              <p:cNvPr name="TextBox 22" id="22"/>
              <p:cNvSpPr txBox="true"/>
              <p:nvPr/>
            </p:nvSpPr>
            <p:spPr>
              <a:xfrm>
                <a:off x="76200" y="66675"/>
                <a:ext cx="660400" cy="669925"/>
              </a:xfrm>
              <a:prstGeom prst="rect">
                <a:avLst/>
              </a:prstGeom>
            </p:spPr>
            <p:txBody>
              <a:bodyPr anchor="ctr" rtlCol="false" tIns="50800" lIns="50800" bIns="50800" rIns="50800"/>
              <a:lstStyle/>
              <a:p>
                <a:pPr algn="ctr">
                  <a:lnSpc>
                    <a:spcPts val="2639"/>
                  </a:lnSpc>
                </a:pPr>
                <a:r>
                  <a:rPr lang="en-US" b="true" sz="2199">
                    <a:solidFill>
                      <a:srgbClr val="FFFFFF"/>
                    </a:solidFill>
                    <a:latin typeface="Roboto Bold"/>
                    <a:ea typeface="Roboto Bold"/>
                    <a:cs typeface="Roboto Bold"/>
                    <a:sym typeface="Roboto Bold"/>
                  </a:rPr>
                  <a:t>03</a:t>
                </a:r>
              </a:p>
            </p:txBody>
          </p:sp>
        </p:grpSp>
        <p:sp>
          <p:nvSpPr>
            <p:cNvPr name="TextBox 23" id="23"/>
            <p:cNvSpPr txBox="true"/>
            <p:nvPr/>
          </p:nvSpPr>
          <p:spPr>
            <a:xfrm rot="0">
              <a:off x="1152643" y="-3792"/>
              <a:ext cx="8238839" cy="822325"/>
            </a:xfrm>
            <a:prstGeom prst="rect">
              <a:avLst/>
            </a:prstGeom>
          </p:spPr>
          <p:txBody>
            <a:bodyPr anchor="t" rtlCol="false" tIns="0" lIns="0" bIns="0" rIns="0">
              <a:spAutoFit/>
            </a:bodyPr>
            <a:lstStyle/>
            <a:p>
              <a:pPr algn="l">
                <a:lnSpc>
                  <a:spcPts val="2400"/>
                </a:lnSpc>
                <a:spcBef>
                  <a:spcPct val="0"/>
                </a:spcBef>
              </a:pPr>
              <a:r>
                <a:rPr lang="en-US" sz="2000">
                  <a:solidFill>
                    <a:srgbClr val="1090CF"/>
                  </a:solidFill>
                  <a:latin typeface="Proxima Nova"/>
                  <a:ea typeface="Proxima Nova"/>
                  <a:cs typeface="Proxima Nova"/>
                  <a:sym typeface="Proxima Nova"/>
                </a:rPr>
                <a:t>Enviar manualmente comandos a cualquier dispositivo, utilizando GPRS</a:t>
              </a:r>
            </a:p>
          </p:txBody>
        </p:sp>
      </p:grpSp>
      <p:sp>
        <p:nvSpPr>
          <p:cNvPr name="TextBox 24" id="24"/>
          <p:cNvSpPr txBox="true"/>
          <p:nvPr/>
        </p:nvSpPr>
        <p:spPr>
          <a:xfrm rot="0">
            <a:off x="7908968" y="5322584"/>
            <a:ext cx="5378813" cy="314325"/>
          </a:xfrm>
          <a:prstGeom prst="rect">
            <a:avLst/>
          </a:prstGeom>
        </p:spPr>
        <p:txBody>
          <a:bodyPr anchor="t" rtlCol="false" tIns="0" lIns="0" bIns="0" rIns="0">
            <a:spAutoFit/>
          </a:bodyPr>
          <a:lstStyle/>
          <a:p>
            <a:pPr algn="l">
              <a:lnSpc>
                <a:spcPts val="2400"/>
              </a:lnSpc>
              <a:spcBef>
                <a:spcPct val="0"/>
              </a:spcBef>
            </a:pPr>
          </a:p>
        </p:txBody>
      </p:sp>
      <p:sp>
        <p:nvSpPr>
          <p:cNvPr name="TextBox 25" id="25"/>
          <p:cNvSpPr txBox="true"/>
          <p:nvPr/>
        </p:nvSpPr>
        <p:spPr>
          <a:xfrm rot="0">
            <a:off x="6580661" y="7482774"/>
            <a:ext cx="5378813" cy="314325"/>
          </a:xfrm>
          <a:prstGeom prst="rect">
            <a:avLst/>
          </a:prstGeom>
        </p:spPr>
        <p:txBody>
          <a:bodyPr anchor="t" rtlCol="false" tIns="0" lIns="0" bIns="0" rIns="0">
            <a:spAutoFit/>
          </a:bodyPr>
          <a:lstStyle/>
          <a:p>
            <a:pPr algn="l">
              <a:lnSpc>
                <a:spcPts val="2400"/>
              </a:lnSpc>
              <a:spcBef>
                <a:spcPct val="0"/>
              </a:spcBef>
            </a:pPr>
          </a:p>
        </p:txBody>
      </p:sp>
      <p:sp>
        <p:nvSpPr>
          <p:cNvPr name="Freeform 26" id="26"/>
          <p:cNvSpPr/>
          <p:nvPr/>
        </p:nvSpPr>
        <p:spPr>
          <a:xfrm flipH="false" flipV="false" rot="0">
            <a:off x="9451287" y="1906691"/>
            <a:ext cx="8340401" cy="5890408"/>
          </a:xfrm>
          <a:custGeom>
            <a:avLst/>
            <a:gdLst/>
            <a:ahLst/>
            <a:cxnLst/>
            <a:rect r="r" b="b" t="t" l="l"/>
            <a:pathLst>
              <a:path h="5890408" w="8340401">
                <a:moveTo>
                  <a:pt x="0" y="0"/>
                </a:moveTo>
                <a:lnTo>
                  <a:pt x="8340401" y="0"/>
                </a:lnTo>
                <a:lnTo>
                  <a:pt x="8340401" y="5890408"/>
                </a:lnTo>
                <a:lnTo>
                  <a:pt x="0" y="5890408"/>
                </a:lnTo>
                <a:lnTo>
                  <a:pt x="0" y="0"/>
                </a:lnTo>
                <a:close/>
              </a:path>
            </a:pathLst>
          </a:custGeom>
          <a:blipFill>
            <a:blip r:embed="rId3"/>
            <a:stretch>
              <a:fillRect l="0" t="0" r="0" b="0"/>
            </a:stretch>
          </a:blipFill>
        </p:spPr>
      </p:sp>
      <p:sp>
        <p:nvSpPr>
          <p:cNvPr name="Freeform 27" id="27"/>
          <p:cNvSpPr/>
          <p:nvPr/>
        </p:nvSpPr>
        <p:spPr>
          <a:xfrm flipH="false" flipV="false" rot="0">
            <a:off x="13621487" y="4312589"/>
            <a:ext cx="2327392" cy="5101132"/>
          </a:xfrm>
          <a:custGeom>
            <a:avLst/>
            <a:gdLst/>
            <a:ahLst/>
            <a:cxnLst/>
            <a:rect r="r" b="b" t="t" l="l"/>
            <a:pathLst>
              <a:path h="5101132" w="2327392">
                <a:moveTo>
                  <a:pt x="0" y="0"/>
                </a:moveTo>
                <a:lnTo>
                  <a:pt x="2327392" y="0"/>
                </a:lnTo>
                <a:lnTo>
                  <a:pt x="2327392" y="5101132"/>
                </a:lnTo>
                <a:lnTo>
                  <a:pt x="0" y="5101132"/>
                </a:lnTo>
                <a:lnTo>
                  <a:pt x="0" y="0"/>
                </a:lnTo>
                <a:close/>
              </a:path>
            </a:pathLst>
          </a:custGeom>
          <a:blipFill>
            <a:blip r:embed="rId4"/>
            <a:stretch>
              <a:fillRect l="0" t="0" r="0" b="0"/>
            </a:stretch>
          </a:blipFill>
        </p:spPr>
      </p:sp>
      <p:sp>
        <p:nvSpPr>
          <p:cNvPr name="TextBox 28" id="28"/>
          <p:cNvSpPr txBox="true"/>
          <p:nvPr/>
        </p:nvSpPr>
        <p:spPr>
          <a:xfrm rot="0">
            <a:off x="1028700" y="1744315"/>
            <a:ext cx="7937330" cy="714375"/>
          </a:xfrm>
          <a:prstGeom prst="rect">
            <a:avLst/>
          </a:prstGeom>
        </p:spPr>
        <p:txBody>
          <a:bodyPr anchor="t" rtlCol="false" tIns="0" lIns="0" bIns="0" rIns="0">
            <a:spAutoFit/>
          </a:bodyPr>
          <a:lstStyle/>
          <a:p>
            <a:pPr algn="l">
              <a:lnSpc>
                <a:spcPts val="5759"/>
              </a:lnSpc>
              <a:spcBef>
                <a:spcPct val="0"/>
              </a:spcBef>
            </a:pPr>
            <a:r>
              <a:rPr lang="en-US" b="true" sz="4800">
                <a:solidFill>
                  <a:srgbClr val="000000"/>
                </a:solidFill>
                <a:latin typeface="Proxima Nova Bold"/>
                <a:ea typeface="Proxima Nova Bold"/>
                <a:cs typeface="Proxima Nova Bold"/>
                <a:sym typeface="Proxima Nova Bold"/>
              </a:rPr>
              <a:t>Air Console</a:t>
            </a:r>
          </a:p>
        </p:txBody>
      </p:sp>
      <p:sp>
        <p:nvSpPr>
          <p:cNvPr name="TextBox 29" id="29"/>
          <p:cNvSpPr txBox="true"/>
          <p:nvPr/>
        </p:nvSpPr>
        <p:spPr>
          <a:xfrm rot="0">
            <a:off x="1028700" y="2572594"/>
            <a:ext cx="7937330" cy="1438275"/>
          </a:xfrm>
          <a:prstGeom prst="rect">
            <a:avLst/>
          </a:prstGeom>
        </p:spPr>
        <p:txBody>
          <a:bodyPr anchor="t" rtlCol="false" tIns="0" lIns="0" bIns="0" rIns="0">
            <a:spAutoFit/>
          </a:bodyPr>
          <a:lstStyle/>
          <a:p>
            <a:pPr algn="l">
              <a:lnSpc>
                <a:spcPts val="2880"/>
              </a:lnSpc>
            </a:pPr>
            <a:r>
              <a:rPr lang="en-US" sz="2400">
                <a:solidFill>
                  <a:srgbClr val="28323A"/>
                </a:solidFill>
                <a:latin typeface="Proxima Nova"/>
                <a:ea typeface="Proxima Nova"/>
                <a:cs typeface="Proxima Nova"/>
                <a:sym typeface="Proxima Nova"/>
              </a:rPr>
              <a:t>Supervise los datos crudos del dispositivo en tiempo </a:t>
            </a:r>
          </a:p>
          <a:p>
            <a:pPr algn="l">
              <a:lnSpc>
                <a:spcPts val="2880"/>
              </a:lnSpc>
            </a:pPr>
            <a:r>
              <a:rPr lang="en-US" sz="2400">
                <a:solidFill>
                  <a:srgbClr val="28323A"/>
                </a:solidFill>
                <a:latin typeface="Proxima Nova"/>
                <a:ea typeface="Proxima Nova"/>
                <a:cs typeface="Proxima Nova"/>
                <a:sym typeface="Proxima Nova"/>
              </a:rPr>
              <a:t>real, envíe comandos remotos y resuelva los problemas </a:t>
            </a:r>
          </a:p>
          <a:p>
            <a:pPr algn="l">
              <a:lnSpc>
                <a:spcPts val="2880"/>
              </a:lnSpc>
            </a:pPr>
            <a:r>
              <a:rPr lang="en-US" sz="2400">
                <a:solidFill>
                  <a:srgbClr val="28323A"/>
                </a:solidFill>
                <a:latin typeface="Proxima Nova"/>
                <a:ea typeface="Proxima Nova"/>
                <a:cs typeface="Proxima Nova"/>
                <a:sym typeface="Proxima Nova"/>
              </a:rPr>
              <a:t>de forma eficaz. Garantice una conversión de datos, </a:t>
            </a:r>
          </a:p>
          <a:p>
            <a:pPr algn="l">
              <a:lnSpc>
                <a:spcPts val="2880"/>
              </a:lnSpc>
              <a:spcBef>
                <a:spcPct val="0"/>
              </a:spcBef>
            </a:pPr>
            <a:r>
              <a:rPr lang="en-US" sz="2400">
                <a:solidFill>
                  <a:srgbClr val="28323A"/>
                </a:solidFill>
                <a:latin typeface="Proxima Nova"/>
                <a:ea typeface="Proxima Nova"/>
                <a:cs typeface="Proxima Nova"/>
                <a:sym typeface="Proxima Nova"/>
              </a:rPr>
              <a:t>una comunicación y un control precisos de los dispositivos.</a:t>
            </a:r>
          </a:p>
        </p:txBody>
      </p:sp>
      <p:grpSp>
        <p:nvGrpSpPr>
          <p:cNvPr name="Group 30" id="30"/>
          <p:cNvGrpSpPr/>
          <p:nvPr/>
        </p:nvGrpSpPr>
        <p:grpSpPr>
          <a:xfrm rot="0">
            <a:off x="200" y="9712389"/>
            <a:ext cx="18288000" cy="574611"/>
            <a:chOff x="0" y="0"/>
            <a:chExt cx="24384000" cy="766148"/>
          </a:xfrm>
        </p:grpSpPr>
        <p:sp>
          <p:nvSpPr>
            <p:cNvPr name="Freeform 31" id="31"/>
            <p:cNvSpPr/>
            <p:nvPr/>
          </p:nvSpPr>
          <p:spPr>
            <a:xfrm flipH="false" flipV="false" rot="0">
              <a:off x="0" y="0"/>
              <a:ext cx="24384000" cy="766099"/>
            </a:xfrm>
            <a:custGeom>
              <a:avLst/>
              <a:gdLst/>
              <a:ahLst/>
              <a:cxnLst/>
              <a:rect r="r" b="b" t="t" l="l"/>
              <a:pathLst>
                <a:path h="766099" w="24384000">
                  <a:moveTo>
                    <a:pt x="0" y="0"/>
                  </a:moveTo>
                  <a:lnTo>
                    <a:pt x="24384000" y="0"/>
                  </a:lnTo>
                  <a:lnTo>
                    <a:pt x="24384000" y="766099"/>
                  </a:lnTo>
                  <a:lnTo>
                    <a:pt x="0" y="766099"/>
                  </a:lnTo>
                  <a:close/>
                </a:path>
              </a:pathLst>
            </a:custGeom>
            <a:solidFill>
              <a:srgbClr val="1D96DB"/>
            </a:solidFill>
          </p:spPr>
        </p:sp>
      </p:grpSp>
      <p:sp>
        <p:nvSpPr>
          <p:cNvPr name="Freeform 32" id="32"/>
          <p:cNvSpPr/>
          <p:nvPr/>
        </p:nvSpPr>
        <p:spPr>
          <a:xfrm flipH="false" flipV="false" rot="0">
            <a:off x="16649959" y="9869444"/>
            <a:ext cx="1214195" cy="260500"/>
          </a:xfrm>
          <a:custGeom>
            <a:avLst/>
            <a:gdLst/>
            <a:ahLst/>
            <a:cxnLst/>
            <a:rect r="r" b="b" t="t" l="l"/>
            <a:pathLst>
              <a:path h="260500" w="1214195">
                <a:moveTo>
                  <a:pt x="0" y="0"/>
                </a:moveTo>
                <a:lnTo>
                  <a:pt x="1214195" y="0"/>
                </a:lnTo>
                <a:lnTo>
                  <a:pt x="1214195" y="260500"/>
                </a:lnTo>
                <a:lnTo>
                  <a:pt x="0" y="260500"/>
                </a:lnTo>
                <a:lnTo>
                  <a:pt x="0" y="0"/>
                </a:lnTo>
                <a:close/>
              </a:path>
            </a:pathLst>
          </a:custGeom>
          <a:blipFill>
            <a:blip r:embed="rId5">
              <a:alphaModFix amt="70000"/>
              <a:extLst>
                <a:ext uri="{96DAC541-7B7A-43D3-8B79-37D633B846F1}">
                  <asvg:svgBlip xmlns:asvg="http://schemas.microsoft.com/office/drawing/2016/SVG/main" r:embed="rId6"/>
                </a:ext>
              </a:extLst>
            </a:blip>
            <a:stretch>
              <a:fillRect l="0" t="0" r="0" b="0"/>
            </a:stretch>
          </a:blipFill>
        </p:spPr>
      </p:sp>
    </p:spTree>
  </p:cSld>
  <p:clrMapOvr>
    <a:masterClrMapping/>
  </p:clrMapOvr>
  <p:transition spd="slow">
    <p:push dir="l"/>
  </p:transition>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16698624" y="9895402"/>
            <a:ext cx="1165530" cy="260500"/>
          </a:xfrm>
          <a:custGeom>
            <a:avLst/>
            <a:gdLst/>
            <a:ahLst/>
            <a:cxnLst/>
            <a:rect r="r" b="b" t="t" l="l"/>
            <a:pathLst>
              <a:path h="260500" w="1165530">
                <a:moveTo>
                  <a:pt x="0" y="0"/>
                </a:moveTo>
                <a:lnTo>
                  <a:pt x="1165530" y="0"/>
                </a:lnTo>
                <a:lnTo>
                  <a:pt x="1165530" y="260500"/>
                </a:lnTo>
                <a:lnTo>
                  <a:pt x="0" y="260500"/>
                </a:lnTo>
                <a:lnTo>
                  <a:pt x="0" y="0"/>
                </a:lnTo>
                <a:close/>
              </a:path>
            </a:pathLst>
          </a:custGeom>
          <a:blipFill>
            <a:blip r:embed="rId4"/>
            <a:stretch>
              <a:fillRect l="0" t="0" r="0" b="0"/>
            </a:stretch>
          </a:blipFill>
        </p:spPr>
      </p:sp>
      <p:sp>
        <p:nvSpPr>
          <p:cNvPr name="Freeform 4" id="4"/>
          <p:cNvSpPr/>
          <p:nvPr/>
        </p:nvSpPr>
        <p:spPr>
          <a:xfrm flipH="false" flipV="false" rot="0">
            <a:off x="10046138" y="-1528962"/>
            <a:ext cx="14760745" cy="14477828"/>
          </a:xfrm>
          <a:custGeom>
            <a:avLst/>
            <a:gdLst/>
            <a:ahLst/>
            <a:cxnLst/>
            <a:rect r="r" b="b" t="t" l="l"/>
            <a:pathLst>
              <a:path h="14477828" w="14760745">
                <a:moveTo>
                  <a:pt x="0" y="0"/>
                </a:moveTo>
                <a:lnTo>
                  <a:pt x="14760746" y="0"/>
                </a:lnTo>
                <a:lnTo>
                  <a:pt x="14760746" y="14477828"/>
                </a:lnTo>
                <a:lnTo>
                  <a:pt x="0" y="14477828"/>
                </a:lnTo>
                <a:lnTo>
                  <a:pt x="0" y="0"/>
                </a:lnTo>
                <a:close/>
              </a:path>
            </a:pathLst>
          </a:custGeom>
          <a:blipFill>
            <a:blip r:embed="rId5">
              <a:alphaModFix amt="32999"/>
            </a:blip>
            <a:stretch>
              <a:fillRect l="0" t="-977" r="0" b="-977"/>
            </a:stretch>
          </a:blipFill>
        </p:spPr>
      </p:sp>
      <p:grpSp>
        <p:nvGrpSpPr>
          <p:cNvPr name="Group 5" id="5"/>
          <p:cNvGrpSpPr/>
          <p:nvPr/>
        </p:nvGrpSpPr>
        <p:grpSpPr>
          <a:xfrm rot="0">
            <a:off x="1028700" y="5957602"/>
            <a:ext cx="7364162" cy="826300"/>
            <a:chOff x="0" y="0"/>
            <a:chExt cx="9818883" cy="1101733"/>
          </a:xfrm>
        </p:grpSpPr>
        <p:grpSp>
          <p:nvGrpSpPr>
            <p:cNvPr name="Group 6" id="6"/>
            <p:cNvGrpSpPr/>
            <p:nvPr/>
          </p:nvGrpSpPr>
          <p:grpSpPr>
            <a:xfrm rot="0">
              <a:off x="0" y="0"/>
              <a:ext cx="9818883" cy="1101733"/>
              <a:chOff x="0" y="0"/>
              <a:chExt cx="1939532" cy="217626"/>
            </a:xfrm>
          </p:grpSpPr>
          <p:sp>
            <p:nvSpPr>
              <p:cNvPr name="Freeform 7" id="7"/>
              <p:cNvSpPr/>
              <p:nvPr/>
            </p:nvSpPr>
            <p:spPr>
              <a:xfrm flipH="false" flipV="false" rot="0">
                <a:off x="0" y="0"/>
                <a:ext cx="1939532" cy="217626"/>
              </a:xfrm>
              <a:custGeom>
                <a:avLst/>
                <a:gdLst/>
                <a:ahLst/>
                <a:cxnLst/>
                <a:rect r="r" b="b" t="t" l="l"/>
                <a:pathLst>
                  <a:path h="217626" w="1939532">
                    <a:moveTo>
                      <a:pt x="14718" y="0"/>
                    </a:moveTo>
                    <a:lnTo>
                      <a:pt x="1924814" y="0"/>
                    </a:lnTo>
                    <a:cubicBezTo>
                      <a:pt x="1928718" y="0"/>
                      <a:pt x="1932461" y="1551"/>
                      <a:pt x="1935222" y="4311"/>
                    </a:cubicBezTo>
                    <a:cubicBezTo>
                      <a:pt x="1937982" y="7071"/>
                      <a:pt x="1939532" y="10815"/>
                      <a:pt x="1939532" y="14718"/>
                    </a:cubicBezTo>
                    <a:lnTo>
                      <a:pt x="1939532" y="202908"/>
                    </a:lnTo>
                    <a:cubicBezTo>
                      <a:pt x="1939532" y="206812"/>
                      <a:pt x="1937982" y="210555"/>
                      <a:pt x="1935222" y="213315"/>
                    </a:cubicBezTo>
                    <a:cubicBezTo>
                      <a:pt x="1932461" y="216076"/>
                      <a:pt x="1928718" y="217626"/>
                      <a:pt x="1924814" y="217626"/>
                    </a:cubicBezTo>
                    <a:lnTo>
                      <a:pt x="14718" y="217626"/>
                    </a:lnTo>
                    <a:cubicBezTo>
                      <a:pt x="10815" y="217626"/>
                      <a:pt x="7071" y="216076"/>
                      <a:pt x="4311" y="213315"/>
                    </a:cubicBezTo>
                    <a:cubicBezTo>
                      <a:pt x="1551" y="210555"/>
                      <a:pt x="0" y="206812"/>
                      <a:pt x="0" y="202908"/>
                    </a:cubicBezTo>
                    <a:lnTo>
                      <a:pt x="0" y="14718"/>
                    </a:lnTo>
                    <a:cubicBezTo>
                      <a:pt x="0" y="10815"/>
                      <a:pt x="1551" y="7071"/>
                      <a:pt x="4311" y="4311"/>
                    </a:cubicBezTo>
                    <a:cubicBezTo>
                      <a:pt x="7071" y="1551"/>
                      <a:pt x="10815" y="0"/>
                      <a:pt x="14718" y="0"/>
                    </a:cubicBezTo>
                    <a:close/>
                  </a:path>
                </a:pathLst>
              </a:custGeom>
              <a:solidFill>
                <a:srgbClr val="00BFFF"/>
              </a:solidFill>
            </p:spPr>
          </p:sp>
          <p:sp>
            <p:nvSpPr>
              <p:cNvPr name="TextBox 8" id="8"/>
              <p:cNvSpPr txBox="true"/>
              <p:nvPr/>
            </p:nvSpPr>
            <p:spPr>
              <a:xfrm>
                <a:off x="0" y="9525"/>
                <a:ext cx="1939532" cy="208101"/>
              </a:xfrm>
              <a:prstGeom prst="rect">
                <a:avLst/>
              </a:prstGeom>
            </p:spPr>
            <p:txBody>
              <a:bodyPr anchor="ctr" rtlCol="false" tIns="50800" lIns="50800" bIns="50800" rIns="50800"/>
              <a:lstStyle/>
              <a:p>
                <a:pPr algn="ctr">
                  <a:lnSpc>
                    <a:spcPts val="2880"/>
                  </a:lnSpc>
                </a:pPr>
              </a:p>
            </p:txBody>
          </p:sp>
        </p:grpSp>
        <p:sp>
          <p:nvSpPr>
            <p:cNvPr name="TextBox 9" id="9"/>
            <p:cNvSpPr txBox="true"/>
            <p:nvPr/>
          </p:nvSpPr>
          <p:spPr>
            <a:xfrm rot="0">
              <a:off x="492349" y="319092"/>
              <a:ext cx="8569362" cy="473075"/>
            </a:xfrm>
            <a:prstGeom prst="rect">
              <a:avLst/>
            </a:prstGeom>
          </p:spPr>
          <p:txBody>
            <a:bodyPr anchor="t" rtlCol="false" tIns="0" lIns="0" bIns="0" rIns="0">
              <a:spAutoFit/>
            </a:bodyPr>
            <a:lstStyle/>
            <a:p>
              <a:pPr algn="l">
                <a:lnSpc>
                  <a:spcPts val="2880"/>
                </a:lnSpc>
              </a:pPr>
              <a:r>
                <a:rPr lang="en-US" sz="2400" b="true">
                  <a:solidFill>
                    <a:srgbClr val="FEFEFE"/>
                  </a:solidFill>
                  <a:latin typeface="Proxima Nova Bold"/>
                  <a:ea typeface="Proxima Nova Bold"/>
                  <a:cs typeface="Proxima Nova Bold"/>
                  <a:sym typeface="Proxima Nova Bold"/>
                </a:rPr>
                <a:t>Datos crudos</a:t>
              </a:r>
            </a:p>
          </p:txBody>
        </p:sp>
      </p:grpSp>
      <p:grpSp>
        <p:nvGrpSpPr>
          <p:cNvPr name="Group 10" id="10"/>
          <p:cNvGrpSpPr/>
          <p:nvPr/>
        </p:nvGrpSpPr>
        <p:grpSpPr>
          <a:xfrm rot="0">
            <a:off x="1028700" y="6951759"/>
            <a:ext cx="7364162" cy="826300"/>
            <a:chOff x="0" y="0"/>
            <a:chExt cx="9818883" cy="1101733"/>
          </a:xfrm>
        </p:grpSpPr>
        <p:grpSp>
          <p:nvGrpSpPr>
            <p:cNvPr name="Group 11" id="11"/>
            <p:cNvGrpSpPr/>
            <p:nvPr/>
          </p:nvGrpSpPr>
          <p:grpSpPr>
            <a:xfrm rot="0">
              <a:off x="0" y="0"/>
              <a:ext cx="9818883" cy="1101733"/>
              <a:chOff x="0" y="0"/>
              <a:chExt cx="1939532" cy="217626"/>
            </a:xfrm>
          </p:grpSpPr>
          <p:sp>
            <p:nvSpPr>
              <p:cNvPr name="Freeform 12" id="12"/>
              <p:cNvSpPr/>
              <p:nvPr/>
            </p:nvSpPr>
            <p:spPr>
              <a:xfrm flipH="false" flipV="false" rot="0">
                <a:off x="0" y="0"/>
                <a:ext cx="1939532" cy="217626"/>
              </a:xfrm>
              <a:custGeom>
                <a:avLst/>
                <a:gdLst/>
                <a:ahLst/>
                <a:cxnLst/>
                <a:rect r="r" b="b" t="t" l="l"/>
                <a:pathLst>
                  <a:path h="217626" w="1939532">
                    <a:moveTo>
                      <a:pt x="14718" y="0"/>
                    </a:moveTo>
                    <a:lnTo>
                      <a:pt x="1924814" y="0"/>
                    </a:lnTo>
                    <a:cubicBezTo>
                      <a:pt x="1928718" y="0"/>
                      <a:pt x="1932461" y="1551"/>
                      <a:pt x="1935222" y="4311"/>
                    </a:cubicBezTo>
                    <a:cubicBezTo>
                      <a:pt x="1937982" y="7071"/>
                      <a:pt x="1939532" y="10815"/>
                      <a:pt x="1939532" y="14718"/>
                    </a:cubicBezTo>
                    <a:lnTo>
                      <a:pt x="1939532" y="202908"/>
                    </a:lnTo>
                    <a:cubicBezTo>
                      <a:pt x="1939532" y="206812"/>
                      <a:pt x="1937982" y="210555"/>
                      <a:pt x="1935222" y="213315"/>
                    </a:cubicBezTo>
                    <a:cubicBezTo>
                      <a:pt x="1932461" y="216076"/>
                      <a:pt x="1928718" y="217626"/>
                      <a:pt x="1924814" y="217626"/>
                    </a:cubicBezTo>
                    <a:lnTo>
                      <a:pt x="14718" y="217626"/>
                    </a:lnTo>
                    <a:cubicBezTo>
                      <a:pt x="10815" y="217626"/>
                      <a:pt x="7071" y="216076"/>
                      <a:pt x="4311" y="213315"/>
                    </a:cubicBezTo>
                    <a:cubicBezTo>
                      <a:pt x="1551" y="210555"/>
                      <a:pt x="0" y="206812"/>
                      <a:pt x="0" y="202908"/>
                    </a:cubicBezTo>
                    <a:lnTo>
                      <a:pt x="0" y="14718"/>
                    </a:lnTo>
                    <a:cubicBezTo>
                      <a:pt x="0" y="10815"/>
                      <a:pt x="1551" y="7071"/>
                      <a:pt x="4311" y="4311"/>
                    </a:cubicBezTo>
                    <a:cubicBezTo>
                      <a:pt x="7071" y="1551"/>
                      <a:pt x="10815" y="0"/>
                      <a:pt x="14718" y="0"/>
                    </a:cubicBezTo>
                    <a:close/>
                  </a:path>
                </a:pathLst>
              </a:custGeom>
              <a:solidFill>
                <a:srgbClr val="00BFFF"/>
              </a:solidFill>
            </p:spPr>
          </p:sp>
          <p:sp>
            <p:nvSpPr>
              <p:cNvPr name="TextBox 13" id="13"/>
              <p:cNvSpPr txBox="true"/>
              <p:nvPr/>
            </p:nvSpPr>
            <p:spPr>
              <a:xfrm>
                <a:off x="0" y="9525"/>
                <a:ext cx="1939532" cy="208101"/>
              </a:xfrm>
              <a:prstGeom prst="rect">
                <a:avLst/>
              </a:prstGeom>
            </p:spPr>
            <p:txBody>
              <a:bodyPr anchor="ctr" rtlCol="false" tIns="50800" lIns="50800" bIns="50800" rIns="50800"/>
              <a:lstStyle/>
              <a:p>
                <a:pPr algn="ctr">
                  <a:lnSpc>
                    <a:spcPts val="2880"/>
                  </a:lnSpc>
                </a:pPr>
              </a:p>
            </p:txBody>
          </p:sp>
        </p:grpSp>
        <p:sp>
          <p:nvSpPr>
            <p:cNvPr name="TextBox 14" id="14"/>
            <p:cNvSpPr txBox="true"/>
            <p:nvPr/>
          </p:nvSpPr>
          <p:spPr>
            <a:xfrm rot="0">
              <a:off x="492349" y="319092"/>
              <a:ext cx="8569362" cy="473075"/>
            </a:xfrm>
            <a:prstGeom prst="rect">
              <a:avLst/>
            </a:prstGeom>
          </p:spPr>
          <p:txBody>
            <a:bodyPr anchor="t" rtlCol="false" tIns="0" lIns="0" bIns="0" rIns="0">
              <a:spAutoFit/>
            </a:bodyPr>
            <a:lstStyle/>
            <a:p>
              <a:pPr algn="l">
                <a:lnSpc>
                  <a:spcPts val="2880"/>
                </a:lnSpc>
              </a:pPr>
              <a:r>
                <a:rPr lang="en-US" sz="2400" b="true">
                  <a:solidFill>
                    <a:srgbClr val="FEFEFE"/>
                  </a:solidFill>
                  <a:latin typeface="Proxima Nova Bold"/>
                  <a:ea typeface="Proxima Nova Bold"/>
                  <a:cs typeface="Proxima Nova Bold"/>
                  <a:sym typeface="Proxima Nova Bold"/>
                </a:rPr>
                <a:t>Navixy IoT Logic</a:t>
              </a:r>
            </a:p>
          </p:txBody>
        </p:sp>
      </p:grpSp>
      <p:grpSp>
        <p:nvGrpSpPr>
          <p:cNvPr name="Group 15" id="15"/>
          <p:cNvGrpSpPr/>
          <p:nvPr/>
        </p:nvGrpSpPr>
        <p:grpSpPr>
          <a:xfrm rot="0">
            <a:off x="1028700" y="7945915"/>
            <a:ext cx="7364162" cy="826300"/>
            <a:chOff x="0" y="0"/>
            <a:chExt cx="9818883" cy="1101733"/>
          </a:xfrm>
        </p:grpSpPr>
        <p:grpSp>
          <p:nvGrpSpPr>
            <p:cNvPr name="Group 16" id="16"/>
            <p:cNvGrpSpPr/>
            <p:nvPr/>
          </p:nvGrpSpPr>
          <p:grpSpPr>
            <a:xfrm rot="0">
              <a:off x="0" y="0"/>
              <a:ext cx="9818883" cy="1101733"/>
              <a:chOff x="0" y="0"/>
              <a:chExt cx="1939532" cy="217626"/>
            </a:xfrm>
          </p:grpSpPr>
          <p:sp>
            <p:nvSpPr>
              <p:cNvPr name="Freeform 17" id="17"/>
              <p:cNvSpPr/>
              <p:nvPr/>
            </p:nvSpPr>
            <p:spPr>
              <a:xfrm flipH="false" flipV="false" rot="0">
                <a:off x="0" y="0"/>
                <a:ext cx="1939532" cy="217626"/>
              </a:xfrm>
              <a:custGeom>
                <a:avLst/>
                <a:gdLst/>
                <a:ahLst/>
                <a:cxnLst/>
                <a:rect r="r" b="b" t="t" l="l"/>
                <a:pathLst>
                  <a:path h="217626" w="1939532">
                    <a:moveTo>
                      <a:pt x="14718" y="0"/>
                    </a:moveTo>
                    <a:lnTo>
                      <a:pt x="1924814" y="0"/>
                    </a:lnTo>
                    <a:cubicBezTo>
                      <a:pt x="1928718" y="0"/>
                      <a:pt x="1932461" y="1551"/>
                      <a:pt x="1935222" y="4311"/>
                    </a:cubicBezTo>
                    <a:cubicBezTo>
                      <a:pt x="1937982" y="7071"/>
                      <a:pt x="1939532" y="10815"/>
                      <a:pt x="1939532" y="14718"/>
                    </a:cubicBezTo>
                    <a:lnTo>
                      <a:pt x="1939532" y="202908"/>
                    </a:lnTo>
                    <a:cubicBezTo>
                      <a:pt x="1939532" y="206812"/>
                      <a:pt x="1937982" y="210555"/>
                      <a:pt x="1935222" y="213315"/>
                    </a:cubicBezTo>
                    <a:cubicBezTo>
                      <a:pt x="1932461" y="216076"/>
                      <a:pt x="1928718" y="217626"/>
                      <a:pt x="1924814" y="217626"/>
                    </a:cubicBezTo>
                    <a:lnTo>
                      <a:pt x="14718" y="217626"/>
                    </a:lnTo>
                    <a:cubicBezTo>
                      <a:pt x="10815" y="217626"/>
                      <a:pt x="7071" y="216076"/>
                      <a:pt x="4311" y="213315"/>
                    </a:cubicBezTo>
                    <a:cubicBezTo>
                      <a:pt x="1551" y="210555"/>
                      <a:pt x="0" y="206812"/>
                      <a:pt x="0" y="202908"/>
                    </a:cubicBezTo>
                    <a:lnTo>
                      <a:pt x="0" y="14718"/>
                    </a:lnTo>
                    <a:cubicBezTo>
                      <a:pt x="0" y="10815"/>
                      <a:pt x="1551" y="7071"/>
                      <a:pt x="4311" y="4311"/>
                    </a:cubicBezTo>
                    <a:cubicBezTo>
                      <a:pt x="7071" y="1551"/>
                      <a:pt x="10815" y="0"/>
                      <a:pt x="14718" y="0"/>
                    </a:cubicBezTo>
                    <a:close/>
                  </a:path>
                </a:pathLst>
              </a:custGeom>
              <a:solidFill>
                <a:srgbClr val="00BFFF"/>
              </a:solidFill>
            </p:spPr>
          </p:sp>
          <p:sp>
            <p:nvSpPr>
              <p:cNvPr name="TextBox 18" id="18"/>
              <p:cNvSpPr txBox="true"/>
              <p:nvPr/>
            </p:nvSpPr>
            <p:spPr>
              <a:xfrm>
                <a:off x="0" y="9525"/>
                <a:ext cx="1939532" cy="208101"/>
              </a:xfrm>
              <a:prstGeom prst="rect">
                <a:avLst/>
              </a:prstGeom>
            </p:spPr>
            <p:txBody>
              <a:bodyPr anchor="ctr" rtlCol="false" tIns="50800" lIns="50800" bIns="50800" rIns="50800"/>
              <a:lstStyle/>
              <a:p>
                <a:pPr algn="ctr">
                  <a:lnSpc>
                    <a:spcPts val="2880"/>
                  </a:lnSpc>
                </a:pPr>
              </a:p>
            </p:txBody>
          </p:sp>
        </p:grpSp>
        <p:sp>
          <p:nvSpPr>
            <p:cNvPr name="TextBox 19" id="19"/>
            <p:cNvSpPr txBox="true"/>
            <p:nvPr/>
          </p:nvSpPr>
          <p:spPr>
            <a:xfrm rot="0">
              <a:off x="492349" y="319092"/>
              <a:ext cx="8569362" cy="473075"/>
            </a:xfrm>
            <a:prstGeom prst="rect">
              <a:avLst/>
            </a:prstGeom>
          </p:spPr>
          <p:txBody>
            <a:bodyPr anchor="t" rtlCol="false" tIns="0" lIns="0" bIns="0" rIns="0">
              <a:spAutoFit/>
            </a:bodyPr>
            <a:lstStyle/>
            <a:p>
              <a:pPr algn="l">
                <a:lnSpc>
                  <a:spcPts val="2880"/>
                </a:lnSpc>
              </a:pPr>
              <a:r>
                <a:rPr lang="en-US" sz="2400" b="true">
                  <a:solidFill>
                    <a:srgbClr val="FEFEFE"/>
                  </a:solidFill>
                  <a:latin typeface="Proxima Nova Bold"/>
                  <a:ea typeface="Proxima Nova Bold"/>
                  <a:cs typeface="Proxima Nova Bold"/>
                  <a:sym typeface="Proxima Nova Bold"/>
                </a:rPr>
                <a:t>Transmisión de datos</a:t>
              </a:r>
            </a:p>
          </p:txBody>
        </p:sp>
      </p:grpSp>
      <p:sp>
        <p:nvSpPr>
          <p:cNvPr name="TextBox 20" id="20"/>
          <p:cNvSpPr txBox="true"/>
          <p:nvPr/>
        </p:nvSpPr>
        <p:spPr>
          <a:xfrm rot="0">
            <a:off x="1028700" y="1744315"/>
            <a:ext cx="6885373" cy="1438275"/>
          </a:xfrm>
          <a:prstGeom prst="rect">
            <a:avLst/>
          </a:prstGeom>
        </p:spPr>
        <p:txBody>
          <a:bodyPr anchor="t" rtlCol="false" tIns="0" lIns="0" bIns="0" rIns="0">
            <a:spAutoFit/>
          </a:bodyPr>
          <a:lstStyle/>
          <a:p>
            <a:pPr algn="l">
              <a:lnSpc>
                <a:spcPts val="5759"/>
              </a:lnSpc>
            </a:pPr>
            <a:r>
              <a:rPr lang="en-US" sz="4800" b="true">
                <a:solidFill>
                  <a:srgbClr val="FEFEFE"/>
                </a:solidFill>
                <a:latin typeface="Proxima Nova Bold"/>
                <a:ea typeface="Proxima Nova Bold"/>
                <a:cs typeface="Proxima Nova Bold"/>
                <a:sym typeface="Proxima Nova Bold"/>
              </a:rPr>
              <a:t>Procesamiento</a:t>
            </a:r>
            <a:r>
              <a:rPr lang="en-US" sz="4800" b="true">
                <a:solidFill>
                  <a:srgbClr val="FEFEFE"/>
                </a:solidFill>
                <a:latin typeface="Proxima Nova Bold"/>
                <a:ea typeface="Proxima Nova Bold"/>
                <a:cs typeface="Proxima Nova Bold"/>
                <a:sym typeface="Proxima Nova Bold"/>
              </a:rPr>
              <a:t> </a:t>
            </a:r>
          </a:p>
          <a:p>
            <a:pPr algn="l">
              <a:lnSpc>
                <a:spcPts val="5759"/>
              </a:lnSpc>
              <a:spcBef>
                <a:spcPct val="0"/>
              </a:spcBef>
            </a:pPr>
            <a:r>
              <a:rPr lang="en-US" b="true" sz="4800">
                <a:solidFill>
                  <a:srgbClr val="FEFEFE"/>
                </a:solidFill>
                <a:latin typeface="Proxima Nova Bold"/>
                <a:ea typeface="Proxima Nova Bold"/>
                <a:cs typeface="Proxima Nova Bold"/>
                <a:sym typeface="Proxima Nova Bold"/>
              </a:rPr>
              <a:t>y supervisión de datos</a:t>
            </a:r>
          </a:p>
        </p:txBody>
      </p:sp>
      <p:sp>
        <p:nvSpPr>
          <p:cNvPr name="TextBox 21" id="21"/>
          <p:cNvSpPr txBox="true"/>
          <p:nvPr/>
        </p:nvSpPr>
        <p:spPr>
          <a:xfrm rot="0">
            <a:off x="1028700" y="3364752"/>
            <a:ext cx="7247156" cy="1938147"/>
          </a:xfrm>
          <a:prstGeom prst="rect">
            <a:avLst/>
          </a:prstGeom>
        </p:spPr>
        <p:txBody>
          <a:bodyPr anchor="t" rtlCol="false" tIns="0" lIns="0" bIns="0" rIns="0">
            <a:spAutoFit/>
          </a:bodyPr>
          <a:lstStyle/>
          <a:p>
            <a:pPr algn="l">
              <a:lnSpc>
                <a:spcPts val="3144"/>
              </a:lnSpc>
            </a:pPr>
            <a:r>
              <a:rPr lang="en-US" sz="2400">
                <a:solidFill>
                  <a:srgbClr val="FEFEFE"/>
                </a:solidFill>
                <a:latin typeface="Proxima Nova"/>
                <a:ea typeface="Proxima Nova"/>
                <a:cs typeface="Proxima Nova"/>
                <a:sym typeface="Proxima Nova"/>
              </a:rPr>
              <a:t>Haga que los datos telemáticos trabajen para usted de la mejor manera. Acceda y transfiera fácilmente datos sin procesar, supervise y gestione el flujo </a:t>
            </a:r>
          </a:p>
          <a:p>
            <a:pPr algn="l">
              <a:lnSpc>
                <a:spcPts val="3144"/>
              </a:lnSpc>
            </a:pPr>
            <a:r>
              <a:rPr lang="en-US" sz="2400">
                <a:solidFill>
                  <a:srgbClr val="FEFEFE"/>
                </a:solidFill>
                <a:latin typeface="Proxima Nova"/>
                <a:ea typeface="Proxima Nova"/>
                <a:cs typeface="Proxima Nova"/>
                <a:sym typeface="Proxima Nova"/>
              </a:rPr>
              <a:t>de datos históricos y en tiempo real, y solucione problemas sobre la marcha.</a:t>
            </a:r>
          </a:p>
        </p:txBody>
      </p:sp>
      <p:grpSp>
        <p:nvGrpSpPr>
          <p:cNvPr name="Group 22" id="22"/>
          <p:cNvGrpSpPr/>
          <p:nvPr/>
        </p:nvGrpSpPr>
        <p:grpSpPr>
          <a:xfrm rot="0">
            <a:off x="200" y="9712389"/>
            <a:ext cx="18288000" cy="574611"/>
            <a:chOff x="0" y="0"/>
            <a:chExt cx="24384000" cy="766148"/>
          </a:xfrm>
        </p:grpSpPr>
        <p:grpSp>
          <p:nvGrpSpPr>
            <p:cNvPr name="Group 23" id="23"/>
            <p:cNvGrpSpPr/>
            <p:nvPr/>
          </p:nvGrpSpPr>
          <p:grpSpPr>
            <a:xfrm rot="0">
              <a:off x="0" y="0"/>
              <a:ext cx="24384000" cy="766148"/>
              <a:chOff x="0" y="0"/>
              <a:chExt cx="24384000" cy="766148"/>
            </a:xfrm>
          </p:grpSpPr>
          <p:sp>
            <p:nvSpPr>
              <p:cNvPr name="Freeform 24" id="24"/>
              <p:cNvSpPr/>
              <p:nvPr/>
            </p:nvSpPr>
            <p:spPr>
              <a:xfrm flipH="false" flipV="false" rot="0">
                <a:off x="0" y="0"/>
                <a:ext cx="24384000" cy="766099"/>
              </a:xfrm>
              <a:custGeom>
                <a:avLst/>
                <a:gdLst/>
                <a:ahLst/>
                <a:cxnLst/>
                <a:rect r="r" b="b" t="t" l="l"/>
                <a:pathLst>
                  <a:path h="766099" w="24384000">
                    <a:moveTo>
                      <a:pt x="0" y="0"/>
                    </a:moveTo>
                    <a:lnTo>
                      <a:pt x="24384000" y="0"/>
                    </a:lnTo>
                    <a:lnTo>
                      <a:pt x="24384000" y="766099"/>
                    </a:lnTo>
                    <a:lnTo>
                      <a:pt x="0" y="766099"/>
                    </a:lnTo>
                    <a:close/>
                  </a:path>
                </a:pathLst>
              </a:custGeom>
              <a:solidFill>
                <a:srgbClr val="1D96DB"/>
              </a:solidFill>
            </p:spPr>
          </p:sp>
        </p:grpSp>
        <p:sp>
          <p:nvSpPr>
            <p:cNvPr name="Freeform 25" id="25"/>
            <p:cNvSpPr/>
            <p:nvPr/>
          </p:nvSpPr>
          <p:spPr>
            <a:xfrm flipH="false" flipV="false" rot="0">
              <a:off x="22199679" y="209408"/>
              <a:ext cx="1618927" cy="347333"/>
            </a:xfrm>
            <a:custGeom>
              <a:avLst/>
              <a:gdLst/>
              <a:ahLst/>
              <a:cxnLst/>
              <a:rect r="r" b="b" t="t" l="l"/>
              <a:pathLst>
                <a:path h="347333" w="1618927">
                  <a:moveTo>
                    <a:pt x="0" y="0"/>
                  </a:moveTo>
                  <a:lnTo>
                    <a:pt x="1618926" y="0"/>
                  </a:lnTo>
                  <a:lnTo>
                    <a:pt x="1618926" y="347333"/>
                  </a:lnTo>
                  <a:lnTo>
                    <a:pt x="0" y="347333"/>
                  </a:lnTo>
                  <a:lnTo>
                    <a:pt x="0" y="0"/>
                  </a:lnTo>
                  <a:close/>
                </a:path>
              </a:pathLst>
            </a:custGeom>
            <a:blipFill>
              <a:blip r:embed="rId6">
                <a:alphaModFix amt="70000"/>
                <a:extLst>
                  <a:ext uri="{96DAC541-7B7A-43D3-8B79-37D633B846F1}">
                    <asvg:svgBlip xmlns:asvg="http://schemas.microsoft.com/office/drawing/2016/SVG/main" r:embed="rId7"/>
                  </a:ext>
                </a:extLst>
              </a:blip>
              <a:stretch>
                <a:fillRect l="0" t="0" r="0" b="0"/>
              </a:stretch>
            </a:blipFill>
          </p:spPr>
        </p:sp>
      </p:grpSp>
    </p:spTree>
  </p:cSld>
  <p:clrMapOvr>
    <a:masterClrMapping/>
  </p:clrMapOvr>
  <p:transition spd="slow">
    <p:push dir="l"/>
  </p:transition>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00" y="0"/>
            <a:ext cx="18288200" cy="10287000"/>
          </a:xfrm>
          <a:custGeom>
            <a:avLst/>
            <a:gdLst/>
            <a:ahLst/>
            <a:cxnLst/>
            <a:rect r="r" b="b" t="t" l="l"/>
            <a:pathLst>
              <a:path h="10287000" w="18288200">
                <a:moveTo>
                  <a:pt x="0" y="0"/>
                </a:moveTo>
                <a:lnTo>
                  <a:pt x="18288200" y="0"/>
                </a:lnTo>
                <a:lnTo>
                  <a:pt x="18288200" y="10287000"/>
                </a:lnTo>
                <a:lnTo>
                  <a:pt x="0" y="10287000"/>
                </a:lnTo>
                <a:lnTo>
                  <a:pt x="0" y="0"/>
                </a:lnTo>
                <a:close/>
              </a:path>
            </a:pathLst>
          </a:custGeom>
          <a:blipFill>
            <a:blip r:embed="rId3"/>
            <a:stretch>
              <a:fillRect l="0" t="0" r="-1221" b="-1222"/>
            </a:stretch>
          </a:blipFill>
        </p:spPr>
      </p:sp>
      <p:sp>
        <p:nvSpPr>
          <p:cNvPr name="Freeform 3" id="3"/>
          <p:cNvSpPr/>
          <p:nvPr/>
        </p:nvSpPr>
        <p:spPr>
          <a:xfrm flipH="false" flipV="false" rot="0">
            <a:off x="10143754" y="1864438"/>
            <a:ext cx="7770714" cy="4698970"/>
          </a:xfrm>
          <a:custGeom>
            <a:avLst/>
            <a:gdLst/>
            <a:ahLst/>
            <a:cxnLst/>
            <a:rect r="r" b="b" t="t" l="l"/>
            <a:pathLst>
              <a:path h="4698970" w="7770714">
                <a:moveTo>
                  <a:pt x="0" y="0"/>
                </a:moveTo>
                <a:lnTo>
                  <a:pt x="7770713" y="0"/>
                </a:lnTo>
                <a:lnTo>
                  <a:pt x="7770713" y="4698970"/>
                </a:lnTo>
                <a:lnTo>
                  <a:pt x="0" y="4698970"/>
                </a:lnTo>
                <a:lnTo>
                  <a:pt x="0" y="0"/>
                </a:lnTo>
                <a:close/>
              </a:path>
            </a:pathLst>
          </a:custGeom>
          <a:blipFill>
            <a:blip r:embed="rId4"/>
            <a:stretch>
              <a:fillRect l="0" t="-524" r="0" b="0"/>
            </a:stretch>
          </a:blipFill>
        </p:spPr>
      </p:sp>
      <p:sp>
        <p:nvSpPr>
          <p:cNvPr name="Freeform 4" id="4"/>
          <p:cNvSpPr/>
          <p:nvPr/>
        </p:nvSpPr>
        <p:spPr>
          <a:xfrm flipH="false" flipV="false" rot="0">
            <a:off x="15366012" y="7155800"/>
            <a:ext cx="1437621" cy="1566889"/>
          </a:xfrm>
          <a:custGeom>
            <a:avLst/>
            <a:gdLst/>
            <a:ahLst/>
            <a:cxnLst/>
            <a:rect r="r" b="b" t="t" l="l"/>
            <a:pathLst>
              <a:path h="1566889" w="1437621">
                <a:moveTo>
                  <a:pt x="0" y="0"/>
                </a:moveTo>
                <a:lnTo>
                  <a:pt x="1437621" y="0"/>
                </a:lnTo>
                <a:lnTo>
                  <a:pt x="1437621" y="1566889"/>
                </a:lnTo>
                <a:lnTo>
                  <a:pt x="0" y="1566889"/>
                </a:lnTo>
                <a:lnTo>
                  <a:pt x="0" y="0"/>
                </a:lnTo>
                <a:close/>
              </a:path>
            </a:pathLst>
          </a:custGeom>
          <a:blipFill>
            <a:blip r:embed="rId5"/>
            <a:stretch>
              <a:fillRect l="0" t="0" r="0" b="0"/>
            </a:stretch>
          </a:blipFill>
        </p:spPr>
      </p:sp>
      <p:grpSp>
        <p:nvGrpSpPr>
          <p:cNvPr name="Group 5" id="5"/>
          <p:cNvGrpSpPr/>
          <p:nvPr/>
        </p:nvGrpSpPr>
        <p:grpSpPr>
          <a:xfrm rot="0">
            <a:off x="1028700" y="4027157"/>
            <a:ext cx="8501239" cy="972888"/>
            <a:chOff x="0" y="0"/>
            <a:chExt cx="11334985" cy="1297184"/>
          </a:xfrm>
        </p:grpSpPr>
        <p:sp>
          <p:nvSpPr>
            <p:cNvPr name="TextBox 6" id="6"/>
            <p:cNvSpPr txBox="true"/>
            <p:nvPr/>
          </p:nvSpPr>
          <p:spPr>
            <a:xfrm rot="0">
              <a:off x="476609" y="29467"/>
              <a:ext cx="10858376" cy="1228725"/>
            </a:xfrm>
            <a:prstGeom prst="rect">
              <a:avLst/>
            </a:prstGeom>
          </p:spPr>
          <p:txBody>
            <a:bodyPr anchor="t" rtlCol="false" tIns="0" lIns="0" bIns="0" rIns="0">
              <a:spAutoFit/>
            </a:bodyPr>
            <a:lstStyle/>
            <a:p>
              <a:pPr algn="l">
                <a:lnSpc>
                  <a:spcPts val="2400"/>
                </a:lnSpc>
              </a:pPr>
              <a:r>
                <a:rPr lang="en-US" sz="2000">
                  <a:solidFill>
                    <a:srgbClr val="28323A"/>
                  </a:solidFill>
                  <a:latin typeface="Proxima Nova"/>
                  <a:ea typeface="Proxima Nova"/>
                  <a:cs typeface="Proxima Nova"/>
                  <a:sym typeface="Proxima Nova"/>
                </a:rPr>
                <a:t>Seleccione hasta </a:t>
              </a:r>
              <a:r>
                <a:rPr lang="en-US" sz="2000" b="true">
                  <a:solidFill>
                    <a:srgbClr val="0D8AE3"/>
                  </a:solidFill>
                  <a:latin typeface="Proxima Nova Bold"/>
                  <a:ea typeface="Proxima Nova Bold"/>
                  <a:cs typeface="Proxima Nova Bold"/>
                  <a:sym typeface="Proxima Nova Bold"/>
                </a:rPr>
                <a:t>1.000 parámetros </a:t>
              </a:r>
              <a:r>
                <a:rPr lang="en-US" sz="2000">
                  <a:solidFill>
                    <a:srgbClr val="28323A"/>
                  </a:solidFill>
                  <a:latin typeface="Proxima Nova"/>
                  <a:ea typeface="Proxima Nova"/>
                  <a:cs typeface="Proxima Nova"/>
                  <a:sym typeface="Proxima Nova"/>
                </a:rPr>
                <a:t>específicos para su exportación, incluidos los datos del bus CAN y los valores de los sensores </a:t>
              </a:r>
            </a:p>
            <a:p>
              <a:pPr algn="l">
                <a:lnSpc>
                  <a:spcPts val="2400"/>
                </a:lnSpc>
                <a:spcBef>
                  <a:spcPct val="0"/>
                </a:spcBef>
              </a:pPr>
              <a:r>
                <a:rPr lang="en-US" sz="2000">
                  <a:solidFill>
                    <a:srgbClr val="28323A"/>
                  </a:solidFill>
                  <a:latin typeface="Proxima Nova"/>
                  <a:ea typeface="Proxima Nova"/>
                  <a:cs typeface="Proxima Nova"/>
                  <a:sym typeface="Proxima Nova"/>
                </a:rPr>
                <a:t>para una gestión de datos a medida</a:t>
              </a:r>
            </a:p>
          </p:txBody>
        </p:sp>
        <p:sp>
          <p:nvSpPr>
            <p:cNvPr name="AutoShape 7" id="7"/>
            <p:cNvSpPr/>
            <p:nvPr/>
          </p:nvSpPr>
          <p:spPr>
            <a:xfrm flipH="true" flipV="true">
              <a:off x="25400" y="0"/>
              <a:ext cx="0" cy="1297184"/>
            </a:xfrm>
            <a:prstGeom prst="line">
              <a:avLst/>
            </a:prstGeom>
            <a:ln cap="flat" w="50800">
              <a:solidFill>
                <a:srgbClr val="1090CF"/>
              </a:solidFill>
              <a:prstDash val="solid"/>
              <a:headEnd type="none" len="sm" w="sm"/>
              <a:tailEnd type="none" len="sm" w="sm"/>
            </a:ln>
          </p:spPr>
        </p:sp>
      </p:grpSp>
      <p:grpSp>
        <p:nvGrpSpPr>
          <p:cNvPr name="Group 8" id="8"/>
          <p:cNvGrpSpPr/>
          <p:nvPr/>
        </p:nvGrpSpPr>
        <p:grpSpPr>
          <a:xfrm rot="0">
            <a:off x="1028700" y="2966003"/>
            <a:ext cx="8426855" cy="726575"/>
            <a:chOff x="0" y="0"/>
            <a:chExt cx="11235807" cy="968767"/>
          </a:xfrm>
        </p:grpSpPr>
        <p:sp>
          <p:nvSpPr>
            <p:cNvPr name="TextBox 9" id="9"/>
            <p:cNvSpPr txBox="true"/>
            <p:nvPr/>
          </p:nvSpPr>
          <p:spPr>
            <a:xfrm rot="0">
              <a:off x="476609" y="68459"/>
              <a:ext cx="10759198" cy="822325"/>
            </a:xfrm>
            <a:prstGeom prst="rect">
              <a:avLst/>
            </a:prstGeom>
          </p:spPr>
          <p:txBody>
            <a:bodyPr anchor="t" rtlCol="false" tIns="0" lIns="0" bIns="0" rIns="0">
              <a:spAutoFit/>
            </a:bodyPr>
            <a:lstStyle/>
            <a:p>
              <a:pPr algn="l">
                <a:lnSpc>
                  <a:spcPts val="2400"/>
                </a:lnSpc>
                <a:spcBef>
                  <a:spcPct val="0"/>
                </a:spcBef>
              </a:pPr>
              <a:r>
                <a:rPr lang="en-US" sz="2000">
                  <a:solidFill>
                    <a:srgbClr val="28323A"/>
                  </a:solidFill>
                  <a:latin typeface="Proxima Nova"/>
                  <a:ea typeface="Proxima Nova"/>
                  <a:cs typeface="Proxima Nova"/>
                  <a:sym typeface="Proxima Nova"/>
                </a:rPr>
                <a:t>Facilite el análisis detallado (por ejemplo, la evaluación del rendimiento de los sensores) en apoyo de diversas aplicaciones telemáticas</a:t>
              </a:r>
            </a:p>
          </p:txBody>
        </p:sp>
        <p:sp>
          <p:nvSpPr>
            <p:cNvPr name="AutoShape 10" id="10"/>
            <p:cNvSpPr/>
            <p:nvPr/>
          </p:nvSpPr>
          <p:spPr>
            <a:xfrm flipH="true" flipV="true">
              <a:off x="25400" y="0"/>
              <a:ext cx="0" cy="968767"/>
            </a:xfrm>
            <a:prstGeom prst="line">
              <a:avLst/>
            </a:prstGeom>
            <a:ln cap="flat" w="50800">
              <a:solidFill>
                <a:srgbClr val="1090CF"/>
              </a:solidFill>
              <a:prstDash val="solid"/>
              <a:headEnd type="none" len="sm" w="sm"/>
              <a:tailEnd type="none" len="sm" w="sm"/>
            </a:ln>
          </p:spPr>
        </p:sp>
      </p:grpSp>
      <p:grpSp>
        <p:nvGrpSpPr>
          <p:cNvPr name="Group 11" id="11"/>
          <p:cNvGrpSpPr/>
          <p:nvPr/>
        </p:nvGrpSpPr>
        <p:grpSpPr>
          <a:xfrm rot="0">
            <a:off x="1028700" y="5334624"/>
            <a:ext cx="7950590" cy="515688"/>
            <a:chOff x="0" y="0"/>
            <a:chExt cx="10600787" cy="687584"/>
          </a:xfrm>
        </p:grpSpPr>
        <p:sp>
          <p:nvSpPr>
            <p:cNvPr name="TextBox 12" id="12"/>
            <p:cNvSpPr txBox="true"/>
            <p:nvPr/>
          </p:nvSpPr>
          <p:spPr>
            <a:xfrm rot="0">
              <a:off x="476609" y="131067"/>
              <a:ext cx="10124178" cy="415925"/>
            </a:xfrm>
            <a:prstGeom prst="rect">
              <a:avLst/>
            </a:prstGeom>
          </p:spPr>
          <p:txBody>
            <a:bodyPr anchor="t" rtlCol="false" tIns="0" lIns="0" bIns="0" rIns="0">
              <a:spAutoFit/>
            </a:bodyPr>
            <a:lstStyle/>
            <a:p>
              <a:pPr algn="l">
                <a:lnSpc>
                  <a:spcPts val="2400"/>
                </a:lnSpc>
                <a:spcBef>
                  <a:spcPct val="0"/>
                </a:spcBef>
              </a:pPr>
              <a:r>
                <a:rPr lang="en-US" sz="2000">
                  <a:solidFill>
                    <a:srgbClr val="28323A"/>
                  </a:solidFill>
                  <a:latin typeface="Proxima Nova"/>
                  <a:ea typeface="Proxima Nova"/>
                  <a:cs typeface="Proxima Nova"/>
                  <a:sym typeface="Proxima Nova"/>
                </a:rPr>
                <a:t>Elija rápidamente dispositivos, intervalos de fechas y parámetros</a:t>
              </a:r>
            </a:p>
          </p:txBody>
        </p:sp>
        <p:sp>
          <p:nvSpPr>
            <p:cNvPr name="AutoShape 13" id="13"/>
            <p:cNvSpPr/>
            <p:nvPr/>
          </p:nvSpPr>
          <p:spPr>
            <a:xfrm flipV="true">
              <a:off x="25400" y="0"/>
              <a:ext cx="0" cy="687584"/>
            </a:xfrm>
            <a:prstGeom prst="line">
              <a:avLst/>
            </a:prstGeom>
            <a:ln cap="flat" w="50800">
              <a:solidFill>
                <a:srgbClr val="1090CF"/>
              </a:solidFill>
              <a:prstDash val="solid"/>
              <a:headEnd type="none" len="sm" w="sm"/>
              <a:tailEnd type="none" len="sm" w="sm"/>
            </a:ln>
          </p:spPr>
        </p:sp>
      </p:grpSp>
      <p:grpSp>
        <p:nvGrpSpPr>
          <p:cNvPr name="Group 14" id="14"/>
          <p:cNvGrpSpPr/>
          <p:nvPr/>
        </p:nvGrpSpPr>
        <p:grpSpPr>
          <a:xfrm rot="0">
            <a:off x="1047750" y="1117646"/>
            <a:ext cx="4361491" cy="472945"/>
            <a:chOff x="0" y="0"/>
            <a:chExt cx="1114292" cy="120830"/>
          </a:xfrm>
        </p:grpSpPr>
        <p:sp>
          <p:nvSpPr>
            <p:cNvPr name="Freeform 15" id="15"/>
            <p:cNvSpPr/>
            <p:nvPr/>
          </p:nvSpPr>
          <p:spPr>
            <a:xfrm flipH="false" flipV="false" rot="0">
              <a:off x="0" y="0"/>
              <a:ext cx="1114292" cy="120830"/>
            </a:xfrm>
            <a:custGeom>
              <a:avLst/>
              <a:gdLst/>
              <a:ahLst/>
              <a:cxnLst/>
              <a:rect r="r" b="b" t="t" l="l"/>
              <a:pathLst>
                <a:path h="120830" w="1114292">
                  <a:moveTo>
                    <a:pt x="17751" y="0"/>
                  </a:moveTo>
                  <a:lnTo>
                    <a:pt x="1096541" y="0"/>
                  </a:lnTo>
                  <a:cubicBezTo>
                    <a:pt x="1106345" y="0"/>
                    <a:pt x="1114292" y="7947"/>
                    <a:pt x="1114292" y="17751"/>
                  </a:cubicBezTo>
                  <a:lnTo>
                    <a:pt x="1114292" y="103079"/>
                  </a:lnTo>
                  <a:cubicBezTo>
                    <a:pt x="1114292" y="107787"/>
                    <a:pt x="1112422" y="112302"/>
                    <a:pt x="1109093" y="115631"/>
                  </a:cubicBezTo>
                  <a:cubicBezTo>
                    <a:pt x="1105764" y="118960"/>
                    <a:pt x="1101249" y="120830"/>
                    <a:pt x="1096541" y="120830"/>
                  </a:cubicBezTo>
                  <a:lnTo>
                    <a:pt x="17751" y="120830"/>
                  </a:lnTo>
                  <a:cubicBezTo>
                    <a:pt x="7947" y="120830"/>
                    <a:pt x="0" y="112883"/>
                    <a:pt x="0" y="103079"/>
                  </a:cubicBezTo>
                  <a:lnTo>
                    <a:pt x="0" y="17751"/>
                  </a:lnTo>
                  <a:cubicBezTo>
                    <a:pt x="0" y="7947"/>
                    <a:pt x="7947" y="0"/>
                    <a:pt x="17751" y="0"/>
                  </a:cubicBezTo>
                  <a:close/>
                </a:path>
              </a:pathLst>
            </a:custGeom>
            <a:solidFill>
              <a:srgbClr val="CAE9FF"/>
            </a:solidFill>
          </p:spPr>
        </p:sp>
        <p:sp>
          <p:nvSpPr>
            <p:cNvPr name="TextBox 16" id="16"/>
            <p:cNvSpPr txBox="true"/>
            <p:nvPr/>
          </p:nvSpPr>
          <p:spPr>
            <a:xfrm>
              <a:off x="0" y="-28575"/>
              <a:ext cx="1114292"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Procesamiento y supervisión de datos</a:t>
              </a:r>
            </a:p>
          </p:txBody>
        </p:sp>
      </p:grpSp>
      <p:grpSp>
        <p:nvGrpSpPr>
          <p:cNvPr name="Group 17" id="17"/>
          <p:cNvGrpSpPr/>
          <p:nvPr/>
        </p:nvGrpSpPr>
        <p:grpSpPr>
          <a:xfrm rot="0">
            <a:off x="200" y="9712389"/>
            <a:ext cx="18288000" cy="574611"/>
            <a:chOff x="0" y="0"/>
            <a:chExt cx="24384000" cy="766148"/>
          </a:xfrm>
        </p:grpSpPr>
        <p:sp>
          <p:nvSpPr>
            <p:cNvPr name="Freeform 18" id="18"/>
            <p:cNvSpPr/>
            <p:nvPr/>
          </p:nvSpPr>
          <p:spPr>
            <a:xfrm flipH="false" flipV="false" rot="0">
              <a:off x="0" y="0"/>
              <a:ext cx="24384000" cy="766099"/>
            </a:xfrm>
            <a:custGeom>
              <a:avLst/>
              <a:gdLst/>
              <a:ahLst/>
              <a:cxnLst/>
              <a:rect r="r" b="b" t="t" l="l"/>
              <a:pathLst>
                <a:path h="766099" w="24384000">
                  <a:moveTo>
                    <a:pt x="0" y="0"/>
                  </a:moveTo>
                  <a:lnTo>
                    <a:pt x="24384000" y="0"/>
                  </a:lnTo>
                  <a:lnTo>
                    <a:pt x="24384000" y="766099"/>
                  </a:lnTo>
                  <a:lnTo>
                    <a:pt x="0" y="766099"/>
                  </a:lnTo>
                  <a:close/>
                </a:path>
              </a:pathLst>
            </a:custGeom>
            <a:solidFill>
              <a:srgbClr val="1D96DB"/>
            </a:solidFill>
          </p:spPr>
        </p:sp>
      </p:grpSp>
      <p:sp>
        <p:nvSpPr>
          <p:cNvPr name="Freeform 19" id="19"/>
          <p:cNvSpPr/>
          <p:nvPr/>
        </p:nvSpPr>
        <p:spPr>
          <a:xfrm flipH="false" flipV="false" rot="0">
            <a:off x="16649959" y="9869444"/>
            <a:ext cx="1214195" cy="260500"/>
          </a:xfrm>
          <a:custGeom>
            <a:avLst/>
            <a:gdLst/>
            <a:ahLst/>
            <a:cxnLst/>
            <a:rect r="r" b="b" t="t" l="l"/>
            <a:pathLst>
              <a:path h="260500" w="1214195">
                <a:moveTo>
                  <a:pt x="0" y="0"/>
                </a:moveTo>
                <a:lnTo>
                  <a:pt x="1214195" y="0"/>
                </a:lnTo>
                <a:lnTo>
                  <a:pt x="1214195" y="260500"/>
                </a:lnTo>
                <a:lnTo>
                  <a:pt x="0" y="260500"/>
                </a:lnTo>
                <a:lnTo>
                  <a:pt x="0" y="0"/>
                </a:lnTo>
                <a:close/>
              </a:path>
            </a:pathLst>
          </a:custGeom>
          <a:blipFill>
            <a:blip r:embed="rId6">
              <a:alphaModFix amt="70000"/>
              <a:extLst>
                <a:ext uri="{96DAC541-7B7A-43D3-8B79-37D633B846F1}">
                  <asvg:svgBlip xmlns:asvg="http://schemas.microsoft.com/office/drawing/2016/SVG/main" r:embed="rId7"/>
                </a:ext>
              </a:extLst>
            </a:blip>
            <a:stretch>
              <a:fillRect l="0" t="0" r="0" b="0"/>
            </a:stretch>
          </a:blipFill>
        </p:spPr>
      </p:sp>
      <p:sp>
        <p:nvSpPr>
          <p:cNvPr name="Freeform 20" id="20"/>
          <p:cNvSpPr/>
          <p:nvPr/>
        </p:nvSpPr>
        <p:spPr>
          <a:xfrm flipH="false" flipV="false" rot="0">
            <a:off x="13663646" y="7155800"/>
            <a:ext cx="1516895" cy="1580989"/>
          </a:xfrm>
          <a:custGeom>
            <a:avLst/>
            <a:gdLst/>
            <a:ahLst/>
            <a:cxnLst/>
            <a:rect r="r" b="b" t="t" l="l"/>
            <a:pathLst>
              <a:path h="1580989" w="1516895">
                <a:moveTo>
                  <a:pt x="0" y="0"/>
                </a:moveTo>
                <a:lnTo>
                  <a:pt x="1516895" y="0"/>
                </a:lnTo>
                <a:lnTo>
                  <a:pt x="1516895" y="1580989"/>
                </a:lnTo>
                <a:lnTo>
                  <a:pt x="0" y="158098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21" id="21"/>
          <p:cNvSpPr txBox="true"/>
          <p:nvPr/>
        </p:nvSpPr>
        <p:spPr>
          <a:xfrm rot="0">
            <a:off x="1028700" y="1744315"/>
            <a:ext cx="8714531" cy="714375"/>
          </a:xfrm>
          <a:prstGeom prst="rect">
            <a:avLst/>
          </a:prstGeom>
        </p:spPr>
        <p:txBody>
          <a:bodyPr anchor="t" rtlCol="false" tIns="0" lIns="0" bIns="0" rIns="0">
            <a:spAutoFit/>
          </a:bodyPr>
          <a:lstStyle/>
          <a:p>
            <a:pPr algn="l">
              <a:lnSpc>
                <a:spcPts val="5759"/>
              </a:lnSpc>
              <a:spcBef>
                <a:spcPct val="0"/>
              </a:spcBef>
            </a:pPr>
            <a:r>
              <a:rPr lang="en-US" b="true" sz="4800">
                <a:solidFill>
                  <a:srgbClr val="000000"/>
                </a:solidFill>
                <a:latin typeface="Proxima Nova Bold"/>
                <a:ea typeface="Proxima Nova Bold"/>
                <a:cs typeface="Proxima Nova Bold"/>
                <a:sym typeface="Proxima Nova Bold"/>
              </a:rPr>
              <a:t>Exportación de datos crudos</a:t>
            </a:r>
          </a:p>
        </p:txBody>
      </p:sp>
      <p:grpSp>
        <p:nvGrpSpPr>
          <p:cNvPr name="Group 22" id="22"/>
          <p:cNvGrpSpPr/>
          <p:nvPr/>
        </p:nvGrpSpPr>
        <p:grpSpPr>
          <a:xfrm rot="0">
            <a:off x="1047750" y="6184890"/>
            <a:ext cx="7931540" cy="515688"/>
            <a:chOff x="0" y="0"/>
            <a:chExt cx="10575387" cy="687584"/>
          </a:xfrm>
        </p:grpSpPr>
        <p:sp>
          <p:nvSpPr>
            <p:cNvPr name="TextBox 23" id="23"/>
            <p:cNvSpPr txBox="true"/>
            <p:nvPr/>
          </p:nvSpPr>
          <p:spPr>
            <a:xfrm rot="0">
              <a:off x="451209" y="131067"/>
              <a:ext cx="10124178" cy="415925"/>
            </a:xfrm>
            <a:prstGeom prst="rect">
              <a:avLst/>
            </a:prstGeom>
          </p:spPr>
          <p:txBody>
            <a:bodyPr anchor="t" rtlCol="false" tIns="0" lIns="0" bIns="0" rIns="0">
              <a:spAutoFit/>
            </a:bodyPr>
            <a:lstStyle/>
            <a:p>
              <a:pPr algn="l">
                <a:lnSpc>
                  <a:spcPts val="2400"/>
                </a:lnSpc>
                <a:spcBef>
                  <a:spcPct val="0"/>
                </a:spcBef>
              </a:pPr>
              <a:r>
                <a:rPr lang="en-US" sz="2000">
                  <a:solidFill>
                    <a:srgbClr val="28323A"/>
                  </a:solidFill>
                  <a:latin typeface="Proxima Nova"/>
                  <a:ea typeface="Proxima Nova"/>
                  <a:cs typeface="Proxima Nova"/>
                  <a:sym typeface="Proxima Nova"/>
                </a:rPr>
                <a:t>Exporte hasta 6 meses de datos en formato Parquet</a:t>
              </a:r>
            </a:p>
          </p:txBody>
        </p:sp>
        <p:sp>
          <p:nvSpPr>
            <p:cNvPr name="AutoShape 24" id="24"/>
            <p:cNvSpPr/>
            <p:nvPr/>
          </p:nvSpPr>
          <p:spPr>
            <a:xfrm flipV="true">
              <a:off x="25400" y="0"/>
              <a:ext cx="0" cy="687584"/>
            </a:xfrm>
            <a:prstGeom prst="line">
              <a:avLst/>
            </a:prstGeom>
            <a:ln cap="flat" w="50800">
              <a:solidFill>
                <a:srgbClr val="1090CF"/>
              </a:solidFill>
              <a:prstDash val="solid"/>
              <a:headEnd type="none" len="sm" w="sm"/>
              <a:tailEnd type="none" len="sm" w="sm"/>
            </a:ln>
          </p:spPr>
        </p:sp>
      </p:grpSp>
    </p:spTree>
  </p:cSld>
  <p:clrMapOvr>
    <a:masterClrMapping/>
  </p:clrMapOvr>
  <p:transition spd="slow">
    <p:push dir="l"/>
  </p:transition>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00" y="0"/>
            <a:ext cx="18288200" cy="10287000"/>
          </a:xfrm>
          <a:custGeom>
            <a:avLst/>
            <a:gdLst/>
            <a:ahLst/>
            <a:cxnLst/>
            <a:rect r="r" b="b" t="t" l="l"/>
            <a:pathLst>
              <a:path h="10287000" w="18288200">
                <a:moveTo>
                  <a:pt x="0" y="0"/>
                </a:moveTo>
                <a:lnTo>
                  <a:pt x="18288200" y="0"/>
                </a:lnTo>
                <a:lnTo>
                  <a:pt x="18288200" y="10287000"/>
                </a:lnTo>
                <a:lnTo>
                  <a:pt x="0" y="10287000"/>
                </a:lnTo>
                <a:lnTo>
                  <a:pt x="0" y="0"/>
                </a:lnTo>
                <a:close/>
              </a:path>
            </a:pathLst>
          </a:custGeom>
          <a:blipFill>
            <a:blip r:embed="rId3"/>
            <a:stretch>
              <a:fillRect l="0" t="0" r="-1221" b="-1222"/>
            </a:stretch>
          </a:blipFill>
        </p:spPr>
      </p:sp>
      <p:sp>
        <p:nvSpPr>
          <p:cNvPr name="Freeform 3" id="3"/>
          <p:cNvSpPr/>
          <p:nvPr/>
        </p:nvSpPr>
        <p:spPr>
          <a:xfrm flipH="false" flipV="false" rot="0">
            <a:off x="4582589" y="7923341"/>
            <a:ext cx="14760745" cy="14477828"/>
          </a:xfrm>
          <a:custGeom>
            <a:avLst/>
            <a:gdLst/>
            <a:ahLst/>
            <a:cxnLst/>
            <a:rect r="r" b="b" t="t" l="l"/>
            <a:pathLst>
              <a:path h="14477828" w="14760745">
                <a:moveTo>
                  <a:pt x="0" y="0"/>
                </a:moveTo>
                <a:lnTo>
                  <a:pt x="14760745" y="0"/>
                </a:lnTo>
                <a:lnTo>
                  <a:pt x="14760745" y="14477828"/>
                </a:lnTo>
                <a:lnTo>
                  <a:pt x="0" y="14477828"/>
                </a:lnTo>
                <a:lnTo>
                  <a:pt x="0" y="0"/>
                </a:lnTo>
                <a:close/>
              </a:path>
            </a:pathLst>
          </a:custGeom>
          <a:blipFill>
            <a:blip r:embed="rId4">
              <a:alphaModFix amt="32999"/>
            </a:blip>
            <a:stretch>
              <a:fillRect l="0" t="-977" r="0" b="-977"/>
            </a:stretch>
          </a:blipFill>
        </p:spPr>
      </p:sp>
      <p:sp>
        <p:nvSpPr>
          <p:cNvPr name="Freeform 4" id="4"/>
          <p:cNvSpPr/>
          <p:nvPr/>
        </p:nvSpPr>
        <p:spPr>
          <a:xfrm flipH="false" flipV="false" rot="0">
            <a:off x="8519787" y="1461266"/>
            <a:ext cx="9344367" cy="5898632"/>
          </a:xfrm>
          <a:custGeom>
            <a:avLst/>
            <a:gdLst/>
            <a:ahLst/>
            <a:cxnLst/>
            <a:rect r="r" b="b" t="t" l="l"/>
            <a:pathLst>
              <a:path h="5898632" w="9344367">
                <a:moveTo>
                  <a:pt x="0" y="0"/>
                </a:moveTo>
                <a:lnTo>
                  <a:pt x="9344367" y="0"/>
                </a:lnTo>
                <a:lnTo>
                  <a:pt x="9344367" y="5898632"/>
                </a:lnTo>
                <a:lnTo>
                  <a:pt x="0" y="5898632"/>
                </a:lnTo>
                <a:lnTo>
                  <a:pt x="0" y="0"/>
                </a:lnTo>
                <a:close/>
              </a:path>
            </a:pathLst>
          </a:custGeom>
          <a:blipFill>
            <a:blip r:embed="rId5"/>
            <a:stretch>
              <a:fillRect l="0" t="0" r="0" b="0"/>
            </a:stretch>
          </a:blipFill>
        </p:spPr>
      </p:sp>
      <p:sp>
        <p:nvSpPr>
          <p:cNvPr name="Freeform 5" id="5"/>
          <p:cNvSpPr/>
          <p:nvPr/>
        </p:nvSpPr>
        <p:spPr>
          <a:xfrm flipH="false" flipV="false" rot="0">
            <a:off x="14191944" y="7389044"/>
            <a:ext cx="2080752" cy="559375"/>
          </a:xfrm>
          <a:custGeom>
            <a:avLst/>
            <a:gdLst/>
            <a:ahLst/>
            <a:cxnLst/>
            <a:rect r="r" b="b" t="t" l="l"/>
            <a:pathLst>
              <a:path h="559375" w="2080752">
                <a:moveTo>
                  <a:pt x="0" y="0"/>
                </a:moveTo>
                <a:lnTo>
                  <a:pt x="2080752" y="0"/>
                </a:lnTo>
                <a:lnTo>
                  <a:pt x="2080752" y="559375"/>
                </a:lnTo>
                <a:lnTo>
                  <a:pt x="0" y="559375"/>
                </a:lnTo>
                <a:lnTo>
                  <a:pt x="0" y="0"/>
                </a:lnTo>
                <a:close/>
              </a:path>
            </a:pathLst>
          </a:custGeom>
          <a:blipFill>
            <a:blip r:embed="rId6"/>
            <a:stretch>
              <a:fillRect l="0" t="0" r="0" b="0"/>
            </a:stretch>
          </a:blipFill>
        </p:spPr>
      </p:sp>
      <p:sp>
        <p:nvSpPr>
          <p:cNvPr name="Freeform 6" id="6"/>
          <p:cNvSpPr/>
          <p:nvPr/>
        </p:nvSpPr>
        <p:spPr>
          <a:xfrm flipH="false" flipV="false" rot="0">
            <a:off x="14191944" y="6615250"/>
            <a:ext cx="3090717" cy="564056"/>
          </a:xfrm>
          <a:custGeom>
            <a:avLst/>
            <a:gdLst/>
            <a:ahLst/>
            <a:cxnLst/>
            <a:rect r="r" b="b" t="t" l="l"/>
            <a:pathLst>
              <a:path h="564056" w="3090717">
                <a:moveTo>
                  <a:pt x="0" y="0"/>
                </a:moveTo>
                <a:lnTo>
                  <a:pt x="3090717" y="0"/>
                </a:lnTo>
                <a:lnTo>
                  <a:pt x="3090717" y="564056"/>
                </a:lnTo>
                <a:lnTo>
                  <a:pt x="0" y="564056"/>
                </a:lnTo>
                <a:lnTo>
                  <a:pt x="0" y="0"/>
                </a:lnTo>
                <a:close/>
              </a:path>
            </a:pathLst>
          </a:custGeom>
          <a:blipFill>
            <a:blip r:embed="rId7"/>
            <a:stretch>
              <a:fillRect l="0" t="0" r="0" b="0"/>
            </a:stretch>
          </a:blipFill>
        </p:spPr>
      </p:sp>
      <p:sp>
        <p:nvSpPr>
          <p:cNvPr name="Freeform 7" id="7"/>
          <p:cNvSpPr/>
          <p:nvPr/>
        </p:nvSpPr>
        <p:spPr>
          <a:xfrm flipH="false" flipV="false" rot="0">
            <a:off x="9288366" y="5786671"/>
            <a:ext cx="4787003" cy="3471629"/>
          </a:xfrm>
          <a:custGeom>
            <a:avLst/>
            <a:gdLst/>
            <a:ahLst/>
            <a:cxnLst/>
            <a:rect r="r" b="b" t="t" l="l"/>
            <a:pathLst>
              <a:path h="3471629" w="4787003">
                <a:moveTo>
                  <a:pt x="0" y="0"/>
                </a:moveTo>
                <a:lnTo>
                  <a:pt x="4787004" y="0"/>
                </a:lnTo>
                <a:lnTo>
                  <a:pt x="4787004" y="3471629"/>
                </a:lnTo>
                <a:lnTo>
                  <a:pt x="0" y="3471629"/>
                </a:lnTo>
                <a:lnTo>
                  <a:pt x="0" y="0"/>
                </a:lnTo>
                <a:close/>
              </a:path>
            </a:pathLst>
          </a:custGeom>
          <a:blipFill>
            <a:blip r:embed="rId8"/>
            <a:stretch>
              <a:fillRect l="0" t="0" r="0" b="0"/>
            </a:stretch>
          </a:blipFill>
        </p:spPr>
      </p:sp>
      <p:sp>
        <p:nvSpPr>
          <p:cNvPr name="TextBox 8" id="8"/>
          <p:cNvSpPr txBox="true"/>
          <p:nvPr/>
        </p:nvSpPr>
        <p:spPr>
          <a:xfrm rot="0">
            <a:off x="1028700" y="1744315"/>
            <a:ext cx="8714531" cy="714375"/>
          </a:xfrm>
          <a:prstGeom prst="rect">
            <a:avLst/>
          </a:prstGeom>
        </p:spPr>
        <p:txBody>
          <a:bodyPr anchor="t" rtlCol="false" tIns="0" lIns="0" bIns="0" rIns="0">
            <a:spAutoFit/>
          </a:bodyPr>
          <a:lstStyle/>
          <a:p>
            <a:pPr algn="l">
              <a:lnSpc>
                <a:spcPts val="5759"/>
              </a:lnSpc>
              <a:spcBef>
                <a:spcPct val="0"/>
              </a:spcBef>
            </a:pPr>
            <a:r>
              <a:rPr lang="en-US" b="true" sz="4800">
                <a:solidFill>
                  <a:srgbClr val="000000"/>
                </a:solidFill>
                <a:latin typeface="Proxima Nova Bold"/>
                <a:ea typeface="Proxima Nova Bold"/>
                <a:cs typeface="Proxima Nova Bold"/>
                <a:sym typeface="Proxima Nova Bold"/>
              </a:rPr>
              <a:t>Navixy IoT Logic</a:t>
            </a:r>
          </a:p>
        </p:txBody>
      </p:sp>
      <p:sp>
        <p:nvSpPr>
          <p:cNvPr name="TextBox 9" id="9"/>
          <p:cNvSpPr txBox="true"/>
          <p:nvPr/>
        </p:nvSpPr>
        <p:spPr>
          <a:xfrm rot="0">
            <a:off x="1028700" y="2611090"/>
            <a:ext cx="6875239" cy="2162175"/>
          </a:xfrm>
          <a:prstGeom prst="rect">
            <a:avLst/>
          </a:prstGeom>
        </p:spPr>
        <p:txBody>
          <a:bodyPr anchor="t" rtlCol="false" tIns="0" lIns="0" bIns="0" rIns="0">
            <a:spAutoFit/>
          </a:bodyPr>
          <a:lstStyle/>
          <a:p>
            <a:pPr algn="l">
              <a:lnSpc>
                <a:spcPts val="2880"/>
              </a:lnSpc>
            </a:pPr>
            <a:r>
              <a:rPr lang="en-US" sz="2400">
                <a:solidFill>
                  <a:srgbClr val="28323A"/>
                </a:solidFill>
                <a:latin typeface="Proxima Nova"/>
                <a:ea typeface="Proxima Nova"/>
                <a:cs typeface="Proxima Nova"/>
                <a:sym typeface="Proxima Nova"/>
              </a:rPr>
              <a:t>Procese, descodifique y enrute datos en tiempo real. </a:t>
            </a:r>
            <a:r>
              <a:rPr lang="en-US" sz="2400" u="sng">
                <a:solidFill>
                  <a:srgbClr val="28323A"/>
                </a:solidFill>
                <a:latin typeface="Proxima Nova"/>
                <a:ea typeface="Proxima Nova"/>
                <a:cs typeface="Proxima Nova"/>
                <a:sym typeface="Proxima Nova"/>
                <a:hlinkClick r:id="rId9" tooltip="https://docs.navixy.com/iot-logic/navixy-iot-gateway-introduction"/>
              </a:rPr>
              <a:t>IoT Logic </a:t>
            </a:r>
            <a:r>
              <a:rPr lang="en-US" sz="2400">
                <a:solidFill>
                  <a:srgbClr val="28323A"/>
                </a:solidFill>
                <a:latin typeface="Proxima Nova"/>
                <a:ea typeface="Proxima Nova"/>
                <a:cs typeface="Proxima Nova"/>
                <a:sym typeface="Proxima Nova"/>
              </a:rPr>
              <a:t>de Navixy permite a los proveedores de servicios telemáticos, integradores de sistemas y desarrolladores integrar sin problemas diversas fuentes de datos.</a:t>
            </a:r>
          </a:p>
          <a:p>
            <a:pPr algn="l">
              <a:lnSpc>
                <a:spcPts val="2880"/>
              </a:lnSpc>
              <a:spcBef>
                <a:spcPct val="0"/>
              </a:spcBef>
            </a:pPr>
          </a:p>
        </p:txBody>
      </p:sp>
      <p:grpSp>
        <p:nvGrpSpPr>
          <p:cNvPr name="Group 10" id="10"/>
          <p:cNvGrpSpPr/>
          <p:nvPr/>
        </p:nvGrpSpPr>
        <p:grpSpPr>
          <a:xfrm rot="0">
            <a:off x="1028700" y="4872380"/>
            <a:ext cx="6081098" cy="430993"/>
            <a:chOff x="0" y="0"/>
            <a:chExt cx="8108131" cy="574658"/>
          </a:xfrm>
        </p:grpSpPr>
        <p:sp>
          <p:nvSpPr>
            <p:cNvPr name="TextBox 11" id="11"/>
            <p:cNvSpPr txBox="true"/>
            <p:nvPr/>
          </p:nvSpPr>
          <p:spPr>
            <a:xfrm rot="0">
              <a:off x="670909" y="74604"/>
              <a:ext cx="7437222" cy="415925"/>
            </a:xfrm>
            <a:prstGeom prst="rect">
              <a:avLst/>
            </a:prstGeom>
          </p:spPr>
          <p:txBody>
            <a:bodyPr anchor="t" rtlCol="false" tIns="0" lIns="0" bIns="0" rIns="0">
              <a:spAutoFit/>
            </a:bodyPr>
            <a:lstStyle/>
            <a:p>
              <a:pPr algn="l">
                <a:lnSpc>
                  <a:spcPts val="2400"/>
                </a:lnSpc>
                <a:spcBef>
                  <a:spcPct val="0"/>
                </a:spcBef>
              </a:pPr>
              <a:r>
                <a:rPr lang="en-US" sz="2000">
                  <a:solidFill>
                    <a:srgbClr val="1090CF"/>
                  </a:solidFill>
                  <a:latin typeface="Proxima Nova"/>
                  <a:ea typeface="Proxima Nova"/>
                  <a:cs typeface="Proxima Nova"/>
                  <a:sym typeface="Proxima Nova"/>
                </a:rPr>
                <a:t>Rastree y gestione flujos de datos a gran escala</a:t>
              </a:r>
            </a:p>
          </p:txBody>
        </p:sp>
        <p:sp>
          <p:nvSpPr>
            <p:cNvPr name="Freeform 12" id="12"/>
            <p:cNvSpPr/>
            <p:nvPr/>
          </p:nvSpPr>
          <p:spPr>
            <a:xfrm flipH="false" flipV="false" rot="0">
              <a:off x="0" y="0"/>
              <a:ext cx="574658" cy="574658"/>
            </a:xfrm>
            <a:custGeom>
              <a:avLst/>
              <a:gdLst/>
              <a:ahLst/>
              <a:cxnLst/>
              <a:rect r="r" b="b" t="t" l="l"/>
              <a:pathLst>
                <a:path h="574658" w="574658">
                  <a:moveTo>
                    <a:pt x="0" y="0"/>
                  </a:moveTo>
                  <a:lnTo>
                    <a:pt x="574658" y="0"/>
                  </a:lnTo>
                  <a:lnTo>
                    <a:pt x="574658" y="574658"/>
                  </a:lnTo>
                  <a:lnTo>
                    <a:pt x="0" y="574658"/>
                  </a:lnTo>
                  <a:lnTo>
                    <a:pt x="0" y="0"/>
                  </a:lnTo>
                  <a:close/>
                </a:path>
              </a:pathLst>
            </a:custGeom>
            <a:blipFill>
              <a:blip r:embed="rId10"/>
              <a:stretch>
                <a:fillRect l="0" t="0" r="0" b="0"/>
              </a:stretch>
            </a:blipFill>
          </p:spPr>
        </p:sp>
      </p:grpSp>
      <p:grpSp>
        <p:nvGrpSpPr>
          <p:cNvPr name="Group 13" id="13"/>
          <p:cNvGrpSpPr/>
          <p:nvPr/>
        </p:nvGrpSpPr>
        <p:grpSpPr>
          <a:xfrm rot="0">
            <a:off x="1028700" y="5668743"/>
            <a:ext cx="6081098" cy="609600"/>
            <a:chOff x="0" y="0"/>
            <a:chExt cx="8108131" cy="812800"/>
          </a:xfrm>
        </p:grpSpPr>
        <p:sp>
          <p:nvSpPr>
            <p:cNvPr name="TextBox 14" id="14"/>
            <p:cNvSpPr txBox="true"/>
            <p:nvPr/>
          </p:nvSpPr>
          <p:spPr>
            <a:xfrm rot="0">
              <a:off x="670909" y="-9525"/>
              <a:ext cx="7437222" cy="822325"/>
            </a:xfrm>
            <a:prstGeom prst="rect">
              <a:avLst/>
            </a:prstGeom>
          </p:spPr>
          <p:txBody>
            <a:bodyPr anchor="t" rtlCol="false" tIns="0" lIns="0" bIns="0" rIns="0">
              <a:spAutoFit/>
            </a:bodyPr>
            <a:lstStyle/>
            <a:p>
              <a:pPr algn="l">
                <a:lnSpc>
                  <a:spcPts val="2400"/>
                </a:lnSpc>
                <a:spcBef>
                  <a:spcPct val="0"/>
                </a:spcBef>
              </a:pPr>
              <a:r>
                <a:rPr lang="en-US" sz="2000">
                  <a:solidFill>
                    <a:srgbClr val="1090CF"/>
                  </a:solidFill>
                  <a:latin typeface="Proxima Nova"/>
                  <a:ea typeface="Proxima Nova"/>
                  <a:cs typeface="Proxima Nova"/>
                  <a:sym typeface="Proxima Nova"/>
                </a:rPr>
                <a:t>Establecer la frecuencia con la que el dispositivo recopila y envía datos GPS</a:t>
              </a:r>
            </a:p>
          </p:txBody>
        </p:sp>
        <p:sp>
          <p:nvSpPr>
            <p:cNvPr name="Freeform 15" id="15"/>
            <p:cNvSpPr/>
            <p:nvPr/>
          </p:nvSpPr>
          <p:spPr>
            <a:xfrm flipH="false" flipV="false" rot="0">
              <a:off x="0" y="0"/>
              <a:ext cx="574658" cy="574658"/>
            </a:xfrm>
            <a:custGeom>
              <a:avLst/>
              <a:gdLst/>
              <a:ahLst/>
              <a:cxnLst/>
              <a:rect r="r" b="b" t="t" l="l"/>
              <a:pathLst>
                <a:path h="574658" w="574658">
                  <a:moveTo>
                    <a:pt x="0" y="0"/>
                  </a:moveTo>
                  <a:lnTo>
                    <a:pt x="574658" y="0"/>
                  </a:lnTo>
                  <a:lnTo>
                    <a:pt x="574658" y="574658"/>
                  </a:lnTo>
                  <a:lnTo>
                    <a:pt x="0" y="574658"/>
                  </a:lnTo>
                  <a:lnTo>
                    <a:pt x="0" y="0"/>
                  </a:lnTo>
                  <a:close/>
                </a:path>
              </a:pathLst>
            </a:custGeom>
            <a:blipFill>
              <a:blip r:embed="rId10"/>
              <a:stretch>
                <a:fillRect l="0" t="0" r="0" b="0"/>
              </a:stretch>
            </a:blipFill>
          </p:spPr>
        </p:sp>
      </p:grpSp>
      <p:grpSp>
        <p:nvGrpSpPr>
          <p:cNvPr name="Group 16" id="16"/>
          <p:cNvGrpSpPr/>
          <p:nvPr/>
        </p:nvGrpSpPr>
        <p:grpSpPr>
          <a:xfrm rot="0">
            <a:off x="1028700" y="6643713"/>
            <a:ext cx="6556804" cy="609600"/>
            <a:chOff x="0" y="0"/>
            <a:chExt cx="8742406" cy="812800"/>
          </a:xfrm>
        </p:grpSpPr>
        <p:sp>
          <p:nvSpPr>
            <p:cNvPr name="TextBox 17" id="17"/>
            <p:cNvSpPr txBox="true"/>
            <p:nvPr/>
          </p:nvSpPr>
          <p:spPr>
            <a:xfrm rot="0">
              <a:off x="688691" y="-9525"/>
              <a:ext cx="8053714" cy="822325"/>
            </a:xfrm>
            <a:prstGeom prst="rect">
              <a:avLst/>
            </a:prstGeom>
          </p:spPr>
          <p:txBody>
            <a:bodyPr anchor="t" rtlCol="false" tIns="0" lIns="0" bIns="0" rIns="0">
              <a:spAutoFit/>
            </a:bodyPr>
            <a:lstStyle/>
            <a:p>
              <a:pPr algn="l">
                <a:lnSpc>
                  <a:spcPts val="2400"/>
                </a:lnSpc>
              </a:pPr>
              <a:r>
                <a:rPr lang="en-US" sz="2000">
                  <a:solidFill>
                    <a:srgbClr val="1090CF"/>
                  </a:solidFill>
                  <a:latin typeface="Proxima Nova"/>
                  <a:ea typeface="Proxima Nova"/>
                  <a:cs typeface="Proxima Nova"/>
                  <a:sym typeface="Proxima Nova"/>
                </a:rPr>
                <a:t>Enviar datos enriquecidos a múltiples destinatarios </a:t>
              </a:r>
            </a:p>
            <a:p>
              <a:pPr algn="l">
                <a:lnSpc>
                  <a:spcPts val="2400"/>
                </a:lnSpc>
                <a:spcBef>
                  <a:spcPct val="0"/>
                </a:spcBef>
              </a:pPr>
              <a:r>
                <a:rPr lang="en-US" sz="2000">
                  <a:solidFill>
                    <a:srgbClr val="1090CF"/>
                  </a:solidFill>
                  <a:latin typeface="Proxima Nova"/>
                  <a:ea typeface="Proxima Nova"/>
                  <a:cs typeface="Proxima Nova"/>
                  <a:sym typeface="Proxima Nova"/>
                </a:rPr>
                <a:t>y gestionar diversos parámetros para distintas fuentes</a:t>
              </a:r>
            </a:p>
          </p:txBody>
        </p:sp>
        <p:sp>
          <p:nvSpPr>
            <p:cNvPr name="Freeform 18" id="18"/>
            <p:cNvSpPr/>
            <p:nvPr/>
          </p:nvSpPr>
          <p:spPr>
            <a:xfrm flipH="false" flipV="false" rot="0">
              <a:off x="0" y="0"/>
              <a:ext cx="589889" cy="574658"/>
            </a:xfrm>
            <a:custGeom>
              <a:avLst/>
              <a:gdLst/>
              <a:ahLst/>
              <a:cxnLst/>
              <a:rect r="r" b="b" t="t" l="l"/>
              <a:pathLst>
                <a:path h="574658" w="589889">
                  <a:moveTo>
                    <a:pt x="0" y="0"/>
                  </a:moveTo>
                  <a:lnTo>
                    <a:pt x="589889" y="0"/>
                  </a:lnTo>
                  <a:lnTo>
                    <a:pt x="589889" y="574658"/>
                  </a:lnTo>
                  <a:lnTo>
                    <a:pt x="0" y="574658"/>
                  </a:lnTo>
                  <a:lnTo>
                    <a:pt x="0" y="0"/>
                  </a:lnTo>
                  <a:close/>
                </a:path>
              </a:pathLst>
            </a:custGeom>
            <a:blipFill>
              <a:blip r:embed="rId10"/>
              <a:stretch>
                <a:fillRect l="0" t="-1325" r="0" b="-1325"/>
              </a:stretch>
            </a:blipFill>
          </p:spPr>
        </p:sp>
      </p:grpSp>
      <p:grpSp>
        <p:nvGrpSpPr>
          <p:cNvPr name="Group 19" id="19"/>
          <p:cNvGrpSpPr/>
          <p:nvPr/>
        </p:nvGrpSpPr>
        <p:grpSpPr>
          <a:xfrm rot="0">
            <a:off x="1096547" y="8163223"/>
            <a:ext cx="4016300" cy="723900"/>
            <a:chOff x="0" y="0"/>
            <a:chExt cx="5355067" cy="965200"/>
          </a:xfrm>
        </p:grpSpPr>
        <p:sp>
          <p:nvSpPr>
            <p:cNvPr name="TextBox 20" id="20"/>
            <p:cNvSpPr txBox="true"/>
            <p:nvPr/>
          </p:nvSpPr>
          <p:spPr>
            <a:xfrm rot="0">
              <a:off x="1441311" y="9525"/>
              <a:ext cx="3913756" cy="955675"/>
            </a:xfrm>
            <a:prstGeom prst="rect">
              <a:avLst/>
            </a:prstGeom>
          </p:spPr>
          <p:txBody>
            <a:bodyPr anchor="t" rtlCol="false" tIns="0" lIns="0" bIns="0" rIns="0">
              <a:spAutoFit/>
            </a:bodyPr>
            <a:lstStyle/>
            <a:p>
              <a:pPr algn="l">
                <a:lnSpc>
                  <a:spcPts val="2880"/>
                </a:lnSpc>
              </a:pPr>
              <a:r>
                <a:rPr lang="en-US" sz="2400" b="true">
                  <a:solidFill>
                    <a:srgbClr val="1090CF"/>
                  </a:solidFill>
                  <a:latin typeface="Proxima Nova Bold"/>
                  <a:ea typeface="Proxima Nova Bold"/>
                  <a:cs typeface="Proxima Nova Bold"/>
                  <a:sym typeface="Proxima Nova Bold"/>
                </a:rPr>
                <a:t>IoT Logic lenguaje de expresión</a:t>
              </a:r>
            </a:p>
          </p:txBody>
        </p:sp>
        <p:sp>
          <p:nvSpPr>
            <p:cNvPr name="Freeform 21" id="21"/>
            <p:cNvSpPr/>
            <p:nvPr/>
          </p:nvSpPr>
          <p:spPr>
            <a:xfrm flipH="false" flipV="false" rot="0">
              <a:off x="0" y="62652"/>
              <a:ext cx="1073011" cy="839896"/>
            </a:xfrm>
            <a:custGeom>
              <a:avLst/>
              <a:gdLst/>
              <a:ahLst/>
              <a:cxnLst/>
              <a:rect r="r" b="b" t="t" l="l"/>
              <a:pathLst>
                <a:path h="839896" w="1073011">
                  <a:moveTo>
                    <a:pt x="0" y="0"/>
                  </a:moveTo>
                  <a:lnTo>
                    <a:pt x="1073011" y="0"/>
                  </a:lnTo>
                  <a:lnTo>
                    <a:pt x="1073011" y="839896"/>
                  </a:lnTo>
                  <a:lnTo>
                    <a:pt x="0" y="839896"/>
                  </a:lnTo>
                  <a:lnTo>
                    <a:pt x="0" y="0"/>
                  </a:lnTo>
                  <a:close/>
                </a:path>
              </a:pathLst>
            </a:custGeom>
            <a:blipFill>
              <a:blip r:embed="rId11"/>
              <a:stretch>
                <a:fillRect l="0" t="0" r="0" b="0"/>
              </a:stretch>
            </a:blipFill>
          </p:spPr>
        </p:sp>
      </p:grpSp>
      <p:grpSp>
        <p:nvGrpSpPr>
          <p:cNvPr name="Group 22" id="22"/>
          <p:cNvGrpSpPr/>
          <p:nvPr/>
        </p:nvGrpSpPr>
        <p:grpSpPr>
          <a:xfrm rot="0">
            <a:off x="5518570" y="8157555"/>
            <a:ext cx="3315061" cy="723900"/>
            <a:chOff x="0" y="0"/>
            <a:chExt cx="4420081" cy="965200"/>
          </a:xfrm>
        </p:grpSpPr>
        <p:sp>
          <p:nvSpPr>
            <p:cNvPr name="TextBox 23" id="23"/>
            <p:cNvSpPr txBox="true"/>
            <p:nvPr/>
          </p:nvSpPr>
          <p:spPr>
            <a:xfrm rot="0">
              <a:off x="1297718" y="9525"/>
              <a:ext cx="3122363" cy="955675"/>
            </a:xfrm>
            <a:prstGeom prst="rect">
              <a:avLst/>
            </a:prstGeom>
          </p:spPr>
          <p:txBody>
            <a:bodyPr anchor="t" rtlCol="false" tIns="0" lIns="0" bIns="0" rIns="0">
              <a:spAutoFit/>
            </a:bodyPr>
            <a:lstStyle/>
            <a:p>
              <a:pPr algn="l">
                <a:lnSpc>
                  <a:spcPts val="2880"/>
                </a:lnSpc>
              </a:pPr>
              <a:r>
                <a:rPr lang="en-US" sz="2400" b="true">
                  <a:solidFill>
                    <a:srgbClr val="1090CF"/>
                  </a:solidFill>
                  <a:latin typeface="Proxima Nova Bold"/>
                  <a:ea typeface="Proxima Nova Bold"/>
                  <a:cs typeface="Proxima Nova Bold"/>
                  <a:sym typeface="Proxima Nova Bold"/>
                </a:rPr>
                <a:t>Analizador </a:t>
              </a:r>
            </a:p>
            <a:p>
              <a:pPr algn="l">
                <a:lnSpc>
                  <a:spcPts val="2880"/>
                </a:lnSpc>
              </a:pPr>
              <a:r>
                <a:rPr lang="en-US" sz="2400" b="true">
                  <a:solidFill>
                    <a:srgbClr val="1090CF"/>
                  </a:solidFill>
                  <a:latin typeface="Proxima Nova Bold"/>
                  <a:ea typeface="Proxima Nova Bold"/>
                  <a:cs typeface="Proxima Nova Bold"/>
                  <a:sym typeface="Proxima Nova Bold"/>
                </a:rPr>
                <a:t>de flujo de datos</a:t>
              </a:r>
            </a:p>
          </p:txBody>
        </p:sp>
        <p:sp>
          <p:nvSpPr>
            <p:cNvPr name="Freeform 24" id="24"/>
            <p:cNvSpPr/>
            <p:nvPr/>
          </p:nvSpPr>
          <p:spPr>
            <a:xfrm flipH="false" flipV="false" rot="0">
              <a:off x="0" y="62652"/>
              <a:ext cx="1080337" cy="839896"/>
            </a:xfrm>
            <a:custGeom>
              <a:avLst/>
              <a:gdLst/>
              <a:ahLst/>
              <a:cxnLst/>
              <a:rect r="r" b="b" t="t" l="l"/>
              <a:pathLst>
                <a:path h="839896" w="1080337">
                  <a:moveTo>
                    <a:pt x="0" y="0"/>
                  </a:moveTo>
                  <a:lnTo>
                    <a:pt x="1080337" y="0"/>
                  </a:lnTo>
                  <a:lnTo>
                    <a:pt x="1080337" y="839896"/>
                  </a:lnTo>
                  <a:lnTo>
                    <a:pt x="0" y="839896"/>
                  </a:lnTo>
                  <a:lnTo>
                    <a:pt x="0" y="0"/>
                  </a:lnTo>
                  <a:close/>
                </a:path>
              </a:pathLst>
            </a:custGeom>
            <a:blipFill>
              <a:blip r:embed="rId12"/>
              <a:stretch>
                <a:fillRect l="0" t="0" r="0" b="0"/>
              </a:stretch>
            </a:blipFill>
          </p:spPr>
        </p:sp>
      </p:grpSp>
      <p:grpSp>
        <p:nvGrpSpPr>
          <p:cNvPr name="Group 25" id="25"/>
          <p:cNvGrpSpPr/>
          <p:nvPr/>
        </p:nvGrpSpPr>
        <p:grpSpPr>
          <a:xfrm rot="0">
            <a:off x="200" y="9712389"/>
            <a:ext cx="18288000" cy="574611"/>
            <a:chOff x="0" y="0"/>
            <a:chExt cx="24384000" cy="766148"/>
          </a:xfrm>
        </p:grpSpPr>
        <p:sp>
          <p:nvSpPr>
            <p:cNvPr name="Freeform 26" id="26"/>
            <p:cNvSpPr/>
            <p:nvPr/>
          </p:nvSpPr>
          <p:spPr>
            <a:xfrm flipH="false" flipV="false" rot="0">
              <a:off x="0" y="0"/>
              <a:ext cx="24384000" cy="766099"/>
            </a:xfrm>
            <a:custGeom>
              <a:avLst/>
              <a:gdLst/>
              <a:ahLst/>
              <a:cxnLst/>
              <a:rect r="r" b="b" t="t" l="l"/>
              <a:pathLst>
                <a:path h="766099" w="24384000">
                  <a:moveTo>
                    <a:pt x="0" y="0"/>
                  </a:moveTo>
                  <a:lnTo>
                    <a:pt x="24384000" y="0"/>
                  </a:lnTo>
                  <a:lnTo>
                    <a:pt x="24384000" y="766099"/>
                  </a:lnTo>
                  <a:lnTo>
                    <a:pt x="0" y="766099"/>
                  </a:lnTo>
                  <a:close/>
                </a:path>
              </a:pathLst>
            </a:custGeom>
            <a:solidFill>
              <a:srgbClr val="1D96DB"/>
            </a:solidFill>
          </p:spPr>
        </p:sp>
      </p:grpSp>
      <p:sp>
        <p:nvSpPr>
          <p:cNvPr name="Freeform 27" id="27"/>
          <p:cNvSpPr/>
          <p:nvPr/>
        </p:nvSpPr>
        <p:spPr>
          <a:xfrm flipH="false" flipV="false" rot="0">
            <a:off x="16649959" y="9869444"/>
            <a:ext cx="1214195" cy="260500"/>
          </a:xfrm>
          <a:custGeom>
            <a:avLst/>
            <a:gdLst/>
            <a:ahLst/>
            <a:cxnLst/>
            <a:rect r="r" b="b" t="t" l="l"/>
            <a:pathLst>
              <a:path h="260500" w="1214195">
                <a:moveTo>
                  <a:pt x="0" y="0"/>
                </a:moveTo>
                <a:lnTo>
                  <a:pt x="1214195" y="0"/>
                </a:lnTo>
                <a:lnTo>
                  <a:pt x="1214195" y="260500"/>
                </a:lnTo>
                <a:lnTo>
                  <a:pt x="0" y="260500"/>
                </a:lnTo>
                <a:lnTo>
                  <a:pt x="0" y="0"/>
                </a:lnTo>
                <a:close/>
              </a:path>
            </a:pathLst>
          </a:custGeom>
          <a:blipFill>
            <a:blip r:embed="rId13">
              <a:alphaModFix amt="70000"/>
              <a:extLst>
                <a:ext uri="{96DAC541-7B7A-43D3-8B79-37D633B846F1}">
                  <asvg:svgBlip xmlns:asvg="http://schemas.microsoft.com/office/drawing/2016/SVG/main" r:embed="rId14"/>
                </a:ext>
              </a:extLst>
            </a:blip>
            <a:stretch>
              <a:fillRect l="0" t="0" r="0" b="0"/>
            </a:stretch>
          </a:blipFill>
        </p:spPr>
      </p:sp>
      <p:grpSp>
        <p:nvGrpSpPr>
          <p:cNvPr name="Group 28" id="28"/>
          <p:cNvGrpSpPr/>
          <p:nvPr/>
        </p:nvGrpSpPr>
        <p:grpSpPr>
          <a:xfrm rot="0">
            <a:off x="1050810" y="1117646"/>
            <a:ext cx="4361491" cy="472945"/>
            <a:chOff x="0" y="0"/>
            <a:chExt cx="1114292" cy="120830"/>
          </a:xfrm>
        </p:grpSpPr>
        <p:sp>
          <p:nvSpPr>
            <p:cNvPr name="Freeform 29" id="29"/>
            <p:cNvSpPr/>
            <p:nvPr/>
          </p:nvSpPr>
          <p:spPr>
            <a:xfrm flipH="false" flipV="false" rot="0">
              <a:off x="0" y="0"/>
              <a:ext cx="1114292" cy="120830"/>
            </a:xfrm>
            <a:custGeom>
              <a:avLst/>
              <a:gdLst/>
              <a:ahLst/>
              <a:cxnLst/>
              <a:rect r="r" b="b" t="t" l="l"/>
              <a:pathLst>
                <a:path h="120830" w="1114292">
                  <a:moveTo>
                    <a:pt x="17751" y="0"/>
                  </a:moveTo>
                  <a:lnTo>
                    <a:pt x="1096541" y="0"/>
                  </a:lnTo>
                  <a:cubicBezTo>
                    <a:pt x="1106345" y="0"/>
                    <a:pt x="1114292" y="7947"/>
                    <a:pt x="1114292" y="17751"/>
                  </a:cubicBezTo>
                  <a:lnTo>
                    <a:pt x="1114292" y="103079"/>
                  </a:lnTo>
                  <a:cubicBezTo>
                    <a:pt x="1114292" y="107787"/>
                    <a:pt x="1112422" y="112302"/>
                    <a:pt x="1109093" y="115631"/>
                  </a:cubicBezTo>
                  <a:cubicBezTo>
                    <a:pt x="1105764" y="118960"/>
                    <a:pt x="1101249" y="120830"/>
                    <a:pt x="1096541" y="120830"/>
                  </a:cubicBezTo>
                  <a:lnTo>
                    <a:pt x="17751" y="120830"/>
                  </a:lnTo>
                  <a:cubicBezTo>
                    <a:pt x="7947" y="120830"/>
                    <a:pt x="0" y="112883"/>
                    <a:pt x="0" y="103079"/>
                  </a:cubicBezTo>
                  <a:lnTo>
                    <a:pt x="0" y="17751"/>
                  </a:lnTo>
                  <a:cubicBezTo>
                    <a:pt x="0" y="7947"/>
                    <a:pt x="7947" y="0"/>
                    <a:pt x="17751" y="0"/>
                  </a:cubicBezTo>
                  <a:close/>
                </a:path>
              </a:pathLst>
            </a:custGeom>
            <a:solidFill>
              <a:srgbClr val="CAE9FF"/>
            </a:solidFill>
          </p:spPr>
        </p:sp>
        <p:sp>
          <p:nvSpPr>
            <p:cNvPr name="TextBox 30" id="30"/>
            <p:cNvSpPr txBox="true"/>
            <p:nvPr/>
          </p:nvSpPr>
          <p:spPr>
            <a:xfrm>
              <a:off x="0" y="-28575"/>
              <a:ext cx="1114292"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Procesamiento y supervisión de datos</a:t>
              </a:r>
            </a:p>
          </p:txBody>
        </p:sp>
      </p:grpSp>
    </p:spTree>
  </p:cSld>
  <p:clrMapOvr>
    <a:masterClrMapping/>
  </p:clrMapOvr>
  <p:transition spd="slow">
    <p:push dir="l"/>
  </p:transition>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784331" y="7030610"/>
            <a:ext cx="14760745" cy="14477828"/>
          </a:xfrm>
          <a:custGeom>
            <a:avLst/>
            <a:gdLst/>
            <a:ahLst/>
            <a:cxnLst/>
            <a:rect r="r" b="b" t="t" l="l"/>
            <a:pathLst>
              <a:path h="14477828" w="14760745">
                <a:moveTo>
                  <a:pt x="0" y="0"/>
                </a:moveTo>
                <a:lnTo>
                  <a:pt x="14760745" y="0"/>
                </a:lnTo>
                <a:lnTo>
                  <a:pt x="14760745" y="14477828"/>
                </a:lnTo>
                <a:lnTo>
                  <a:pt x="0" y="14477828"/>
                </a:lnTo>
                <a:lnTo>
                  <a:pt x="0" y="0"/>
                </a:lnTo>
                <a:close/>
              </a:path>
            </a:pathLst>
          </a:custGeom>
          <a:blipFill>
            <a:blip r:embed="rId3">
              <a:alphaModFix amt="32999"/>
            </a:blip>
            <a:stretch>
              <a:fillRect l="0" t="-977" r="0" b="-977"/>
            </a:stretch>
          </a:blipFill>
        </p:spPr>
      </p:sp>
      <p:sp>
        <p:nvSpPr>
          <p:cNvPr name="Freeform 3" id="3"/>
          <p:cNvSpPr/>
          <p:nvPr/>
        </p:nvSpPr>
        <p:spPr>
          <a:xfrm flipH="false" flipV="false" rot="0">
            <a:off x="200" y="0"/>
            <a:ext cx="18288200" cy="10287000"/>
          </a:xfrm>
          <a:custGeom>
            <a:avLst/>
            <a:gdLst/>
            <a:ahLst/>
            <a:cxnLst/>
            <a:rect r="r" b="b" t="t" l="l"/>
            <a:pathLst>
              <a:path h="10287000" w="18288200">
                <a:moveTo>
                  <a:pt x="0" y="0"/>
                </a:moveTo>
                <a:lnTo>
                  <a:pt x="18288200" y="0"/>
                </a:lnTo>
                <a:lnTo>
                  <a:pt x="18288200" y="10287000"/>
                </a:lnTo>
                <a:lnTo>
                  <a:pt x="0" y="10287000"/>
                </a:lnTo>
                <a:lnTo>
                  <a:pt x="0" y="0"/>
                </a:lnTo>
                <a:close/>
              </a:path>
            </a:pathLst>
          </a:custGeom>
          <a:blipFill>
            <a:blip r:embed="rId4"/>
            <a:stretch>
              <a:fillRect l="0" t="0" r="-1221" b="-1222"/>
            </a:stretch>
          </a:blipFill>
        </p:spPr>
      </p:sp>
      <p:sp>
        <p:nvSpPr>
          <p:cNvPr name="Freeform 4" id="4"/>
          <p:cNvSpPr/>
          <p:nvPr/>
        </p:nvSpPr>
        <p:spPr>
          <a:xfrm flipH="false" flipV="false" rot="0">
            <a:off x="9270728" y="1734790"/>
            <a:ext cx="8761604" cy="5070778"/>
          </a:xfrm>
          <a:custGeom>
            <a:avLst/>
            <a:gdLst/>
            <a:ahLst/>
            <a:cxnLst/>
            <a:rect r="r" b="b" t="t" l="l"/>
            <a:pathLst>
              <a:path h="5070778" w="8761604">
                <a:moveTo>
                  <a:pt x="0" y="0"/>
                </a:moveTo>
                <a:lnTo>
                  <a:pt x="8761604" y="0"/>
                </a:lnTo>
                <a:lnTo>
                  <a:pt x="8761604" y="5070779"/>
                </a:lnTo>
                <a:lnTo>
                  <a:pt x="0" y="5070779"/>
                </a:lnTo>
                <a:lnTo>
                  <a:pt x="0" y="0"/>
                </a:lnTo>
                <a:close/>
              </a:path>
            </a:pathLst>
          </a:custGeom>
          <a:blipFill>
            <a:blip r:embed="rId5"/>
            <a:stretch>
              <a:fillRect l="0" t="0" r="0" b="0"/>
            </a:stretch>
          </a:blipFill>
        </p:spPr>
      </p:sp>
      <p:sp>
        <p:nvSpPr>
          <p:cNvPr name="TextBox 5" id="5"/>
          <p:cNvSpPr txBox="true"/>
          <p:nvPr/>
        </p:nvSpPr>
        <p:spPr>
          <a:xfrm rot="0">
            <a:off x="1028700" y="1753840"/>
            <a:ext cx="7344142" cy="1421892"/>
          </a:xfrm>
          <a:prstGeom prst="rect">
            <a:avLst/>
          </a:prstGeom>
        </p:spPr>
        <p:txBody>
          <a:bodyPr anchor="t" rtlCol="false" tIns="0" lIns="0" bIns="0" rIns="0">
            <a:spAutoFit/>
          </a:bodyPr>
          <a:lstStyle/>
          <a:p>
            <a:pPr algn="l">
              <a:lnSpc>
                <a:spcPts val="5664"/>
              </a:lnSpc>
            </a:pPr>
            <a:r>
              <a:rPr lang="en-US" sz="4800" b="true">
                <a:solidFill>
                  <a:srgbClr val="28323A"/>
                </a:solidFill>
                <a:latin typeface="Proxima Nova Bold"/>
                <a:ea typeface="Proxima Nova Bold"/>
                <a:cs typeface="Proxima Nova Bold"/>
                <a:sym typeface="Proxima Nova Bold"/>
              </a:rPr>
              <a:t>IoT Logic lenguaje </a:t>
            </a:r>
          </a:p>
          <a:p>
            <a:pPr algn="l">
              <a:lnSpc>
                <a:spcPts val="5664"/>
              </a:lnSpc>
            </a:pPr>
            <a:r>
              <a:rPr lang="en-US" sz="4800" b="true">
                <a:solidFill>
                  <a:srgbClr val="28323A"/>
                </a:solidFill>
                <a:latin typeface="Proxima Nova Bold"/>
                <a:ea typeface="Proxima Nova Bold"/>
                <a:cs typeface="Proxima Nova Bold"/>
                <a:sym typeface="Proxima Nova Bold"/>
              </a:rPr>
              <a:t>de expresión</a:t>
            </a:r>
          </a:p>
        </p:txBody>
      </p:sp>
      <p:sp>
        <p:nvSpPr>
          <p:cNvPr name="TextBox 6" id="6"/>
          <p:cNvSpPr txBox="true"/>
          <p:nvPr/>
        </p:nvSpPr>
        <p:spPr>
          <a:xfrm rot="0">
            <a:off x="1050810" y="3334990"/>
            <a:ext cx="7755685" cy="1800225"/>
          </a:xfrm>
          <a:prstGeom prst="rect">
            <a:avLst/>
          </a:prstGeom>
        </p:spPr>
        <p:txBody>
          <a:bodyPr anchor="t" rtlCol="false" tIns="0" lIns="0" bIns="0" rIns="0">
            <a:spAutoFit/>
          </a:bodyPr>
          <a:lstStyle/>
          <a:p>
            <a:pPr algn="l">
              <a:lnSpc>
                <a:spcPts val="2880"/>
              </a:lnSpc>
            </a:pPr>
            <a:r>
              <a:rPr lang="en-US" sz="2400">
                <a:solidFill>
                  <a:srgbClr val="28323A"/>
                </a:solidFill>
                <a:latin typeface="Proxima Nova"/>
                <a:ea typeface="Proxima Nova"/>
                <a:cs typeface="Proxima Nova"/>
                <a:sym typeface="Proxima Nova"/>
              </a:rPr>
              <a:t>Una herramienta basada en Java para la manipulación </a:t>
            </a:r>
          </a:p>
          <a:p>
            <a:pPr algn="l">
              <a:lnSpc>
                <a:spcPts val="2880"/>
              </a:lnSpc>
            </a:pPr>
            <a:r>
              <a:rPr lang="en-US" sz="2400">
                <a:solidFill>
                  <a:srgbClr val="28323A"/>
                </a:solidFill>
                <a:latin typeface="Proxima Nova"/>
                <a:ea typeface="Proxima Nova"/>
                <a:cs typeface="Proxima Nova"/>
                <a:sym typeface="Proxima Nova"/>
              </a:rPr>
              <a:t>y el enriquecimiento en tiempo real de datos de </a:t>
            </a:r>
          </a:p>
          <a:p>
            <a:pPr algn="l">
              <a:lnSpc>
                <a:spcPts val="2880"/>
              </a:lnSpc>
              <a:spcBef>
                <a:spcPct val="0"/>
              </a:spcBef>
            </a:pPr>
            <a:r>
              <a:rPr lang="en-US" sz="2400">
                <a:solidFill>
                  <a:srgbClr val="28323A"/>
                </a:solidFill>
                <a:latin typeface="Proxima Nova"/>
                <a:ea typeface="Proxima Nova"/>
                <a:cs typeface="Proxima Nova"/>
                <a:sym typeface="Proxima Nova"/>
              </a:rPr>
              <a:t>dispositivos sin procesar. Facilita la creación de funciones personalizadas y una integración perfecta con otras plataformas.</a:t>
            </a:r>
          </a:p>
        </p:txBody>
      </p:sp>
      <p:sp>
        <p:nvSpPr>
          <p:cNvPr name="Freeform 7" id="7"/>
          <p:cNvSpPr/>
          <p:nvPr/>
        </p:nvSpPr>
        <p:spPr>
          <a:xfrm flipH="false" flipV="false" rot="0">
            <a:off x="8793910" y="5229479"/>
            <a:ext cx="6416648" cy="3152179"/>
          </a:xfrm>
          <a:custGeom>
            <a:avLst/>
            <a:gdLst/>
            <a:ahLst/>
            <a:cxnLst/>
            <a:rect r="r" b="b" t="t" l="l"/>
            <a:pathLst>
              <a:path h="3152179" w="6416648">
                <a:moveTo>
                  <a:pt x="0" y="0"/>
                </a:moveTo>
                <a:lnTo>
                  <a:pt x="6416649" y="0"/>
                </a:lnTo>
                <a:lnTo>
                  <a:pt x="6416649" y="3152179"/>
                </a:lnTo>
                <a:lnTo>
                  <a:pt x="0" y="3152179"/>
                </a:lnTo>
                <a:lnTo>
                  <a:pt x="0" y="0"/>
                </a:lnTo>
                <a:close/>
              </a:path>
            </a:pathLst>
          </a:custGeom>
          <a:blipFill>
            <a:blip r:embed="rId6"/>
            <a:stretch>
              <a:fillRect l="0" t="0" r="0" b="0"/>
            </a:stretch>
          </a:blipFill>
        </p:spPr>
      </p:sp>
      <p:grpSp>
        <p:nvGrpSpPr>
          <p:cNvPr name="Group 8" id="8"/>
          <p:cNvGrpSpPr/>
          <p:nvPr/>
        </p:nvGrpSpPr>
        <p:grpSpPr>
          <a:xfrm rot="0">
            <a:off x="5661662" y="1117646"/>
            <a:ext cx="2300508" cy="472945"/>
            <a:chOff x="0" y="0"/>
            <a:chExt cx="587743" cy="120830"/>
          </a:xfrm>
        </p:grpSpPr>
        <p:sp>
          <p:nvSpPr>
            <p:cNvPr name="Freeform 9" id="9"/>
            <p:cNvSpPr/>
            <p:nvPr/>
          </p:nvSpPr>
          <p:spPr>
            <a:xfrm flipH="false" flipV="false" rot="0">
              <a:off x="0" y="0"/>
              <a:ext cx="587743" cy="120830"/>
            </a:xfrm>
            <a:custGeom>
              <a:avLst/>
              <a:gdLst/>
              <a:ahLst/>
              <a:cxnLst/>
              <a:rect r="r" b="b" t="t" l="l"/>
              <a:pathLst>
                <a:path h="120830" w="587743">
                  <a:moveTo>
                    <a:pt x="33653" y="0"/>
                  </a:moveTo>
                  <a:lnTo>
                    <a:pt x="554090" y="0"/>
                  </a:lnTo>
                  <a:cubicBezTo>
                    <a:pt x="563016" y="0"/>
                    <a:pt x="571575" y="3546"/>
                    <a:pt x="577887" y="9857"/>
                  </a:cubicBezTo>
                  <a:cubicBezTo>
                    <a:pt x="584198" y="16168"/>
                    <a:pt x="587743" y="24728"/>
                    <a:pt x="587743" y="33653"/>
                  </a:cubicBezTo>
                  <a:lnTo>
                    <a:pt x="587743" y="87177"/>
                  </a:lnTo>
                  <a:cubicBezTo>
                    <a:pt x="587743" y="96102"/>
                    <a:pt x="584198" y="104662"/>
                    <a:pt x="577887" y="110973"/>
                  </a:cubicBezTo>
                  <a:cubicBezTo>
                    <a:pt x="571575" y="117284"/>
                    <a:pt x="563016" y="120830"/>
                    <a:pt x="554090" y="120830"/>
                  </a:cubicBezTo>
                  <a:lnTo>
                    <a:pt x="33653" y="120830"/>
                  </a:lnTo>
                  <a:cubicBezTo>
                    <a:pt x="24728" y="120830"/>
                    <a:pt x="16168" y="117284"/>
                    <a:pt x="9857" y="110973"/>
                  </a:cubicBezTo>
                  <a:cubicBezTo>
                    <a:pt x="3546" y="104662"/>
                    <a:pt x="0" y="96102"/>
                    <a:pt x="0" y="87177"/>
                  </a:cubicBezTo>
                  <a:lnTo>
                    <a:pt x="0" y="33653"/>
                  </a:lnTo>
                  <a:cubicBezTo>
                    <a:pt x="0" y="24728"/>
                    <a:pt x="3546" y="16168"/>
                    <a:pt x="9857" y="9857"/>
                  </a:cubicBezTo>
                  <a:cubicBezTo>
                    <a:pt x="16168" y="3546"/>
                    <a:pt x="24728" y="0"/>
                    <a:pt x="33653" y="0"/>
                  </a:cubicBezTo>
                  <a:close/>
                </a:path>
              </a:pathLst>
            </a:custGeom>
            <a:solidFill>
              <a:srgbClr val="CAE9FF"/>
            </a:solidFill>
          </p:spPr>
        </p:sp>
        <p:sp>
          <p:nvSpPr>
            <p:cNvPr name="TextBox 10" id="10"/>
            <p:cNvSpPr txBox="true"/>
            <p:nvPr/>
          </p:nvSpPr>
          <p:spPr>
            <a:xfrm>
              <a:off x="0" y="-28575"/>
              <a:ext cx="587743"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Navixy IoT Logic</a:t>
              </a:r>
            </a:p>
          </p:txBody>
        </p:sp>
      </p:grpSp>
      <p:grpSp>
        <p:nvGrpSpPr>
          <p:cNvPr name="Group 11" id="11"/>
          <p:cNvGrpSpPr/>
          <p:nvPr/>
        </p:nvGrpSpPr>
        <p:grpSpPr>
          <a:xfrm rot="0">
            <a:off x="1028700" y="6758411"/>
            <a:ext cx="7344142" cy="914400"/>
            <a:chOff x="0" y="0"/>
            <a:chExt cx="9792189" cy="1219200"/>
          </a:xfrm>
        </p:grpSpPr>
        <p:sp>
          <p:nvSpPr>
            <p:cNvPr name="TextBox 12" id="12"/>
            <p:cNvSpPr txBox="true"/>
            <p:nvPr/>
          </p:nvSpPr>
          <p:spPr>
            <a:xfrm rot="0">
              <a:off x="717893" y="-9525"/>
              <a:ext cx="9074296" cy="1228725"/>
            </a:xfrm>
            <a:prstGeom prst="rect">
              <a:avLst/>
            </a:prstGeom>
          </p:spPr>
          <p:txBody>
            <a:bodyPr anchor="t" rtlCol="false" tIns="0" lIns="0" bIns="0" rIns="0">
              <a:spAutoFit/>
            </a:bodyPr>
            <a:lstStyle/>
            <a:p>
              <a:pPr algn="l">
                <a:lnSpc>
                  <a:spcPts val="2400"/>
                </a:lnSpc>
              </a:pPr>
              <a:r>
                <a:rPr lang="en-US" sz="2000">
                  <a:solidFill>
                    <a:srgbClr val="1090CF"/>
                  </a:solidFill>
                  <a:latin typeface="Proxima Nova"/>
                  <a:ea typeface="Proxima Nova"/>
                  <a:cs typeface="Proxima Nova"/>
                  <a:sym typeface="Proxima Nova"/>
                </a:rPr>
                <a:t>Utiliza un lenguaje de bajo código basado en JEXL </a:t>
              </a:r>
            </a:p>
            <a:p>
              <a:pPr algn="l">
                <a:lnSpc>
                  <a:spcPts val="2400"/>
                </a:lnSpc>
                <a:spcBef>
                  <a:spcPct val="0"/>
                </a:spcBef>
              </a:pPr>
              <a:r>
                <a:rPr lang="en-US" sz="2000">
                  <a:solidFill>
                    <a:srgbClr val="1090CF"/>
                  </a:solidFill>
                  <a:latin typeface="Proxima Nova"/>
                  <a:ea typeface="Proxima Nova"/>
                  <a:cs typeface="Proxima Nova"/>
                  <a:sym typeface="Proxima Nova"/>
                </a:rPr>
                <a:t>para la manipulación de datos históricos y en tiempo real, permitiendo cálculos a medida y procesos automatizados</a:t>
              </a:r>
            </a:p>
          </p:txBody>
        </p:sp>
        <p:sp>
          <p:nvSpPr>
            <p:cNvPr name="Freeform 13" id="13"/>
            <p:cNvSpPr/>
            <p:nvPr/>
          </p:nvSpPr>
          <p:spPr>
            <a:xfrm flipH="false" flipV="false" rot="0">
              <a:off x="0" y="0"/>
              <a:ext cx="590710" cy="574658"/>
            </a:xfrm>
            <a:custGeom>
              <a:avLst/>
              <a:gdLst/>
              <a:ahLst/>
              <a:cxnLst/>
              <a:rect r="r" b="b" t="t" l="l"/>
              <a:pathLst>
                <a:path h="574658" w="590710">
                  <a:moveTo>
                    <a:pt x="0" y="0"/>
                  </a:moveTo>
                  <a:lnTo>
                    <a:pt x="590710" y="0"/>
                  </a:lnTo>
                  <a:lnTo>
                    <a:pt x="590710" y="574658"/>
                  </a:lnTo>
                  <a:lnTo>
                    <a:pt x="0" y="574658"/>
                  </a:lnTo>
                  <a:lnTo>
                    <a:pt x="0" y="0"/>
                  </a:lnTo>
                  <a:close/>
                </a:path>
              </a:pathLst>
            </a:custGeom>
            <a:blipFill>
              <a:blip r:embed="rId7"/>
              <a:stretch>
                <a:fillRect l="0" t="-1396" r="0" b="-1396"/>
              </a:stretch>
            </a:blipFill>
          </p:spPr>
        </p:sp>
      </p:grpSp>
      <p:grpSp>
        <p:nvGrpSpPr>
          <p:cNvPr name="Group 14" id="14"/>
          <p:cNvGrpSpPr/>
          <p:nvPr/>
        </p:nvGrpSpPr>
        <p:grpSpPr>
          <a:xfrm rot="0">
            <a:off x="1028700" y="7969436"/>
            <a:ext cx="7344142" cy="914400"/>
            <a:chOff x="0" y="0"/>
            <a:chExt cx="9792189" cy="1219200"/>
          </a:xfrm>
        </p:grpSpPr>
        <p:sp>
          <p:nvSpPr>
            <p:cNvPr name="TextBox 15" id="15"/>
            <p:cNvSpPr txBox="true"/>
            <p:nvPr/>
          </p:nvSpPr>
          <p:spPr>
            <a:xfrm rot="0">
              <a:off x="717893" y="-9525"/>
              <a:ext cx="9074296" cy="1228725"/>
            </a:xfrm>
            <a:prstGeom prst="rect">
              <a:avLst/>
            </a:prstGeom>
          </p:spPr>
          <p:txBody>
            <a:bodyPr anchor="t" rtlCol="false" tIns="0" lIns="0" bIns="0" rIns="0">
              <a:spAutoFit/>
            </a:bodyPr>
            <a:lstStyle/>
            <a:p>
              <a:pPr algn="l">
                <a:lnSpc>
                  <a:spcPts val="2400"/>
                </a:lnSpc>
                <a:spcBef>
                  <a:spcPct val="0"/>
                </a:spcBef>
              </a:pPr>
              <a:r>
                <a:rPr lang="en-US" sz="2000">
                  <a:solidFill>
                    <a:srgbClr val="1090CF"/>
                  </a:solidFill>
                  <a:latin typeface="Proxima Nova"/>
                  <a:ea typeface="Proxima Nova"/>
                  <a:cs typeface="Proxima Nova"/>
                  <a:sym typeface="Proxima Nova"/>
                </a:rPr>
                <a:t>Transforme los datos sin procesar en información práctica con lógica personalizada, mejorando la utilidad de los datos más allá de los resultados directos del rastreador</a:t>
              </a:r>
            </a:p>
          </p:txBody>
        </p:sp>
        <p:sp>
          <p:nvSpPr>
            <p:cNvPr name="Freeform 16" id="16"/>
            <p:cNvSpPr/>
            <p:nvPr/>
          </p:nvSpPr>
          <p:spPr>
            <a:xfrm flipH="false" flipV="false" rot="0">
              <a:off x="0" y="0"/>
              <a:ext cx="590710" cy="574658"/>
            </a:xfrm>
            <a:custGeom>
              <a:avLst/>
              <a:gdLst/>
              <a:ahLst/>
              <a:cxnLst/>
              <a:rect r="r" b="b" t="t" l="l"/>
              <a:pathLst>
                <a:path h="574658" w="590710">
                  <a:moveTo>
                    <a:pt x="0" y="0"/>
                  </a:moveTo>
                  <a:lnTo>
                    <a:pt x="590710" y="0"/>
                  </a:lnTo>
                  <a:lnTo>
                    <a:pt x="590710" y="574658"/>
                  </a:lnTo>
                  <a:lnTo>
                    <a:pt x="0" y="574658"/>
                  </a:lnTo>
                  <a:lnTo>
                    <a:pt x="0" y="0"/>
                  </a:lnTo>
                  <a:close/>
                </a:path>
              </a:pathLst>
            </a:custGeom>
            <a:blipFill>
              <a:blip r:embed="rId7"/>
              <a:stretch>
                <a:fillRect l="0" t="-1396" r="0" b="-1396"/>
              </a:stretch>
            </a:blipFill>
          </p:spPr>
        </p:sp>
      </p:grpSp>
      <p:sp>
        <p:nvSpPr>
          <p:cNvPr name="TextBox 17" id="17"/>
          <p:cNvSpPr txBox="true"/>
          <p:nvPr/>
        </p:nvSpPr>
        <p:spPr>
          <a:xfrm rot="0">
            <a:off x="2109683" y="5584863"/>
            <a:ext cx="2591088" cy="714375"/>
          </a:xfrm>
          <a:prstGeom prst="rect">
            <a:avLst/>
          </a:prstGeom>
        </p:spPr>
        <p:txBody>
          <a:bodyPr anchor="t" rtlCol="false" tIns="0" lIns="0" bIns="0" rIns="0">
            <a:spAutoFit/>
          </a:bodyPr>
          <a:lstStyle/>
          <a:p>
            <a:pPr algn="l">
              <a:lnSpc>
                <a:spcPts val="2880"/>
              </a:lnSpc>
            </a:pPr>
            <a:r>
              <a:rPr lang="en-US" sz="2400" b="true">
                <a:solidFill>
                  <a:srgbClr val="1090CF"/>
                </a:solidFill>
                <a:latin typeface="Proxima Nova Bold"/>
                <a:ea typeface="Proxima Nova Bold"/>
                <a:cs typeface="Proxima Nova Bold"/>
                <a:sym typeface="Proxima Nova Bold"/>
              </a:rPr>
              <a:t>IoT Logic lenguaje de expresión</a:t>
            </a:r>
          </a:p>
        </p:txBody>
      </p:sp>
      <p:sp>
        <p:nvSpPr>
          <p:cNvPr name="Freeform 18" id="18"/>
          <p:cNvSpPr/>
          <p:nvPr/>
        </p:nvSpPr>
        <p:spPr>
          <a:xfrm flipH="false" flipV="false" rot="0">
            <a:off x="1028700" y="5622327"/>
            <a:ext cx="804758" cy="629922"/>
          </a:xfrm>
          <a:custGeom>
            <a:avLst/>
            <a:gdLst/>
            <a:ahLst/>
            <a:cxnLst/>
            <a:rect r="r" b="b" t="t" l="l"/>
            <a:pathLst>
              <a:path h="629922" w="804758">
                <a:moveTo>
                  <a:pt x="0" y="0"/>
                </a:moveTo>
                <a:lnTo>
                  <a:pt x="804758" y="0"/>
                </a:lnTo>
                <a:lnTo>
                  <a:pt x="804758" y="629922"/>
                </a:lnTo>
                <a:lnTo>
                  <a:pt x="0" y="629922"/>
                </a:lnTo>
                <a:lnTo>
                  <a:pt x="0" y="0"/>
                </a:lnTo>
                <a:close/>
              </a:path>
            </a:pathLst>
          </a:custGeom>
          <a:blipFill>
            <a:blip r:embed="rId8"/>
            <a:stretch>
              <a:fillRect l="0" t="0" r="0" b="0"/>
            </a:stretch>
          </a:blipFill>
        </p:spPr>
      </p:sp>
      <p:grpSp>
        <p:nvGrpSpPr>
          <p:cNvPr name="Group 19" id="19"/>
          <p:cNvGrpSpPr/>
          <p:nvPr/>
        </p:nvGrpSpPr>
        <p:grpSpPr>
          <a:xfrm rot="0">
            <a:off x="200" y="9712389"/>
            <a:ext cx="18288000" cy="574611"/>
            <a:chOff x="0" y="0"/>
            <a:chExt cx="24384000" cy="766148"/>
          </a:xfrm>
        </p:grpSpPr>
        <p:sp>
          <p:nvSpPr>
            <p:cNvPr name="Freeform 20" id="20"/>
            <p:cNvSpPr/>
            <p:nvPr/>
          </p:nvSpPr>
          <p:spPr>
            <a:xfrm flipH="false" flipV="false" rot="0">
              <a:off x="0" y="0"/>
              <a:ext cx="24384000" cy="766099"/>
            </a:xfrm>
            <a:custGeom>
              <a:avLst/>
              <a:gdLst/>
              <a:ahLst/>
              <a:cxnLst/>
              <a:rect r="r" b="b" t="t" l="l"/>
              <a:pathLst>
                <a:path h="766099" w="24384000">
                  <a:moveTo>
                    <a:pt x="0" y="0"/>
                  </a:moveTo>
                  <a:lnTo>
                    <a:pt x="24384000" y="0"/>
                  </a:lnTo>
                  <a:lnTo>
                    <a:pt x="24384000" y="766099"/>
                  </a:lnTo>
                  <a:lnTo>
                    <a:pt x="0" y="766099"/>
                  </a:lnTo>
                  <a:close/>
                </a:path>
              </a:pathLst>
            </a:custGeom>
            <a:solidFill>
              <a:srgbClr val="1D96DB"/>
            </a:solidFill>
          </p:spPr>
        </p:sp>
      </p:grpSp>
      <p:sp>
        <p:nvSpPr>
          <p:cNvPr name="Freeform 21" id="21"/>
          <p:cNvSpPr/>
          <p:nvPr/>
        </p:nvSpPr>
        <p:spPr>
          <a:xfrm flipH="false" flipV="false" rot="0">
            <a:off x="16649959" y="9869444"/>
            <a:ext cx="1214195" cy="260500"/>
          </a:xfrm>
          <a:custGeom>
            <a:avLst/>
            <a:gdLst/>
            <a:ahLst/>
            <a:cxnLst/>
            <a:rect r="r" b="b" t="t" l="l"/>
            <a:pathLst>
              <a:path h="260500" w="1214195">
                <a:moveTo>
                  <a:pt x="0" y="0"/>
                </a:moveTo>
                <a:lnTo>
                  <a:pt x="1214195" y="0"/>
                </a:lnTo>
                <a:lnTo>
                  <a:pt x="1214195" y="260500"/>
                </a:lnTo>
                <a:lnTo>
                  <a:pt x="0" y="260500"/>
                </a:lnTo>
                <a:lnTo>
                  <a:pt x="0" y="0"/>
                </a:lnTo>
                <a:close/>
              </a:path>
            </a:pathLst>
          </a:custGeom>
          <a:blipFill>
            <a:blip r:embed="rId9">
              <a:alphaModFix amt="70000"/>
              <a:extLst>
                <a:ext uri="{96DAC541-7B7A-43D3-8B79-37D633B846F1}">
                  <asvg:svgBlip xmlns:asvg="http://schemas.microsoft.com/office/drawing/2016/SVG/main" r:embed="rId10"/>
                </a:ext>
              </a:extLst>
            </a:blip>
            <a:stretch>
              <a:fillRect l="0" t="0" r="0" b="0"/>
            </a:stretch>
          </a:blipFill>
        </p:spPr>
      </p:sp>
      <p:grpSp>
        <p:nvGrpSpPr>
          <p:cNvPr name="Group 22" id="22"/>
          <p:cNvGrpSpPr/>
          <p:nvPr/>
        </p:nvGrpSpPr>
        <p:grpSpPr>
          <a:xfrm rot="0">
            <a:off x="1050810" y="1117646"/>
            <a:ext cx="4361491" cy="472945"/>
            <a:chOff x="0" y="0"/>
            <a:chExt cx="1114292" cy="120830"/>
          </a:xfrm>
        </p:grpSpPr>
        <p:sp>
          <p:nvSpPr>
            <p:cNvPr name="Freeform 23" id="23"/>
            <p:cNvSpPr/>
            <p:nvPr/>
          </p:nvSpPr>
          <p:spPr>
            <a:xfrm flipH="false" flipV="false" rot="0">
              <a:off x="0" y="0"/>
              <a:ext cx="1114292" cy="120830"/>
            </a:xfrm>
            <a:custGeom>
              <a:avLst/>
              <a:gdLst/>
              <a:ahLst/>
              <a:cxnLst/>
              <a:rect r="r" b="b" t="t" l="l"/>
              <a:pathLst>
                <a:path h="120830" w="1114292">
                  <a:moveTo>
                    <a:pt x="17751" y="0"/>
                  </a:moveTo>
                  <a:lnTo>
                    <a:pt x="1096541" y="0"/>
                  </a:lnTo>
                  <a:cubicBezTo>
                    <a:pt x="1106345" y="0"/>
                    <a:pt x="1114292" y="7947"/>
                    <a:pt x="1114292" y="17751"/>
                  </a:cubicBezTo>
                  <a:lnTo>
                    <a:pt x="1114292" y="103079"/>
                  </a:lnTo>
                  <a:cubicBezTo>
                    <a:pt x="1114292" y="107787"/>
                    <a:pt x="1112422" y="112302"/>
                    <a:pt x="1109093" y="115631"/>
                  </a:cubicBezTo>
                  <a:cubicBezTo>
                    <a:pt x="1105764" y="118960"/>
                    <a:pt x="1101249" y="120830"/>
                    <a:pt x="1096541" y="120830"/>
                  </a:cubicBezTo>
                  <a:lnTo>
                    <a:pt x="17751" y="120830"/>
                  </a:lnTo>
                  <a:cubicBezTo>
                    <a:pt x="7947" y="120830"/>
                    <a:pt x="0" y="112883"/>
                    <a:pt x="0" y="103079"/>
                  </a:cubicBezTo>
                  <a:lnTo>
                    <a:pt x="0" y="17751"/>
                  </a:lnTo>
                  <a:cubicBezTo>
                    <a:pt x="0" y="7947"/>
                    <a:pt x="7947" y="0"/>
                    <a:pt x="17751" y="0"/>
                  </a:cubicBezTo>
                  <a:close/>
                </a:path>
              </a:pathLst>
            </a:custGeom>
            <a:solidFill>
              <a:srgbClr val="CAE9FF"/>
            </a:solidFill>
          </p:spPr>
        </p:sp>
        <p:sp>
          <p:nvSpPr>
            <p:cNvPr name="TextBox 24" id="24"/>
            <p:cNvSpPr txBox="true"/>
            <p:nvPr/>
          </p:nvSpPr>
          <p:spPr>
            <a:xfrm>
              <a:off x="0" y="-28575"/>
              <a:ext cx="1114292"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Procesamiento y supervisión de datos</a:t>
              </a:r>
            </a:p>
          </p:txBody>
        </p:sp>
      </p:grpSp>
    </p:spTree>
  </p:cSld>
  <p:clrMapOvr>
    <a:masterClrMapping/>
  </p:clrMapOvr>
  <p:transition spd="slow">
    <p:push dir="l"/>
  </p:transition>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00" y="0"/>
            <a:ext cx="18288200" cy="10287000"/>
          </a:xfrm>
          <a:custGeom>
            <a:avLst/>
            <a:gdLst/>
            <a:ahLst/>
            <a:cxnLst/>
            <a:rect r="r" b="b" t="t" l="l"/>
            <a:pathLst>
              <a:path h="10287000" w="18288200">
                <a:moveTo>
                  <a:pt x="0" y="0"/>
                </a:moveTo>
                <a:lnTo>
                  <a:pt x="18288200" y="0"/>
                </a:lnTo>
                <a:lnTo>
                  <a:pt x="18288200" y="10287000"/>
                </a:lnTo>
                <a:lnTo>
                  <a:pt x="0" y="10287000"/>
                </a:lnTo>
                <a:lnTo>
                  <a:pt x="0" y="0"/>
                </a:lnTo>
                <a:close/>
              </a:path>
            </a:pathLst>
          </a:custGeom>
          <a:blipFill>
            <a:blip r:embed="rId3"/>
            <a:stretch>
              <a:fillRect l="0" t="0" r="-1221" b="-1222"/>
            </a:stretch>
          </a:blipFill>
        </p:spPr>
      </p:sp>
      <p:sp>
        <p:nvSpPr>
          <p:cNvPr name="Freeform 3" id="3"/>
          <p:cNvSpPr/>
          <p:nvPr/>
        </p:nvSpPr>
        <p:spPr>
          <a:xfrm flipH="false" flipV="false" rot="0">
            <a:off x="6784331" y="7030610"/>
            <a:ext cx="14760745" cy="14477828"/>
          </a:xfrm>
          <a:custGeom>
            <a:avLst/>
            <a:gdLst/>
            <a:ahLst/>
            <a:cxnLst/>
            <a:rect r="r" b="b" t="t" l="l"/>
            <a:pathLst>
              <a:path h="14477828" w="14760745">
                <a:moveTo>
                  <a:pt x="0" y="0"/>
                </a:moveTo>
                <a:lnTo>
                  <a:pt x="14760745" y="0"/>
                </a:lnTo>
                <a:lnTo>
                  <a:pt x="14760745" y="14477828"/>
                </a:lnTo>
                <a:lnTo>
                  <a:pt x="0" y="14477828"/>
                </a:lnTo>
                <a:lnTo>
                  <a:pt x="0" y="0"/>
                </a:lnTo>
                <a:close/>
              </a:path>
            </a:pathLst>
          </a:custGeom>
          <a:blipFill>
            <a:blip r:embed="rId4">
              <a:alphaModFix amt="32999"/>
            </a:blip>
            <a:stretch>
              <a:fillRect l="0" t="-977" r="0" b="-977"/>
            </a:stretch>
          </a:blipFill>
        </p:spPr>
      </p:sp>
      <p:sp>
        <p:nvSpPr>
          <p:cNvPr name="TextBox 4" id="4"/>
          <p:cNvSpPr txBox="true"/>
          <p:nvPr/>
        </p:nvSpPr>
        <p:spPr>
          <a:xfrm rot="0">
            <a:off x="2137071" y="4938493"/>
            <a:ext cx="2503915" cy="714375"/>
          </a:xfrm>
          <a:prstGeom prst="rect">
            <a:avLst/>
          </a:prstGeom>
        </p:spPr>
        <p:txBody>
          <a:bodyPr anchor="t" rtlCol="false" tIns="0" lIns="0" bIns="0" rIns="0">
            <a:spAutoFit/>
          </a:bodyPr>
          <a:lstStyle/>
          <a:p>
            <a:pPr algn="l">
              <a:lnSpc>
                <a:spcPts val="2880"/>
              </a:lnSpc>
            </a:pPr>
            <a:r>
              <a:rPr lang="en-US" sz="2400" b="true">
                <a:solidFill>
                  <a:srgbClr val="1090CF"/>
                </a:solidFill>
                <a:latin typeface="Proxima Nova Bold"/>
                <a:ea typeface="Proxima Nova Bold"/>
                <a:cs typeface="Proxima Nova Bold"/>
                <a:sym typeface="Proxima Nova Bold"/>
              </a:rPr>
              <a:t>Analizador </a:t>
            </a:r>
          </a:p>
          <a:p>
            <a:pPr algn="l">
              <a:lnSpc>
                <a:spcPts val="2880"/>
              </a:lnSpc>
            </a:pPr>
            <a:r>
              <a:rPr lang="en-US" sz="2400" b="true">
                <a:solidFill>
                  <a:srgbClr val="1090CF"/>
                </a:solidFill>
                <a:latin typeface="Proxima Nova Bold"/>
                <a:ea typeface="Proxima Nova Bold"/>
                <a:cs typeface="Proxima Nova Bold"/>
                <a:sym typeface="Proxima Nova Bold"/>
              </a:rPr>
              <a:t>de flujo de datos</a:t>
            </a:r>
          </a:p>
        </p:txBody>
      </p:sp>
      <p:sp>
        <p:nvSpPr>
          <p:cNvPr name="Freeform 5" id="5"/>
          <p:cNvSpPr/>
          <p:nvPr/>
        </p:nvSpPr>
        <p:spPr>
          <a:xfrm flipH="false" flipV="false" rot="0">
            <a:off x="1028700" y="4975957"/>
            <a:ext cx="810253" cy="629922"/>
          </a:xfrm>
          <a:custGeom>
            <a:avLst/>
            <a:gdLst/>
            <a:ahLst/>
            <a:cxnLst/>
            <a:rect r="r" b="b" t="t" l="l"/>
            <a:pathLst>
              <a:path h="629922" w="810253">
                <a:moveTo>
                  <a:pt x="0" y="0"/>
                </a:moveTo>
                <a:lnTo>
                  <a:pt x="810253" y="0"/>
                </a:lnTo>
                <a:lnTo>
                  <a:pt x="810253" y="629923"/>
                </a:lnTo>
                <a:lnTo>
                  <a:pt x="0" y="629923"/>
                </a:lnTo>
                <a:lnTo>
                  <a:pt x="0" y="0"/>
                </a:lnTo>
                <a:close/>
              </a:path>
            </a:pathLst>
          </a:custGeom>
          <a:blipFill>
            <a:blip r:embed="rId5"/>
            <a:stretch>
              <a:fillRect l="0" t="0" r="0" b="0"/>
            </a:stretch>
          </a:blipFill>
        </p:spPr>
      </p:sp>
      <p:grpSp>
        <p:nvGrpSpPr>
          <p:cNvPr name="Group 6" id="6"/>
          <p:cNvGrpSpPr/>
          <p:nvPr/>
        </p:nvGrpSpPr>
        <p:grpSpPr>
          <a:xfrm rot="0">
            <a:off x="200" y="9712389"/>
            <a:ext cx="18288000" cy="574611"/>
            <a:chOff x="0" y="0"/>
            <a:chExt cx="24384000" cy="766148"/>
          </a:xfrm>
        </p:grpSpPr>
        <p:sp>
          <p:nvSpPr>
            <p:cNvPr name="Freeform 7" id="7"/>
            <p:cNvSpPr/>
            <p:nvPr/>
          </p:nvSpPr>
          <p:spPr>
            <a:xfrm flipH="false" flipV="false" rot="0">
              <a:off x="0" y="0"/>
              <a:ext cx="24384000" cy="766099"/>
            </a:xfrm>
            <a:custGeom>
              <a:avLst/>
              <a:gdLst/>
              <a:ahLst/>
              <a:cxnLst/>
              <a:rect r="r" b="b" t="t" l="l"/>
              <a:pathLst>
                <a:path h="766099" w="24384000">
                  <a:moveTo>
                    <a:pt x="0" y="0"/>
                  </a:moveTo>
                  <a:lnTo>
                    <a:pt x="24384000" y="0"/>
                  </a:lnTo>
                  <a:lnTo>
                    <a:pt x="24384000" y="766099"/>
                  </a:lnTo>
                  <a:lnTo>
                    <a:pt x="0" y="766099"/>
                  </a:lnTo>
                  <a:close/>
                </a:path>
              </a:pathLst>
            </a:custGeom>
            <a:solidFill>
              <a:srgbClr val="1D96DB"/>
            </a:solidFill>
          </p:spPr>
        </p:sp>
      </p:grpSp>
      <p:sp>
        <p:nvSpPr>
          <p:cNvPr name="Freeform 8" id="8"/>
          <p:cNvSpPr/>
          <p:nvPr/>
        </p:nvSpPr>
        <p:spPr>
          <a:xfrm flipH="false" flipV="false" rot="0">
            <a:off x="16649959" y="9869444"/>
            <a:ext cx="1214195" cy="260500"/>
          </a:xfrm>
          <a:custGeom>
            <a:avLst/>
            <a:gdLst/>
            <a:ahLst/>
            <a:cxnLst/>
            <a:rect r="r" b="b" t="t" l="l"/>
            <a:pathLst>
              <a:path h="260500" w="1214195">
                <a:moveTo>
                  <a:pt x="0" y="0"/>
                </a:moveTo>
                <a:lnTo>
                  <a:pt x="1214195" y="0"/>
                </a:lnTo>
                <a:lnTo>
                  <a:pt x="1214195" y="260500"/>
                </a:lnTo>
                <a:lnTo>
                  <a:pt x="0" y="260500"/>
                </a:lnTo>
                <a:lnTo>
                  <a:pt x="0" y="0"/>
                </a:lnTo>
                <a:close/>
              </a:path>
            </a:pathLst>
          </a:custGeom>
          <a:blipFill>
            <a:blip r:embed="rId6">
              <a:alphaModFix amt="70000"/>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10687597" y="1734790"/>
            <a:ext cx="7099534" cy="5440018"/>
          </a:xfrm>
          <a:custGeom>
            <a:avLst/>
            <a:gdLst/>
            <a:ahLst/>
            <a:cxnLst/>
            <a:rect r="r" b="b" t="t" l="l"/>
            <a:pathLst>
              <a:path h="5440018" w="7099534">
                <a:moveTo>
                  <a:pt x="0" y="0"/>
                </a:moveTo>
                <a:lnTo>
                  <a:pt x="7099535" y="0"/>
                </a:lnTo>
                <a:lnTo>
                  <a:pt x="7099535" y="5440019"/>
                </a:lnTo>
                <a:lnTo>
                  <a:pt x="0" y="5440019"/>
                </a:lnTo>
                <a:lnTo>
                  <a:pt x="0" y="0"/>
                </a:lnTo>
                <a:close/>
              </a:path>
            </a:pathLst>
          </a:custGeom>
          <a:blipFill>
            <a:blip r:embed="rId8"/>
            <a:stretch>
              <a:fillRect l="0" t="0" r="0" b="0"/>
            </a:stretch>
          </a:blipFill>
        </p:spPr>
      </p:sp>
      <p:sp>
        <p:nvSpPr>
          <p:cNvPr name="TextBox 10" id="10"/>
          <p:cNvSpPr txBox="true"/>
          <p:nvPr/>
        </p:nvSpPr>
        <p:spPr>
          <a:xfrm rot="0">
            <a:off x="1028700" y="1753840"/>
            <a:ext cx="7765210" cy="707517"/>
          </a:xfrm>
          <a:prstGeom prst="rect">
            <a:avLst/>
          </a:prstGeom>
        </p:spPr>
        <p:txBody>
          <a:bodyPr anchor="t" rtlCol="false" tIns="0" lIns="0" bIns="0" rIns="0">
            <a:spAutoFit/>
          </a:bodyPr>
          <a:lstStyle/>
          <a:p>
            <a:pPr algn="l">
              <a:lnSpc>
                <a:spcPts val="5664"/>
              </a:lnSpc>
            </a:pPr>
            <a:r>
              <a:rPr lang="en-US" sz="4800" b="true">
                <a:solidFill>
                  <a:srgbClr val="28323A"/>
                </a:solidFill>
                <a:latin typeface="Proxima Nova Bold"/>
                <a:ea typeface="Proxima Nova Bold"/>
                <a:cs typeface="Proxima Nova Bold"/>
                <a:sym typeface="Proxima Nova Bold"/>
              </a:rPr>
              <a:t>Analizador de flujo de datos</a:t>
            </a:r>
          </a:p>
        </p:txBody>
      </p:sp>
      <p:sp>
        <p:nvSpPr>
          <p:cNvPr name="Freeform 11" id="11"/>
          <p:cNvSpPr/>
          <p:nvPr/>
        </p:nvSpPr>
        <p:spPr>
          <a:xfrm flipH="false" flipV="false" rot="0">
            <a:off x="9529939" y="3560427"/>
            <a:ext cx="4328546" cy="5561525"/>
          </a:xfrm>
          <a:custGeom>
            <a:avLst/>
            <a:gdLst/>
            <a:ahLst/>
            <a:cxnLst/>
            <a:rect r="r" b="b" t="t" l="l"/>
            <a:pathLst>
              <a:path h="5561525" w="4328546">
                <a:moveTo>
                  <a:pt x="0" y="0"/>
                </a:moveTo>
                <a:lnTo>
                  <a:pt x="4328545" y="0"/>
                </a:lnTo>
                <a:lnTo>
                  <a:pt x="4328545" y="5561525"/>
                </a:lnTo>
                <a:lnTo>
                  <a:pt x="0" y="5561525"/>
                </a:lnTo>
                <a:lnTo>
                  <a:pt x="0" y="0"/>
                </a:lnTo>
                <a:close/>
              </a:path>
            </a:pathLst>
          </a:custGeom>
          <a:blipFill>
            <a:blip r:embed="rId9"/>
            <a:stretch>
              <a:fillRect l="0" t="0" r="0" b="0"/>
            </a:stretch>
          </a:blipFill>
        </p:spPr>
      </p:sp>
      <p:sp>
        <p:nvSpPr>
          <p:cNvPr name="TextBox 12" id="12"/>
          <p:cNvSpPr txBox="true"/>
          <p:nvPr/>
        </p:nvSpPr>
        <p:spPr>
          <a:xfrm rot="0">
            <a:off x="1050810" y="2738799"/>
            <a:ext cx="7765210" cy="1800225"/>
          </a:xfrm>
          <a:prstGeom prst="rect">
            <a:avLst/>
          </a:prstGeom>
        </p:spPr>
        <p:txBody>
          <a:bodyPr anchor="t" rtlCol="false" tIns="0" lIns="0" bIns="0" rIns="0">
            <a:spAutoFit/>
          </a:bodyPr>
          <a:lstStyle/>
          <a:p>
            <a:pPr algn="l">
              <a:lnSpc>
                <a:spcPts val="2880"/>
              </a:lnSpc>
            </a:pPr>
            <a:r>
              <a:rPr lang="en-US" sz="2400">
                <a:solidFill>
                  <a:srgbClr val="28323A"/>
                </a:solidFill>
                <a:latin typeface="Proxima Nova"/>
                <a:ea typeface="Proxima Nova"/>
                <a:cs typeface="Proxima Nova"/>
                <a:sym typeface="Proxima Nova"/>
              </a:rPr>
              <a:t>Analizador de flujos de datos le permite analizar y rastrear datos de dispositivos en tiempo real, centrándose </a:t>
            </a:r>
          </a:p>
          <a:p>
            <a:pPr algn="l">
              <a:lnSpc>
                <a:spcPts val="2880"/>
              </a:lnSpc>
            </a:pPr>
            <a:r>
              <a:rPr lang="en-US" sz="2400">
                <a:solidFill>
                  <a:srgbClr val="28323A"/>
                </a:solidFill>
                <a:latin typeface="Proxima Nova"/>
                <a:ea typeface="Proxima Nova"/>
                <a:cs typeface="Proxima Nova"/>
                <a:sym typeface="Proxima Nova"/>
              </a:rPr>
              <a:t>en parámetros y rastreadores específicos. Visualice datos enriquecidos, compare fuentes y examine registros </a:t>
            </a:r>
          </a:p>
          <a:p>
            <a:pPr algn="l">
              <a:lnSpc>
                <a:spcPts val="2880"/>
              </a:lnSpc>
              <a:spcBef>
                <a:spcPct val="0"/>
              </a:spcBef>
            </a:pPr>
            <a:r>
              <a:rPr lang="en-US" sz="2400">
                <a:solidFill>
                  <a:srgbClr val="28323A"/>
                </a:solidFill>
                <a:latin typeface="Proxima Nova"/>
                <a:ea typeface="Proxima Nova"/>
                <a:cs typeface="Proxima Nova"/>
                <a:sym typeface="Proxima Nova"/>
              </a:rPr>
              <a:t>para la resolución de problemas y el análisis.</a:t>
            </a:r>
          </a:p>
        </p:txBody>
      </p:sp>
      <p:grpSp>
        <p:nvGrpSpPr>
          <p:cNvPr name="Group 13" id="13"/>
          <p:cNvGrpSpPr/>
          <p:nvPr/>
        </p:nvGrpSpPr>
        <p:grpSpPr>
          <a:xfrm rot="0">
            <a:off x="5661662" y="1117646"/>
            <a:ext cx="2300508" cy="472945"/>
            <a:chOff x="0" y="0"/>
            <a:chExt cx="587743" cy="120830"/>
          </a:xfrm>
        </p:grpSpPr>
        <p:sp>
          <p:nvSpPr>
            <p:cNvPr name="Freeform 14" id="14"/>
            <p:cNvSpPr/>
            <p:nvPr/>
          </p:nvSpPr>
          <p:spPr>
            <a:xfrm flipH="false" flipV="false" rot="0">
              <a:off x="0" y="0"/>
              <a:ext cx="587743" cy="120830"/>
            </a:xfrm>
            <a:custGeom>
              <a:avLst/>
              <a:gdLst/>
              <a:ahLst/>
              <a:cxnLst/>
              <a:rect r="r" b="b" t="t" l="l"/>
              <a:pathLst>
                <a:path h="120830" w="587743">
                  <a:moveTo>
                    <a:pt x="33653" y="0"/>
                  </a:moveTo>
                  <a:lnTo>
                    <a:pt x="554090" y="0"/>
                  </a:lnTo>
                  <a:cubicBezTo>
                    <a:pt x="563016" y="0"/>
                    <a:pt x="571575" y="3546"/>
                    <a:pt x="577887" y="9857"/>
                  </a:cubicBezTo>
                  <a:cubicBezTo>
                    <a:pt x="584198" y="16168"/>
                    <a:pt x="587743" y="24728"/>
                    <a:pt x="587743" y="33653"/>
                  </a:cubicBezTo>
                  <a:lnTo>
                    <a:pt x="587743" y="87177"/>
                  </a:lnTo>
                  <a:cubicBezTo>
                    <a:pt x="587743" y="96102"/>
                    <a:pt x="584198" y="104662"/>
                    <a:pt x="577887" y="110973"/>
                  </a:cubicBezTo>
                  <a:cubicBezTo>
                    <a:pt x="571575" y="117284"/>
                    <a:pt x="563016" y="120830"/>
                    <a:pt x="554090" y="120830"/>
                  </a:cubicBezTo>
                  <a:lnTo>
                    <a:pt x="33653" y="120830"/>
                  </a:lnTo>
                  <a:cubicBezTo>
                    <a:pt x="24728" y="120830"/>
                    <a:pt x="16168" y="117284"/>
                    <a:pt x="9857" y="110973"/>
                  </a:cubicBezTo>
                  <a:cubicBezTo>
                    <a:pt x="3546" y="104662"/>
                    <a:pt x="0" y="96102"/>
                    <a:pt x="0" y="87177"/>
                  </a:cubicBezTo>
                  <a:lnTo>
                    <a:pt x="0" y="33653"/>
                  </a:lnTo>
                  <a:cubicBezTo>
                    <a:pt x="0" y="24728"/>
                    <a:pt x="3546" y="16168"/>
                    <a:pt x="9857" y="9857"/>
                  </a:cubicBezTo>
                  <a:cubicBezTo>
                    <a:pt x="16168" y="3546"/>
                    <a:pt x="24728" y="0"/>
                    <a:pt x="33653" y="0"/>
                  </a:cubicBezTo>
                  <a:close/>
                </a:path>
              </a:pathLst>
            </a:custGeom>
            <a:solidFill>
              <a:srgbClr val="CAE9FF"/>
            </a:solidFill>
          </p:spPr>
        </p:sp>
        <p:sp>
          <p:nvSpPr>
            <p:cNvPr name="TextBox 15" id="15"/>
            <p:cNvSpPr txBox="true"/>
            <p:nvPr/>
          </p:nvSpPr>
          <p:spPr>
            <a:xfrm>
              <a:off x="0" y="-28575"/>
              <a:ext cx="587743"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Navixy IoT Logic</a:t>
              </a:r>
            </a:p>
          </p:txBody>
        </p:sp>
      </p:grpSp>
      <p:grpSp>
        <p:nvGrpSpPr>
          <p:cNvPr name="Group 16" id="16"/>
          <p:cNvGrpSpPr/>
          <p:nvPr/>
        </p:nvGrpSpPr>
        <p:grpSpPr>
          <a:xfrm rot="0">
            <a:off x="1050810" y="1117646"/>
            <a:ext cx="4361491" cy="472945"/>
            <a:chOff x="0" y="0"/>
            <a:chExt cx="1114292" cy="120830"/>
          </a:xfrm>
        </p:grpSpPr>
        <p:sp>
          <p:nvSpPr>
            <p:cNvPr name="Freeform 17" id="17"/>
            <p:cNvSpPr/>
            <p:nvPr/>
          </p:nvSpPr>
          <p:spPr>
            <a:xfrm flipH="false" flipV="false" rot="0">
              <a:off x="0" y="0"/>
              <a:ext cx="1114292" cy="120830"/>
            </a:xfrm>
            <a:custGeom>
              <a:avLst/>
              <a:gdLst/>
              <a:ahLst/>
              <a:cxnLst/>
              <a:rect r="r" b="b" t="t" l="l"/>
              <a:pathLst>
                <a:path h="120830" w="1114292">
                  <a:moveTo>
                    <a:pt x="17751" y="0"/>
                  </a:moveTo>
                  <a:lnTo>
                    <a:pt x="1096541" y="0"/>
                  </a:lnTo>
                  <a:cubicBezTo>
                    <a:pt x="1106345" y="0"/>
                    <a:pt x="1114292" y="7947"/>
                    <a:pt x="1114292" y="17751"/>
                  </a:cubicBezTo>
                  <a:lnTo>
                    <a:pt x="1114292" y="103079"/>
                  </a:lnTo>
                  <a:cubicBezTo>
                    <a:pt x="1114292" y="107787"/>
                    <a:pt x="1112422" y="112302"/>
                    <a:pt x="1109093" y="115631"/>
                  </a:cubicBezTo>
                  <a:cubicBezTo>
                    <a:pt x="1105764" y="118960"/>
                    <a:pt x="1101249" y="120830"/>
                    <a:pt x="1096541" y="120830"/>
                  </a:cubicBezTo>
                  <a:lnTo>
                    <a:pt x="17751" y="120830"/>
                  </a:lnTo>
                  <a:cubicBezTo>
                    <a:pt x="7947" y="120830"/>
                    <a:pt x="0" y="112883"/>
                    <a:pt x="0" y="103079"/>
                  </a:cubicBezTo>
                  <a:lnTo>
                    <a:pt x="0" y="17751"/>
                  </a:lnTo>
                  <a:cubicBezTo>
                    <a:pt x="0" y="7947"/>
                    <a:pt x="7947" y="0"/>
                    <a:pt x="17751" y="0"/>
                  </a:cubicBezTo>
                  <a:close/>
                </a:path>
              </a:pathLst>
            </a:custGeom>
            <a:solidFill>
              <a:srgbClr val="CAE9FF"/>
            </a:solidFill>
          </p:spPr>
        </p:sp>
        <p:sp>
          <p:nvSpPr>
            <p:cNvPr name="TextBox 18" id="18"/>
            <p:cNvSpPr txBox="true"/>
            <p:nvPr/>
          </p:nvSpPr>
          <p:spPr>
            <a:xfrm>
              <a:off x="0" y="-28575"/>
              <a:ext cx="1114292"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Procesamiento y supervisión de datos</a:t>
              </a:r>
            </a:p>
          </p:txBody>
        </p:sp>
      </p:grpSp>
      <p:grpSp>
        <p:nvGrpSpPr>
          <p:cNvPr name="Group 19" id="19"/>
          <p:cNvGrpSpPr/>
          <p:nvPr/>
        </p:nvGrpSpPr>
        <p:grpSpPr>
          <a:xfrm rot="0">
            <a:off x="1028700" y="6085286"/>
            <a:ext cx="6629124" cy="1219200"/>
            <a:chOff x="0" y="0"/>
            <a:chExt cx="8838832" cy="1625600"/>
          </a:xfrm>
        </p:grpSpPr>
        <p:sp>
          <p:nvSpPr>
            <p:cNvPr name="TextBox 20" id="20"/>
            <p:cNvSpPr txBox="true"/>
            <p:nvPr/>
          </p:nvSpPr>
          <p:spPr>
            <a:xfrm rot="0">
              <a:off x="731371" y="-9525"/>
              <a:ext cx="8107461" cy="1635125"/>
            </a:xfrm>
            <a:prstGeom prst="rect">
              <a:avLst/>
            </a:prstGeom>
          </p:spPr>
          <p:txBody>
            <a:bodyPr anchor="t" rtlCol="false" tIns="0" lIns="0" bIns="0" rIns="0">
              <a:spAutoFit/>
            </a:bodyPr>
            <a:lstStyle/>
            <a:p>
              <a:pPr algn="l">
                <a:lnSpc>
                  <a:spcPts val="2400"/>
                </a:lnSpc>
              </a:pPr>
              <a:r>
                <a:rPr lang="en-US" sz="2000">
                  <a:solidFill>
                    <a:srgbClr val="1090CF"/>
                  </a:solidFill>
                  <a:latin typeface="Proxima Nova"/>
                  <a:ea typeface="Proxima Nova"/>
                  <a:cs typeface="Proxima Nova"/>
                  <a:sym typeface="Proxima Nova"/>
                </a:rPr>
                <a:t>Rastrea y analiza los flujos de datos, almacenando </a:t>
              </a:r>
            </a:p>
            <a:p>
              <a:pPr algn="l">
                <a:lnSpc>
                  <a:spcPts val="2400"/>
                </a:lnSpc>
              </a:pPr>
              <a:r>
                <a:rPr lang="en-US" sz="2000">
                  <a:solidFill>
                    <a:srgbClr val="1090CF"/>
                  </a:solidFill>
                  <a:latin typeface="Proxima Nova"/>
                  <a:ea typeface="Proxima Nova"/>
                  <a:cs typeface="Proxima Nova"/>
                  <a:sym typeface="Proxima Nova"/>
                </a:rPr>
                <a:t>los últimos 12 últimos valores</a:t>
              </a:r>
              <a:r>
                <a:rPr lang="en-US" sz="2000">
                  <a:solidFill>
                    <a:srgbClr val="1090CF"/>
                  </a:solidFill>
                  <a:latin typeface="Proxima Nova"/>
                  <a:ea typeface="Proxima Nova"/>
                  <a:cs typeface="Proxima Nova"/>
                  <a:sym typeface="Proxima Nova"/>
                </a:rPr>
                <a:t> de parámetros de datos actuales y pasados</a:t>
              </a:r>
            </a:p>
            <a:p>
              <a:pPr algn="l">
                <a:lnSpc>
                  <a:spcPts val="2400"/>
                </a:lnSpc>
                <a:spcBef>
                  <a:spcPct val="0"/>
                </a:spcBef>
              </a:pPr>
            </a:p>
          </p:txBody>
        </p:sp>
        <p:sp>
          <p:nvSpPr>
            <p:cNvPr name="Freeform 21" id="21"/>
            <p:cNvSpPr/>
            <p:nvPr/>
          </p:nvSpPr>
          <p:spPr>
            <a:xfrm flipH="false" flipV="false" rot="0">
              <a:off x="0" y="0"/>
              <a:ext cx="574658" cy="574658"/>
            </a:xfrm>
            <a:custGeom>
              <a:avLst/>
              <a:gdLst/>
              <a:ahLst/>
              <a:cxnLst/>
              <a:rect r="r" b="b" t="t" l="l"/>
              <a:pathLst>
                <a:path h="574658" w="574658">
                  <a:moveTo>
                    <a:pt x="0" y="0"/>
                  </a:moveTo>
                  <a:lnTo>
                    <a:pt x="574658" y="0"/>
                  </a:lnTo>
                  <a:lnTo>
                    <a:pt x="574658" y="574658"/>
                  </a:lnTo>
                  <a:lnTo>
                    <a:pt x="0" y="574658"/>
                  </a:lnTo>
                  <a:lnTo>
                    <a:pt x="0" y="0"/>
                  </a:lnTo>
                  <a:close/>
                </a:path>
              </a:pathLst>
            </a:custGeom>
            <a:blipFill>
              <a:blip r:embed="rId10"/>
              <a:stretch>
                <a:fillRect l="0" t="0" r="0" b="0"/>
              </a:stretch>
            </a:blipFill>
          </p:spPr>
        </p:sp>
      </p:grpSp>
      <p:grpSp>
        <p:nvGrpSpPr>
          <p:cNvPr name="Group 22" id="22"/>
          <p:cNvGrpSpPr/>
          <p:nvPr/>
        </p:nvGrpSpPr>
        <p:grpSpPr>
          <a:xfrm rot="0">
            <a:off x="1028700" y="7390211"/>
            <a:ext cx="6629124" cy="914400"/>
            <a:chOff x="0" y="0"/>
            <a:chExt cx="8838832" cy="1219200"/>
          </a:xfrm>
        </p:grpSpPr>
        <p:sp>
          <p:nvSpPr>
            <p:cNvPr name="TextBox 23" id="23"/>
            <p:cNvSpPr txBox="true"/>
            <p:nvPr/>
          </p:nvSpPr>
          <p:spPr>
            <a:xfrm rot="0">
              <a:off x="731371" y="-9525"/>
              <a:ext cx="8107461" cy="1228725"/>
            </a:xfrm>
            <a:prstGeom prst="rect">
              <a:avLst/>
            </a:prstGeom>
          </p:spPr>
          <p:txBody>
            <a:bodyPr anchor="t" rtlCol="false" tIns="0" lIns="0" bIns="0" rIns="0">
              <a:spAutoFit/>
            </a:bodyPr>
            <a:lstStyle/>
            <a:p>
              <a:pPr algn="l">
                <a:lnSpc>
                  <a:spcPts val="2400"/>
                </a:lnSpc>
              </a:pPr>
              <a:r>
                <a:rPr lang="en-US" sz="2000">
                  <a:solidFill>
                    <a:srgbClr val="1090CF"/>
                  </a:solidFill>
                  <a:latin typeface="Proxima Nova"/>
                  <a:ea typeface="Proxima Nova"/>
                  <a:cs typeface="Proxima Nova"/>
                  <a:sym typeface="Proxima Nova"/>
                </a:rPr>
                <a:t>Utiliza el almacenamiento en caché distribuido </a:t>
              </a:r>
            </a:p>
            <a:p>
              <a:pPr algn="l">
                <a:lnSpc>
                  <a:spcPts val="2400"/>
                </a:lnSpc>
              </a:pPr>
              <a:r>
                <a:rPr lang="en-US" sz="2000">
                  <a:solidFill>
                    <a:srgbClr val="1090CF"/>
                  </a:solidFill>
                  <a:latin typeface="Proxima Nova"/>
                  <a:ea typeface="Proxima Nova"/>
                  <a:cs typeface="Proxima Nova"/>
                  <a:sym typeface="Proxima Nova"/>
                </a:rPr>
                <a:t>para un acceso y procesamiento rápidos, facilitando </a:t>
              </a:r>
            </a:p>
            <a:p>
              <a:pPr algn="l">
                <a:lnSpc>
                  <a:spcPts val="2400"/>
                </a:lnSpc>
                <a:spcBef>
                  <a:spcPct val="0"/>
                </a:spcBef>
              </a:pPr>
              <a:r>
                <a:rPr lang="en-US" sz="2000">
                  <a:solidFill>
                    <a:srgbClr val="1090CF"/>
                  </a:solidFill>
                  <a:latin typeface="Proxima Nova"/>
                  <a:ea typeface="Proxima Nova"/>
                  <a:cs typeface="Proxima Nova"/>
                  <a:sym typeface="Proxima Nova"/>
                </a:rPr>
                <a:t>la depuración eficaz y la detección de tendencias</a:t>
              </a:r>
            </a:p>
          </p:txBody>
        </p:sp>
        <p:sp>
          <p:nvSpPr>
            <p:cNvPr name="Freeform 24" id="24"/>
            <p:cNvSpPr/>
            <p:nvPr/>
          </p:nvSpPr>
          <p:spPr>
            <a:xfrm flipH="false" flipV="false" rot="0">
              <a:off x="0" y="0"/>
              <a:ext cx="574658" cy="574658"/>
            </a:xfrm>
            <a:custGeom>
              <a:avLst/>
              <a:gdLst/>
              <a:ahLst/>
              <a:cxnLst/>
              <a:rect r="r" b="b" t="t" l="l"/>
              <a:pathLst>
                <a:path h="574658" w="574658">
                  <a:moveTo>
                    <a:pt x="0" y="0"/>
                  </a:moveTo>
                  <a:lnTo>
                    <a:pt x="574658" y="0"/>
                  </a:lnTo>
                  <a:lnTo>
                    <a:pt x="574658" y="574658"/>
                  </a:lnTo>
                  <a:lnTo>
                    <a:pt x="0" y="574658"/>
                  </a:lnTo>
                  <a:lnTo>
                    <a:pt x="0" y="0"/>
                  </a:lnTo>
                  <a:close/>
                </a:path>
              </a:pathLst>
            </a:custGeom>
            <a:blipFill>
              <a:blip r:embed="rId10"/>
              <a:stretch>
                <a:fillRect l="0" t="0" r="0" b="0"/>
              </a:stretch>
            </a:blipFill>
          </p:spPr>
        </p:sp>
      </p:grpSp>
    </p:spTree>
  </p:cSld>
  <p:clrMapOvr>
    <a:masterClrMapping/>
  </p:clrMapOvr>
  <p:transition spd="slow">
    <p:push dir="l"/>
  </p:transition>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00" y="0"/>
            <a:ext cx="18288200" cy="10287000"/>
          </a:xfrm>
          <a:custGeom>
            <a:avLst/>
            <a:gdLst/>
            <a:ahLst/>
            <a:cxnLst/>
            <a:rect r="r" b="b" t="t" l="l"/>
            <a:pathLst>
              <a:path h="10287000" w="18288200">
                <a:moveTo>
                  <a:pt x="0" y="0"/>
                </a:moveTo>
                <a:lnTo>
                  <a:pt x="18288200" y="0"/>
                </a:lnTo>
                <a:lnTo>
                  <a:pt x="18288200" y="10287000"/>
                </a:lnTo>
                <a:lnTo>
                  <a:pt x="0" y="10287000"/>
                </a:lnTo>
                <a:lnTo>
                  <a:pt x="0" y="0"/>
                </a:lnTo>
                <a:close/>
              </a:path>
            </a:pathLst>
          </a:custGeom>
          <a:blipFill>
            <a:blip r:embed="rId3"/>
            <a:stretch>
              <a:fillRect l="0" t="0" r="-1221" b="-1222"/>
            </a:stretch>
          </a:blipFill>
        </p:spPr>
      </p:sp>
      <p:grpSp>
        <p:nvGrpSpPr>
          <p:cNvPr name="Group 3" id="3"/>
          <p:cNvGrpSpPr/>
          <p:nvPr/>
        </p:nvGrpSpPr>
        <p:grpSpPr>
          <a:xfrm rot="0">
            <a:off x="1028700" y="4196020"/>
            <a:ext cx="7107777" cy="660354"/>
            <a:chOff x="0" y="0"/>
            <a:chExt cx="9477036" cy="880472"/>
          </a:xfrm>
        </p:grpSpPr>
        <p:sp>
          <p:nvSpPr>
            <p:cNvPr name="TextBox 4" id="4"/>
            <p:cNvSpPr txBox="true"/>
            <p:nvPr/>
          </p:nvSpPr>
          <p:spPr>
            <a:xfrm rot="0">
              <a:off x="504637" y="227511"/>
              <a:ext cx="8972400" cy="415925"/>
            </a:xfrm>
            <a:prstGeom prst="rect">
              <a:avLst/>
            </a:prstGeom>
          </p:spPr>
          <p:txBody>
            <a:bodyPr anchor="t" rtlCol="false" tIns="0" lIns="0" bIns="0" rIns="0">
              <a:spAutoFit/>
            </a:bodyPr>
            <a:lstStyle/>
            <a:p>
              <a:pPr algn="l">
                <a:lnSpc>
                  <a:spcPts val="2400"/>
                </a:lnSpc>
                <a:spcBef>
                  <a:spcPct val="0"/>
                </a:spcBef>
              </a:pPr>
              <a:r>
                <a:rPr lang="en-US" sz="2000">
                  <a:solidFill>
                    <a:srgbClr val="28323A"/>
                  </a:solidFill>
                  <a:latin typeface="Proxima Nova"/>
                  <a:ea typeface="Proxima Nova"/>
                  <a:cs typeface="Proxima Nova"/>
                  <a:sym typeface="Proxima Nova"/>
                </a:rPr>
                <a:t>Transferencia de datos en tiempo real a varios servidores </a:t>
              </a:r>
            </a:p>
          </p:txBody>
        </p:sp>
        <p:sp>
          <p:nvSpPr>
            <p:cNvPr name="AutoShape 5" id="5"/>
            <p:cNvSpPr/>
            <p:nvPr/>
          </p:nvSpPr>
          <p:spPr>
            <a:xfrm flipH="true" flipV="true">
              <a:off x="25400" y="0"/>
              <a:ext cx="0" cy="880472"/>
            </a:xfrm>
            <a:prstGeom prst="line">
              <a:avLst/>
            </a:prstGeom>
            <a:ln cap="flat" w="50800">
              <a:solidFill>
                <a:srgbClr val="1090CF"/>
              </a:solidFill>
              <a:prstDash val="solid"/>
              <a:headEnd type="none" len="sm" w="sm"/>
              <a:tailEnd type="none" len="sm" w="sm"/>
            </a:ln>
          </p:spPr>
        </p:sp>
      </p:grpSp>
      <p:grpSp>
        <p:nvGrpSpPr>
          <p:cNvPr name="Group 6" id="6"/>
          <p:cNvGrpSpPr/>
          <p:nvPr/>
        </p:nvGrpSpPr>
        <p:grpSpPr>
          <a:xfrm rot="0">
            <a:off x="1028700" y="5273660"/>
            <a:ext cx="6820855" cy="966257"/>
            <a:chOff x="0" y="0"/>
            <a:chExt cx="9094474" cy="1288343"/>
          </a:xfrm>
        </p:grpSpPr>
        <p:sp>
          <p:nvSpPr>
            <p:cNvPr name="TextBox 7" id="7"/>
            <p:cNvSpPr txBox="true"/>
            <p:nvPr/>
          </p:nvSpPr>
          <p:spPr>
            <a:xfrm rot="0">
              <a:off x="504637" y="228246"/>
              <a:ext cx="8589837" cy="822325"/>
            </a:xfrm>
            <a:prstGeom prst="rect">
              <a:avLst/>
            </a:prstGeom>
          </p:spPr>
          <p:txBody>
            <a:bodyPr anchor="t" rtlCol="false" tIns="0" lIns="0" bIns="0" rIns="0">
              <a:spAutoFit/>
            </a:bodyPr>
            <a:lstStyle/>
            <a:p>
              <a:pPr algn="l">
                <a:lnSpc>
                  <a:spcPts val="2400"/>
                </a:lnSpc>
              </a:pPr>
              <a:r>
                <a:rPr lang="en-US" sz="2000">
                  <a:solidFill>
                    <a:srgbClr val="28323A"/>
                  </a:solidFill>
                  <a:latin typeface="Proxima Nova"/>
                  <a:ea typeface="Proxima Nova"/>
                  <a:cs typeface="Proxima Nova"/>
                  <a:sym typeface="Proxima Nova"/>
                </a:rPr>
                <a:t>Compatibilidad con varios protocolos de datos </a:t>
              </a:r>
            </a:p>
            <a:p>
              <a:pPr algn="l">
                <a:lnSpc>
                  <a:spcPts val="2400"/>
                </a:lnSpc>
                <a:spcBef>
                  <a:spcPct val="0"/>
                </a:spcBef>
              </a:pPr>
              <a:r>
                <a:rPr lang="en-US" sz="2000">
                  <a:solidFill>
                    <a:srgbClr val="28323A"/>
                  </a:solidFill>
                  <a:latin typeface="Proxima Nova"/>
                  <a:ea typeface="Proxima Nova"/>
                  <a:cs typeface="Proxima Nova"/>
                  <a:sym typeface="Proxima Nova"/>
                </a:rPr>
                <a:t>y configuraciones de servidor personalizadas</a:t>
              </a:r>
            </a:p>
          </p:txBody>
        </p:sp>
        <p:sp>
          <p:nvSpPr>
            <p:cNvPr name="AutoShape 8" id="8"/>
            <p:cNvSpPr/>
            <p:nvPr/>
          </p:nvSpPr>
          <p:spPr>
            <a:xfrm flipH="true" flipV="true">
              <a:off x="25400" y="0"/>
              <a:ext cx="0" cy="1288343"/>
            </a:xfrm>
            <a:prstGeom prst="line">
              <a:avLst/>
            </a:prstGeom>
            <a:ln cap="flat" w="50800">
              <a:solidFill>
                <a:srgbClr val="1090CF"/>
              </a:solidFill>
              <a:prstDash val="solid"/>
              <a:headEnd type="none" len="sm" w="sm"/>
              <a:tailEnd type="none" len="sm" w="sm"/>
            </a:ln>
          </p:spPr>
        </p:sp>
      </p:grpSp>
      <p:sp>
        <p:nvSpPr>
          <p:cNvPr name="Freeform 9" id="9"/>
          <p:cNvSpPr/>
          <p:nvPr/>
        </p:nvSpPr>
        <p:spPr>
          <a:xfrm flipH="false" flipV="false" rot="0">
            <a:off x="8416318" y="1354119"/>
            <a:ext cx="9447836" cy="7156736"/>
          </a:xfrm>
          <a:custGeom>
            <a:avLst/>
            <a:gdLst/>
            <a:ahLst/>
            <a:cxnLst/>
            <a:rect r="r" b="b" t="t" l="l"/>
            <a:pathLst>
              <a:path h="7156736" w="9447836">
                <a:moveTo>
                  <a:pt x="0" y="0"/>
                </a:moveTo>
                <a:lnTo>
                  <a:pt x="9447836" y="0"/>
                </a:lnTo>
                <a:lnTo>
                  <a:pt x="9447836" y="7156736"/>
                </a:lnTo>
                <a:lnTo>
                  <a:pt x="0" y="7156736"/>
                </a:lnTo>
                <a:lnTo>
                  <a:pt x="0" y="0"/>
                </a:lnTo>
                <a:close/>
              </a:path>
            </a:pathLst>
          </a:custGeom>
          <a:blipFill>
            <a:blip r:embed="rId4"/>
            <a:stretch>
              <a:fillRect l="0" t="0" r="0" b="0"/>
            </a:stretch>
          </a:blipFill>
        </p:spPr>
      </p:sp>
      <p:sp>
        <p:nvSpPr>
          <p:cNvPr name="Freeform 10" id="10"/>
          <p:cNvSpPr/>
          <p:nvPr/>
        </p:nvSpPr>
        <p:spPr>
          <a:xfrm flipH="false" flipV="false" rot="0">
            <a:off x="12684762" y="4654453"/>
            <a:ext cx="3300387" cy="4665854"/>
          </a:xfrm>
          <a:custGeom>
            <a:avLst/>
            <a:gdLst/>
            <a:ahLst/>
            <a:cxnLst/>
            <a:rect r="r" b="b" t="t" l="l"/>
            <a:pathLst>
              <a:path h="4665854" w="3300387">
                <a:moveTo>
                  <a:pt x="0" y="0"/>
                </a:moveTo>
                <a:lnTo>
                  <a:pt x="3300387" y="0"/>
                </a:lnTo>
                <a:lnTo>
                  <a:pt x="3300387" y="4665853"/>
                </a:lnTo>
                <a:lnTo>
                  <a:pt x="0" y="4665853"/>
                </a:lnTo>
                <a:lnTo>
                  <a:pt x="0" y="0"/>
                </a:lnTo>
                <a:close/>
              </a:path>
            </a:pathLst>
          </a:custGeom>
          <a:blipFill>
            <a:blip r:embed="rId5"/>
            <a:stretch>
              <a:fillRect l="0" t="0" r="0" b="0"/>
            </a:stretch>
          </a:blipFill>
        </p:spPr>
      </p:sp>
      <p:sp>
        <p:nvSpPr>
          <p:cNvPr name="TextBox 11" id="11"/>
          <p:cNvSpPr txBox="true"/>
          <p:nvPr/>
        </p:nvSpPr>
        <p:spPr>
          <a:xfrm rot="0">
            <a:off x="1028700" y="1744315"/>
            <a:ext cx="8714531" cy="714375"/>
          </a:xfrm>
          <a:prstGeom prst="rect">
            <a:avLst/>
          </a:prstGeom>
        </p:spPr>
        <p:txBody>
          <a:bodyPr anchor="t" rtlCol="false" tIns="0" lIns="0" bIns="0" rIns="0">
            <a:spAutoFit/>
          </a:bodyPr>
          <a:lstStyle/>
          <a:p>
            <a:pPr algn="l">
              <a:lnSpc>
                <a:spcPts val="5759"/>
              </a:lnSpc>
              <a:spcBef>
                <a:spcPct val="0"/>
              </a:spcBef>
            </a:pPr>
            <a:r>
              <a:rPr lang="en-US" b="true" sz="4800">
                <a:solidFill>
                  <a:srgbClr val="28323A"/>
                </a:solidFill>
                <a:latin typeface="Proxima Nova Bold"/>
                <a:ea typeface="Proxima Nova Bold"/>
                <a:cs typeface="Proxima Nova Bold"/>
                <a:sym typeface="Proxima Nova Bold"/>
              </a:rPr>
              <a:t>Reenvío de datos</a:t>
            </a:r>
          </a:p>
        </p:txBody>
      </p:sp>
      <p:sp>
        <p:nvSpPr>
          <p:cNvPr name="TextBox 12" id="12"/>
          <p:cNvSpPr txBox="true"/>
          <p:nvPr/>
        </p:nvSpPr>
        <p:spPr>
          <a:xfrm rot="0">
            <a:off x="1028700" y="2572594"/>
            <a:ext cx="7107777" cy="1076325"/>
          </a:xfrm>
          <a:prstGeom prst="rect">
            <a:avLst/>
          </a:prstGeom>
        </p:spPr>
        <p:txBody>
          <a:bodyPr anchor="t" rtlCol="false" tIns="0" lIns="0" bIns="0" rIns="0">
            <a:spAutoFit/>
          </a:bodyPr>
          <a:lstStyle/>
          <a:p>
            <a:pPr algn="l">
              <a:lnSpc>
                <a:spcPts val="2880"/>
              </a:lnSpc>
            </a:pPr>
            <a:r>
              <a:rPr lang="en-US" sz="2400">
                <a:solidFill>
                  <a:srgbClr val="28323A"/>
                </a:solidFill>
                <a:latin typeface="Proxima Nova"/>
                <a:ea typeface="Proxima Nova"/>
                <a:cs typeface="Proxima Nova"/>
                <a:sym typeface="Proxima Nova"/>
              </a:rPr>
              <a:t>Reenvío de datos del rastreador GPS desde Navixy </a:t>
            </a:r>
          </a:p>
          <a:p>
            <a:pPr algn="l">
              <a:lnSpc>
                <a:spcPts val="2880"/>
              </a:lnSpc>
              <a:spcBef>
                <a:spcPct val="0"/>
              </a:spcBef>
            </a:pPr>
            <a:r>
              <a:rPr lang="en-US" sz="2400">
                <a:solidFill>
                  <a:srgbClr val="28323A"/>
                </a:solidFill>
                <a:latin typeface="Proxima Nova"/>
                <a:ea typeface="Proxima Nova"/>
                <a:cs typeface="Proxima Nova"/>
                <a:sym typeface="Proxima Nova"/>
              </a:rPr>
              <a:t>a servidores externos, compatible con la integración con diversos programas y sistemas informáticos.</a:t>
            </a:r>
          </a:p>
        </p:txBody>
      </p:sp>
      <p:grpSp>
        <p:nvGrpSpPr>
          <p:cNvPr name="Group 13" id="13"/>
          <p:cNvGrpSpPr/>
          <p:nvPr/>
        </p:nvGrpSpPr>
        <p:grpSpPr>
          <a:xfrm rot="0">
            <a:off x="200" y="9712389"/>
            <a:ext cx="18288000" cy="574611"/>
            <a:chOff x="0" y="0"/>
            <a:chExt cx="24384000" cy="766148"/>
          </a:xfrm>
        </p:grpSpPr>
        <p:sp>
          <p:nvSpPr>
            <p:cNvPr name="Freeform 14" id="14"/>
            <p:cNvSpPr/>
            <p:nvPr/>
          </p:nvSpPr>
          <p:spPr>
            <a:xfrm flipH="false" flipV="false" rot="0">
              <a:off x="0" y="0"/>
              <a:ext cx="24384000" cy="766099"/>
            </a:xfrm>
            <a:custGeom>
              <a:avLst/>
              <a:gdLst/>
              <a:ahLst/>
              <a:cxnLst/>
              <a:rect r="r" b="b" t="t" l="l"/>
              <a:pathLst>
                <a:path h="766099" w="24384000">
                  <a:moveTo>
                    <a:pt x="0" y="0"/>
                  </a:moveTo>
                  <a:lnTo>
                    <a:pt x="24384000" y="0"/>
                  </a:lnTo>
                  <a:lnTo>
                    <a:pt x="24384000" y="766099"/>
                  </a:lnTo>
                  <a:lnTo>
                    <a:pt x="0" y="766099"/>
                  </a:lnTo>
                  <a:close/>
                </a:path>
              </a:pathLst>
            </a:custGeom>
            <a:solidFill>
              <a:srgbClr val="1D96DB"/>
            </a:solidFill>
          </p:spPr>
        </p:sp>
      </p:grpSp>
      <p:sp>
        <p:nvSpPr>
          <p:cNvPr name="Freeform 15" id="15"/>
          <p:cNvSpPr/>
          <p:nvPr/>
        </p:nvSpPr>
        <p:spPr>
          <a:xfrm flipH="false" flipV="false" rot="0">
            <a:off x="16649959" y="9869444"/>
            <a:ext cx="1214195" cy="260500"/>
          </a:xfrm>
          <a:custGeom>
            <a:avLst/>
            <a:gdLst/>
            <a:ahLst/>
            <a:cxnLst/>
            <a:rect r="r" b="b" t="t" l="l"/>
            <a:pathLst>
              <a:path h="260500" w="1214195">
                <a:moveTo>
                  <a:pt x="0" y="0"/>
                </a:moveTo>
                <a:lnTo>
                  <a:pt x="1214195" y="0"/>
                </a:lnTo>
                <a:lnTo>
                  <a:pt x="1214195" y="260500"/>
                </a:lnTo>
                <a:lnTo>
                  <a:pt x="0" y="260500"/>
                </a:lnTo>
                <a:lnTo>
                  <a:pt x="0" y="0"/>
                </a:lnTo>
                <a:close/>
              </a:path>
            </a:pathLst>
          </a:custGeom>
          <a:blipFill>
            <a:blip r:embed="rId6">
              <a:alphaModFix amt="70000"/>
              <a:extLst>
                <a:ext uri="{96DAC541-7B7A-43D3-8B79-37D633B846F1}">
                  <asvg:svgBlip xmlns:asvg="http://schemas.microsoft.com/office/drawing/2016/SVG/main" r:embed="rId7"/>
                </a:ext>
              </a:extLst>
            </a:blip>
            <a:stretch>
              <a:fillRect l="0" t="0" r="0" b="0"/>
            </a:stretch>
          </a:blipFill>
        </p:spPr>
      </p:sp>
      <p:grpSp>
        <p:nvGrpSpPr>
          <p:cNvPr name="Group 16" id="16"/>
          <p:cNvGrpSpPr/>
          <p:nvPr/>
        </p:nvGrpSpPr>
        <p:grpSpPr>
          <a:xfrm rot="0">
            <a:off x="1050810" y="1117646"/>
            <a:ext cx="4361491" cy="472945"/>
            <a:chOff x="0" y="0"/>
            <a:chExt cx="1114292" cy="120830"/>
          </a:xfrm>
        </p:grpSpPr>
        <p:sp>
          <p:nvSpPr>
            <p:cNvPr name="Freeform 17" id="17"/>
            <p:cNvSpPr/>
            <p:nvPr/>
          </p:nvSpPr>
          <p:spPr>
            <a:xfrm flipH="false" flipV="false" rot="0">
              <a:off x="0" y="0"/>
              <a:ext cx="1114292" cy="120830"/>
            </a:xfrm>
            <a:custGeom>
              <a:avLst/>
              <a:gdLst/>
              <a:ahLst/>
              <a:cxnLst/>
              <a:rect r="r" b="b" t="t" l="l"/>
              <a:pathLst>
                <a:path h="120830" w="1114292">
                  <a:moveTo>
                    <a:pt x="17751" y="0"/>
                  </a:moveTo>
                  <a:lnTo>
                    <a:pt x="1096541" y="0"/>
                  </a:lnTo>
                  <a:cubicBezTo>
                    <a:pt x="1106345" y="0"/>
                    <a:pt x="1114292" y="7947"/>
                    <a:pt x="1114292" y="17751"/>
                  </a:cubicBezTo>
                  <a:lnTo>
                    <a:pt x="1114292" y="103079"/>
                  </a:lnTo>
                  <a:cubicBezTo>
                    <a:pt x="1114292" y="107787"/>
                    <a:pt x="1112422" y="112302"/>
                    <a:pt x="1109093" y="115631"/>
                  </a:cubicBezTo>
                  <a:cubicBezTo>
                    <a:pt x="1105764" y="118960"/>
                    <a:pt x="1101249" y="120830"/>
                    <a:pt x="1096541" y="120830"/>
                  </a:cubicBezTo>
                  <a:lnTo>
                    <a:pt x="17751" y="120830"/>
                  </a:lnTo>
                  <a:cubicBezTo>
                    <a:pt x="7947" y="120830"/>
                    <a:pt x="0" y="112883"/>
                    <a:pt x="0" y="103079"/>
                  </a:cubicBezTo>
                  <a:lnTo>
                    <a:pt x="0" y="17751"/>
                  </a:lnTo>
                  <a:cubicBezTo>
                    <a:pt x="0" y="7947"/>
                    <a:pt x="7947" y="0"/>
                    <a:pt x="17751" y="0"/>
                  </a:cubicBezTo>
                  <a:close/>
                </a:path>
              </a:pathLst>
            </a:custGeom>
            <a:solidFill>
              <a:srgbClr val="CAE9FF"/>
            </a:solidFill>
          </p:spPr>
        </p:sp>
        <p:sp>
          <p:nvSpPr>
            <p:cNvPr name="TextBox 18" id="18"/>
            <p:cNvSpPr txBox="true"/>
            <p:nvPr/>
          </p:nvSpPr>
          <p:spPr>
            <a:xfrm>
              <a:off x="0" y="-28575"/>
              <a:ext cx="1114292"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Procesamiento y supervisión de datos</a:t>
              </a:r>
            </a:p>
          </p:txBody>
        </p:sp>
      </p:grpSp>
      <p:grpSp>
        <p:nvGrpSpPr>
          <p:cNvPr name="Group 19" id="19"/>
          <p:cNvGrpSpPr/>
          <p:nvPr/>
        </p:nvGrpSpPr>
        <p:grpSpPr>
          <a:xfrm rot="0">
            <a:off x="1022235" y="6657202"/>
            <a:ext cx="7978076" cy="660354"/>
            <a:chOff x="0" y="0"/>
            <a:chExt cx="10637434" cy="880472"/>
          </a:xfrm>
        </p:grpSpPr>
        <p:sp>
          <p:nvSpPr>
            <p:cNvPr name="TextBox 20" id="20"/>
            <p:cNvSpPr txBox="true"/>
            <p:nvPr/>
          </p:nvSpPr>
          <p:spPr>
            <a:xfrm rot="0">
              <a:off x="513256" y="227511"/>
              <a:ext cx="10124178" cy="415925"/>
            </a:xfrm>
            <a:prstGeom prst="rect">
              <a:avLst/>
            </a:prstGeom>
          </p:spPr>
          <p:txBody>
            <a:bodyPr anchor="t" rtlCol="false" tIns="0" lIns="0" bIns="0" rIns="0">
              <a:spAutoFit/>
            </a:bodyPr>
            <a:lstStyle/>
            <a:p>
              <a:pPr algn="l">
                <a:lnSpc>
                  <a:spcPts val="2400"/>
                </a:lnSpc>
                <a:spcBef>
                  <a:spcPct val="0"/>
                </a:spcBef>
              </a:pPr>
              <a:r>
                <a:rPr lang="en-US" sz="2000">
                  <a:solidFill>
                    <a:srgbClr val="28323A"/>
                  </a:solidFill>
                  <a:latin typeface="Proxima Nova"/>
                  <a:ea typeface="Proxima Nova"/>
                  <a:cs typeface="Proxima Nova"/>
                  <a:sym typeface="Proxima Nova"/>
                </a:rPr>
                <a:t>Configurable a través de la interfaz web o la API</a:t>
              </a:r>
            </a:p>
          </p:txBody>
        </p:sp>
        <p:sp>
          <p:nvSpPr>
            <p:cNvPr name="AutoShape 21" id="21"/>
            <p:cNvSpPr/>
            <p:nvPr/>
          </p:nvSpPr>
          <p:spPr>
            <a:xfrm flipH="true" flipV="true">
              <a:off x="25400" y="0"/>
              <a:ext cx="0" cy="880472"/>
            </a:xfrm>
            <a:prstGeom prst="line">
              <a:avLst/>
            </a:prstGeom>
            <a:ln cap="flat" w="50800">
              <a:solidFill>
                <a:srgbClr val="1090CF"/>
              </a:solidFill>
              <a:prstDash val="solid"/>
              <a:headEnd type="none" len="sm" w="sm"/>
              <a:tailEnd type="none" len="sm" w="sm"/>
            </a:ln>
          </p:spPr>
        </p:sp>
      </p:grpSp>
    </p:spTree>
  </p:cSld>
  <p:clrMapOvr>
    <a:masterClrMapping/>
  </p:clrMapOvr>
  <p:transition spd="slow">
    <p:push dir="l"/>
  </p:transition>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2645"/>
            <a:ext cx="18265520" cy="10274355"/>
          </a:xfrm>
          <a:custGeom>
            <a:avLst/>
            <a:gdLst/>
            <a:ahLst/>
            <a:cxnLst/>
            <a:rect r="r" b="b" t="t" l="l"/>
            <a:pathLst>
              <a:path h="10274355" w="18265520">
                <a:moveTo>
                  <a:pt x="0" y="0"/>
                </a:moveTo>
                <a:lnTo>
                  <a:pt x="18265520" y="0"/>
                </a:lnTo>
                <a:lnTo>
                  <a:pt x="18265520" y="10274355"/>
                </a:lnTo>
                <a:lnTo>
                  <a:pt x="0" y="10274355"/>
                </a:lnTo>
                <a:lnTo>
                  <a:pt x="0" y="0"/>
                </a:lnTo>
                <a:close/>
              </a:path>
            </a:pathLst>
          </a:custGeom>
          <a:blipFill>
            <a:blip r:embed="rId3"/>
            <a:stretch>
              <a:fillRect l="0" t="0" r="0" b="0"/>
            </a:stretch>
          </a:blipFill>
        </p:spPr>
      </p:sp>
      <p:grpSp>
        <p:nvGrpSpPr>
          <p:cNvPr name="Group 3" id="3"/>
          <p:cNvGrpSpPr/>
          <p:nvPr/>
        </p:nvGrpSpPr>
        <p:grpSpPr>
          <a:xfrm rot="0">
            <a:off x="894103" y="5385457"/>
            <a:ext cx="7287209" cy="826300"/>
            <a:chOff x="0" y="0"/>
            <a:chExt cx="9716278" cy="1101733"/>
          </a:xfrm>
        </p:grpSpPr>
        <p:grpSp>
          <p:nvGrpSpPr>
            <p:cNvPr name="Group 4" id="4"/>
            <p:cNvGrpSpPr/>
            <p:nvPr/>
          </p:nvGrpSpPr>
          <p:grpSpPr>
            <a:xfrm rot="0">
              <a:off x="0" y="0"/>
              <a:ext cx="9716278" cy="1101733"/>
              <a:chOff x="0" y="0"/>
              <a:chExt cx="1919265" cy="217626"/>
            </a:xfrm>
          </p:grpSpPr>
          <p:sp>
            <p:nvSpPr>
              <p:cNvPr name="Freeform 5" id="5"/>
              <p:cNvSpPr/>
              <p:nvPr/>
            </p:nvSpPr>
            <p:spPr>
              <a:xfrm flipH="false" flipV="false" rot="0">
                <a:off x="0" y="0"/>
                <a:ext cx="1919265" cy="217626"/>
              </a:xfrm>
              <a:custGeom>
                <a:avLst/>
                <a:gdLst/>
                <a:ahLst/>
                <a:cxnLst/>
                <a:rect r="r" b="b" t="t" l="l"/>
                <a:pathLst>
                  <a:path h="217626" w="1919265">
                    <a:moveTo>
                      <a:pt x="14874" y="0"/>
                    </a:moveTo>
                    <a:lnTo>
                      <a:pt x="1904391" y="0"/>
                    </a:lnTo>
                    <a:cubicBezTo>
                      <a:pt x="1908336" y="0"/>
                      <a:pt x="1912119" y="1567"/>
                      <a:pt x="1914909" y="4356"/>
                    </a:cubicBezTo>
                    <a:cubicBezTo>
                      <a:pt x="1917698" y="7146"/>
                      <a:pt x="1919265" y="10929"/>
                      <a:pt x="1919265" y="14874"/>
                    </a:cubicBezTo>
                    <a:lnTo>
                      <a:pt x="1919265" y="202753"/>
                    </a:lnTo>
                    <a:cubicBezTo>
                      <a:pt x="1919265" y="206697"/>
                      <a:pt x="1917698" y="210481"/>
                      <a:pt x="1914909" y="213270"/>
                    </a:cubicBezTo>
                    <a:cubicBezTo>
                      <a:pt x="1912119" y="216059"/>
                      <a:pt x="1908336" y="217626"/>
                      <a:pt x="1904391" y="217626"/>
                    </a:cubicBezTo>
                    <a:lnTo>
                      <a:pt x="14874" y="217626"/>
                    </a:lnTo>
                    <a:cubicBezTo>
                      <a:pt x="10929" y="217626"/>
                      <a:pt x="7146" y="216059"/>
                      <a:pt x="4356" y="213270"/>
                    </a:cubicBezTo>
                    <a:cubicBezTo>
                      <a:pt x="1567" y="210481"/>
                      <a:pt x="0" y="206697"/>
                      <a:pt x="0" y="202753"/>
                    </a:cubicBezTo>
                    <a:lnTo>
                      <a:pt x="0" y="14874"/>
                    </a:lnTo>
                    <a:cubicBezTo>
                      <a:pt x="0" y="10929"/>
                      <a:pt x="1567" y="7146"/>
                      <a:pt x="4356" y="4356"/>
                    </a:cubicBezTo>
                    <a:cubicBezTo>
                      <a:pt x="7146" y="1567"/>
                      <a:pt x="10929" y="0"/>
                      <a:pt x="14874" y="0"/>
                    </a:cubicBezTo>
                    <a:close/>
                  </a:path>
                </a:pathLst>
              </a:custGeom>
              <a:solidFill>
                <a:srgbClr val="00BFFF"/>
              </a:solidFill>
            </p:spPr>
          </p:sp>
          <p:sp>
            <p:nvSpPr>
              <p:cNvPr name="TextBox 6" id="6"/>
              <p:cNvSpPr txBox="true"/>
              <p:nvPr/>
            </p:nvSpPr>
            <p:spPr>
              <a:xfrm>
                <a:off x="0" y="9525"/>
                <a:ext cx="1919265" cy="208101"/>
              </a:xfrm>
              <a:prstGeom prst="rect">
                <a:avLst/>
              </a:prstGeom>
            </p:spPr>
            <p:txBody>
              <a:bodyPr anchor="ctr" rtlCol="false" tIns="50800" lIns="50800" bIns="50800" rIns="50800"/>
              <a:lstStyle/>
              <a:p>
                <a:pPr algn="ctr">
                  <a:lnSpc>
                    <a:spcPts val="2880"/>
                  </a:lnSpc>
                </a:pPr>
              </a:p>
            </p:txBody>
          </p:sp>
        </p:grpSp>
        <p:sp>
          <p:nvSpPr>
            <p:cNvPr name="TextBox 7" id="7"/>
            <p:cNvSpPr txBox="true"/>
            <p:nvPr/>
          </p:nvSpPr>
          <p:spPr>
            <a:xfrm rot="0">
              <a:off x="487204" y="319092"/>
              <a:ext cx="8479814" cy="473075"/>
            </a:xfrm>
            <a:prstGeom prst="rect">
              <a:avLst/>
            </a:prstGeom>
          </p:spPr>
          <p:txBody>
            <a:bodyPr anchor="t" rtlCol="false" tIns="0" lIns="0" bIns="0" rIns="0">
              <a:spAutoFit/>
            </a:bodyPr>
            <a:lstStyle/>
            <a:p>
              <a:pPr algn="l">
                <a:lnSpc>
                  <a:spcPts val="2880"/>
                </a:lnSpc>
              </a:pPr>
              <a:r>
                <a:rPr lang="en-US" sz="2400" b="true">
                  <a:solidFill>
                    <a:srgbClr val="FEFEFE"/>
                  </a:solidFill>
                  <a:latin typeface="Proxima Nova Bold"/>
                  <a:ea typeface="Proxima Nova Bold"/>
                  <a:cs typeface="Proxima Nova Bold"/>
                  <a:sym typeface="Proxima Nova Bold"/>
                </a:rPr>
                <a:t>API Navixy</a:t>
              </a:r>
            </a:p>
          </p:txBody>
        </p:sp>
      </p:grpSp>
      <p:grpSp>
        <p:nvGrpSpPr>
          <p:cNvPr name="Group 8" id="8"/>
          <p:cNvGrpSpPr/>
          <p:nvPr/>
        </p:nvGrpSpPr>
        <p:grpSpPr>
          <a:xfrm rot="0">
            <a:off x="894103" y="6422356"/>
            <a:ext cx="7287209" cy="826300"/>
            <a:chOff x="0" y="0"/>
            <a:chExt cx="9716278" cy="1101733"/>
          </a:xfrm>
        </p:grpSpPr>
        <p:grpSp>
          <p:nvGrpSpPr>
            <p:cNvPr name="Group 9" id="9"/>
            <p:cNvGrpSpPr/>
            <p:nvPr/>
          </p:nvGrpSpPr>
          <p:grpSpPr>
            <a:xfrm rot="0">
              <a:off x="0" y="0"/>
              <a:ext cx="9716278" cy="1101733"/>
              <a:chOff x="0" y="0"/>
              <a:chExt cx="1919265" cy="217626"/>
            </a:xfrm>
          </p:grpSpPr>
          <p:sp>
            <p:nvSpPr>
              <p:cNvPr name="Freeform 10" id="10"/>
              <p:cNvSpPr/>
              <p:nvPr/>
            </p:nvSpPr>
            <p:spPr>
              <a:xfrm flipH="false" flipV="false" rot="0">
                <a:off x="0" y="0"/>
                <a:ext cx="1919265" cy="217626"/>
              </a:xfrm>
              <a:custGeom>
                <a:avLst/>
                <a:gdLst/>
                <a:ahLst/>
                <a:cxnLst/>
                <a:rect r="r" b="b" t="t" l="l"/>
                <a:pathLst>
                  <a:path h="217626" w="1919265">
                    <a:moveTo>
                      <a:pt x="14874" y="0"/>
                    </a:moveTo>
                    <a:lnTo>
                      <a:pt x="1904391" y="0"/>
                    </a:lnTo>
                    <a:cubicBezTo>
                      <a:pt x="1908336" y="0"/>
                      <a:pt x="1912119" y="1567"/>
                      <a:pt x="1914909" y="4356"/>
                    </a:cubicBezTo>
                    <a:cubicBezTo>
                      <a:pt x="1917698" y="7146"/>
                      <a:pt x="1919265" y="10929"/>
                      <a:pt x="1919265" y="14874"/>
                    </a:cubicBezTo>
                    <a:lnTo>
                      <a:pt x="1919265" y="202753"/>
                    </a:lnTo>
                    <a:cubicBezTo>
                      <a:pt x="1919265" y="206697"/>
                      <a:pt x="1917698" y="210481"/>
                      <a:pt x="1914909" y="213270"/>
                    </a:cubicBezTo>
                    <a:cubicBezTo>
                      <a:pt x="1912119" y="216059"/>
                      <a:pt x="1908336" y="217626"/>
                      <a:pt x="1904391" y="217626"/>
                    </a:cubicBezTo>
                    <a:lnTo>
                      <a:pt x="14874" y="217626"/>
                    </a:lnTo>
                    <a:cubicBezTo>
                      <a:pt x="10929" y="217626"/>
                      <a:pt x="7146" y="216059"/>
                      <a:pt x="4356" y="213270"/>
                    </a:cubicBezTo>
                    <a:cubicBezTo>
                      <a:pt x="1567" y="210481"/>
                      <a:pt x="0" y="206697"/>
                      <a:pt x="0" y="202753"/>
                    </a:cubicBezTo>
                    <a:lnTo>
                      <a:pt x="0" y="14874"/>
                    </a:lnTo>
                    <a:cubicBezTo>
                      <a:pt x="0" y="10929"/>
                      <a:pt x="1567" y="7146"/>
                      <a:pt x="4356" y="4356"/>
                    </a:cubicBezTo>
                    <a:cubicBezTo>
                      <a:pt x="7146" y="1567"/>
                      <a:pt x="10929" y="0"/>
                      <a:pt x="14874" y="0"/>
                    </a:cubicBezTo>
                    <a:close/>
                  </a:path>
                </a:pathLst>
              </a:custGeom>
              <a:solidFill>
                <a:srgbClr val="00BFFF"/>
              </a:solidFill>
            </p:spPr>
          </p:sp>
          <p:sp>
            <p:nvSpPr>
              <p:cNvPr name="TextBox 11" id="11"/>
              <p:cNvSpPr txBox="true"/>
              <p:nvPr/>
            </p:nvSpPr>
            <p:spPr>
              <a:xfrm>
                <a:off x="0" y="9525"/>
                <a:ext cx="1919265" cy="208101"/>
              </a:xfrm>
              <a:prstGeom prst="rect">
                <a:avLst/>
              </a:prstGeom>
            </p:spPr>
            <p:txBody>
              <a:bodyPr anchor="ctr" rtlCol="false" tIns="50800" lIns="50800" bIns="50800" rIns="50800"/>
              <a:lstStyle/>
              <a:p>
                <a:pPr algn="ctr">
                  <a:lnSpc>
                    <a:spcPts val="2880"/>
                  </a:lnSpc>
                </a:pPr>
              </a:p>
            </p:txBody>
          </p:sp>
        </p:grpSp>
        <p:sp>
          <p:nvSpPr>
            <p:cNvPr name="TextBox 12" id="12"/>
            <p:cNvSpPr txBox="true"/>
            <p:nvPr/>
          </p:nvSpPr>
          <p:spPr>
            <a:xfrm rot="0">
              <a:off x="487204" y="319092"/>
              <a:ext cx="8479814" cy="473075"/>
            </a:xfrm>
            <a:prstGeom prst="rect">
              <a:avLst/>
            </a:prstGeom>
          </p:spPr>
          <p:txBody>
            <a:bodyPr anchor="t" rtlCol="false" tIns="0" lIns="0" bIns="0" rIns="0">
              <a:spAutoFit/>
            </a:bodyPr>
            <a:lstStyle/>
            <a:p>
              <a:pPr algn="l">
                <a:lnSpc>
                  <a:spcPts val="2880"/>
                </a:lnSpc>
              </a:pPr>
              <a:r>
                <a:rPr lang="en-US" sz="2400" b="true">
                  <a:solidFill>
                    <a:srgbClr val="FEFEFE"/>
                  </a:solidFill>
                  <a:latin typeface="Proxima Nova Bold"/>
                  <a:ea typeface="Proxima Nova Bold"/>
                  <a:cs typeface="Proxima Nova Bold"/>
                  <a:sym typeface="Proxima Nova Bold"/>
                </a:rPr>
                <a:t>Sandbox de API Navixy en Postman</a:t>
              </a:r>
            </a:p>
          </p:txBody>
        </p:sp>
      </p:grpSp>
      <p:grpSp>
        <p:nvGrpSpPr>
          <p:cNvPr name="Group 13" id="13"/>
          <p:cNvGrpSpPr/>
          <p:nvPr/>
        </p:nvGrpSpPr>
        <p:grpSpPr>
          <a:xfrm rot="0">
            <a:off x="832541" y="7562981"/>
            <a:ext cx="7287209" cy="826300"/>
            <a:chOff x="0" y="0"/>
            <a:chExt cx="9716278" cy="1101733"/>
          </a:xfrm>
        </p:grpSpPr>
        <p:grpSp>
          <p:nvGrpSpPr>
            <p:cNvPr name="Group 14" id="14"/>
            <p:cNvGrpSpPr/>
            <p:nvPr/>
          </p:nvGrpSpPr>
          <p:grpSpPr>
            <a:xfrm rot="0">
              <a:off x="0" y="0"/>
              <a:ext cx="9716278" cy="1101733"/>
              <a:chOff x="0" y="0"/>
              <a:chExt cx="1919265" cy="217626"/>
            </a:xfrm>
          </p:grpSpPr>
          <p:sp>
            <p:nvSpPr>
              <p:cNvPr name="Freeform 15" id="15"/>
              <p:cNvSpPr/>
              <p:nvPr/>
            </p:nvSpPr>
            <p:spPr>
              <a:xfrm flipH="false" flipV="false" rot="0">
                <a:off x="0" y="0"/>
                <a:ext cx="1919265" cy="217626"/>
              </a:xfrm>
              <a:custGeom>
                <a:avLst/>
                <a:gdLst/>
                <a:ahLst/>
                <a:cxnLst/>
                <a:rect r="r" b="b" t="t" l="l"/>
                <a:pathLst>
                  <a:path h="217626" w="1919265">
                    <a:moveTo>
                      <a:pt x="14874" y="0"/>
                    </a:moveTo>
                    <a:lnTo>
                      <a:pt x="1904391" y="0"/>
                    </a:lnTo>
                    <a:cubicBezTo>
                      <a:pt x="1908336" y="0"/>
                      <a:pt x="1912119" y="1567"/>
                      <a:pt x="1914909" y="4356"/>
                    </a:cubicBezTo>
                    <a:cubicBezTo>
                      <a:pt x="1917698" y="7146"/>
                      <a:pt x="1919265" y="10929"/>
                      <a:pt x="1919265" y="14874"/>
                    </a:cubicBezTo>
                    <a:lnTo>
                      <a:pt x="1919265" y="202753"/>
                    </a:lnTo>
                    <a:cubicBezTo>
                      <a:pt x="1919265" y="206697"/>
                      <a:pt x="1917698" y="210481"/>
                      <a:pt x="1914909" y="213270"/>
                    </a:cubicBezTo>
                    <a:cubicBezTo>
                      <a:pt x="1912119" y="216059"/>
                      <a:pt x="1908336" y="217626"/>
                      <a:pt x="1904391" y="217626"/>
                    </a:cubicBezTo>
                    <a:lnTo>
                      <a:pt x="14874" y="217626"/>
                    </a:lnTo>
                    <a:cubicBezTo>
                      <a:pt x="10929" y="217626"/>
                      <a:pt x="7146" y="216059"/>
                      <a:pt x="4356" y="213270"/>
                    </a:cubicBezTo>
                    <a:cubicBezTo>
                      <a:pt x="1567" y="210481"/>
                      <a:pt x="0" y="206697"/>
                      <a:pt x="0" y="202753"/>
                    </a:cubicBezTo>
                    <a:lnTo>
                      <a:pt x="0" y="14874"/>
                    </a:lnTo>
                    <a:cubicBezTo>
                      <a:pt x="0" y="10929"/>
                      <a:pt x="1567" y="7146"/>
                      <a:pt x="4356" y="4356"/>
                    </a:cubicBezTo>
                    <a:cubicBezTo>
                      <a:pt x="7146" y="1567"/>
                      <a:pt x="10929" y="0"/>
                      <a:pt x="14874" y="0"/>
                    </a:cubicBezTo>
                    <a:close/>
                  </a:path>
                </a:pathLst>
              </a:custGeom>
              <a:solidFill>
                <a:srgbClr val="00BFFF"/>
              </a:solidFill>
            </p:spPr>
          </p:sp>
          <p:sp>
            <p:nvSpPr>
              <p:cNvPr name="TextBox 16" id="16"/>
              <p:cNvSpPr txBox="true"/>
              <p:nvPr/>
            </p:nvSpPr>
            <p:spPr>
              <a:xfrm>
                <a:off x="0" y="9525"/>
                <a:ext cx="1919265" cy="208101"/>
              </a:xfrm>
              <a:prstGeom prst="rect">
                <a:avLst/>
              </a:prstGeom>
            </p:spPr>
            <p:txBody>
              <a:bodyPr anchor="ctr" rtlCol="false" tIns="50800" lIns="50800" bIns="50800" rIns="50800"/>
              <a:lstStyle/>
              <a:p>
                <a:pPr algn="ctr">
                  <a:lnSpc>
                    <a:spcPts val="2880"/>
                  </a:lnSpc>
                </a:pPr>
              </a:p>
            </p:txBody>
          </p:sp>
        </p:grpSp>
        <p:sp>
          <p:nvSpPr>
            <p:cNvPr name="TextBox 17" id="17"/>
            <p:cNvSpPr txBox="true"/>
            <p:nvPr/>
          </p:nvSpPr>
          <p:spPr>
            <a:xfrm rot="0">
              <a:off x="487204" y="319092"/>
              <a:ext cx="8479814" cy="473075"/>
            </a:xfrm>
            <a:prstGeom prst="rect">
              <a:avLst/>
            </a:prstGeom>
          </p:spPr>
          <p:txBody>
            <a:bodyPr anchor="t" rtlCol="false" tIns="0" lIns="0" bIns="0" rIns="0">
              <a:spAutoFit/>
            </a:bodyPr>
            <a:lstStyle/>
            <a:p>
              <a:pPr algn="l">
                <a:lnSpc>
                  <a:spcPts val="2880"/>
                </a:lnSpc>
              </a:pPr>
              <a:r>
                <a:rPr lang="en-US" sz="2400" b="true">
                  <a:solidFill>
                    <a:srgbClr val="FEFEFE"/>
                  </a:solidFill>
                  <a:latin typeface="Proxima Nova Bold"/>
                  <a:ea typeface="Proxima Nova Bold"/>
                  <a:cs typeface="Proxima Nova Bold"/>
                  <a:sym typeface="Proxima Nova Bold"/>
                </a:rPr>
                <a:t>SDK de Navixy</a:t>
              </a:r>
            </a:p>
          </p:txBody>
        </p:sp>
      </p:grpSp>
      <p:sp>
        <p:nvSpPr>
          <p:cNvPr name="Freeform 18" id="18"/>
          <p:cNvSpPr/>
          <p:nvPr/>
        </p:nvSpPr>
        <p:spPr>
          <a:xfrm flipH="false" flipV="false" rot="0">
            <a:off x="10586476" y="3269431"/>
            <a:ext cx="10028119" cy="7333062"/>
          </a:xfrm>
          <a:custGeom>
            <a:avLst/>
            <a:gdLst/>
            <a:ahLst/>
            <a:cxnLst/>
            <a:rect r="r" b="b" t="t" l="l"/>
            <a:pathLst>
              <a:path h="7333062" w="10028119">
                <a:moveTo>
                  <a:pt x="0" y="0"/>
                </a:moveTo>
                <a:lnTo>
                  <a:pt x="10028119" y="0"/>
                </a:lnTo>
                <a:lnTo>
                  <a:pt x="10028119" y="7333062"/>
                </a:lnTo>
                <a:lnTo>
                  <a:pt x="0" y="7333062"/>
                </a:lnTo>
                <a:lnTo>
                  <a:pt x="0" y="0"/>
                </a:lnTo>
                <a:close/>
              </a:path>
            </a:pathLst>
          </a:custGeom>
          <a:blipFill>
            <a:blip r:embed="rId4"/>
            <a:stretch>
              <a:fillRect l="0" t="0" r="0" b="0"/>
            </a:stretch>
          </a:blipFill>
        </p:spPr>
      </p:sp>
      <p:grpSp>
        <p:nvGrpSpPr>
          <p:cNvPr name="Group 19" id="19"/>
          <p:cNvGrpSpPr/>
          <p:nvPr/>
        </p:nvGrpSpPr>
        <p:grpSpPr>
          <a:xfrm rot="0">
            <a:off x="200" y="9712389"/>
            <a:ext cx="18288000" cy="574611"/>
            <a:chOff x="0" y="0"/>
            <a:chExt cx="24384000" cy="766148"/>
          </a:xfrm>
        </p:grpSpPr>
        <p:sp>
          <p:nvSpPr>
            <p:cNvPr name="Freeform 20" id="20"/>
            <p:cNvSpPr/>
            <p:nvPr/>
          </p:nvSpPr>
          <p:spPr>
            <a:xfrm flipH="false" flipV="false" rot="0">
              <a:off x="0" y="0"/>
              <a:ext cx="24384000" cy="766099"/>
            </a:xfrm>
            <a:custGeom>
              <a:avLst/>
              <a:gdLst/>
              <a:ahLst/>
              <a:cxnLst/>
              <a:rect r="r" b="b" t="t" l="l"/>
              <a:pathLst>
                <a:path h="766099" w="24384000">
                  <a:moveTo>
                    <a:pt x="0" y="0"/>
                  </a:moveTo>
                  <a:lnTo>
                    <a:pt x="24384000" y="0"/>
                  </a:lnTo>
                  <a:lnTo>
                    <a:pt x="24384000" y="766099"/>
                  </a:lnTo>
                  <a:lnTo>
                    <a:pt x="0" y="766099"/>
                  </a:lnTo>
                  <a:close/>
                </a:path>
              </a:pathLst>
            </a:custGeom>
            <a:solidFill>
              <a:srgbClr val="1D96DB"/>
            </a:solidFill>
          </p:spPr>
        </p:sp>
      </p:grpSp>
      <p:sp>
        <p:nvSpPr>
          <p:cNvPr name="Freeform 21" id="21"/>
          <p:cNvSpPr/>
          <p:nvPr/>
        </p:nvSpPr>
        <p:spPr>
          <a:xfrm flipH="false" flipV="false" rot="0">
            <a:off x="16649959" y="9869444"/>
            <a:ext cx="1214195" cy="260500"/>
          </a:xfrm>
          <a:custGeom>
            <a:avLst/>
            <a:gdLst/>
            <a:ahLst/>
            <a:cxnLst/>
            <a:rect r="r" b="b" t="t" l="l"/>
            <a:pathLst>
              <a:path h="260500" w="1214195">
                <a:moveTo>
                  <a:pt x="0" y="0"/>
                </a:moveTo>
                <a:lnTo>
                  <a:pt x="1214195" y="0"/>
                </a:lnTo>
                <a:lnTo>
                  <a:pt x="1214195" y="260500"/>
                </a:lnTo>
                <a:lnTo>
                  <a:pt x="0" y="260500"/>
                </a:lnTo>
                <a:lnTo>
                  <a:pt x="0" y="0"/>
                </a:lnTo>
                <a:close/>
              </a:path>
            </a:pathLst>
          </a:custGeom>
          <a:blipFill>
            <a:blip r:embed="rId5">
              <a:alphaModFix amt="70000"/>
              <a:extLst>
                <a:ext uri="{96DAC541-7B7A-43D3-8B79-37D633B846F1}">
                  <asvg:svgBlip xmlns:asvg="http://schemas.microsoft.com/office/drawing/2016/SVG/main" r:embed="rId6"/>
                </a:ext>
              </a:extLst>
            </a:blip>
            <a:stretch>
              <a:fillRect l="0" t="0" r="0" b="0"/>
            </a:stretch>
          </a:blipFill>
        </p:spPr>
      </p:sp>
      <p:sp>
        <p:nvSpPr>
          <p:cNvPr name="TextBox 22" id="22"/>
          <p:cNvSpPr txBox="true"/>
          <p:nvPr/>
        </p:nvSpPr>
        <p:spPr>
          <a:xfrm rot="0">
            <a:off x="1028700" y="2639269"/>
            <a:ext cx="7462626" cy="1157097"/>
          </a:xfrm>
          <a:prstGeom prst="rect">
            <a:avLst/>
          </a:prstGeom>
        </p:spPr>
        <p:txBody>
          <a:bodyPr anchor="t" rtlCol="false" tIns="0" lIns="0" bIns="0" rIns="0">
            <a:spAutoFit/>
          </a:bodyPr>
          <a:lstStyle/>
          <a:p>
            <a:pPr algn="l">
              <a:lnSpc>
                <a:spcPts val="3144"/>
              </a:lnSpc>
            </a:pPr>
            <a:r>
              <a:rPr lang="en-US" sz="2400">
                <a:solidFill>
                  <a:srgbClr val="FEFEFE"/>
                </a:solidFill>
                <a:latin typeface="Proxima Nova"/>
                <a:ea typeface="Proxima Nova"/>
                <a:cs typeface="Proxima Nova"/>
                <a:sym typeface="Proxima Nova"/>
              </a:rPr>
              <a:t>Trabaje eficientemente con datos telemáticos a través de varias plataformas con las robustas herramientas </a:t>
            </a:r>
          </a:p>
          <a:p>
            <a:pPr algn="l">
              <a:lnSpc>
                <a:spcPts val="3144"/>
              </a:lnSpc>
            </a:pPr>
            <a:r>
              <a:rPr lang="en-US" sz="2400">
                <a:solidFill>
                  <a:srgbClr val="FEFEFE"/>
                </a:solidFill>
                <a:latin typeface="Proxima Nova"/>
                <a:ea typeface="Proxima Nova"/>
                <a:cs typeface="Proxima Nova"/>
                <a:sym typeface="Proxima Nova"/>
              </a:rPr>
              <a:t>de Navixy para una perfecta integración de datos.</a:t>
            </a:r>
          </a:p>
        </p:txBody>
      </p:sp>
      <p:sp>
        <p:nvSpPr>
          <p:cNvPr name="TextBox 23" id="23"/>
          <p:cNvSpPr txBox="true"/>
          <p:nvPr/>
        </p:nvSpPr>
        <p:spPr>
          <a:xfrm rot="0">
            <a:off x="1028700" y="1744315"/>
            <a:ext cx="6054275" cy="714375"/>
          </a:xfrm>
          <a:prstGeom prst="rect">
            <a:avLst/>
          </a:prstGeom>
        </p:spPr>
        <p:txBody>
          <a:bodyPr anchor="t" rtlCol="false" tIns="0" lIns="0" bIns="0" rIns="0">
            <a:spAutoFit/>
          </a:bodyPr>
          <a:lstStyle/>
          <a:p>
            <a:pPr algn="l">
              <a:lnSpc>
                <a:spcPts val="5759"/>
              </a:lnSpc>
              <a:spcBef>
                <a:spcPct val="0"/>
              </a:spcBef>
            </a:pPr>
            <a:r>
              <a:rPr lang="en-US" b="true" sz="4800">
                <a:solidFill>
                  <a:srgbClr val="FEFEFE"/>
                </a:solidFill>
                <a:latin typeface="Proxima Nova Bold"/>
                <a:ea typeface="Proxima Nova Bold"/>
                <a:cs typeface="Proxima Nova Bold"/>
                <a:sym typeface="Proxima Nova Bold"/>
              </a:rPr>
              <a:t>Integración de datos</a:t>
            </a:r>
          </a:p>
        </p:txBody>
      </p:sp>
      <p:grpSp>
        <p:nvGrpSpPr>
          <p:cNvPr name="Group 24" id="24"/>
          <p:cNvGrpSpPr/>
          <p:nvPr/>
        </p:nvGrpSpPr>
        <p:grpSpPr>
          <a:xfrm rot="0">
            <a:off x="894103" y="4248102"/>
            <a:ext cx="7164083" cy="826300"/>
            <a:chOff x="0" y="0"/>
            <a:chExt cx="9552111" cy="1101733"/>
          </a:xfrm>
        </p:grpSpPr>
        <p:grpSp>
          <p:nvGrpSpPr>
            <p:cNvPr name="Group 25" id="25"/>
            <p:cNvGrpSpPr/>
            <p:nvPr/>
          </p:nvGrpSpPr>
          <p:grpSpPr>
            <a:xfrm rot="0">
              <a:off x="0" y="0"/>
              <a:ext cx="9552111" cy="1101733"/>
              <a:chOff x="0" y="0"/>
              <a:chExt cx="1886837" cy="217626"/>
            </a:xfrm>
          </p:grpSpPr>
          <p:sp>
            <p:nvSpPr>
              <p:cNvPr name="Freeform 26" id="26"/>
              <p:cNvSpPr/>
              <p:nvPr/>
            </p:nvSpPr>
            <p:spPr>
              <a:xfrm flipH="false" flipV="false" rot="0">
                <a:off x="0" y="0"/>
                <a:ext cx="1886837" cy="217626"/>
              </a:xfrm>
              <a:custGeom>
                <a:avLst/>
                <a:gdLst/>
                <a:ahLst/>
                <a:cxnLst/>
                <a:rect r="r" b="b" t="t" l="l"/>
                <a:pathLst>
                  <a:path h="217626" w="1886837">
                    <a:moveTo>
                      <a:pt x="15129" y="0"/>
                    </a:moveTo>
                    <a:lnTo>
                      <a:pt x="1871708" y="0"/>
                    </a:lnTo>
                    <a:cubicBezTo>
                      <a:pt x="1880063" y="0"/>
                      <a:pt x="1886837" y="6774"/>
                      <a:pt x="1886837" y="15129"/>
                    </a:cubicBezTo>
                    <a:lnTo>
                      <a:pt x="1886837" y="202497"/>
                    </a:lnTo>
                    <a:cubicBezTo>
                      <a:pt x="1886837" y="210853"/>
                      <a:pt x="1880063" y="217626"/>
                      <a:pt x="1871708" y="217626"/>
                    </a:cubicBezTo>
                    <a:lnTo>
                      <a:pt x="15129" y="217626"/>
                    </a:lnTo>
                    <a:cubicBezTo>
                      <a:pt x="6774" y="217626"/>
                      <a:pt x="0" y="210853"/>
                      <a:pt x="0" y="202497"/>
                    </a:cubicBezTo>
                    <a:lnTo>
                      <a:pt x="0" y="15129"/>
                    </a:lnTo>
                    <a:cubicBezTo>
                      <a:pt x="0" y="6774"/>
                      <a:pt x="6774" y="0"/>
                      <a:pt x="15129" y="0"/>
                    </a:cubicBezTo>
                    <a:close/>
                  </a:path>
                </a:pathLst>
              </a:custGeom>
              <a:solidFill>
                <a:srgbClr val="00BFFF"/>
              </a:solidFill>
            </p:spPr>
          </p:sp>
          <p:sp>
            <p:nvSpPr>
              <p:cNvPr name="TextBox 27" id="27"/>
              <p:cNvSpPr txBox="true"/>
              <p:nvPr/>
            </p:nvSpPr>
            <p:spPr>
              <a:xfrm>
                <a:off x="0" y="9525"/>
                <a:ext cx="1886837" cy="208101"/>
              </a:xfrm>
              <a:prstGeom prst="rect">
                <a:avLst/>
              </a:prstGeom>
            </p:spPr>
            <p:txBody>
              <a:bodyPr anchor="ctr" rtlCol="false" tIns="50800" lIns="50800" bIns="50800" rIns="50800"/>
              <a:lstStyle/>
              <a:p>
                <a:pPr algn="ctr">
                  <a:lnSpc>
                    <a:spcPts val="2880"/>
                  </a:lnSpc>
                </a:pPr>
              </a:p>
            </p:txBody>
          </p:sp>
        </p:grpSp>
        <p:sp>
          <p:nvSpPr>
            <p:cNvPr name="TextBox 28" id="28"/>
            <p:cNvSpPr txBox="true"/>
            <p:nvPr/>
          </p:nvSpPr>
          <p:spPr>
            <a:xfrm rot="0">
              <a:off x="478972" y="319092"/>
              <a:ext cx="8336538" cy="473075"/>
            </a:xfrm>
            <a:prstGeom prst="rect">
              <a:avLst/>
            </a:prstGeom>
          </p:spPr>
          <p:txBody>
            <a:bodyPr anchor="t" rtlCol="false" tIns="0" lIns="0" bIns="0" rIns="0">
              <a:spAutoFit/>
            </a:bodyPr>
            <a:lstStyle/>
            <a:p>
              <a:pPr algn="l">
                <a:lnSpc>
                  <a:spcPts val="2880"/>
                </a:lnSpc>
              </a:pPr>
              <a:r>
                <a:rPr lang="en-US" sz="2400" b="true">
                  <a:solidFill>
                    <a:srgbClr val="FEFEFE"/>
                  </a:solidFill>
                  <a:latin typeface="Proxima Nova Bold"/>
                  <a:ea typeface="Proxima Nova Bold"/>
                  <a:cs typeface="Proxima Nova Bold"/>
                  <a:sym typeface="Proxima Nova Bold"/>
                </a:rPr>
                <a:t>        IoT Query</a:t>
              </a:r>
            </a:p>
          </p:txBody>
        </p:sp>
      </p:grpSp>
      <p:sp>
        <p:nvSpPr>
          <p:cNvPr name="Freeform 29" id="29"/>
          <p:cNvSpPr/>
          <p:nvPr/>
        </p:nvSpPr>
        <p:spPr>
          <a:xfrm flipH="false" flipV="false" rot="0">
            <a:off x="1236278" y="4345866"/>
            <a:ext cx="737273" cy="737273"/>
          </a:xfrm>
          <a:custGeom>
            <a:avLst/>
            <a:gdLst/>
            <a:ahLst/>
            <a:cxnLst/>
            <a:rect r="r" b="b" t="t" l="l"/>
            <a:pathLst>
              <a:path h="737273" w="737273">
                <a:moveTo>
                  <a:pt x="0" y="0"/>
                </a:moveTo>
                <a:lnTo>
                  <a:pt x="737273" y="0"/>
                </a:lnTo>
                <a:lnTo>
                  <a:pt x="737273" y="737273"/>
                </a:lnTo>
                <a:lnTo>
                  <a:pt x="0" y="737273"/>
                </a:lnTo>
                <a:lnTo>
                  <a:pt x="0" y="0"/>
                </a:lnTo>
                <a:close/>
              </a:path>
            </a:pathLst>
          </a:custGeom>
          <a:blipFill>
            <a:blip r:embed="rId7"/>
            <a:stretch>
              <a:fillRect l="0" t="0" r="0" b="0"/>
            </a:stretch>
          </a:blipFill>
        </p:spPr>
      </p:sp>
    </p:spTree>
  </p:cSld>
  <p:clrMapOvr>
    <a:masterClrMapping/>
  </p:clrMapOvr>
  <p:transition spd="slow">
    <p:push dir="l"/>
  </p:transition>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00" y="0"/>
            <a:ext cx="18288200" cy="10287000"/>
          </a:xfrm>
          <a:custGeom>
            <a:avLst/>
            <a:gdLst/>
            <a:ahLst/>
            <a:cxnLst/>
            <a:rect r="r" b="b" t="t" l="l"/>
            <a:pathLst>
              <a:path h="10287000" w="18288200">
                <a:moveTo>
                  <a:pt x="0" y="0"/>
                </a:moveTo>
                <a:lnTo>
                  <a:pt x="18288200" y="0"/>
                </a:lnTo>
                <a:lnTo>
                  <a:pt x="18288200" y="10287000"/>
                </a:lnTo>
                <a:lnTo>
                  <a:pt x="0" y="10287000"/>
                </a:lnTo>
                <a:lnTo>
                  <a:pt x="0" y="0"/>
                </a:lnTo>
                <a:close/>
              </a:path>
            </a:pathLst>
          </a:custGeom>
          <a:blipFill>
            <a:blip r:embed="rId3"/>
            <a:stretch>
              <a:fillRect l="0" t="0" r="-1221" b="-1222"/>
            </a:stretch>
          </a:blipFill>
        </p:spPr>
      </p:sp>
      <p:grpSp>
        <p:nvGrpSpPr>
          <p:cNvPr name="Group 3" id="3"/>
          <p:cNvGrpSpPr/>
          <p:nvPr/>
        </p:nvGrpSpPr>
        <p:grpSpPr>
          <a:xfrm rot="0">
            <a:off x="1028700" y="966570"/>
            <a:ext cx="2533204" cy="472945"/>
            <a:chOff x="0" y="0"/>
            <a:chExt cx="647194" cy="120830"/>
          </a:xfrm>
        </p:grpSpPr>
        <p:sp>
          <p:nvSpPr>
            <p:cNvPr name="Freeform 4" id="4"/>
            <p:cNvSpPr/>
            <p:nvPr/>
          </p:nvSpPr>
          <p:spPr>
            <a:xfrm flipH="false" flipV="false" rot="0">
              <a:off x="0" y="0"/>
              <a:ext cx="647194" cy="120830"/>
            </a:xfrm>
            <a:custGeom>
              <a:avLst/>
              <a:gdLst/>
              <a:ahLst/>
              <a:cxnLst/>
              <a:rect r="r" b="b" t="t" l="l"/>
              <a:pathLst>
                <a:path h="120830" w="647194">
                  <a:moveTo>
                    <a:pt x="30562" y="0"/>
                  </a:moveTo>
                  <a:lnTo>
                    <a:pt x="616632" y="0"/>
                  </a:lnTo>
                  <a:cubicBezTo>
                    <a:pt x="624737" y="0"/>
                    <a:pt x="632511" y="3220"/>
                    <a:pt x="638242" y="8951"/>
                  </a:cubicBezTo>
                  <a:cubicBezTo>
                    <a:pt x="643974" y="14683"/>
                    <a:pt x="647194" y="22456"/>
                    <a:pt x="647194" y="30562"/>
                  </a:cubicBezTo>
                  <a:lnTo>
                    <a:pt x="647194" y="90268"/>
                  </a:lnTo>
                  <a:cubicBezTo>
                    <a:pt x="647194" y="98374"/>
                    <a:pt x="643974" y="106147"/>
                    <a:pt x="638242" y="111879"/>
                  </a:cubicBezTo>
                  <a:cubicBezTo>
                    <a:pt x="632511" y="117610"/>
                    <a:pt x="624737" y="120830"/>
                    <a:pt x="616632" y="120830"/>
                  </a:cubicBezTo>
                  <a:lnTo>
                    <a:pt x="30562" y="120830"/>
                  </a:lnTo>
                  <a:cubicBezTo>
                    <a:pt x="22456" y="120830"/>
                    <a:pt x="14683" y="117610"/>
                    <a:pt x="8951" y="111879"/>
                  </a:cubicBezTo>
                  <a:cubicBezTo>
                    <a:pt x="3220" y="106147"/>
                    <a:pt x="0" y="98374"/>
                    <a:pt x="0" y="90268"/>
                  </a:cubicBezTo>
                  <a:lnTo>
                    <a:pt x="0" y="30562"/>
                  </a:lnTo>
                  <a:cubicBezTo>
                    <a:pt x="0" y="22456"/>
                    <a:pt x="3220" y="14683"/>
                    <a:pt x="8951" y="8951"/>
                  </a:cubicBezTo>
                  <a:cubicBezTo>
                    <a:pt x="14683" y="3220"/>
                    <a:pt x="22456" y="0"/>
                    <a:pt x="30562" y="0"/>
                  </a:cubicBezTo>
                  <a:close/>
                </a:path>
              </a:pathLst>
            </a:custGeom>
            <a:solidFill>
              <a:srgbClr val="CAE9FF"/>
            </a:solidFill>
          </p:spPr>
        </p:sp>
        <p:sp>
          <p:nvSpPr>
            <p:cNvPr name="TextBox 5" id="5"/>
            <p:cNvSpPr txBox="true"/>
            <p:nvPr/>
          </p:nvSpPr>
          <p:spPr>
            <a:xfrm>
              <a:off x="0" y="-28575"/>
              <a:ext cx="647194"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Integración de datos</a:t>
              </a:r>
            </a:p>
          </p:txBody>
        </p:sp>
      </p:grpSp>
      <p:sp>
        <p:nvSpPr>
          <p:cNvPr name="TextBox 6" id="6"/>
          <p:cNvSpPr txBox="true"/>
          <p:nvPr/>
        </p:nvSpPr>
        <p:spPr>
          <a:xfrm rot="0">
            <a:off x="1028700" y="1744315"/>
            <a:ext cx="8714531" cy="714375"/>
          </a:xfrm>
          <a:prstGeom prst="rect">
            <a:avLst/>
          </a:prstGeom>
        </p:spPr>
        <p:txBody>
          <a:bodyPr anchor="t" rtlCol="false" tIns="0" lIns="0" bIns="0" rIns="0">
            <a:spAutoFit/>
          </a:bodyPr>
          <a:lstStyle/>
          <a:p>
            <a:pPr algn="l">
              <a:lnSpc>
                <a:spcPts val="5759"/>
              </a:lnSpc>
              <a:spcBef>
                <a:spcPct val="0"/>
              </a:spcBef>
            </a:pPr>
            <a:r>
              <a:rPr lang="en-US" b="true" sz="4800">
                <a:solidFill>
                  <a:srgbClr val="28323A"/>
                </a:solidFill>
                <a:latin typeface="Proxima Nova Bold"/>
                <a:ea typeface="Proxima Nova Bold"/>
                <a:cs typeface="Proxima Nova Bold"/>
                <a:sym typeface="Proxima Nova Bold"/>
              </a:rPr>
              <a:t>Navixy Repository</a:t>
            </a:r>
          </a:p>
        </p:txBody>
      </p:sp>
      <p:sp>
        <p:nvSpPr>
          <p:cNvPr name="TextBox 7" id="7"/>
          <p:cNvSpPr txBox="true"/>
          <p:nvPr/>
        </p:nvSpPr>
        <p:spPr>
          <a:xfrm rot="0">
            <a:off x="1038225" y="2572594"/>
            <a:ext cx="7354029" cy="1076325"/>
          </a:xfrm>
          <a:prstGeom prst="rect">
            <a:avLst/>
          </a:prstGeom>
        </p:spPr>
        <p:txBody>
          <a:bodyPr anchor="t" rtlCol="false" tIns="0" lIns="0" bIns="0" rIns="0">
            <a:spAutoFit/>
          </a:bodyPr>
          <a:lstStyle/>
          <a:p>
            <a:pPr algn="l">
              <a:lnSpc>
                <a:spcPts val="2880"/>
              </a:lnSpc>
              <a:spcBef>
                <a:spcPct val="0"/>
              </a:spcBef>
            </a:pPr>
            <a:r>
              <a:rPr lang="en-US" sz="2400">
                <a:solidFill>
                  <a:srgbClr val="28323A"/>
                </a:solidFill>
                <a:latin typeface="Proxima Nova"/>
                <a:ea typeface="Proxima Nova"/>
                <a:cs typeface="Proxima Nova"/>
                <a:sym typeface="Proxima Nova"/>
              </a:rPr>
              <a:t>Navixy Repository es un sistema de alto rendimiento basado en PostgreSQL, diseñado para el modelado unificado de datos</a:t>
            </a:r>
            <a:r>
              <a:rPr lang="en-US" sz="2400" u="none">
                <a:solidFill>
                  <a:srgbClr val="28323A"/>
                </a:solidFill>
                <a:latin typeface="Proxima Nova"/>
                <a:ea typeface="Proxima Nova"/>
                <a:cs typeface="Proxima Nova"/>
                <a:sym typeface="Proxima Nova"/>
              </a:rPr>
              <a:t> de </a:t>
            </a:r>
            <a:r>
              <a:rPr lang="en-US" sz="2400">
                <a:solidFill>
                  <a:srgbClr val="28323A"/>
                </a:solidFill>
                <a:latin typeface="Proxima Nova"/>
                <a:ea typeface="Proxima Nova"/>
                <a:cs typeface="Proxima Nova"/>
                <a:sym typeface="Proxima Nova"/>
              </a:rPr>
              <a:t>negoc</a:t>
            </a:r>
            <a:r>
              <a:rPr lang="en-US" sz="2400" u="none">
                <a:solidFill>
                  <a:srgbClr val="28323A"/>
                </a:solidFill>
                <a:latin typeface="Proxima Nova"/>
                <a:ea typeface="Proxima Nova"/>
                <a:cs typeface="Proxima Nova"/>
                <a:sym typeface="Proxima Nova"/>
              </a:rPr>
              <a:t>i</a:t>
            </a:r>
            <a:r>
              <a:rPr lang="en-US" sz="2400">
                <a:solidFill>
                  <a:srgbClr val="28323A"/>
                </a:solidFill>
                <a:latin typeface="Proxima Nova"/>
                <a:ea typeface="Proxima Nova"/>
                <a:cs typeface="Proxima Nova"/>
                <a:sym typeface="Proxima Nova"/>
              </a:rPr>
              <a:t>o.</a:t>
            </a:r>
          </a:p>
        </p:txBody>
      </p:sp>
      <p:grpSp>
        <p:nvGrpSpPr>
          <p:cNvPr name="Group 8" id="8"/>
          <p:cNvGrpSpPr/>
          <p:nvPr/>
        </p:nvGrpSpPr>
        <p:grpSpPr>
          <a:xfrm rot="0">
            <a:off x="1069860" y="4412766"/>
            <a:ext cx="7765210" cy="1219200"/>
            <a:chOff x="0" y="0"/>
            <a:chExt cx="10353614" cy="1625600"/>
          </a:xfrm>
        </p:grpSpPr>
        <p:sp>
          <p:nvSpPr>
            <p:cNvPr name="TextBox 9" id="9"/>
            <p:cNvSpPr txBox="true"/>
            <p:nvPr/>
          </p:nvSpPr>
          <p:spPr>
            <a:xfrm rot="0">
              <a:off x="474391" y="-9525"/>
              <a:ext cx="9879223" cy="1635125"/>
            </a:xfrm>
            <a:prstGeom prst="rect">
              <a:avLst/>
            </a:prstGeom>
          </p:spPr>
          <p:txBody>
            <a:bodyPr anchor="t" rtlCol="false" tIns="0" lIns="0" bIns="0" rIns="0">
              <a:spAutoFit/>
            </a:bodyPr>
            <a:lstStyle/>
            <a:p>
              <a:pPr algn="l">
                <a:lnSpc>
                  <a:spcPts val="2400"/>
                </a:lnSpc>
              </a:pPr>
              <a:r>
                <a:rPr lang="en-US" sz="2000">
                  <a:solidFill>
                    <a:srgbClr val="737373"/>
                  </a:solidFill>
                  <a:latin typeface="Proxima Nova"/>
                  <a:ea typeface="Proxima Nova"/>
                  <a:cs typeface="Proxima Nova"/>
                  <a:sym typeface="Proxima Nova"/>
                </a:rPr>
                <a:t>A través de una API REST, los equipos técnicos pueden definir entidades personalizadas —como camiones, geocercas, departamentos o grupos— y asociarlas con entradas de sensores, límites espaciales y relaciones entre entidades.</a:t>
              </a:r>
            </a:p>
          </p:txBody>
        </p:sp>
        <p:grpSp>
          <p:nvGrpSpPr>
            <p:cNvPr name="Group 10" id="10"/>
            <p:cNvGrpSpPr/>
            <p:nvPr/>
          </p:nvGrpSpPr>
          <p:grpSpPr>
            <a:xfrm rot="5410475">
              <a:off x="-20498" y="78282"/>
              <a:ext cx="336158" cy="294138"/>
              <a:chOff x="0" y="0"/>
              <a:chExt cx="812800" cy="711200"/>
            </a:xfrm>
          </p:grpSpPr>
          <p:sp>
            <p:nvSpPr>
              <p:cNvPr name="Freeform 11" id="11"/>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1090CF"/>
              </a:solidFill>
            </p:spPr>
          </p:sp>
          <p:sp>
            <p:nvSpPr>
              <p:cNvPr name="TextBox 12" id="12"/>
              <p:cNvSpPr txBox="true"/>
              <p:nvPr/>
            </p:nvSpPr>
            <p:spPr>
              <a:xfrm>
                <a:off x="127000" y="320675"/>
                <a:ext cx="558800" cy="339725"/>
              </a:xfrm>
              <a:prstGeom prst="rect">
                <a:avLst/>
              </a:prstGeom>
            </p:spPr>
            <p:txBody>
              <a:bodyPr anchor="ctr" rtlCol="false" tIns="56338" lIns="56338" bIns="56338" rIns="56338"/>
              <a:lstStyle/>
              <a:p>
                <a:pPr algn="ctr">
                  <a:lnSpc>
                    <a:spcPts val="2399"/>
                  </a:lnSpc>
                </a:pPr>
              </a:p>
            </p:txBody>
          </p:sp>
        </p:grpSp>
      </p:grpSp>
      <p:grpSp>
        <p:nvGrpSpPr>
          <p:cNvPr name="Group 13" id="13"/>
          <p:cNvGrpSpPr/>
          <p:nvPr/>
        </p:nvGrpSpPr>
        <p:grpSpPr>
          <a:xfrm rot="0">
            <a:off x="1069860" y="6032016"/>
            <a:ext cx="7765210" cy="2133600"/>
            <a:chOff x="0" y="0"/>
            <a:chExt cx="10353614" cy="2844800"/>
          </a:xfrm>
        </p:grpSpPr>
        <p:sp>
          <p:nvSpPr>
            <p:cNvPr name="TextBox 14" id="14"/>
            <p:cNvSpPr txBox="true"/>
            <p:nvPr/>
          </p:nvSpPr>
          <p:spPr>
            <a:xfrm rot="0">
              <a:off x="441339" y="-9525"/>
              <a:ext cx="9912275" cy="2854325"/>
            </a:xfrm>
            <a:prstGeom prst="rect">
              <a:avLst/>
            </a:prstGeom>
          </p:spPr>
          <p:txBody>
            <a:bodyPr anchor="t" rtlCol="false" tIns="0" lIns="0" bIns="0" rIns="0">
              <a:spAutoFit/>
            </a:bodyPr>
            <a:lstStyle/>
            <a:p>
              <a:pPr algn="l">
                <a:lnSpc>
                  <a:spcPts val="2400"/>
                </a:lnSpc>
              </a:pPr>
              <a:r>
                <a:rPr lang="en-US" sz="2000" b="true">
                  <a:solidFill>
                    <a:srgbClr val="737373"/>
                  </a:solidFill>
                  <a:latin typeface="Proxima Nova Bold"/>
                  <a:ea typeface="Proxima Nova Bold"/>
                  <a:cs typeface="Proxima Nova Bold"/>
                  <a:sym typeface="Proxima Nova Bold"/>
                </a:rPr>
                <a:t>Navixy Repository </a:t>
              </a:r>
              <a:r>
                <a:rPr lang="en-US" sz="2000">
                  <a:solidFill>
                    <a:srgbClr val="737373"/>
                  </a:solidFill>
                  <a:latin typeface="Proxima Nova"/>
                  <a:ea typeface="Proxima Nova"/>
                  <a:cs typeface="Proxima Nova"/>
                  <a:sym typeface="Proxima Nova"/>
                </a:rPr>
                <a:t>permite a las organizaciones crear un gemelo digital de sus operaciones mediante un modelo de datos estructurado y escalable. Las entidades del mundo real —vehículos, geocercas, técnicos o contenedores — no se representan como etiquetas estáticas, sino como objetos dinámicos, ricamente descritos y vinculados directamente a datos telemáticos en tiempo real.</a:t>
              </a:r>
            </a:p>
          </p:txBody>
        </p:sp>
        <p:grpSp>
          <p:nvGrpSpPr>
            <p:cNvPr name="Group 15" id="15"/>
            <p:cNvGrpSpPr/>
            <p:nvPr/>
          </p:nvGrpSpPr>
          <p:grpSpPr>
            <a:xfrm rot="5410475">
              <a:off x="-30781" y="88564"/>
              <a:ext cx="336158" cy="273574"/>
              <a:chOff x="0" y="0"/>
              <a:chExt cx="812800" cy="661477"/>
            </a:xfrm>
          </p:grpSpPr>
          <p:sp>
            <p:nvSpPr>
              <p:cNvPr name="Freeform 16" id="16"/>
              <p:cNvSpPr/>
              <p:nvPr/>
            </p:nvSpPr>
            <p:spPr>
              <a:xfrm flipH="false" flipV="false" rot="0">
                <a:off x="0" y="0"/>
                <a:ext cx="812800" cy="661477"/>
              </a:xfrm>
              <a:custGeom>
                <a:avLst/>
                <a:gdLst/>
                <a:ahLst/>
                <a:cxnLst/>
                <a:rect r="r" b="b" t="t" l="l"/>
                <a:pathLst>
                  <a:path h="661477" w="812800">
                    <a:moveTo>
                      <a:pt x="406400" y="0"/>
                    </a:moveTo>
                    <a:lnTo>
                      <a:pt x="812800" y="661477"/>
                    </a:lnTo>
                    <a:lnTo>
                      <a:pt x="0" y="661477"/>
                    </a:lnTo>
                    <a:lnTo>
                      <a:pt x="406400" y="0"/>
                    </a:lnTo>
                    <a:close/>
                  </a:path>
                </a:pathLst>
              </a:custGeom>
              <a:solidFill>
                <a:srgbClr val="1090CF"/>
              </a:solidFill>
            </p:spPr>
          </p:sp>
          <p:sp>
            <p:nvSpPr>
              <p:cNvPr name="TextBox 17" id="17"/>
              <p:cNvSpPr txBox="true"/>
              <p:nvPr/>
            </p:nvSpPr>
            <p:spPr>
              <a:xfrm>
                <a:off x="127000" y="297589"/>
                <a:ext cx="558800" cy="316639"/>
              </a:xfrm>
              <a:prstGeom prst="rect">
                <a:avLst/>
              </a:prstGeom>
            </p:spPr>
            <p:txBody>
              <a:bodyPr anchor="ctr" rtlCol="false" tIns="56338" lIns="56338" bIns="56338" rIns="56338"/>
              <a:lstStyle/>
              <a:p>
                <a:pPr algn="ctr">
                  <a:lnSpc>
                    <a:spcPts val="2399"/>
                  </a:lnSpc>
                </a:pPr>
              </a:p>
            </p:txBody>
          </p:sp>
        </p:grpSp>
      </p:grpSp>
      <p:grpSp>
        <p:nvGrpSpPr>
          <p:cNvPr name="Group 18" id="18"/>
          <p:cNvGrpSpPr/>
          <p:nvPr/>
        </p:nvGrpSpPr>
        <p:grpSpPr>
          <a:xfrm rot="0">
            <a:off x="200" y="9712389"/>
            <a:ext cx="18288000" cy="574611"/>
            <a:chOff x="0" y="0"/>
            <a:chExt cx="24384000" cy="766148"/>
          </a:xfrm>
        </p:grpSpPr>
        <p:grpSp>
          <p:nvGrpSpPr>
            <p:cNvPr name="Group 19" id="19"/>
            <p:cNvGrpSpPr/>
            <p:nvPr/>
          </p:nvGrpSpPr>
          <p:grpSpPr>
            <a:xfrm rot="0">
              <a:off x="0" y="0"/>
              <a:ext cx="24384000" cy="766148"/>
              <a:chOff x="0" y="0"/>
              <a:chExt cx="24384000" cy="766148"/>
            </a:xfrm>
          </p:grpSpPr>
          <p:sp>
            <p:nvSpPr>
              <p:cNvPr name="Freeform 20" id="20"/>
              <p:cNvSpPr/>
              <p:nvPr/>
            </p:nvSpPr>
            <p:spPr>
              <a:xfrm flipH="false" flipV="false" rot="0">
                <a:off x="0" y="0"/>
                <a:ext cx="24384000" cy="766099"/>
              </a:xfrm>
              <a:custGeom>
                <a:avLst/>
                <a:gdLst/>
                <a:ahLst/>
                <a:cxnLst/>
                <a:rect r="r" b="b" t="t" l="l"/>
                <a:pathLst>
                  <a:path h="766099" w="24384000">
                    <a:moveTo>
                      <a:pt x="0" y="0"/>
                    </a:moveTo>
                    <a:lnTo>
                      <a:pt x="24384000" y="0"/>
                    </a:lnTo>
                    <a:lnTo>
                      <a:pt x="24384000" y="766099"/>
                    </a:lnTo>
                    <a:lnTo>
                      <a:pt x="0" y="766099"/>
                    </a:lnTo>
                    <a:close/>
                  </a:path>
                </a:pathLst>
              </a:custGeom>
              <a:solidFill>
                <a:srgbClr val="1D96DB"/>
              </a:solidFill>
            </p:spPr>
          </p:sp>
        </p:grpSp>
        <p:sp>
          <p:nvSpPr>
            <p:cNvPr name="Freeform 21" id="21"/>
            <p:cNvSpPr/>
            <p:nvPr/>
          </p:nvSpPr>
          <p:spPr>
            <a:xfrm flipH="false" flipV="false" rot="0">
              <a:off x="22199679" y="209408"/>
              <a:ext cx="1618927" cy="347333"/>
            </a:xfrm>
            <a:custGeom>
              <a:avLst/>
              <a:gdLst/>
              <a:ahLst/>
              <a:cxnLst/>
              <a:rect r="r" b="b" t="t" l="l"/>
              <a:pathLst>
                <a:path h="347333" w="1618927">
                  <a:moveTo>
                    <a:pt x="0" y="0"/>
                  </a:moveTo>
                  <a:lnTo>
                    <a:pt x="1618926" y="0"/>
                  </a:lnTo>
                  <a:lnTo>
                    <a:pt x="1618926" y="347333"/>
                  </a:lnTo>
                  <a:lnTo>
                    <a:pt x="0" y="347333"/>
                  </a:lnTo>
                  <a:lnTo>
                    <a:pt x="0" y="0"/>
                  </a:lnTo>
                  <a:close/>
                </a:path>
              </a:pathLst>
            </a:custGeom>
            <a:blipFill>
              <a:blip r:embed="rId4">
                <a:alphaModFix amt="70000"/>
                <a:extLst>
                  <a:ext uri="{96DAC541-7B7A-43D3-8B79-37D633B846F1}">
                    <asvg:svgBlip xmlns:asvg="http://schemas.microsoft.com/office/drawing/2016/SVG/main" r:embed="rId5"/>
                  </a:ext>
                </a:extLst>
              </a:blip>
              <a:stretch>
                <a:fillRect l="0" t="0" r="0" b="0"/>
              </a:stretch>
            </a:blipFill>
          </p:spPr>
        </p:sp>
      </p:grpSp>
      <p:sp>
        <p:nvSpPr>
          <p:cNvPr name="Freeform 22" id="22"/>
          <p:cNvSpPr/>
          <p:nvPr/>
        </p:nvSpPr>
        <p:spPr>
          <a:xfrm flipH="false" flipV="false" rot="0">
            <a:off x="9743231" y="2339773"/>
            <a:ext cx="10164602" cy="5311004"/>
          </a:xfrm>
          <a:custGeom>
            <a:avLst/>
            <a:gdLst/>
            <a:ahLst/>
            <a:cxnLst/>
            <a:rect r="r" b="b" t="t" l="l"/>
            <a:pathLst>
              <a:path h="5311004" w="10164602">
                <a:moveTo>
                  <a:pt x="0" y="0"/>
                </a:moveTo>
                <a:lnTo>
                  <a:pt x="10164602" y="0"/>
                </a:lnTo>
                <a:lnTo>
                  <a:pt x="10164602" y="5311005"/>
                </a:lnTo>
                <a:lnTo>
                  <a:pt x="0" y="5311005"/>
                </a:lnTo>
                <a:lnTo>
                  <a:pt x="0" y="0"/>
                </a:lnTo>
                <a:close/>
              </a:path>
            </a:pathLst>
          </a:custGeom>
          <a:blipFill>
            <a:blip r:embed="rId6"/>
            <a:stretch>
              <a:fillRect l="0" t="0" r="0" b="0"/>
            </a:stretch>
          </a:blipFill>
        </p:spPr>
      </p:sp>
    </p:spTree>
  </p:cSld>
  <p:clrMapOvr>
    <a:masterClrMapping/>
  </p:clrMapOvr>
  <p:transition spd="slow">
    <p:push dir="l"/>
  </p:transition>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28700" y="962025"/>
            <a:ext cx="2334689" cy="472945"/>
            <a:chOff x="0" y="0"/>
            <a:chExt cx="596476" cy="120830"/>
          </a:xfrm>
        </p:grpSpPr>
        <p:sp>
          <p:nvSpPr>
            <p:cNvPr name="Freeform 3" id="3"/>
            <p:cNvSpPr/>
            <p:nvPr/>
          </p:nvSpPr>
          <p:spPr>
            <a:xfrm flipH="false" flipV="false" rot="0">
              <a:off x="0" y="0"/>
              <a:ext cx="596476" cy="120830"/>
            </a:xfrm>
            <a:custGeom>
              <a:avLst/>
              <a:gdLst/>
              <a:ahLst/>
              <a:cxnLst/>
              <a:rect r="r" b="b" t="t" l="l"/>
              <a:pathLst>
                <a:path h="120830" w="596476">
                  <a:moveTo>
                    <a:pt x="33160" y="0"/>
                  </a:moveTo>
                  <a:lnTo>
                    <a:pt x="563316" y="0"/>
                  </a:lnTo>
                  <a:cubicBezTo>
                    <a:pt x="581630" y="0"/>
                    <a:pt x="596476" y="14846"/>
                    <a:pt x="596476" y="33160"/>
                  </a:cubicBezTo>
                  <a:lnTo>
                    <a:pt x="596476" y="87670"/>
                  </a:lnTo>
                  <a:cubicBezTo>
                    <a:pt x="596476" y="105984"/>
                    <a:pt x="581630" y="120830"/>
                    <a:pt x="563316" y="120830"/>
                  </a:cubicBezTo>
                  <a:lnTo>
                    <a:pt x="33160" y="120830"/>
                  </a:lnTo>
                  <a:cubicBezTo>
                    <a:pt x="14846" y="120830"/>
                    <a:pt x="0" y="105984"/>
                    <a:pt x="0" y="87670"/>
                  </a:cubicBezTo>
                  <a:lnTo>
                    <a:pt x="0" y="33160"/>
                  </a:lnTo>
                  <a:cubicBezTo>
                    <a:pt x="0" y="14846"/>
                    <a:pt x="14846" y="0"/>
                    <a:pt x="33160" y="0"/>
                  </a:cubicBezTo>
                  <a:close/>
                </a:path>
              </a:pathLst>
            </a:custGeom>
            <a:solidFill>
              <a:srgbClr val="CAE9FF"/>
            </a:solidFill>
          </p:spPr>
        </p:sp>
        <p:sp>
          <p:nvSpPr>
            <p:cNvPr name="TextBox 4" id="4"/>
            <p:cNvSpPr txBox="true"/>
            <p:nvPr/>
          </p:nvSpPr>
          <p:spPr>
            <a:xfrm>
              <a:off x="0" y="-28575"/>
              <a:ext cx="596476"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Data integration</a:t>
              </a:r>
            </a:p>
          </p:txBody>
        </p:sp>
      </p:grpSp>
      <p:grpSp>
        <p:nvGrpSpPr>
          <p:cNvPr name="Group 5" id="5"/>
          <p:cNvGrpSpPr/>
          <p:nvPr/>
        </p:nvGrpSpPr>
        <p:grpSpPr>
          <a:xfrm rot="0">
            <a:off x="1028700" y="3826992"/>
            <a:ext cx="8357602" cy="914400"/>
            <a:chOff x="0" y="0"/>
            <a:chExt cx="11143469" cy="1219200"/>
          </a:xfrm>
        </p:grpSpPr>
        <p:sp>
          <p:nvSpPr>
            <p:cNvPr name="TextBox 6" id="6"/>
            <p:cNvSpPr txBox="true"/>
            <p:nvPr/>
          </p:nvSpPr>
          <p:spPr>
            <a:xfrm rot="0">
              <a:off x="583821" y="-19050"/>
              <a:ext cx="10559649" cy="1238250"/>
            </a:xfrm>
            <a:prstGeom prst="rect">
              <a:avLst/>
            </a:prstGeom>
          </p:spPr>
          <p:txBody>
            <a:bodyPr anchor="t" rtlCol="false" tIns="0" lIns="0" bIns="0" rIns="0">
              <a:spAutoFit/>
            </a:bodyPr>
            <a:lstStyle/>
            <a:p>
              <a:pPr algn="l">
                <a:lnSpc>
                  <a:spcPts val="2400"/>
                </a:lnSpc>
              </a:pPr>
              <a:r>
                <a:rPr lang="en-US" sz="2000" b="true">
                  <a:solidFill>
                    <a:srgbClr val="1090CF"/>
                  </a:solidFill>
                  <a:latin typeface="Roboto Bold"/>
                  <a:ea typeface="Roboto Bold"/>
                  <a:cs typeface="Roboto Bold"/>
                  <a:sym typeface="Roboto Bold"/>
                </a:rPr>
                <a:t>Acceso SQL directo</a:t>
              </a:r>
              <a:r>
                <a:rPr lang="en-US" sz="2000">
                  <a:solidFill>
                    <a:srgbClr val="1090CF"/>
                  </a:solidFill>
                  <a:latin typeface="Roboto"/>
                  <a:ea typeface="Roboto"/>
                  <a:cs typeface="Roboto"/>
                  <a:sym typeface="Roboto"/>
                </a:rPr>
                <a:t>.</a:t>
              </a:r>
              <a:r>
                <a:rPr lang="en-US" sz="2000">
                  <a:solidFill>
                    <a:srgbClr val="3CA0DD"/>
                  </a:solidFill>
                  <a:latin typeface="Roboto"/>
                  <a:ea typeface="Roboto"/>
                  <a:cs typeface="Roboto"/>
                  <a:sym typeface="Roboto"/>
                </a:rPr>
                <a:t> </a:t>
              </a:r>
              <a:r>
                <a:rPr lang="en-US" sz="2000">
                  <a:solidFill>
                    <a:srgbClr val="737373"/>
                  </a:solidFill>
                  <a:latin typeface="Roboto"/>
                  <a:ea typeface="Roboto"/>
                  <a:cs typeface="Roboto"/>
                  <a:sym typeface="Roboto"/>
                </a:rPr>
                <a:t>Consulte datos telemáticos y de negocio directamente con SQL estándar: sin límites de API, sin reportes estáticos y sin retrasos.</a:t>
              </a:r>
            </a:p>
          </p:txBody>
        </p:sp>
        <p:grpSp>
          <p:nvGrpSpPr>
            <p:cNvPr name="Group 7" id="7"/>
            <p:cNvGrpSpPr/>
            <p:nvPr/>
          </p:nvGrpSpPr>
          <p:grpSpPr>
            <a:xfrm rot="5410475">
              <a:off x="13545" y="44239"/>
              <a:ext cx="336158" cy="362225"/>
              <a:chOff x="0" y="0"/>
              <a:chExt cx="812800" cy="875827"/>
            </a:xfrm>
          </p:grpSpPr>
          <p:sp>
            <p:nvSpPr>
              <p:cNvPr name="Freeform 8" id="8"/>
              <p:cNvSpPr/>
              <p:nvPr/>
            </p:nvSpPr>
            <p:spPr>
              <a:xfrm flipH="false" flipV="false" rot="0">
                <a:off x="0" y="0"/>
                <a:ext cx="812800" cy="875827"/>
              </a:xfrm>
              <a:custGeom>
                <a:avLst/>
                <a:gdLst/>
                <a:ahLst/>
                <a:cxnLst/>
                <a:rect r="r" b="b" t="t" l="l"/>
                <a:pathLst>
                  <a:path h="875827" w="812800">
                    <a:moveTo>
                      <a:pt x="406400" y="0"/>
                    </a:moveTo>
                    <a:lnTo>
                      <a:pt x="812800" y="875827"/>
                    </a:lnTo>
                    <a:lnTo>
                      <a:pt x="0" y="875827"/>
                    </a:lnTo>
                    <a:lnTo>
                      <a:pt x="406400" y="0"/>
                    </a:lnTo>
                    <a:close/>
                  </a:path>
                </a:pathLst>
              </a:custGeom>
              <a:solidFill>
                <a:srgbClr val="1090CF"/>
              </a:solidFill>
            </p:spPr>
          </p:sp>
          <p:sp>
            <p:nvSpPr>
              <p:cNvPr name="TextBox 9" id="9"/>
              <p:cNvSpPr txBox="true"/>
              <p:nvPr/>
            </p:nvSpPr>
            <p:spPr>
              <a:xfrm>
                <a:off x="127000" y="397109"/>
                <a:ext cx="558800" cy="416159"/>
              </a:xfrm>
              <a:prstGeom prst="rect">
                <a:avLst/>
              </a:prstGeom>
            </p:spPr>
            <p:txBody>
              <a:bodyPr anchor="ctr" rtlCol="false" tIns="56338" lIns="56338" bIns="56338" rIns="56338"/>
              <a:lstStyle/>
              <a:p>
                <a:pPr algn="ctr">
                  <a:lnSpc>
                    <a:spcPts val="2399"/>
                  </a:lnSpc>
                </a:pPr>
              </a:p>
            </p:txBody>
          </p:sp>
        </p:grpSp>
      </p:grpSp>
      <p:grpSp>
        <p:nvGrpSpPr>
          <p:cNvPr name="Group 10" id="10"/>
          <p:cNvGrpSpPr/>
          <p:nvPr/>
        </p:nvGrpSpPr>
        <p:grpSpPr>
          <a:xfrm rot="5410475">
            <a:off x="1048539" y="5027151"/>
            <a:ext cx="252118" cy="271979"/>
            <a:chOff x="0" y="0"/>
            <a:chExt cx="812800" cy="876828"/>
          </a:xfrm>
        </p:grpSpPr>
        <p:sp>
          <p:nvSpPr>
            <p:cNvPr name="Freeform 11" id="11"/>
            <p:cNvSpPr/>
            <p:nvPr/>
          </p:nvSpPr>
          <p:spPr>
            <a:xfrm flipH="false" flipV="false" rot="0">
              <a:off x="0" y="0"/>
              <a:ext cx="812800" cy="876828"/>
            </a:xfrm>
            <a:custGeom>
              <a:avLst/>
              <a:gdLst/>
              <a:ahLst/>
              <a:cxnLst/>
              <a:rect r="r" b="b" t="t" l="l"/>
              <a:pathLst>
                <a:path h="876828" w="812800">
                  <a:moveTo>
                    <a:pt x="406400" y="0"/>
                  </a:moveTo>
                  <a:lnTo>
                    <a:pt x="812800" y="876828"/>
                  </a:lnTo>
                  <a:lnTo>
                    <a:pt x="0" y="876828"/>
                  </a:lnTo>
                  <a:lnTo>
                    <a:pt x="406400" y="0"/>
                  </a:lnTo>
                  <a:close/>
                </a:path>
              </a:pathLst>
            </a:custGeom>
            <a:solidFill>
              <a:srgbClr val="1090CF"/>
            </a:solidFill>
          </p:spPr>
        </p:sp>
        <p:sp>
          <p:nvSpPr>
            <p:cNvPr name="TextBox 12" id="12"/>
            <p:cNvSpPr txBox="true"/>
            <p:nvPr/>
          </p:nvSpPr>
          <p:spPr>
            <a:xfrm>
              <a:off x="127000" y="397574"/>
              <a:ext cx="558800" cy="416624"/>
            </a:xfrm>
            <a:prstGeom prst="rect">
              <a:avLst/>
            </a:prstGeom>
          </p:spPr>
          <p:txBody>
            <a:bodyPr anchor="ctr" rtlCol="false" tIns="56338" lIns="56338" bIns="56338" rIns="56338"/>
            <a:lstStyle/>
            <a:p>
              <a:pPr algn="ctr">
                <a:lnSpc>
                  <a:spcPts val="2399"/>
                </a:lnSpc>
              </a:pPr>
            </a:p>
          </p:txBody>
        </p:sp>
      </p:grpSp>
      <p:grpSp>
        <p:nvGrpSpPr>
          <p:cNvPr name="Group 13" id="13"/>
          <p:cNvGrpSpPr/>
          <p:nvPr/>
        </p:nvGrpSpPr>
        <p:grpSpPr>
          <a:xfrm rot="5410475">
            <a:off x="1019205" y="6505573"/>
            <a:ext cx="311919" cy="272929"/>
            <a:chOff x="0" y="0"/>
            <a:chExt cx="812800" cy="711200"/>
          </a:xfrm>
        </p:grpSpPr>
        <p:sp>
          <p:nvSpPr>
            <p:cNvPr name="Freeform 14" id="14"/>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1090CF"/>
            </a:solidFill>
          </p:spPr>
        </p:sp>
        <p:sp>
          <p:nvSpPr>
            <p:cNvPr name="TextBox 15" id="15"/>
            <p:cNvSpPr txBox="true"/>
            <p:nvPr/>
          </p:nvSpPr>
          <p:spPr>
            <a:xfrm>
              <a:off x="127000" y="320675"/>
              <a:ext cx="558800" cy="339725"/>
            </a:xfrm>
            <a:prstGeom prst="rect">
              <a:avLst/>
            </a:prstGeom>
          </p:spPr>
          <p:txBody>
            <a:bodyPr anchor="ctr" rtlCol="false" tIns="56338" lIns="56338" bIns="56338" rIns="56338"/>
            <a:lstStyle/>
            <a:p>
              <a:pPr algn="ctr">
                <a:lnSpc>
                  <a:spcPts val="2399"/>
                </a:lnSpc>
              </a:pPr>
            </a:p>
          </p:txBody>
        </p:sp>
      </p:grpSp>
      <p:sp>
        <p:nvSpPr>
          <p:cNvPr name="Freeform 16" id="16"/>
          <p:cNvSpPr/>
          <p:nvPr/>
        </p:nvSpPr>
        <p:spPr>
          <a:xfrm flipH="false" flipV="false" rot="0">
            <a:off x="10441754" y="4570227"/>
            <a:ext cx="8498220" cy="4780197"/>
          </a:xfrm>
          <a:custGeom>
            <a:avLst/>
            <a:gdLst/>
            <a:ahLst/>
            <a:cxnLst/>
            <a:rect r="r" b="b" t="t" l="l"/>
            <a:pathLst>
              <a:path h="4780197" w="8498220">
                <a:moveTo>
                  <a:pt x="0" y="0"/>
                </a:moveTo>
                <a:lnTo>
                  <a:pt x="8498221" y="0"/>
                </a:lnTo>
                <a:lnTo>
                  <a:pt x="8498221" y="4780197"/>
                </a:lnTo>
                <a:lnTo>
                  <a:pt x="0" y="4780197"/>
                </a:lnTo>
                <a:lnTo>
                  <a:pt x="0" y="0"/>
                </a:lnTo>
                <a:close/>
              </a:path>
            </a:pathLst>
          </a:custGeom>
          <a:blipFill>
            <a:blip r:embed="rId3"/>
            <a:stretch>
              <a:fillRect l="0" t="0" r="0" b="-28324"/>
            </a:stretch>
          </a:blipFill>
        </p:spPr>
      </p:sp>
      <p:grpSp>
        <p:nvGrpSpPr>
          <p:cNvPr name="Group 17" id="17"/>
          <p:cNvGrpSpPr/>
          <p:nvPr/>
        </p:nvGrpSpPr>
        <p:grpSpPr>
          <a:xfrm rot="0">
            <a:off x="12081503" y="1028700"/>
            <a:ext cx="6335240" cy="4387695"/>
            <a:chOff x="0" y="0"/>
            <a:chExt cx="8446987" cy="5850260"/>
          </a:xfrm>
        </p:grpSpPr>
        <p:sp>
          <p:nvSpPr>
            <p:cNvPr name="Freeform 18" id="18"/>
            <p:cNvSpPr/>
            <p:nvPr/>
          </p:nvSpPr>
          <p:spPr>
            <a:xfrm flipH="false" flipV="false" rot="0">
              <a:off x="81892" y="103660"/>
              <a:ext cx="8365095" cy="5746600"/>
            </a:xfrm>
            <a:custGeom>
              <a:avLst/>
              <a:gdLst/>
              <a:ahLst/>
              <a:cxnLst/>
              <a:rect r="r" b="b" t="t" l="l"/>
              <a:pathLst>
                <a:path h="5746600" w="8365095">
                  <a:moveTo>
                    <a:pt x="0" y="0"/>
                  </a:moveTo>
                  <a:lnTo>
                    <a:pt x="8365095" y="0"/>
                  </a:lnTo>
                  <a:lnTo>
                    <a:pt x="8365095" y="5746600"/>
                  </a:lnTo>
                  <a:lnTo>
                    <a:pt x="0" y="5746600"/>
                  </a:lnTo>
                  <a:lnTo>
                    <a:pt x="0" y="0"/>
                  </a:lnTo>
                  <a:close/>
                </a:path>
              </a:pathLst>
            </a:custGeom>
            <a:blipFill>
              <a:blip r:embed="rId4"/>
              <a:stretch>
                <a:fillRect l="-1652" t="0" r="-1652" b="0"/>
              </a:stretch>
            </a:blipFill>
          </p:spPr>
        </p:sp>
        <p:sp>
          <p:nvSpPr>
            <p:cNvPr name="Freeform 19" id="19"/>
            <p:cNvSpPr/>
            <p:nvPr/>
          </p:nvSpPr>
          <p:spPr>
            <a:xfrm flipH="false" flipV="false" rot="0">
              <a:off x="0" y="0"/>
              <a:ext cx="8365095" cy="5562788"/>
            </a:xfrm>
            <a:custGeom>
              <a:avLst/>
              <a:gdLst/>
              <a:ahLst/>
              <a:cxnLst/>
              <a:rect r="r" b="b" t="t" l="l"/>
              <a:pathLst>
                <a:path h="5562788" w="8365095">
                  <a:moveTo>
                    <a:pt x="0" y="0"/>
                  </a:moveTo>
                  <a:lnTo>
                    <a:pt x="8365095" y="0"/>
                  </a:lnTo>
                  <a:lnTo>
                    <a:pt x="8365095" y="5562788"/>
                  </a:lnTo>
                  <a:lnTo>
                    <a:pt x="0" y="5562788"/>
                  </a:lnTo>
                  <a:lnTo>
                    <a:pt x="0" y="0"/>
                  </a:lnTo>
                  <a:close/>
                </a:path>
              </a:pathLst>
            </a:custGeom>
            <a:blipFill>
              <a:blip r:embed="rId5"/>
              <a:stretch>
                <a:fillRect l="0" t="0" r="0" b="0"/>
              </a:stretch>
            </a:blipFill>
          </p:spPr>
        </p:sp>
      </p:grpSp>
      <p:grpSp>
        <p:nvGrpSpPr>
          <p:cNvPr name="Group 20" id="20"/>
          <p:cNvGrpSpPr/>
          <p:nvPr/>
        </p:nvGrpSpPr>
        <p:grpSpPr>
          <a:xfrm rot="0">
            <a:off x="200" y="9712389"/>
            <a:ext cx="18288000" cy="574611"/>
            <a:chOff x="0" y="0"/>
            <a:chExt cx="24384000" cy="766148"/>
          </a:xfrm>
        </p:grpSpPr>
        <p:grpSp>
          <p:nvGrpSpPr>
            <p:cNvPr name="Group 21" id="21"/>
            <p:cNvGrpSpPr/>
            <p:nvPr/>
          </p:nvGrpSpPr>
          <p:grpSpPr>
            <a:xfrm rot="0">
              <a:off x="0" y="0"/>
              <a:ext cx="24384000" cy="766148"/>
              <a:chOff x="0" y="0"/>
              <a:chExt cx="24384000" cy="766148"/>
            </a:xfrm>
          </p:grpSpPr>
          <p:sp>
            <p:nvSpPr>
              <p:cNvPr name="Freeform 22" id="22"/>
              <p:cNvSpPr/>
              <p:nvPr/>
            </p:nvSpPr>
            <p:spPr>
              <a:xfrm flipH="false" flipV="false" rot="0">
                <a:off x="0" y="0"/>
                <a:ext cx="24384000" cy="766099"/>
              </a:xfrm>
              <a:custGeom>
                <a:avLst/>
                <a:gdLst/>
                <a:ahLst/>
                <a:cxnLst/>
                <a:rect r="r" b="b" t="t" l="l"/>
                <a:pathLst>
                  <a:path h="766099" w="24384000">
                    <a:moveTo>
                      <a:pt x="0" y="0"/>
                    </a:moveTo>
                    <a:lnTo>
                      <a:pt x="24384000" y="0"/>
                    </a:lnTo>
                    <a:lnTo>
                      <a:pt x="24384000" y="766099"/>
                    </a:lnTo>
                    <a:lnTo>
                      <a:pt x="0" y="766099"/>
                    </a:lnTo>
                    <a:close/>
                  </a:path>
                </a:pathLst>
              </a:custGeom>
              <a:solidFill>
                <a:srgbClr val="1D96DB"/>
              </a:solidFill>
            </p:spPr>
          </p:sp>
        </p:grpSp>
        <p:sp>
          <p:nvSpPr>
            <p:cNvPr name="Freeform 23" id="23"/>
            <p:cNvSpPr/>
            <p:nvPr/>
          </p:nvSpPr>
          <p:spPr>
            <a:xfrm flipH="false" flipV="false" rot="0">
              <a:off x="22199679" y="209408"/>
              <a:ext cx="1618927" cy="347333"/>
            </a:xfrm>
            <a:custGeom>
              <a:avLst/>
              <a:gdLst/>
              <a:ahLst/>
              <a:cxnLst/>
              <a:rect r="r" b="b" t="t" l="l"/>
              <a:pathLst>
                <a:path h="347333" w="1618927">
                  <a:moveTo>
                    <a:pt x="0" y="0"/>
                  </a:moveTo>
                  <a:lnTo>
                    <a:pt x="1618926" y="0"/>
                  </a:lnTo>
                  <a:lnTo>
                    <a:pt x="1618926" y="347333"/>
                  </a:lnTo>
                  <a:lnTo>
                    <a:pt x="0" y="347333"/>
                  </a:lnTo>
                  <a:lnTo>
                    <a:pt x="0" y="0"/>
                  </a:lnTo>
                  <a:close/>
                </a:path>
              </a:pathLst>
            </a:custGeom>
            <a:blipFill>
              <a:blip r:embed="rId6">
                <a:alphaModFix amt="70000"/>
                <a:extLst>
                  <a:ext uri="{96DAC541-7B7A-43D3-8B79-37D633B846F1}">
                    <asvg:svgBlip xmlns:asvg="http://schemas.microsoft.com/office/drawing/2016/SVG/main" r:embed="rId7"/>
                  </a:ext>
                </a:extLst>
              </a:blip>
              <a:stretch>
                <a:fillRect l="0" t="0" r="0" b="0"/>
              </a:stretch>
            </a:blipFill>
          </p:spPr>
        </p:sp>
      </p:grpSp>
      <p:sp>
        <p:nvSpPr>
          <p:cNvPr name="Freeform 24" id="24"/>
          <p:cNvSpPr/>
          <p:nvPr/>
        </p:nvSpPr>
        <p:spPr>
          <a:xfrm flipH="false" flipV="false" rot="0">
            <a:off x="1038225" y="1703112"/>
            <a:ext cx="787256" cy="787256"/>
          </a:xfrm>
          <a:custGeom>
            <a:avLst/>
            <a:gdLst/>
            <a:ahLst/>
            <a:cxnLst/>
            <a:rect r="r" b="b" t="t" l="l"/>
            <a:pathLst>
              <a:path h="787256" w="787256">
                <a:moveTo>
                  <a:pt x="0" y="0"/>
                </a:moveTo>
                <a:lnTo>
                  <a:pt x="787256" y="0"/>
                </a:lnTo>
                <a:lnTo>
                  <a:pt x="787256" y="787256"/>
                </a:lnTo>
                <a:lnTo>
                  <a:pt x="0" y="787256"/>
                </a:lnTo>
                <a:lnTo>
                  <a:pt x="0" y="0"/>
                </a:lnTo>
                <a:close/>
              </a:path>
            </a:pathLst>
          </a:custGeom>
          <a:blipFill>
            <a:blip r:embed="rId8">
              <a:extLst>
                <a:ext uri="{96DAC541-7B7A-43D3-8B79-37D633B846F1}">
                  <asvg:svgBlip xmlns:asvg="http://schemas.microsoft.com/office/drawing/2016/SVG/main" r:embed="rId9"/>
                </a:ext>
              </a:extLst>
            </a:blip>
            <a:stretch>
              <a:fillRect l="0" t="0" r="-313533" b="0"/>
            </a:stretch>
          </a:blipFill>
        </p:spPr>
      </p:sp>
      <p:sp>
        <p:nvSpPr>
          <p:cNvPr name="TextBox 25" id="25"/>
          <p:cNvSpPr txBox="true"/>
          <p:nvPr/>
        </p:nvSpPr>
        <p:spPr>
          <a:xfrm rot="0">
            <a:off x="1019175" y="2584922"/>
            <a:ext cx="9722795" cy="1076325"/>
          </a:xfrm>
          <a:prstGeom prst="rect">
            <a:avLst/>
          </a:prstGeom>
        </p:spPr>
        <p:txBody>
          <a:bodyPr anchor="t" rtlCol="false" tIns="0" lIns="0" bIns="0" rIns="0">
            <a:spAutoFit/>
          </a:bodyPr>
          <a:lstStyle/>
          <a:p>
            <a:pPr algn="l">
              <a:lnSpc>
                <a:spcPts val="2880"/>
              </a:lnSpc>
            </a:pPr>
            <a:r>
              <a:rPr lang="en-US" sz="2400">
                <a:solidFill>
                  <a:srgbClr val="28323A"/>
                </a:solidFill>
                <a:latin typeface="Proxima Nova"/>
                <a:ea typeface="Proxima Nova"/>
                <a:cs typeface="Proxima Nova"/>
                <a:sym typeface="Proxima Nova"/>
              </a:rPr>
              <a:t>IoT Query ofrece acceso directo, rápido y seguro a datos telemáticos y de negocio, diseñado específicamente para flotas empresariales con 500+ activos.</a:t>
            </a:r>
          </a:p>
        </p:txBody>
      </p:sp>
      <p:sp>
        <p:nvSpPr>
          <p:cNvPr name="TextBox 26" id="26"/>
          <p:cNvSpPr txBox="true"/>
          <p:nvPr/>
        </p:nvSpPr>
        <p:spPr>
          <a:xfrm rot="0">
            <a:off x="1499699" y="4989042"/>
            <a:ext cx="8357602" cy="1054100"/>
          </a:xfrm>
          <a:prstGeom prst="rect">
            <a:avLst/>
          </a:prstGeom>
        </p:spPr>
        <p:txBody>
          <a:bodyPr anchor="t" rtlCol="false" tIns="0" lIns="0" bIns="0" rIns="0">
            <a:spAutoFit/>
          </a:bodyPr>
          <a:lstStyle/>
          <a:p>
            <a:pPr algn="l">
              <a:lnSpc>
                <a:spcPts val="2799"/>
              </a:lnSpc>
            </a:pPr>
            <a:r>
              <a:rPr lang="en-US" sz="1999" b="true">
                <a:solidFill>
                  <a:srgbClr val="1090CF"/>
                </a:solidFill>
                <a:latin typeface="Roboto Bold"/>
                <a:ea typeface="Roboto Bold"/>
                <a:cs typeface="Roboto Bold"/>
                <a:sym typeface="Roboto Bold"/>
              </a:rPr>
              <a:t>Cero sobrecarga de infraestructura.</a:t>
            </a:r>
            <a:r>
              <a:rPr lang="en-US" sz="1999">
                <a:solidFill>
                  <a:srgbClr val="6B6E73"/>
                </a:solidFill>
                <a:latin typeface="Roboto"/>
                <a:ea typeface="Roboto"/>
                <a:cs typeface="Roboto"/>
                <a:sym typeface="Roboto"/>
              </a:rPr>
              <a:t> La arquitectura Private Telematics Lakehouse administrada por Navixy elimina costos de infraestructura y complejidad técnica, reduciendo el costo total de propiedad (TCO).</a:t>
            </a:r>
          </a:p>
        </p:txBody>
      </p:sp>
      <p:sp>
        <p:nvSpPr>
          <p:cNvPr name="TextBox 27" id="27"/>
          <p:cNvSpPr txBox="true"/>
          <p:nvPr/>
        </p:nvSpPr>
        <p:spPr>
          <a:xfrm rot="0">
            <a:off x="1499699" y="6409463"/>
            <a:ext cx="8156591" cy="1054100"/>
          </a:xfrm>
          <a:prstGeom prst="rect">
            <a:avLst/>
          </a:prstGeom>
        </p:spPr>
        <p:txBody>
          <a:bodyPr anchor="t" rtlCol="false" tIns="0" lIns="0" bIns="0" rIns="0">
            <a:spAutoFit/>
          </a:bodyPr>
          <a:lstStyle/>
          <a:p>
            <a:pPr algn="l">
              <a:lnSpc>
                <a:spcPts val="2799"/>
              </a:lnSpc>
            </a:pPr>
            <a:r>
              <a:rPr lang="en-US" sz="1999" b="true">
                <a:solidFill>
                  <a:srgbClr val="48718F"/>
                </a:solidFill>
                <a:latin typeface="Roboto Bold"/>
                <a:ea typeface="Roboto Bold"/>
                <a:cs typeface="Roboto Bold"/>
                <a:sym typeface="Roboto Bold"/>
              </a:rPr>
              <a:t>I</a:t>
            </a:r>
            <a:r>
              <a:rPr lang="en-US" sz="1999" b="true">
                <a:solidFill>
                  <a:srgbClr val="1090CF"/>
                </a:solidFill>
                <a:latin typeface="Roboto Bold"/>
                <a:ea typeface="Roboto Bold"/>
                <a:cs typeface="Roboto Bold"/>
                <a:sym typeface="Roboto Bold"/>
              </a:rPr>
              <a:t>ntegración fluida con BI y ML.</a:t>
            </a:r>
            <a:r>
              <a:rPr lang="en-US" sz="1999">
                <a:solidFill>
                  <a:srgbClr val="737373"/>
                </a:solidFill>
                <a:latin typeface="Roboto"/>
                <a:ea typeface="Roboto"/>
                <a:cs typeface="Roboto"/>
                <a:sym typeface="Roboto"/>
              </a:rPr>
              <a:t> Conéctese de inmediato con herramientas de BI, analítica y ML. Ideal para modelado de datos, pronósticos e insights en tiempo real con conectividad plug-and-play.</a:t>
            </a:r>
          </a:p>
        </p:txBody>
      </p:sp>
      <p:sp>
        <p:nvSpPr>
          <p:cNvPr name="TextBox 28" id="28"/>
          <p:cNvSpPr txBox="true"/>
          <p:nvPr/>
        </p:nvSpPr>
        <p:spPr>
          <a:xfrm rot="0">
            <a:off x="1952302" y="1678837"/>
            <a:ext cx="2656433" cy="811531"/>
          </a:xfrm>
          <a:prstGeom prst="rect">
            <a:avLst/>
          </a:prstGeom>
        </p:spPr>
        <p:txBody>
          <a:bodyPr anchor="t" rtlCol="false" tIns="0" lIns="0" bIns="0" rIns="0">
            <a:spAutoFit/>
          </a:bodyPr>
          <a:lstStyle/>
          <a:p>
            <a:pPr algn="l">
              <a:lnSpc>
                <a:spcPts val="6719"/>
              </a:lnSpc>
            </a:pPr>
            <a:r>
              <a:rPr lang="en-US" sz="4799" b="true">
                <a:solidFill>
                  <a:srgbClr val="000000"/>
                </a:solidFill>
                <a:latin typeface="Proxima Nova Bold"/>
                <a:ea typeface="Proxima Nova Bold"/>
                <a:cs typeface="Proxima Nova Bold"/>
                <a:sym typeface="Proxima Nova Bold"/>
              </a:rPr>
              <a:t>IoT Query</a:t>
            </a:r>
          </a:p>
        </p:txBody>
      </p:sp>
      <p:grpSp>
        <p:nvGrpSpPr>
          <p:cNvPr name="Group 29" id="29"/>
          <p:cNvGrpSpPr/>
          <p:nvPr/>
        </p:nvGrpSpPr>
        <p:grpSpPr>
          <a:xfrm rot="0">
            <a:off x="1028700" y="966570"/>
            <a:ext cx="2533204" cy="472945"/>
            <a:chOff x="0" y="0"/>
            <a:chExt cx="647194" cy="120830"/>
          </a:xfrm>
        </p:grpSpPr>
        <p:sp>
          <p:nvSpPr>
            <p:cNvPr name="Freeform 30" id="30"/>
            <p:cNvSpPr/>
            <p:nvPr/>
          </p:nvSpPr>
          <p:spPr>
            <a:xfrm flipH="false" flipV="false" rot="0">
              <a:off x="0" y="0"/>
              <a:ext cx="647194" cy="120830"/>
            </a:xfrm>
            <a:custGeom>
              <a:avLst/>
              <a:gdLst/>
              <a:ahLst/>
              <a:cxnLst/>
              <a:rect r="r" b="b" t="t" l="l"/>
              <a:pathLst>
                <a:path h="120830" w="647194">
                  <a:moveTo>
                    <a:pt x="30562" y="0"/>
                  </a:moveTo>
                  <a:lnTo>
                    <a:pt x="616632" y="0"/>
                  </a:lnTo>
                  <a:cubicBezTo>
                    <a:pt x="624737" y="0"/>
                    <a:pt x="632511" y="3220"/>
                    <a:pt x="638242" y="8951"/>
                  </a:cubicBezTo>
                  <a:cubicBezTo>
                    <a:pt x="643974" y="14683"/>
                    <a:pt x="647194" y="22456"/>
                    <a:pt x="647194" y="30562"/>
                  </a:cubicBezTo>
                  <a:lnTo>
                    <a:pt x="647194" y="90268"/>
                  </a:lnTo>
                  <a:cubicBezTo>
                    <a:pt x="647194" y="98374"/>
                    <a:pt x="643974" y="106147"/>
                    <a:pt x="638242" y="111879"/>
                  </a:cubicBezTo>
                  <a:cubicBezTo>
                    <a:pt x="632511" y="117610"/>
                    <a:pt x="624737" y="120830"/>
                    <a:pt x="616632" y="120830"/>
                  </a:cubicBezTo>
                  <a:lnTo>
                    <a:pt x="30562" y="120830"/>
                  </a:lnTo>
                  <a:cubicBezTo>
                    <a:pt x="22456" y="120830"/>
                    <a:pt x="14683" y="117610"/>
                    <a:pt x="8951" y="111879"/>
                  </a:cubicBezTo>
                  <a:cubicBezTo>
                    <a:pt x="3220" y="106147"/>
                    <a:pt x="0" y="98374"/>
                    <a:pt x="0" y="90268"/>
                  </a:cubicBezTo>
                  <a:lnTo>
                    <a:pt x="0" y="30562"/>
                  </a:lnTo>
                  <a:cubicBezTo>
                    <a:pt x="0" y="22456"/>
                    <a:pt x="3220" y="14683"/>
                    <a:pt x="8951" y="8951"/>
                  </a:cubicBezTo>
                  <a:cubicBezTo>
                    <a:pt x="14683" y="3220"/>
                    <a:pt x="22456" y="0"/>
                    <a:pt x="30562" y="0"/>
                  </a:cubicBezTo>
                  <a:close/>
                </a:path>
              </a:pathLst>
            </a:custGeom>
            <a:solidFill>
              <a:srgbClr val="CAE9FF"/>
            </a:solidFill>
          </p:spPr>
        </p:sp>
        <p:sp>
          <p:nvSpPr>
            <p:cNvPr name="TextBox 31" id="31"/>
            <p:cNvSpPr txBox="true"/>
            <p:nvPr/>
          </p:nvSpPr>
          <p:spPr>
            <a:xfrm>
              <a:off x="0" y="-28575"/>
              <a:ext cx="647194"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Integración de datos</a:t>
              </a:r>
            </a:p>
          </p:txBody>
        </p:sp>
      </p:grpSp>
    </p:spTree>
  </p:cSld>
  <p:clrMapOvr>
    <a:masterClrMapping/>
  </p:clrMapOvr>
  <p:transition spd="slow">
    <p:push dir="l"/>
  </p:transition>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00" y="0"/>
            <a:ext cx="18288200" cy="10287000"/>
          </a:xfrm>
          <a:custGeom>
            <a:avLst/>
            <a:gdLst/>
            <a:ahLst/>
            <a:cxnLst/>
            <a:rect r="r" b="b" t="t" l="l"/>
            <a:pathLst>
              <a:path h="10287000" w="18288200">
                <a:moveTo>
                  <a:pt x="0" y="0"/>
                </a:moveTo>
                <a:lnTo>
                  <a:pt x="18288200" y="0"/>
                </a:lnTo>
                <a:lnTo>
                  <a:pt x="18288200" y="10287000"/>
                </a:lnTo>
                <a:lnTo>
                  <a:pt x="0" y="10287000"/>
                </a:lnTo>
                <a:lnTo>
                  <a:pt x="0" y="0"/>
                </a:lnTo>
                <a:close/>
              </a:path>
            </a:pathLst>
          </a:custGeom>
          <a:blipFill>
            <a:blip r:embed="rId3"/>
            <a:stretch>
              <a:fillRect l="0" t="0" r="-1221" b="-1222"/>
            </a:stretch>
          </a:blipFill>
        </p:spPr>
      </p:sp>
      <p:grpSp>
        <p:nvGrpSpPr>
          <p:cNvPr name="Group 3" id="3"/>
          <p:cNvGrpSpPr/>
          <p:nvPr/>
        </p:nvGrpSpPr>
        <p:grpSpPr>
          <a:xfrm rot="0">
            <a:off x="1028700" y="966570"/>
            <a:ext cx="2533204" cy="472945"/>
            <a:chOff x="0" y="0"/>
            <a:chExt cx="647194" cy="120830"/>
          </a:xfrm>
        </p:grpSpPr>
        <p:sp>
          <p:nvSpPr>
            <p:cNvPr name="Freeform 4" id="4"/>
            <p:cNvSpPr/>
            <p:nvPr/>
          </p:nvSpPr>
          <p:spPr>
            <a:xfrm flipH="false" flipV="false" rot="0">
              <a:off x="0" y="0"/>
              <a:ext cx="647194" cy="120830"/>
            </a:xfrm>
            <a:custGeom>
              <a:avLst/>
              <a:gdLst/>
              <a:ahLst/>
              <a:cxnLst/>
              <a:rect r="r" b="b" t="t" l="l"/>
              <a:pathLst>
                <a:path h="120830" w="647194">
                  <a:moveTo>
                    <a:pt x="30562" y="0"/>
                  </a:moveTo>
                  <a:lnTo>
                    <a:pt x="616632" y="0"/>
                  </a:lnTo>
                  <a:cubicBezTo>
                    <a:pt x="624737" y="0"/>
                    <a:pt x="632511" y="3220"/>
                    <a:pt x="638242" y="8951"/>
                  </a:cubicBezTo>
                  <a:cubicBezTo>
                    <a:pt x="643974" y="14683"/>
                    <a:pt x="647194" y="22456"/>
                    <a:pt x="647194" y="30562"/>
                  </a:cubicBezTo>
                  <a:lnTo>
                    <a:pt x="647194" y="90268"/>
                  </a:lnTo>
                  <a:cubicBezTo>
                    <a:pt x="647194" y="98374"/>
                    <a:pt x="643974" y="106147"/>
                    <a:pt x="638242" y="111879"/>
                  </a:cubicBezTo>
                  <a:cubicBezTo>
                    <a:pt x="632511" y="117610"/>
                    <a:pt x="624737" y="120830"/>
                    <a:pt x="616632" y="120830"/>
                  </a:cubicBezTo>
                  <a:lnTo>
                    <a:pt x="30562" y="120830"/>
                  </a:lnTo>
                  <a:cubicBezTo>
                    <a:pt x="22456" y="120830"/>
                    <a:pt x="14683" y="117610"/>
                    <a:pt x="8951" y="111879"/>
                  </a:cubicBezTo>
                  <a:cubicBezTo>
                    <a:pt x="3220" y="106147"/>
                    <a:pt x="0" y="98374"/>
                    <a:pt x="0" y="90268"/>
                  </a:cubicBezTo>
                  <a:lnTo>
                    <a:pt x="0" y="30562"/>
                  </a:lnTo>
                  <a:cubicBezTo>
                    <a:pt x="0" y="22456"/>
                    <a:pt x="3220" y="14683"/>
                    <a:pt x="8951" y="8951"/>
                  </a:cubicBezTo>
                  <a:cubicBezTo>
                    <a:pt x="14683" y="3220"/>
                    <a:pt x="22456" y="0"/>
                    <a:pt x="30562" y="0"/>
                  </a:cubicBezTo>
                  <a:close/>
                </a:path>
              </a:pathLst>
            </a:custGeom>
            <a:solidFill>
              <a:srgbClr val="CAE9FF"/>
            </a:solidFill>
          </p:spPr>
        </p:sp>
        <p:sp>
          <p:nvSpPr>
            <p:cNvPr name="TextBox 5" id="5"/>
            <p:cNvSpPr txBox="true"/>
            <p:nvPr/>
          </p:nvSpPr>
          <p:spPr>
            <a:xfrm>
              <a:off x="0" y="-28575"/>
              <a:ext cx="647194"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Integración de datos</a:t>
              </a:r>
            </a:p>
          </p:txBody>
        </p:sp>
      </p:grpSp>
      <p:sp>
        <p:nvSpPr>
          <p:cNvPr name="TextBox 6" id="6"/>
          <p:cNvSpPr txBox="true"/>
          <p:nvPr/>
        </p:nvSpPr>
        <p:spPr>
          <a:xfrm rot="0">
            <a:off x="1028700" y="1744315"/>
            <a:ext cx="8714531" cy="714375"/>
          </a:xfrm>
          <a:prstGeom prst="rect">
            <a:avLst/>
          </a:prstGeom>
        </p:spPr>
        <p:txBody>
          <a:bodyPr anchor="t" rtlCol="false" tIns="0" lIns="0" bIns="0" rIns="0">
            <a:spAutoFit/>
          </a:bodyPr>
          <a:lstStyle/>
          <a:p>
            <a:pPr algn="l">
              <a:lnSpc>
                <a:spcPts val="5759"/>
              </a:lnSpc>
              <a:spcBef>
                <a:spcPct val="0"/>
              </a:spcBef>
            </a:pPr>
            <a:r>
              <a:rPr lang="en-US" b="true" sz="4800">
                <a:solidFill>
                  <a:srgbClr val="28323A"/>
                </a:solidFill>
                <a:latin typeface="Proxima Nova Bold"/>
                <a:ea typeface="Proxima Nova Bold"/>
                <a:cs typeface="Proxima Nova Bold"/>
                <a:sym typeface="Proxima Nova Bold"/>
              </a:rPr>
              <a:t>API Navixy</a:t>
            </a:r>
          </a:p>
        </p:txBody>
      </p:sp>
      <p:sp>
        <p:nvSpPr>
          <p:cNvPr name="TextBox 7" id="7"/>
          <p:cNvSpPr txBox="true"/>
          <p:nvPr/>
        </p:nvSpPr>
        <p:spPr>
          <a:xfrm rot="0">
            <a:off x="1038225" y="2572594"/>
            <a:ext cx="7354029" cy="1438275"/>
          </a:xfrm>
          <a:prstGeom prst="rect">
            <a:avLst/>
          </a:prstGeom>
        </p:spPr>
        <p:txBody>
          <a:bodyPr anchor="t" rtlCol="false" tIns="0" lIns="0" bIns="0" rIns="0">
            <a:spAutoFit/>
          </a:bodyPr>
          <a:lstStyle/>
          <a:p>
            <a:pPr algn="l">
              <a:lnSpc>
                <a:spcPts val="2880"/>
              </a:lnSpc>
            </a:pPr>
            <a:r>
              <a:rPr lang="en-US" sz="2400">
                <a:solidFill>
                  <a:srgbClr val="28323A"/>
                </a:solidFill>
                <a:latin typeface="Proxima Nova"/>
                <a:ea typeface="Proxima Nova"/>
                <a:cs typeface="Proxima Nova"/>
                <a:sym typeface="Proxima Nova"/>
              </a:rPr>
              <a:t>Integre la telemática con CRMs, ERPs o cualquier </a:t>
            </a:r>
          </a:p>
          <a:p>
            <a:pPr algn="l">
              <a:lnSpc>
                <a:spcPts val="2880"/>
              </a:lnSpc>
            </a:pPr>
            <a:r>
              <a:rPr lang="en-US" sz="2400">
                <a:solidFill>
                  <a:srgbClr val="28323A"/>
                </a:solidFill>
                <a:latin typeface="Proxima Nova"/>
                <a:ea typeface="Proxima Nova"/>
                <a:cs typeface="Proxima Nova"/>
                <a:sym typeface="Proxima Nova"/>
              </a:rPr>
              <a:t>otra herramienta de terceros. Acceda a todos </a:t>
            </a:r>
          </a:p>
          <a:p>
            <a:pPr algn="l">
              <a:lnSpc>
                <a:spcPts val="2880"/>
              </a:lnSpc>
            </a:pPr>
            <a:r>
              <a:rPr lang="en-US" sz="2400">
                <a:solidFill>
                  <a:srgbClr val="28323A"/>
                </a:solidFill>
                <a:latin typeface="Proxima Nova"/>
                <a:ea typeface="Proxima Nova"/>
                <a:cs typeface="Proxima Nova"/>
                <a:sym typeface="Proxima Nova"/>
              </a:rPr>
              <a:t>los datos para integrar o crear sus propias aplicaciones </a:t>
            </a:r>
          </a:p>
          <a:p>
            <a:pPr algn="l">
              <a:lnSpc>
                <a:spcPts val="2880"/>
              </a:lnSpc>
              <a:spcBef>
                <a:spcPct val="0"/>
              </a:spcBef>
            </a:pPr>
            <a:r>
              <a:rPr lang="en-US" sz="2400">
                <a:solidFill>
                  <a:srgbClr val="28323A"/>
                </a:solidFill>
                <a:latin typeface="Proxima Nova"/>
                <a:ea typeface="Proxima Nova"/>
                <a:cs typeface="Proxima Nova"/>
                <a:sym typeface="Proxima Nova"/>
              </a:rPr>
              <a:t>para clientes con las potentes </a:t>
            </a:r>
            <a:r>
              <a:rPr lang="en-US" sz="2400" u="sng">
                <a:solidFill>
                  <a:srgbClr val="0D8AE3"/>
                </a:solidFill>
                <a:latin typeface="Proxima Nova"/>
                <a:ea typeface="Proxima Nova"/>
                <a:cs typeface="Proxima Nova"/>
                <a:sym typeface="Proxima Nova"/>
                <a:hlinkClick r:id="rId4" tooltip="https://developers.navixy.com/general/getting-started/"/>
              </a:rPr>
              <a:t>API de </a:t>
            </a:r>
            <a:r>
              <a:rPr lang="en-US" sz="2400" u="sng">
                <a:solidFill>
                  <a:srgbClr val="0D8AE3"/>
                </a:solidFill>
                <a:latin typeface="Proxima Nova"/>
                <a:ea typeface="Proxima Nova"/>
                <a:cs typeface="Proxima Nova"/>
                <a:sym typeface="Proxima Nova"/>
                <a:hlinkClick r:id="rId5" tooltip="https://developers.navixy.com/general/getting-started/"/>
              </a:rPr>
              <a:t>Navi</a:t>
            </a:r>
            <a:r>
              <a:rPr lang="en-US" sz="2400" u="sng">
                <a:solidFill>
                  <a:srgbClr val="1090CF"/>
                </a:solidFill>
                <a:latin typeface="Proxima Nova"/>
                <a:ea typeface="Proxima Nova"/>
                <a:cs typeface="Proxima Nova"/>
                <a:sym typeface="Proxima Nova"/>
                <a:hlinkClick r:id="rId6" tooltip="https://developers.navixy.com/general/getting-started/"/>
              </a:rPr>
              <a:t>xy</a:t>
            </a:r>
          </a:p>
        </p:txBody>
      </p:sp>
      <p:sp>
        <p:nvSpPr>
          <p:cNvPr name="Freeform 8" id="8"/>
          <p:cNvSpPr/>
          <p:nvPr/>
        </p:nvSpPr>
        <p:spPr>
          <a:xfrm flipH="false" flipV="false" rot="0">
            <a:off x="8739392" y="1734790"/>
            <a:ext cx="8689645" cy="6514996"/>
          </a:xfrm>
          <a:custGeom>
            <a:avLst/>
            <a:gdLst/>
            <a:ahLst/>
            <a:cxnLst/>
            <a:rect r="r" b="b" t="t" l="l"/>
            <a:pathLst>
              <a:path h="6514996" w="8689645">
                <a:moveTo>
                  <a:pt x="0" y="0"/>
                </a:moveTo>
                <a:lnTo>
                  <a:pt x="8689645" y="0"/>
                </a:lnTo>
                <a:lnTo>
                  <a:pt x="8689645" y="6514997"/>
                </a:lnTo>
                <a:lnTo>
                  <a:pt x="0" y="6514997"/>
                </a:lnTo>
                <a:lnTo>
                  <a:pt x="0" y="0"/>
                </a:lnTo>
                <a:close/>
              </a:path>
            </a:pathLst>
          </a:custGeom>
          <a:blipFill>
            <a:blip r:embed="rId7"/>
            <a:stretch>
              <a:fillRect l="0" t="0" r="0" b="0"/>
            </a:stretch>
          </a:blipFill>
        </p:spPr>
      </p:sp>
      <p:grpSp>
        <p:nvGrpSpPr>
          <p:cNvPr name="Group 9" id="9"/>
          <p:cNvGrpSpPr/>
          <p:nvPr/>
        </p:nvGrpSpPr>
        <p:grpSpPr>
          <a:xfrm rot="0">
            <a:off x="1069860" y="4533900"/>
            <a:ext cx="7021935" cy="609600"/>
            <a:chOff x="0" y="0"/>
            <a:chExt cx="9362581" cy="812800"/>
          </a:xfrm>
        </p:grpSpPr>
        <p:sp>
          <p:nvSpPr>
            <p:cNvPr name="TextBox 10" id="10"/>
            <p:cNvSpPr txBox="true"/>
            <p:nvPr/>
          </p:nvSpPr>
          <p:spPr>
            <a:xfrm rot="0">
              <a:off x="474391" y="-9525"/>
              <a:ext cx="8888190" cy="822325"/>
            </a:xfrm>
            <a:prstGeom prst="rect">
              <a:avLst/>
            </a:prstGeom>
          </p:spPr>
          <p:txBody>
            <a:bodyPr anchor="t" rtlCol="false" tIns="0" lIns="0" bIns="0" rIns="0">
              <a:spAutoFit/>
            </a:bodyPr>
            <a:lstStyle/>
            <a:p>
              <a:pPr algn="l">
                <a:lnSpc>
                  <a:spcPts val="2400"/>
                </a:lnSpc>
              </a:pPr>
              <a:r>
                <a:rPr lang="en-US" b="true" sz="2000" u="sng">
                  <a:solidFill>
                    <a:srgbClr val="1090CF"/>
                  </a:solidFill>
                  <a:latin typeface="Proxima Nova Bold"/>
                  <a:ea typeface="Proxima Nova Bold"/>
                  <a:cs typeface="Proxima Nova Bold"/>
                  <a:sym typeface="Proxima Nova Bold"/>
                  <a:hlinkClick r:id="rId8" tooltip="https://developers.navixy.com/user-api/backend-api/getting-started/introduction/"/>
                </a:rPr>
                <a:t>Backend API</a:t>
              </a:r>
              <a:r>
                <a:rPr lang="en-US" b="true" sz="2000" u="sng">
                  <a:solidFill>
                    <a:srgbClr val="1090CF"/>
                  </a:solidFill>
                  <a:latin typeface="Proxima Nova Bold"/>
                  <a:ea typeface="Proxima Nova Bold"/>
                  <a:cs typeface="Proxima Nova Bold"/>
                  <a:sym typeface="Proxima Nova Bold"/>
                  <a:hlinkClick r:id="rId9" tooltip="https://developers.navixy.com/user-api/backend-api/getting-started/introduction/"/>
                </a:rPr>
                <a:t> </a:t>
              </a:r>
              <a:r>
                <a:rPr lang="en-US" sz="2000">
                  <a:solidFill>
                    <a:srgbClr val="737373"/>
                  </a:solidFill>
                  <a:latin typeface="Proxima Nova"/>
                  <a:ea typeface="Proxima Nova"/>
                  <a:cs typeface="Proxima Nova"/>
                  <a:sym typeface="Proxima Nova"/>
                </a:rPr>
                <a:t> —</a:t>
              </a:r>
              <a:r>
                <a:rPr lang="en-US" sz="2000">
                  <a:solidFill>
                    <a:srgbClr val="737373"/>
                  </a:solidFill>
                  <a:latin typeface="Proxima Nova"/>
                  <a:ea typeface="Proxima Nova"/>
                  <a:cs typeface="Proxima Nova"/>
                  <a:sym typeface="Proxima Nova"/>
                  <a:hlinkClick r:id="rId10" tooltip="https://developers.navixy.com/user-api/backend-api/getting-started/introduction/"/>
                </a:rPr>
                <a:t> funcionalidades de interfaz de usuario como seguimiento, informes y tareas</a:t>
              </a:r>
            </a:p>
          </p:txBody>
        </p:sp>
        <p:grpSp>
          <p:nvGrpSpPr>
            <p:cNvPr name="Group 11" id="11"/>
            <p:cNvGrpSpPr/>
            <p:nvPr/>
          </p:nvGrpSpPr>
          <p:grpSpPr>
            <a:xfrm rot="5410475">
              <a:off x="-20498" y="78282"/>
              <a:ext cx="336158" cy="294138"/>
              <a:chOff x="0" y="0"/>
              <a:chExt cx="812800" cy="711200"/>
            </a:xfrm>
          </p:grpSpPr>
          <p:sp>
            <p:nvSpPr>
              <p:cNvPr name="Freeform 12" id="12"/>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1090CF"/>
              </a:solidFill>
            </p:spPr>
          </p:sp>
          <p:sp>
            <p:nvSpPr>
              <p:cNvPr name="TextBox 13" id="13"/>
              <p:cNvSpPr txBox="true"/>
              <p:nvPr/>
            </p:nvSpPr>
            <p:spPr>
              <a:xfrm>
                <a:off x="127000" y="320675"/>
                <a:ext cx="558800" cy="339725"/>
              </a:xfrm>
              <a:prstGeom prst="rect">
                <a:avLst/>
              </a:prstGeom>
            </p:spPr>
            <p:txBody>
              <a:bodyPr anchor="ctr" rtlCol="false" tIns="56338" lIns="56338" bIns="56338" rIns="56338"/>
              <a:lstStyle/>
              <a:p>
                <a:pPr algn="ctr">
                  <a:lnSpc>
                    <a:spcPts val="2399"/>
                  </a:lnSpc>
                </a:pPr>
              </a:p>
            </p:txBody>
          </p:sp>
        </p:grpSp>
      </p:grpSp>
      <p:grpSp>
        <p:nvGrpSpPr>
          <p:cNvPr name="Group 14" id="14"/>
          <p:cNvGrpSpPr/>
          <p:nvPr/>
        </p:nvGrpSpPr>
        <p:grpSpPr>
          <a:xfrm rot="0">
            <a:off x="1069860" y="5546241"/>
            <a:ext cx="7765210" cy="609600"/>
            <a:chOff x="0" y="0"/>
            <a:chExt cx="10353614" cy="812800"/>
          </a:xfrm>
        </p:grpSpPr>
        <p:sp>
          <p:nvSpPr>
            <p:cNvPr name="TextBox 15" id="15"/>
            <p:cNvSpPr txBox="true"/>
            <p:nvPr/>
          </p:nvSpPr>
          <p:spPr>
            <a:xfrm rot="0">
              <a:off x="474391" y="-9525"/>
              <a:ext cx="9879223" cy="822325"/>
            </a:xfrm>
            <a:prstGeom prst="rect">
              <a:avLst/>
            </a:prstGeom>
          </p:spPr>
          <p:txBody>
            <a:bodyPr anchor="t" rtlCol="false" tIns="0" lIns="0" bIns="0" rIns="0">
              <a:spAutoFit/>
            </a:bodyPr>
            <a:lstStyle/>
            <a:p>
              <a:pPr algn="l">
                <a:lnSpc>
                  <a:spcPts val="2400"/>
                </a:lnSpc>
              </a:pPr>
              <a:r>
                <a:rPr lang="en-US" b="true" sz="2000" u="sng">
                  <a:solidFill>
                    <a:srgbClr val="1090CF"/>
                  </a:solidFill>
                  <a:latin typeface="Proxima Nova Bold"/>
                  <a:ea typeface="Proxima Nova Bold"/>
                  <a:cs typeface="Proxima Nova Bold"/>
                  <a:sym typeface="Proxima Nova Bold"/>
                  <a:hlinkClick r:id="rId11" tooltip="https://developers.navixy.com/panel-api/getting-started/"/>
                </a:rPr>
                <a:t>Admin Panel API</a:t>
              </a:r>
              <a:r>
                <a:rPr lang="en-US" sz="2000">
                  <a:solidFill>
                    <a:srgbClr val="737373"/>
                  </a:solidFill>
                  <a:latin typeface="Proxima Nova"/>
                  <a:ea typeface="Proxima Nova"/>
                  <a:cs typeface="Proxima Nova"/>
                  <a:sym typeface="Proxima Nova"/>
                </a:rPr>
                <a:t> —</a:t>
              </a:r>
              <a:r>
                <a:rPr lang="en-US" sz="2000">
                  <a:solidFill>
                    <a:srgbClr val="737373"/>
                  </a:solidFill>
                  <a:latin typeface="Proxima Nova"/>
                  <a:ea typeface="Proxima Nova"/>
                  <a:cs typeface="Proxima Nova"/>
                  <a:sym typeface="Proxima Nova"/>
                </a:rPr>
                <a:t> funcionalidades del panel de administración como la configuración de la plataforma y la gestión de usuarios</a:t>
              </a:r>
            </a:p>
          </p:txBody>
        </p:sp>
        <p:grpSp>
          <p:nvGrpSpPr>
            <p:cNvPr name="Group 16" id="16"/>
            <p:cNvGrpSpPr/>
            <p:nvPr/>
          </p:nvGrpSpPr>
          <p:grpSpPr>
            <a:xfrm rot="5410475">
              <a:off x="-20498" y="78282"/>
              <a:ext cx="336158" cy="294138"/>
              <a:chOff x="0" y="0"/>
              <a:chExt cx="812800" cy="711200"/>
            </a:xfrm>
          </p:grpSpPr>
          <p:sp>
            <p:nvSpPr>
              <p:cNvPr name="Freeform 17" id="17"/>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1090CF"/>
              </a:solidFill>
            </p:spPr>
          </p:sp>
          <p:sp>
            <p:nvSpPr>
              <p:cNvPr name="TextBox 18" id="18"/>
              <p:cNvSpPr txBox="true"/>
              <p:nvPr/>
            </p:nvSpPr>
            <p:spPr>
              <a:xfrm>
                <a:off x="127000" y="320675"/>
                <a:ext cx="558800" cy="339725"/>
              </a:xfrm>
              <a:prstGeom prst="rect">
                <a:avLst/>
              </a:prstGeom>
            </p:spPr>
            <p:txBody>
              <a:bodyPr anchor="ctr" rtlCol="false" tIns="56338" lIns="56338" bIns="56338" rIns="56338"/>
              <a:lstStyle/>
              <a:p>
                <a:pPr algn="ctr">
                  <a:lnSpc>
                    <a:spcPts val="2399"/>
                  </a:lnSpc>
                </a:pPr>
              </a:p>
            </p:txBody>
          </p:sp>
        </p:grpSp>
      </p:grpSp>
      <p:grpSp>
        <p:nvGrpSpPr>
          <p:cNvPr name="Group 19" id="19"/>
          <p:cNvGrpSpPr/>
          <p:nvPr/>
        </p:nvGrpSpPr>
        <p:grpSpPr>
          <a:xfrm rot="0">
            <a:off x="1069860" y="6603516"/>
            <a:ext cx="7765210" cy="609600"/>
            <a:chOff x="0" y="0"/>
            <a:chExt cx="10353614" cy="812800"/>
          </a:xfrm>
        </p:grpSpPr>
        <p:sp>
          <p:nvSpPr>
            <p:cNvPr name="TextBox 20" id="20"/>
            <p:cNvSpPr txBox="true"/>
            <p:nvPr/>
          </p:nvSpPr>
          <p:spPr>
            <a:xfrm rot="0">
              <a:off x="441339" y="-9525"/>
              <a:ext cx="9912275" cy="822325"/>
            </a:xfrm>
            <a:prstGeom prst="rect">
              <a:avLst/>
            </a:prstGeom>
          </p:spPr>
          <p:txBody>
            <a:bodyPr anchor="t" rtlCol="false" tIns="0" lIns="0" bIns="0" rIns="0">
              <a:spAutoFit/>
            </a:bodyPr>
            <a:lstStyle/>
            <a:p>
              <a:pPr algn="l">
                <a:lnSpc>
                  <a:spcPts val="2400"/>
                </a:lnSpc>
              </a:pPr>
              <a:r>
                <a:rPr lang="en-US" b="true" sz="2000" u="sng">
                  <a:solidFill>
                    <a:srgbClr val="1090CF"/>
                  </a:solidFill>
                  <a:latin typeface="Proxima Nova Bold"/>
                  <a:ea typeface="Proxima Nova Bold"/>
                  <a:cs typeface="Proxima Nova Bold"/>
                  <a:sym typeface="Proxima Nova Bold"/>
                  <a:hlinkClick r:id="rId12" tooltip="https://developers.navixy.com/user-api/data-warehouse-api/getting-started/"/>
                </a:rPr>
                <a:t>API de datos IoT </a:t>
              </a:r>
              <a:r>
                <a:rPr lang="en-US" sz="2000">
                  <a:solidFill>
                    <a:srgbClr val="737373"/>
                  </a:solidFill>
                  <a:latin typeface="Proxima Nova"/>
                  <a:ea typeface="Proxima Nova"/>
                  <a:cs typeface="Proxima Nova"/>
                  <a:sym typeface="Proxima Nova"/>
                </a:rPr>
                <a:t> sin procesar: obtención de datos IoT </a:t>
              </a:r>
            </a:p>
            <a:p>
              <a:pPr algn="l">
                <a:lnSpc>
                  <a:spcPts val="2400"/>
                </a:lnSpc>
              </a:pPr>
              <a:r>
                <a:rPr lang="en-US" sz="2000">
                  <a:solidFill>
                    <a:srgbClr val="737373"/>
                  </a:solidFill>
                  <a:latin typeface="Proxima Nova"/>
                  <a:ea typeface="Proxima Nova"/>
                  <a:cs typeface="Proxima Nova"/>
                  <a:sym typeface="Proxima Nova"/>
                </a:rPr>
                <a:t>sin procesar recibidos de dispositivos</a:t>
              </a:r>
            </a:p>
          </p:txBody>
        </p:sp>
        <p:grpSp>
          <p:nvGrpSpPr>
            <p:cNvPr name="Group 21" id="21"/>
            <p:cNvGrpSpPr/>
            <p:nvPr/>
          </p:nvGrpSpPr>
          <p:grpSpPr>
            <a:xfrm rot="5410475">
              <a:off x="-30781" y="88564"/>
              <a:ext cx="336158" cy="273574"/>
              <a:chOff x="0" y="0"/>
              <a:chExt cx="812800" cy="661477"/>
            </a:xfrm>
          </p:grpSpPr>
          <p:sp>
            <p:nvSpPr>
              <p:cNvPr name="Freeform 22" id="22"/>
              <p:cNvSpPr/>
              <p:nvPr/>
            </p:nvSpPr>
            <p:spPr>
              <a:xfrm flipH="false" flipV="false" rot="0">
                <a:off x="0" y="0"/>
                <a:ext cx="812800" cy="661477"/>
              </a:xfrm>
              <a:custGeom>
                <a:avLst/>
                <a:gdLst/>
                <a:ahLst/>
                <a:cxnLst/>
                <a:rect r="r" b="b" t="t" l="l"/>
                <a:pathLst>
                  <a:path h="661477" w="812800">
                    <a:moveTo>
                      <a:pt x="406400" y="0"/>
                    </a:moveTo>
                    <a:lnTo>
                      <a:pt x="812800" y="661477"/>
                    </a:lnTo>
                    <a:lnTo>
                      <a:pt x="0" y="661477"/>
                    </a:lnTo>
                    <a:lnTo>
                      <a:pt x="406400" y="0"/>
                    </a:lnTo>
                    <a:close/>
                  </a:path>
                </a:pathLst>
              </a:custGeom>
              <a:solidFill>
                <a:srgbClr val="1090CF"/>
              </a:solidFill>
            </p:spPr>
          </p:sp>
          <p:sp>
            <p:nvSpPr>
              <p:cNvPr name="TextBox 23" id="23"/>
              <p:cNvSpPr txBox="true"/>
              <p:nvPr/>
            </p:nvSpPr>
            <p:spPr>
              <a:xfrm>
                <a:off x="127000" y="297589"/>
                <a:ext cx="558800" cy="316639"/>
              </a:xfrm>
              <a:prstGeom prst="rect">
                <a:avLst/>
              </a:prstGeom>
            </p:spPr>
            <p:txBody>
              <a:bodyPr anchor="ctr" rtlCol="false" tIns="56338" lIns="56338" bIns="56338" rIns="56338"/>
              <a:lstStyle/>
              <a:p>
                <a:pPr algn="ctr">
                  <a:lnSpc>
                    <a:spcPts val="2399"/>
                  </a:lnSpc>
                </a:pPr>
              </a:p>
            </p:txBody>
          </p:sp>
        </p:grpSp>
      </p:grpSp>
      <p:grpSp>
        <p:nvGrpSpPr>
          <p:cNvPr name="Group 24" id="24"/>
          <p:cNvGrpSpPr/>
          <p:nvPr/>
        </p:nvGrpSpPr>
        <p:grpSpPr>
          <a:xfrm rot="0">
            <a:off x="200" y="9712389"/>
            <a:ext cx="18288000" cy="574611"/>
            <a:chOff x="0" y="0"/>
            <a:chExt cx="24384000" cy="766148"/>
          </a:xfrm>
        </p:grpSpPr>
        <p:grpSp>
          <p:nvGrpSpPr>
            <p:cNvPr name="Group 25" id="25"/>
            <p:cNvGrpSpPr/>
            <p:nvPr/>
          </p:nvGrpSpPr>
          <p:grpSpPr>
            <a:xfrm rot="0">
              <a:off x="0" y="0"/>
              <a:ext cx="24384000" cy="766148"/>
              <a:chOff x="0" y="0"/>
              <a:chExt cx="24384000" cy="766148"/>
            </a:xfrm>
          </p:grpSpPr>
          <p:sp>
            <p:nvSpPr>
              <p:cNvPr name="Freeform 26" id="26"/>
              <p:cNvSpPr/>
              <p:nvPr/>
            </p:nvSpPr>
            <p:spPr>
              <a:xfrm flipH="false" flipV="false" rot="0">
                <a:off x="0" y="0"/>
                <a:ext cx="24384000" cy="766099"/>
              </a:xfrm>
              <a:custGeom>
                <a:avLst/>
                <a:gdLst/>
                <a:ahLst/>
                <a:cxnLst/>
                <a:rect r="r" b="b" t="t" l="l"/>
                <a:pathLst>
                  <a:path h="766099" w="24384000">
                    <a:moveTo>
                      <a:pt x="0" y="0"/>
                    </a:moveTo>
                    <a:lnTo>
                      <a:pt x="24384000" y="0"/>
                    </a:lnTo>
                    <a:lnTo>
                      <a:pt x="24384000" y="766099"/>
                    </a:lnTo>
                    <a:lnTo>
                      <a:pt x="0" y="766099"/>
                    </a:lnTo>
                    <a:close/>
                  </a:path>
                </a:pathLst>
              </a:custGeom>
              <a:solidFill>
                <a:srgbClr val="1D96DB"/>
              </a:solidFill>
            </p:spPr>
          </p:sp>
        </p:grpSp>
        <p:sp>
          <p:nvSpPr>
            <p:cNvPr name="Freeform 27" id="27"/>
            <p:cNvSpPr/>
            <p:nvPr/>
          </p:nvSpPr>
          <p:spPr>
            <a:xfrm flipH="false" flipV="false" rot="0">
              <a:off x="22199679" y="209408"/>
              <a:ext cx="1618927" cy="347333"/>
            </a:xfrm>
            <a:custGeom>
              <a:avLst/>
              <a:gdLst/>
              <a:ahLst/>
              <a:cxnLst/>
              <a:rect r="r" b="b" t="t" l="l"/>
              <a:pathLst>
                <a:path h="347333" w="1618927">
                  <a:moveTo>
                    <a:pt x="0" y="0"/>
                  </a:moveTo>
                  <a:lnTo>
                    <a:pt x="1618926" y="0"/>
                  </a:lnTo>
                  <a:lnTo>
                    <a:pt x="1618926" y="347333"/>
                  </a:lnTo>
                  <a:lnTo>
                    <a:pt x="0" y="347333"/>
                  </a:lnTo>
                  <a:lnTo>
                    <a:pt x="0" y="0"/>
                  </a:lnTo>
                  <a:close/>
                </a:path>
              </a:pathLst>
            </a:custGeom>
            <a:blipFill>
              <a:blip r:embed="rId13">
                <a:alphaModFix amt="70000"/>
                <a:extLst>
                  <a:ext uri="{96DAC541-7B7A-43D3-8B79-37D633B846F1}">
                    <asvg:svgBlip xmlns:asvg="http://schemas.microsoft.com/office/drawing/2016/SVG/main" r:embed="rId14"/>
                  </a:ext>
                </a:extLst>
              </a:blip>
              <a:stretch>
                <a:fillRect l="0" t="0" r="0" b="0"/>
              </a:stretch>
            </a:blipFill>
          </p:spPr>
        </p:sp>
      </p:grpSp>
    </p:spTree>
  </p:cSld>
  <p:clrMapOvr>
    <a:masterClrMapping/>
  </p:clrMapOvr>
  <p:transition spd="slow">
    <p:push dir="l"/>
  </p:transition>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00" y="0"/>
            <a:ext cx="18288200" cy="10287000"/>
          </a:xfrm>
          <a:custGeom>
            <a:avLst/>
            <a:gdLst/>
            <a:ahLst/>
            <a:cxnLst/>
            <a:rect r="r" b="b" t="t" l="l"/>
            <a:pathLst>
              <a:path h="10287000" w="18288200">
                <a:moveTo>
                  <a:pt x="0" y="0"/>
                </a:moveTo>
                <a:lnTo>
                  <a:pt x="18288200" y="0"/>
                </a:lnTo>
                <a:lnTo>
                  <a:pt x="18288200" y="10287000"/>
                </a:lnTo>
                <a:lnTo>
                  <a:pt x="0" y="10287000"/>
                </a:lnTo>
                <a:lnTo>
                  <a:pt x="0" y="0"/>
                </a:lnTo>
                <a:close/>
              </a:path>
            </a:pathLst>
          </a:custGeom>
          <a:blipFill>
            <a:blip r:embed="rId3"/>
            <a:stretch>
              <a:fillRect l="0" t="0" r="-1221" b="-1222"/>
            </a:stretch>
          </a:blipFill>
        </p:spPr>
      </p:sp>
      <p:sp>
        <p:nvSpPr>
          <p:cNvPr name="TextBox 3" id="3"/>
          <p:cNvSpPr txBox="true"/>
          <p:nvPr/>
        </p:nvSpPr>
        <p:spPr>
          <a:xfrm rot="0">
            <a:off x="1444200" y="5505734"/>
            <a:ext cx="6435282" cy="619125"/>
          </a:xfrm>
          <a:prstGeom prst="rect">
            <a:avLst/>
          </a:prstGeom>
        </p:spPr>
        <p:txBody>
          <a:bodyPr anchor="t" rtlCol="false" tIns="0" lIns="0" bIns="0" rIns="0">
            <a:spAutoFit/>
          </a:bodyPr>
          <a:lstStyle/>
          <a:p>
            <a:pPr algn="l">
              <a:lnSpc>
                <a:spcPts val="2400"/>
              </a:lnSpc>
            </a:pPr>
            <a:r>
              <a:rPr lang="en-US" sz="2000">
                <a:solidFill>
                  <a:srgbClr val="1090CF"/>
                </a:solidFill>
                <a:latin typeface="Proxima Nova"/>
                <a:ea typeface="Proxima Nova"/>
                <a:cs typeface="Proxima Nova"/>
                <a:sym typeface="Proxima Nova"/>
              </a:rPr>
              <a:t>Pruebe los puntos finales de la API sin afectar a los datos en tiempo real ni a los entornos de producción</a:t>
            </a:r>
          </a:p>
        </p:txBody>
      </p:sp>
      <p:grpSp>
        <p:nvGrpSpPr>
          <p:cNvPr name="Group 4" id="4"/>
          <p:cNvGrpSpPr/>
          <p:nvPr/>
        </p:nvGrpSpPr>
        <p:grpSpPr>
          <a:xfrm rot="5410475">
            <a:off x="1013326" y="5573970"/>
            <a:ext cx="252118" cy="220604"/>
            <a:chOff x="0" y="0"/>
            <a:chExt cx="812800" cy="711200"/>
          </a:xfrm>
        </p:grpSpPr>
        <p:sp>
          <p:nvSpPr>
            <p:cNvPr name="Freeform 5" id="5"/>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1090CF"/>
            </a:solidFill>
          </p:spPr>
        </p:sp>
        <p:sp>
          <p:nvSpPr>
            <p:cNvPr name="TextBox 6" id="6"/>
            <p:cNvSpPr txBox="true"/>
            <p:nvPr/>
          </p:nvSpPr>
          <p:spPr>
            <a:xfrm>
              <a:off x="127000" y="320675"/>
              <a:ext cx="558800" cy="339725"/>
            </a:xfrm>
            <a:prstGeom prst="rect">
              <a:avLst/>
            </a:prstGeom>
          </p:spPr>
          <p:txBody>
            <a:bodyPr anchor="ctr" rtlCol="false" tIns="56338" lIns="56338" bIns="56338" rIns="56338"/>
            <a:lstStyle/>
            <a:p>
              <a:pPr algn="ctr">
                <a:lnSpc>
                  <a:spcPts val="2399"/>
                </a:lnSpc>
              </a:pPr>
            </a:p>
          </p:txBody>
        </p:sp>
      </p:grpSp>
      <p:sp>
        <p:nvSpPr>
          <p:cNvPr name="TextBox 7" id="7"/>
          <p:cNvSpPr txBox="true"/>
          <p:nvPr/>
        </p:nvSpPr>
        <p:spPr>
          <a:xfrm rot="0">
            <a:off x="1444200" y="6408052"/>
            <a:ext cx="6922397" cy="619125"/>
          </a:xfrm>
          <a:prstGeom prst="rect">
            <a:avLst/>
          </a:prstGeom>
        </p:spPr>
        <p:txBody>
          <a:bodyPr anchor="t" rtlCol="false" tIns="0" lIns="0" bIns="0" rIns="0">
            <a:spAutoFit/>
          </a:bodyPr>
          <a:lstStyle/>
          <a:p>
            <a:pPr algn="l">
              <a:lnSpc>
                <a:spcPts val="2400"/>
              </a:lnSpc>
            </a:pPr>
            <a:r>
              <a:rPr lang="en-US" sz="2000">
                <a:solidFill>
                  <a:srgbClr val="1090CF"/>
                </a:solidFill>
                <a:latin typeface="Proxima Nova"/>
                <a:ea typeface="Proxima Nova"/>
                <a:cs typeface="Proxima Nova"/>
                <a:sym typeface="Proxima Nova"/>
              </a:rPr>
              <a:t>Acceda fácilmente a colecciones y entornos preestablecidos para realizar pruebas rápidas</a:t>
            </a:r>
          </a:p>
        </p:txBody>
      </p:sp>
      <p:grpSp>
        <p:nvGrpSpPr>
          <p:cNvPr name="Group 8" id="8"/>
          <p:cNvGrpSpPr/>
          <p:nvPr/>
        </p:nvGrpSpPr>
        <p:grpSpPr>
          <a:xfrm rot="5410475">
            <a:off x="1013326" y="6485681"/>
            <a:ext cx="252118" cy="220604"/>
            <a:chOff x="0" y="0"/>
            <a:chExt cx="812800" cy="711200"/>
          </a:xfrm>
        </p:grpSpPr>
        <p:sp>
          <p:nvSpPr>
            <p:cNvPr name="Freeform 9" id="9"/>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1090CF"/>
            </a:solidFill>
          </p:spPr>
        </p:sp>
        <p:sp>
          <p:nvSpPr>
            <p:cNvPr name="TextBox 10" id="10"/>
            <p:cNvSpPr txBox="true"/>
            <p:nvPr/>
          </p:nvSpPr>
          <p:spPr>
            <a:xfrm>
              <a:off x="127000" y="320675"/>
              <a:ext cx="558800" cy="339725"/>
            </a:xfrm>
            <a:prstGeom prst="rect">
              <a:avLst/>
            </a:prstGeom>
          </p:spPr>
          <p:txBody>
            <a:bodyPr anchor="ctr" rtlCol="false" tIns="56338" lIns="56338" bIns="56338" rIns="56338"/>
            <a:lstStyle/>
            <a:p>
              <a:pPr algn="ctr">
                <a:lnSpc>
                  <a:spcPts val="2399"/>
                </a:lnSpc>
              </a:pPr>
            </a:p>
          </p:txBody>
        </p:sp>
      </p:grpSp>
      <p:sp>
        <p:nvSpPr>
          <p:cNvPr name="TextBox 11" id="11"/>
          <p:cNvSpPr txBox="true"/>
          <p:nvPr/>
        </p:nvSpPr>
        <p:spPr>
          <a:xfrm rot="0">
            <a:off x="1444200" y="7310370"/>
            <a:ext cx="7029460" cy="619125"/>
          </a:xfrm>
          <a:prstGeom prst="rect">
            <a:avLst/>
          </a:prstGeom>
        </p:spPr>
        <p:txBody>
          <a:bodyPr anchor="t" rtlCol="false" tIns="0" lIns="0" bIns="0" rIns="0">
            <a:spAutoFit/>
          </a:bodyPr>
          <a:lstStyle/>
          <a:p>
            <a:pPr algn="l">
              <a:lnSpc>
                <a:spcPts val="2400"/>
              </a:lnSpc>
            </a:pPr>
            <a:r>
              <a:rPr lang="en-US" sz="2000">
                <a:solidFill>
                  <a:srgbClr val="1D96DB"/>
                </a:solidFill>
                <a:latin typeface="Proxima Nova"/>
                <a:ea typeface="Proxima Nova"/>
                <a:cs typeface="Proxima Nova"/>
                <a:sym typeface="Proxima Nova"/>
              </a:rPr>
              <a:t>Identifique rápidamente los problemas y valide las respuestas de la API</a:t>
            </a:r>
          </a:p>
        </p:txBody>
      </p:sp>
      <p:grpSp>
        <p:nvGrpSpPr>
          <p:cNvPr name="Group 12" id="12"/>
          <p:cNvGrpSpPr/>
          <p:nvPr/>
        </p:nvGrpSpPr>
        <p:grpSpPr>
          <a:xfrm rot="5410475">
            <a:off x="1017457" y="7383855"/>
            <a:ext cx="252118" cy="228866"/>
            <a:chOff x="0" y="0"/>
            <a:chExt cx="812800" cy="737837"/>
          </a:xfrm>
        </p:grpSpPr>
        <p:sp>
          <p:nvSpPr>
            <p:cNvPr name="Freeform 13" id="13"/>
            <p:cNvSpPr/>
            <p:nvPr/>
          </p:nvSpPr>
          <p:spPr>
            <a:xfrm flipH="false" flipV="false" rot="0">
              <a:off x="0" y="0"/>
              <a:ext cx="812800" cy="737837"/>
            </a:xfrm>
            <a:custGeom>
              <a:avLst/>
              <a:gdLst/>
              <a:ahLst/>
              <a:cxnLst/>
              <a:rect r="r" b="b" t="t" l="l"/>
              <a:pathLst>
                <a:path h="737837" w="812800">
                  <a:moveTo>
                    <a:pt x="406400" y="0"/>
                  </a:moveTo>
                  <a:lnTo>
                    <a:pt x="812800" y="737837"/>
                  </a:lnTo>
                  <a:lnTo>
                    <a:pt x="0" y="737837"/>
                  </a:lnTo>
                  <a:lnTo>
                    <a:pt x="406400" y="0"/>
                  </a:lnTo>
                  <a:close/>
                </a:path>
              </a:pathLst>
            </a:custGeom>
            <a:solidFill>
              <a:srgbClr val="1090CF"/>
            </a:solidFill>
          </p:spPr>
        </p:sp>
        <p:sp>
          <p:nvSpPr>
            <p:cNvPr name="TextBox 14" id="14"/>
            <p:cNvSpPr txBox="true"/>
            <p:nvPr/>
          </p:nvSpPr>
          <p:spPr>
            <a:xfrm>
              <a:off x="127000" y="333042"/>
              <a:ext cx="558800" cy="352092"/>
            </a:xfrm>
            <a:prstGeom prst="rect">
              <a:avLst/>
            </a:prstGeom>
          </p:spPr>
          <p:txBody>
            <a:bodyPr anchor="ctr" rtlCol="false" tIns="56338" lIns="56338" bIns="56338" rIns="56338"/>
            <a:lstStyle/>
            <a:p>
              <a:pPr algn="ctr">
                <a:lnSpc>
                  <a:spcPts val="2399"/>
                </a:lnSpc>
              </a:pPr>
            </a:p>
          </p:txBody>
        </p:sp>
      </p:grpSp>
      <p:sp>
        <p:nvSpPr>
          <p:cNvPr name="TextBox 15" id="15"/>
          <p:cNvSpPr txBox="true"/>
          <p:nvPr/>
        </p:nvSpPr>
        <p:spPr>
          <a:xfrm rot="0">
            <a:off x="1444200" y="8212688"/>
            <a:ext cx="6688754" cy="619125"/>
          </a:xfrm>
          <a:prstGeom prst="rect">
            <a:avLst/>
          </a:prstGeom>
        </p:spPr>
        <p:txBody>
          <a:bodyPr anchor="t" rtlCol="false" tIns="0" lIns="0" bIns="0" rIns="0">
            <a:spAutoFit/>
          </a:bodyPr>
          <a:lstStyle/>
          <a:p>
            <a:pPr algn="l">
              <a:lnSpc>
                <a:spcPts val="2400"/>
              </a:lnSpc>
            </a:pPr>
            <a:r>
              <a:rPr lang="en-US" sz="2000">
                <a:solidFill>
                  <a:srgbClr val="0D8AE3"/>
                </a:solidFill>
                <a:latin typeface="Proxima Nova"/>
                <a:ea typeface="Proxima Nova"/>
                <a:cs typeface="Proxima Nova"/>
                <a:sym typeface="Proxima Nova"/>
              </a:rPr>
              <a:t>Reduzca el tiempo dedicado a la configuración, permitiendo una creación de prototipos e implementación más rápidas</a:t>
            </a:r>
          </a:p>
        </p:txBody>
      </p:sp>
      <p:grpSp>
        <p:nvGrpSpPr>
          <p:cNvPr name="Group 16" id="16"/>
          <p:cNvGrpSpPr/>
          <p:nvPr/>
        </p:nvGrpSpPr>
        <p:grpSpPr>
          <a:xfrm rot="5410475">
            <a:off x="1013326" y="8280925"/>
            <a:ext cx="252118" cy="220604"/>
            <a:chOff x="0" y="0"/>
            <a:chExt cx="812800" cy="711200"/>
          </a:xfrm>
        </p:grpSpPr>
        <p:sp>
          <p:nvSpPr>
            <p:cNvPr name="Freeform 17" id="17"/>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1090CF"/>
            </a:solidFill>
          </p:spPr>
        </p:sp>
        <p:sp>
          <p:nvSpPr>
            <p:cNvPr name="TextBox 18" id="18"/>
            <p:cNvSpPr txBox="true"/>
            <p:nvPr/>
          </p:nvSpPr>
          <p:spPr>
            <a:xfrm>
              <a:off x="127000" y="320675"/>
              <a:ext cx="558800" cy="339725"/>
            </a:xfrm>
            <a:prstGeom prst="rect">
              <a:avLst/>
            </a:prstGeom>
          </p:spPr>
          <p:txBody>
            <a:bodyPr anchor="ctr" rtlCol="false" tIns="56338" lIns="56338" bIns="56338" rIns="56338"/>
            <a:lstStyle/>
            <a:p>
              <a:pPr algn="ctr">
                <a:lnSpc>
                  <a:spcPts val="2399"/>
                </a:lnSpc>
              </a:pPr>
            </a:p>
          </p:txBody>
        </p:sp>
      </p:grpSp>
      <p:sp>
        <p:nvSpPr>
          <p:cNvPr name="Freeform 19" id="19"/>
          <p:cNvSpPr/>
          <p:nvPr/>
        </p:nvSpPr>
        <p:spPr>
          <a:xfrm flipH="false" flipV="false" rot="0">
            <a:off x="10306516" y="1734790"/>
            <a:ext cx="7436687" cy="4963988"/>
          </a:xfrm>
          <a:custGeom>
            <a:avLst/>
            <a:gdLst/>
            <a:ahLst/>
            <a:cxnLst/>
            <a:rect r="r" b="b" t="t" l="l"/>
            <a:pathLst>
              <a:path h="4963988" w="7436687">
                <a:moveTo>
                  <a:pt x="0" y="0"/>
                </a:moveTo>
                <a:lnTo>
                  <a:pt x="7436686" y="0"/>
                </a:lnTo>
                <a:lnTo>
                  <a:pt x="7436686" y="4963989"/>
                </a:lnTo>
                <a:lnTo>
                  <a:pt x="0" y="4963989"/>
                </a:lnTo>
                <a:lnTo>
                  <a:pt x="0" y="0"/>
                </a:lnTo>
                <a:close/>
              </a:path>
            </a:pathLst>
          </a:custGeom>
          <a:blipFill>
            <a:blip r:embed="rId4"/>
            <a:stretch>
              <a:fillRect l="0" t="0" r="0" b="0"/>
            </a:stretch>
          </a:blipFill>
        </p:spPr>
      </p:sp>
      <p:sp>
        <p:nvSpPr>
          <p:cNvPr name="Freeform 20" id="20"/>
          <p:cNvSpPr/>
          <p:nvPr/>
        </p:nvSpPr>
        <p:spPr>
          <a:xfrm flipH="false" flipV="false" rot="0">
            <a:off x="9452877" y="4186679"/>
            <a:ext cx="7311563" cy="4880469"/>
          </a:xfrm>
          <a:custGeom>
            <a:avLst/>
            <a:gdLst/>
            <a:ahLst/>
            <a:cxnLst/>
            <a:rect r="r" b="b" t="t" l="l"/>
            <a:pathLst>
              <a:path h="4880469" w="7311563">
                <a:moveTo>
                  <a:pt x="0" y="0"/>
                </a:moveTo>
                <a:lnTo>
                  <a:pt x="7311563" y="0"/>
                </a:lnTo>
                <a:lnTo>
                  <a:pt x="7311563" y="4880468"/>
                </a:lnTo>
                <a:lnTo>
                  <a:pt x="0" y="4880468"/>
                </a:lnTo>
                <a:lnTo>
                  <a:pt x="0" y="0"/>
                </a:lnTo>
                <a:close/>
              </a:path>
            </a:pathLst>
          </a:custGeom>
          <a:blipFill>
            <a:blip r:embed="rId5"/>
            <a:stretch>
              <a:fillRect l="0" t="0" r="0" b="0"/>
            </a:stretch>
          </a:blipFill>
        </p:spPr>
      </p:sp>
      <p:sp>
        <p:nvSpPr>
          <p:cNvPr name="TextBox 21" id="21"/>
          <p:cNvSpPr txBox="true"/>
          <p:nvPr/>
        </p:nvSpPr>
        <p:spPr>
          <a:xfrm rot="0">
            <a:off x="1028700" y="1744315"/>
            <a:ext cx="7278190" cy="1438275"/>
          </a:xfrm>
          <a:prstGeom prst="rect">
            <a:avLst/>
          </a:prstGeom>
        </p:spPr>
        <p:txBody>
          <a:bodyPr anchor="t" rtlCol="false" tIns="0" lIns="0" bIns="0" rIns="0">
            <a:spAutoFit/>
          </a:bodyPr>
          <a:lstStyle/>
          <a:p>
            <a:pPr algn="l">
              <a:lnSpc>
                <a:spcPts val="5759"/>
              </a:lnSpc>
            </a:pPr>
            <a:r>
              <a:rPr lang="en-US" sz="4800" b="true">
                <a:solidFill>
                  <a:srgbClr val="28323A"/>
                </a:solidFill>
                <a:latin typeface="Proxima Nova Bold"/>
                <a:ea typeface="Proxima Nova Bold"/>
                <a:cs typeface="Proxima Nova Bold"/>
                <a:sym typeface="Proxima Nova Bold"/>
              </a:rPr>
              <a:t>Sandbox de API Navixy </a:t>
            </a:r>
          </a:p>
          <a:p>
            <a:pPr algn="l">
              <a:lnSpc>
                <a:spcPts val="5759"/>
              </a:lnSpc>
              <a:spcBef>
                <a:spcPct val="0"/>
              </a:spcBef>
            </a:pPr>
            <a:r>
              <a:rPr lang="en-US" b="true" sz="4800">
                <a:solidFill>
                  <a:srgbClr val="28323A"/>
                </a:solidFill>
                <a:latin typeface="Proxima Nova Bold"/>
                <a:ea typeface="Proxima Nova Bold"/>
                <a:cs typeface="Proxima Nova Bold"/>
                <a:sym typeface="Proxima Nova Bold"/>
              </a:rPr>
              <a:t>en Postman</a:t>
            </a:r>
          </a:p>
        </p:txBody>
      </p:sp>
      <p:sp>
        <p:nvSpPr>
          <p:cNvPr name="TextBox 22" id="22"/>
          <p:cNvSpPr txBox="true"/>
          <p:nvPr/>
        </p:nvSpPr>
        <p:spPr>
          <a:xfrm rot="0">
            <a:off x="1028700" y="3253229"/>
            <a:ext cx="7765210" cy="1800225"/>
          </a:xfrm>
          <a:prstGeom prst="rect">
            <a:avLst/>
          </a:prstGeom>
        </p:spPr>
        <p:txBody>
          <a:bodyPr anchor="t" rtlCol="false" tIns="0" lIns="0" bIns="0" rIns="0">
            <a:spAutoFit/>
          </a:bodyPr>
          <a:lstStyle/>
          <a:p>
            <a:pPr algn="l">
              <a:lnSpc>
                <a:spcPts val="2880"/>
              </a:lnSpc>
            </a:pPr>
            <a:r>
              <a:rPr lang="en-US" sz="2400" u="sng">
                <a:solidFill>
                  <a:srgbClr val="1090CF"/>
                </a:solidFill>
                <a:latin typeface="Proxima Nova"/>
                <a:ea typeface="Proxima Nova"/>
                <a:cs typeface="Proxima Nova"/>
                <a:sym typeface="Proxima Nova"/>
                <a:hlinkClick r:id="rId6" tooltip="https://www.postman.com/navixyapisandbox"/>
              </a:rPr>
              <a:t>El API Sandbox de Navixy</a:t>
            </a:r>
            <a:r>
              <a:rPr lang="en-US" sz="2400">
                <a:solidFill>
                  <a:srgbClr val="28323A"/>
                </a:solidFill>
                <a:latin typeface="Proxima Nova"/>
                <a:ea typeface="Proxima Nova"/>
                <a:cs typeface="Proxima Nova"/>
                <a:sym typeface="Proxima Nova"/>
              </a:rPr>
              <a:t> permite a los desarrolladores explorar y probar fácilmente las API telemáticas de Navixy dentro de Postman, proporcionando un entorno sin fisuras para una rápida integración y experimentación </a:t>
            </a:r>
          </a:p>
          <a:p>
            <a:pPr algn="l">
              <a:lnSpc>
                <a:spcPts val="2880"/>
              </a:lnSpc>
              <a:spcBef>
                <a:spcPct val="0"/>
              </a:spcBef>
            </a:pPr>
            <a:r>
              <a:rPr lang="en-US" sz="2400">
                <a:solidFill>
                  <a:srgbClr val="28323A"/>
                </a:solidFill>
                <a:latin typeface="Proxima Nova"/>
                <a:ea typeface="Proxima Nova"/>
                <a:cs typeface="Proxima Nova"/>
                <a:sym typeface="Proxima Nova"/>
              </a:rPr>
              <a:t>sin necesidad de una cuenta real.</a:t>
            </a:r>
          </a:p>
        </p:txBody>
      </p:sp>
      <p:grpSp>
        <p:nvGrpSpPr>
          <p:cNvPr name="Group 23" id="23"/>
          <p:cNvGrpSpPr/>
          <p:nvPr/>
        </p:nvGrpSpPr>
        <p:grpSpPr>
          <a:xfrm rot="0">
            <a:off x="200" y="9712389"/>
            <a:ext cx="18288000" cy="574611"/>
            <a:chOff x="0" y="0"/>
            <a:chExt cx="24384000" cy="766148"/>
          </a:xfrm>
        </p:grpSpPr>
        <p:grpSp>
          <p:nvGrpSpPr>
            <p:cNvPr name="Group 24" id="24"/>
            <p:cNvGrpSpPr/>
            <p:nvPr/>
          </p:nvGrpSpPr>
          <p:grpSpPr>
            <a:xfrm rot="0">
              <a:off x="0" y="0"/>
              <a:ext cx="24384000" cy="766148"/>
              <a:chOff x="0" y="0"/>
              <a:chExt cx="24384000" cy="766148"/>
            </a:xfrm>
          </p:grpSpPr>
          <p:sp>
            <p:nvSpPr>
              <p:cNvPr name="Freeform 25" id="25"/>
              <p:cNvSpPr/>
              <p:nvPr/>
            </p:nvSpPr>
            <p:spPr>
              <a:xfrm flipH="false" flipV="false" rot="0">
                <a:off x="0" y="0"/>
                <a:ext cx="24384000" cy="766099"/>
              </a:xfrm>
              <a:custGeom>
                <a:avLst/>
                <a:gdLst/>
                <a:ahLst/>
                <a:cxnLst/>
                <a:rect r="r" b="b" t="t" l="l"/>
                <a:pathLst>
                  <a:path h="766099" w="24384000">
                    <a:moveTo>
                      <a:pt x="0" y="0"/>
                    </a:moveTo>
                    <a:lnTo>
                      <a:pt x="24384000" y="0"/>
                    </a:lnTo>
                    <a:lnTo>
                      <a:pt x="24384000" y="766099"/>
                    </a:lnTo>
                    <a:lnTo>
                      <a:pt x="0" y="766099"/>
                    </a:lnTo>
                    <a:close/>
                  </a:path>
                </a:pathLst>
              </a:custGeom>
              <a:solidFill>
                <a:srgbClr val="1D96DB"/>
              </a:solidFill>
            </p:spPr>
          </p:sp>
        </p:grpSp>
        <p:sp>
          <p:nvSpPr>
            <p:cNvPr name="Freeform 26" id="26"/>
            <p:cNvSpPr/>
            <p:nvPr/>
          </p:nvSpPr>
          <p:spPr>
            <a:xfrm flipH="false" flipV="false" rot="0">
              <a:off x="22199679" y="209408"/>
              <a:ext cx="1618927" cy="347333"/>
            </a:xfrm>
            <a:custGeom>
              <a:avLst/>
              <a:gdLst/>
              <a:ahLst/>
              <a:cxnLst/>
              <a:rect r="r" b="b" t="t" l="l"/>
              <a:pathLst>
                <a:path h="347333" w="1618927">
                  <a:moveTo>
                    <a:pt x="0" y="0"/>
                  </a:moveTo>
                  <a:lnTo>
                    <a:pt x="1618926" y="0"/>
                  </a:lnTo>
                  <a:lnTo>
                    <a:pt x="1618926" y="347333"/>
                  </a:lnTo>
                  <a:lnTo>
                    <a:pt x="0" y="347333"/>
                  </a:lnTo>
                  <a:lnTo>
                    <a:pt x="0" y="0"/>
                  </a:lnTo>
                  <a:close/>
                </a:path>
              </a:pathLst>
            </a:custGeom>
            <a:blipFill>
              <a:blip r:embed="rId7">
                <a:alphaModFix amt="70000"/>
                <a:extLst>
                  <a:ext uri="{96DAC541-7B7A-43D3-8B79-37D633B846F1}">
                    <asvg:svgBlip xmlns:asvg="http://schemas.microsoft.com/office/drawing/2016/SVG/main" r:embed="rId8"/>
                  </a:ext>
                </a:extLst>
              </a:blip>
              <a:stretch>
                <a:fillRect l="0" t="0" r="0" b="0"/>
              </a:stretch>
            </a:blipFill>
          </p:spPr>
        </p:sp>
      </p:grpSp>
      <p:grpSp>
        <p:nvGrpSpPr>
          <p:cNvPr name="Group 27" id="27"/>
          <p:cNvGrpSpPr/>
          <p:nvPr/>
        </p:nvGrpSpPr>
        <p:grpSpPr>
          <a:xfrm rot="0">
            <a:off x="1028700" y="966570"/>
            <a:ext cx="2533204" cy="472945"/>
            <a:chOff x="0" y="0"/>
            <a:chExt cx="647194" cy="120830"/>
          </a:xfrm>
        </p:grpSpPr>
        <p:sp>
          <p:nvSpPr>
            <p:cNvPr name="Freeform 28" id="28"/>
            <p:cNvSpPr/>
            <p:nvPr/>
          </p:nvSpPr>
          <p:spPr>
            <a:xfrm flipH="false" flipV="false" rot="0">
              <a:off x="0" y="0"/>
              <a:ext cx="647194" cy="120830"/>
            </a:xfrm>
            <a:custGeom>
              <a:avLst/>
              <a:gdLst/>
              <a:ahLst/>
              <a:cxnLst/>
              <a:rect r="r" b="b" t="t" l="l"/>
              <a:pathLst>
                <a:path h="120830" w="647194">
                  <a:moveTo>
                    <a:pt x="30562" y="0"/>
                  </a:moveTo>
                  <a:lnTo>
                    <a:pt x="616632" y="0"/>
                  </a:lnTo>
                  <a:cubicBezTo>
                    <a:pt x="624737" y="0"/>
                    <a:pt x="632511" y="3220"/>
                    <a:pt x="638242" y="8951"/>
                  </a:cubicBezTo>
                  <a:cubicBezTo>
                    <a:pt x="643974" y="14683"/>
                    <a:pt x="647194" y="22456"/>
                    <a:pt x="647194" y="30562"/>
                  </a:cubicBezTo>
                  <a:lnTo>
                    <a:pt x="647194" y="90268"/>
                  </a:lnTo>
                  <a:cubicBezTo>
                    <a:pt x="647194" y="98374"/>
                    <a:pt x="643974" y="106147"/>
                    <a:pt x="638242" y="111879"/>
                  </a:cubicBezTo>
                  <a:cubicBezTo>
                    <a:pt x="632511" y="117610"/>
                    <a:pt x="624737" y="120830"/>
                    <a:pt x="616632" y="120830"/>
                  </a:cubicBezTo>
                  <a:lnTo>
                    <a:pt x="30562" y="120830"/>
                  </a:lnTo>
                  <a:cubicBezTo>
                    <a:pt x="22456" y="120830"/>
                    <a:pt x="14683" y="117610"/>
                    <a:pt x="8951" y="111879"/>
                  </a:cubicBezTo>
                  <a:cubicBezTo>
                    <a:pt x="3220" y="106147"/>
                    <a:pt x="0" y="98374"/>
                    <a:pt x="0" y="90268"/>
                  </a:cubicBezTo>
                  <a:lnTo>
                    <a:pt x="0" y="30562"/>
                  </a:lnTo>
                  <a:cubicBezTo>
                    <a:pt x="0" y="22456"/>
                    <a:pt x="3220" y="14683"/>
                    <a:pt x="8951" y="8951"/>
                  </a:cubicBezTo>
                  <a:cubicBezTo>
                    <a:pt x="14683" y="3220"/>
                    <a:pt x="22456" y="0"/>
                    <a:pt x="30562" y="0"/>
                  </a:cubicBezTo>
                  <a:close/>
                </a:path>
              </a:pathLst>
            </a:custGeom>
            <a:solidFill>
              <a:srgbClr val="CAE9FF"/>
            </a:solidFill>
          </p:spPr>
        </p:sp>
        <p:sp>
          <p:nvSpPr>
            <p:cNvPr name="TextBox 29" id="29"/>
            <p:cNvSpPr txBox="true"/>
            <p:nvPr/>
          </p:nvSpPr>
          <p:spPr>
            <a:xfrm>
              <a:off x="0" y="-28575"/>
              <a:ext cx="647194"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Integración de datos</a:t>
              </a:r>
            </a:p>
          </p:txBody>
        </p:sp>
      </p:grpSp>
    </p:spTree>
  </p:cSld>
  <p:clrMapOvr>
    <a:masterClrMapping/>
  </p:clrMapOvr>
  <p:transition spd="slow">
    <p:push dir="l"/>
  </p:transition>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00" y="0"/>
            <a:ext cx="18288200" cy="10287000"/>
          </a:xfrm>
          <a:custGeom>
            <a:avLst/>
            <a:gdLst/>
            <a:ahLst/>
            <a:cxnLst/>
            <a:rect r="r" b="b" t="t" l="l"/>
            <a:pathLst>
              <a:path h="10287000" w="18288200">
                <a:moveTo>
                  <a:pt x="0" y="0"/>
                </a:moveTo>
                <a:lnTo>
                  <a:pt x="18288200" y="0"/>
                </a:lnTo>
                <a:lnTo>
                  <a:pt x="18288200" y="10287000"/>
                </a:lnTo>
                <a:lnTo>
                  <a:pt x="0" y="10287000"/>
                </a:lnTo>
                <a:lnTo>
                  <a:pt x="0" y="0"/>
                </a:lnTo>
                <a:close/>
              </a:path>
            </a:pathLst>
          </a:custGeom>
          <a:blipFill>
            <a:blip r:embed="rId3"/>
            <a:stretch>
              <a:fillRect l="0" t="0" r="-1221" b="-1222"/>
            </a:stretch>
          </a:blipFill>
        </p:spPr>
      </p:sp>
      <p:grpSp>
        <p:nvGrpSpPr>
          <p:cNvPr name="Group 3" id="3"/>
          <p:cNvGrpSpPr/>
          <p:nvPr/>
        </p:nvGrpSpPr>
        <p:grpSpPr>
          <a:xfrm rot="0">
            <a:off x="1028700" y="4800930"/>
            <a:ext cx="6441167" cy="914400"/>
            <a:chOff x="0" y="0"/>
            <a:chExt cx="8588222" cy="1219200"/>
          </a:xfrm>
        </p:grpSpPr>
        <p:sp>
          <p:nvSpPr>
            <p:cNvPr name="TextBox 4" id="4"/>
            <p:cNvSpPr txBox="true"/>
            <p:nvPr/>
          </p:nvSpPr>
          <p:spPr>
            <a:xfrm rot="0">
              <a:off x="420658" y="-9525"/>
              <a:ext cx="8167564" cy="1228725"/>
            </a:xfrm>
            <a:prstGeom prst="rect">
              <a:avLst/>
            </a:prstGeom>
          </p:spPr>
          <p:txBody>
            <a:bodyPr anchor="t" rtlCol="false" tIns="0" lIns="0" bIns="0" rIns="0">
              <a:spAutoFit/>
            </a:bodyPr>
            <a:lstStyle/>
            <a:p>
              <a:pPr algn="l">
                <a:lnSpc>
                  <a:spcPts val="2400"/>
                </a:lnSpc>
              </a:pPr>
              <a:r>
                <a:rPr lang="en-US" sz="2000">
                  <a:solidFill>
                    <a:srgbClr val="1090CF"/>
                  </a:solidFill>
                  <a:latin typeface="Proxima Nova"/>
                  <a:ea typeface="Proxima Nova"/>
                  <a:cs typeface="Proxima Nova"/>
                  <a:sym typeface="Proxima Nova"/>
                </a:rPr>
                <a:t>Facilitar la integración de las capacidades telemáticas y de seguimiento GPS de Navixy en aplicaciones personalizadas</a:t>
              </a:r>
            </a:p>
          </p:txBody>
        </p:sp>
        <p:grpSp>
          <p:nvGrpSpPr>
            <p:cNvPr name="Group 5" id="5"/>
            <p:cNvGrpSpPr/>
            <p:nvPr/>
          </p:nvGrpSpPr>
          <p:grpSpPr>
            <a:xfrm rot="5410475">
              <a:off x="-33071" y="90855"/>
              <a:ext cx="336158" cy="268993"/>
              <a:chOff x="0" y="0"/>
              <a:chExt cx="812800" cy="650401"/>
            </a:xfrm>
          </p:grpSpPr>
          <p:sp>
            <p:nvSpPr>
              <p:cNvPr name="Freeform 6" id="6"/>
              <p:cNvSpPr/>
              <p:nvPr/>
            </p:nvSpPr>
            <p:spPr>
              <a:xfrm flipH="false" flipV="false" rot="0">
                <a:off x="0" y="0"/>
                <a:ext cx="812800" cy="650401"/>
              </a:xfrm>
              <a:custGeom>
                <a:avLst/>
                <a:gdLst/>
                <a:ahLst/>
                <a:cxnLst/>
                <a:rect r="r" b="b" t="t" l="l"/>
                <a:pathLst>
                  <a:path h="650401" w="812800">
                    <a:moveTo>
                      <a:pt x="406400" y="0"/>
                    </a:moveTo>
                    <a:lnTo>
                      <a:pt x="812800" y="650401"/>
                    </a:lnTo>
                    <a:lnTo>
                      <a:pt x="0" y="650401"/>
                    </a:lnTo>
                    <a:lnTo>
                      <a:pt x="406400" y="0"/>
                    </a:lnTo>
                    <a:close/>
                  </a:path>
                </a:pathLst>
              </a:custGeom>
              <a:solidFill>
                <a:srgbClr val="1090CF"/>
              </a:solidFill>
            </p:spPr>
          </p:sp>
          <p:sp>
            <p:nvSpPr>
              <p:cNvPr name="TextBox 7" id="7"/>
              <p:cNvSpPr txBox="true"/>
              <p:nvPr/>
            </p:nvSpPr>
            <p:spPr>
              <a:xfrm>
                <a:off x="127000" y="292447"/>
                <a:ext cx="558800" cy="311497"/>
              </a:xfrm>
              <a:prstGeom prst="rect">
                <a:avLst/>
              </a:prstGeom>
            </p:spPr>
            <p:txBody>
              <a:bodyPr anchor="ctr" rtlCol="false" tIns="56338" lIns="56338" bIns="56338" rIns="56338"/>
              <a:lstStyle/>
              <a:p>
                <a:pPr algn="ctr">
                  <a:lnSpc>
                    <a:spcPts val="2399"/>
                  </a:lnSpc>
                </a:pPr>
              </a:p>
            </p:txBody>
          </p:sp>
        </p:grpSp>
      </p:grpSp>
      <p:grpSp>
        <p:nvGrpSpPr>
          <p:cNvPr name="Group 8" id="8"/>
          <p:cNvGrpSpPr/>
          <p:nvPr/>
        </p:nvGrpSpPr>
        <p:grpSpPr>
          <a:xfrm rot="0">
            <a:off x="1028700" y="6082972"/>
            <a:ext cx="7317638" cy="609600"/>
            <a:chOff x="0" y="0"/>
            <a:chExt cx="9756851" cy="812800"/>
          </a:xfrm>
        </p:grpSpPr>
        <p:sp>
          <p:nvSpPr>
            <p:cNvPr name="TextBox 9" id="9"/>
            <p:cNvSpPr txBox="true"/>
            <p:nvPr/>
          </p:nvSpPr>
          <p:spPr>
            <a:xfrm rot="0">
              <a:off x="421663" y="-9525"/>
              <a:ext cx="9335187" cy="822325"/>
            </a:xfrm>
            <a:prstGeom prst="rect">
              <a:avLst/>
            </a:prstGeom>
          </p:spPr>
          <p:txBody>
            <a:bodyPr anchor="t" rtlCol="false" tIns="0" lIns="0" bIns="0" rIns="0">
              <a:spAutoFit/>
            </a:bodyPr>
            <a:lstStyle/>
            <a:p>
              <a:pPr algn="l">
                <a:lnSpc>
                  <a:spcPts val="2400"/>
                </a:lnSpc>
              </a:pPr>
              <a:r>
                <a:rPr lang="en-US" sz="2000">
                  <a:solidFill>
                    <a:srgbClr val="1090CF"/>
                  </a:solidFill>
                  <a:latin typeface="Proxima Nova"/>
                  <a:ea typeface="Proxima Nova"/>
                  <a:cs typeface="Proxima Nova"/>
                  <a:sym typeface="Proxima Nova"/>
                </a:rPr>
                <a:t>Utilizar documentación detallada para que los desarrolladores para entender y crear una solución única</a:t>
              </a:r>
            </a:p>
          </p:txBody>
        </p:sp>
        <p:grpSp>
          <p:nvGrpSpPr>
            <p:cNvPr name="Group 10" id="10"/>
            <p:cNvGrpSpPr/>
            <p:nvPr/>
          </p:nvGrpSpPr>
          <p:grpSpPr>
            <a:xfrm rot="5410475">
              <a:off x="-40410" y="98193"/>
              <a:ext cx="336158" cy="254316"/>
              <a:chOff x="0" y="0"/>
              <a:chExt cx="812800" cy="614913"/>
            </a:xfrm>
          </p:grpSpPr>
          <p:sp>
            <p:nvSpPr>
              <p:cNvPr name="Freeform 11" id="11"/>
              <p:cNvSpPr/>
              <p:nvPr/>
            </p:nvSpPr>
            <p:spPr>
              <a:xfrm flipH="false" flipV="false" rot="0">
                <a:off x="0" y="0"/>
                <a:ext cx="812800" cy="614913"/>
              </a:xfrm>
              <a:custGeom>
                <a:avLst/>
                <a:gdLst/>
                <a:ahLst/>
                <a:cxnLst/>
                <a:rect r="r" b="b" t="t" l="l"/>
                <a:pathLst>
                  <a:path h="614913" w="812800">
                    <a:moveTo>
                      <a:pt x="406400" y="0"/>
                    </a:moveTo>
                    <a:lnTo>
                      <a:pt x="812800" y="614913"/>
                    </a:lnTo>
                    <a:lnTo>
                      <a:pt x="0" y="614913"/>
                    </a:lnTo>
                    <a:lnTo>
                      <a:pt x="406400" y="0"/>
                    </a:lnTo>
                    <a:close/>
                  </a:path>
                </a:pathLst>
              </a:custGeom>
              <a:solidFill>
                <a:srgbClr val="1090CF"/>
              </a:solidFill>
            </p:spPr>
          </p:sp>
          <p:sp>
            <p:nvSpPr>
              <p:cNvPr name="TextBox 12" id="12"/>
              <p:cNvSpPr txBox="true"/>
              <p:nvPr/>
            </p:nvSpPr>
            <p:spPr>
              <a:xfrm>
                <a:off x="127000" y="275970"/>
                <a:ext cx="558800" cy="295020"/>
              </a:xfrm>
              <a:prstGeom prst="rect">
                <a:avLst/>
              </a:prstGeom>
            </p:spPr>
            <p:txBody>
              <a:bodyPr anchor="ctr" rtlCol="false" tIns="56338" lIns="56338" bIns="56338" rIns="56338"/>
              <a:lstStyle/>
              <a:p>
                <a:pPr algn="ctr">
                  <a:lnSpc>
                    <a:spcPts val="2399"/>
                  </a:lnSpc>
                </a:pPr>
              </a:p>
            </p:txBody>
          </p:sp>
        </p:grpSp>
      </p:grpSp>
      <p:grpSp>
        <p:nvGrpSpPr>
          <p:cNvPr name="Group 13" id="13"/>
          <p:cNvGrpSpPr/>
          <p:nvPr/>
        </p:nvGrpSpPr>
        <p:grpSpPr>
          <a:xfrm rot="0">
            <a:off x="1028700" y="7060214"/>
            <a:ext cx="6727980" cy="609600"/>
            <a:chOff x="0" y="0"/>
            <a:chExt cx="8970640" cy="812800"/>
          </a:xfrm>
        </p:grpSpPr>
        <p:sp>
          <p:nvSpPr>
            <p:cNvPr name="TextBox 14" id="14"/>
            <p:cNvSpPr txBox="true"/>
            <p:nvPr/>
          </p:nvSpPr>
          <p:spPr>
            <a:xfrm rot="0">
              <a:off x="421663" y="-9525"/>
              <a:ext cx="8548976" cy="822325"/>
            </a:xfrm>
            <a:prstGeom prst="rect">
              <a:avLst/>
            </a:prstGeom>
          </p:spPr>
          <p:txBody>
            <a:bodyPr anchor="t" rtlCol="false" tIns="0" lIns="0" bIns="0" rIns="0">
              <a:spAutoFit/>
            </a:bodyPr>
            <a:lstStyle/>
            <a:p>
              <a:pPr algn="l">
                <a:lnSpc>
                  <a:spcPts val="2400"/>
                </a:lnSpc>
              </a:pPr>
              <a:r>
                <a:rPr lang="en-US" sz="2000">
                  <a:solidFill>
                    <a:srgbClr val="1090CF"/>
                  </a:solidFill>
                  <a:latin typeface="Proxima Nova"/>
                  <a:ea typeface="Proxima Nova"/>
                  <a:cs typeface="Proxima Nova"/>
                  <a:sym typeface="Proxima Nova"/>
                </a:rPr>
                <a:t>Construir soluciones para diferentes sistemas operativos y entornos</a:t>
              </a:r>
            </a:p>
          </p:txBody>
        </p:sp>
        <p:grpSp>
          <p:nvGrpSpPr>
            <p:cNvPr name="Group 15" id="15"/>
            <p:cNvGrpSpPr/>
            <p:nvPr/>
          </p:nvGrpSpPr>
          <p:grpSpPr>
            <a:xfrm rot="5410475">
              <a:off x="-34569" y="92353"/>
              <a:ext cx="336158" cy="265997"/>
              <a:chOff x="0" y="0"/>
              <a:chExt cx="812800" cy="643157"/>
            </a:xfrm>
          </p:grpSpPr>
          <p:sp>
            <p:nvSpPr>
              <p:cNvPr name="Freeform 16" id="16"/>
              <p:cNvSpPr/>
              <p:nvPr/>
            </p:nvSpPr>
            <p:spPr>
              <a:xfrm flipH="false" flipV="false" rot="0">
                <a:off x="0" y="0"/>
                <a:ext cx="812800" cy="643157"/>
              </a:xfrm>
              <a:custGeom>
                <a:avLst/>
                <a:gdLst/>
                <a:ahLst/>
                <a:cxnLst/>
                <a:rect r="r" b="b" t="t" l="l"/>
                <a:pathLst>
                  <a:path h="643157" w="812800">
                    <a:moveTo>
                      <a:pt x="406400" y="0"/>
                    </a:moveTo>
                    <a:lnTo>
                      <a:pt x="812800" y="643157"/>
                    </a:lnTo>
                    <a:lnTo>
                      <a:pt x="0" y="643157"/>
                    </a:lnTo>
                    <a:lnTo>
                      <a:pt x="406400" y="0"/>
                    </a:lnTo>
                    <a:close/>
                  </a:path>
                </a:pathLst>
              </a:custGeom>
              <a:solidFill>
                <a:srgbClr val="1090CF"/>
              </a:solidFill>
            </p:spPr>
          </p:sp>
          <p:sp>
            <p:nvSpPr>
              <p:cNvPr name="TextBox 17" id="17"/>
              <p:cNvSpPr txBox="true"/>
              <p:nvPr/>
            </p:nvSpPr>
            <p:spPr>
              <a:xfrm>
                <a:off x="127000" y="289084"/>
                <a:ext cx="558800" cy="308134"/>
              </a:xfrm>
              <a:prstGeom prst="rect">
                <a:avLst/>
              </a:prstGeom>
            </p:spPr>
            <p:txBody>
              <a:bodyPr anchor="ctr" rtlCol="false" tIns="56338" lIns="56338" bIns="56338" rIns="56338"/>
              <a:lstStyle/>
              <a:p>
                <a:pPr algn="ctr">
                  <a:lnSpc>
                    <a:spcPts val="2399"/>
                  </a:lnSpc>
                </a:pPr>
              </a:p>
            </p:txBody>
          </p:sp>
        </p:grpSp>
      </p:grpSp>
      <p:sp>
        <p:nvSpPr>
          <p:cNvPr name="Freeform 18" id="18"/>
          <p:cNvSpPr/>
          <p:nvPr/>
        </p:nvSpPr>
        <p:spPr>
          <a:xfrm flipH="false" flipV="false" rot="0">
            <a:off x="9014035" y="2096740"/>
            <a:ext cx="9087453" cy="6065875"/>
          </a:xfrm>
          <a:custGeom>
            <a:avLst/>
            <a:gdLst/>
            <a:ahLst/>
            <a:cxnLst/>
            <a:rect r="r" b="b" t="t" l="l"/>
            <a:pathLst>
              <a:path h="6065875" w="9087453">
                <a:moveTo>
                  <a:pt x="0" y="0"/>
                </a:moveTo>
                <a:lnTo>
                  <a:pt x="9087453" y="0"/>
                </a:lnTo>
                <a:lnTo>
                  <a:pt x="9087453" y="6065875"/>
                </a:lnTo>
                <a:lnTo>
                  <a:pt x="0" y="6065875"/>
                </a:lnTo>
                <a:lnTo>
                  <a:pt x="0" y="0"/>
                </a:lnTo>
                <a:close/>
              </a:path>
            </a:pathLst>
          </a:custGeom>
          <a:blipFill>
            <a:blip r:embed="rId4"/>
            <a:stretch>
              <a:fillRect l="0" t="0" r="0" b="0"/>
            </a:stretch>
          </a:blipFill>
        </p:spPr>
      </p:sp>
      <p:sp>
        <p:nvSpPr>
          <p:cNvPr name="TextBox 19" id="19"/>
          <p:cNvSpPr txBox="true"/>
          <p:nvPr/>
        </p:nvSpPr>
        <p:spPr>
          <a:xfrm rot="0">
            <a:off x="1028700" y="1744315"/>
            <a:ext cx="8714531" cy="714375"/>
          </a:xfrm>
          <a:prstGeom prst="rect">
            <a:avLst/>
          </a:prstGeom>
        </p:spPr>
        <p:txBody>
          <a:bodyPr anchor="t" rtlCol="false" tIns="0" lIns="0" bIns="0" rIns="0">
            <a:spAutoFit/>
          </a:bodyPr>
          <a:lstStyle/>
          <a:p>
            <a:pPr algn="l">
              <a:lnSpc>
                <a:spcPts val="5759"/>
              </a:lnSpc>
              <a:spcBef>
                <a:spcPct val="0"/>
              </a:spcBef>
            </a:pPr>
            <a:r>
              <a:rPr lang="en-US" b="true" sz="4800">
                <a:solidFill>
                  <a:srgbClr val="28323A"/>
                </a:solidFill>
                <a:latin typeface="Proxima Nova Bold"/>
                <a:ea typeface="Proxima Nova Bold"/>
                <a:cs typeface="Proxima Nova Bold"/>
                <a:sym typeface="Proxima Nova Bold"/>
              </a:rPr>
              <a:t>SDK de Navixy</a:t>
            </a:r>
          </a:p>
        </p:txBody>
      </p:sp>
      <p:sp>
        <p:nvSpPr>
          <p:cNvPr name="TextBox 20" id="20"/>
          <p:cNvSpPr txBox="true"/>
          <p:nvPr/>
        </p:nvSpPr>
        <p:spPr>
          <a:xfrm rot="0">
            <a:off x="1038225" y="2572594"/>
            <a:ext cx="7615670" cy="1800225"/>
          </a:xfrm>
          <a:prstGeom prst="rect">
            <a:avLst/>
          </a:prstGeom>
        </p:spPr>
        <p:txBody>
          <a:bodyPr anchor="t" rtlCol="false" tIns="0" lIns="0" bIns="0" rIns="0">
            <a:spAutoFit/>
          </a:bodyPr>
          <a:lstStyle/>
          <a:p>
            <a:pPr algn="l">
              <a:lnSpc>
                <a:spcPts val="2880"/>
              </a:lnSpc>
            </a:pPr>
            <a:r>
              <a:rPr lang="en-US" sz="2400">
                <a:solidFill>
                  <a:srgbClr val="28323A"/>
                </a:solidFill>
                <a:latin typeface="Proxima Nova"/>
                <a:ea typeface="Proxima Nova"/>
                <a:cs typeface="Proxima Nova"/>
                <a:sym typeface="Proxima Nova"/>
              </a:rPr>
              <a:t>Acelere la integración con </a:t>
            </a:r>
            <a:r>
              <a:rPr lang="en-US" sz="2400" u="sng">
                <a:solidFill>
                  <a:srgbClr val="1090CF"/>
                </a:solidFill>
                <a:latin typeface="Proxima Nova"/>
                <a:ea typeface="Proxima Nova"/>
                <a:cs typeface="Proxima Nova"/>
                <a:sym typeface="Proxima Nova"/>
                <a:hlinkClick r:id="rId5" tooltip="https://github.com/SquareGPS/navixy-js-sdk"/>
              </a:rPr>
              <a:t>Navixy SDK</a:t>
            </a:r>
            <a:r>
              <a:rPr lang="en-US" sz="2400">
                <a:solidFill>
                  <a:srgbClr val="28323A"/>
                </a:solidFill>
                <a:latin typeface="Proxima Nova"/>
                <a:ea typeface="Proxima Nova"/>
                <a:cs typeface="Proxima Nova"/>
                <a:sym typeface="Proxima Nova"/>
              </a:rPr>
              <a:t>, un conjunto </a:t>
            </a:r>
          </a:p>
          <a:p>
            <a:pPr algn="l">
              <a:lnSpc>
                <a:spcPts val="2880"/>
              </a:lnSpc>
            </a:pPr>
            <a:r>
              <a:rPr lang="en-US" sz="2400">
                <a:solidFill>
                  <a:srgbClr val="28323A"/>
                </a:solidFill>
                <a:latin typeface="Proxima Nova"/>
                <a:ea typeface="Proxima Nova"/>
                <a:cs typeface="Proxima Nova"/>
                <a:sym typeface="Proxima Nova"/>
              </a:rPr>
              <a:t>de herramientas, bibliotecas y documentación </a:t>
            </a:r>
          </a:p>
          <a:p>
            <a:pPr algn="l">
              <a:lnSpc>
                <a:spcPts val="2880"/>
              </a:lnSpc>
            </a:pPr>
            <a:r>
              <a:rPr lang="en-US" sz="2400">
                <a:solidFill>
                  <a:srgbClr val="28323A"/>
                </a:solidFill>
                <a:latin typeface="Proxima Nova"/>
                <a:ea typeface="Proxima Nova"/>
                <a:cs typeface="Proxima Nova"/>
                <a:sym typeface="Proxima Nova"/>
              </a:rPr>
              <a:t>para desarrolladores, y cree aplicaciones personalizadas utilizando la plataforma telemática y de seguimiento </a:t>
            </a:r>
          </a:p>
          <a:p>
            <a:pPr algn="l">
              <a:lnSpc>
                <a:spcPts val="2880"/>
              </a:lnSpc>
              <a:spcBef>
                <a:spcPct val="0"/>
              </a:spcBef>
            </a:pPr>
            <a:r>
              <a:rPr lang="en-US" sz="2400">
                <a:solidFill>
                  <a:srgbClr val="28323A"/>
                </a:solidFill>
                <a:latin typeface="Proxima Nova"/>
                <a:ea typeface="Proxima Nova"/>
                <a:cs typeface="Proxima Nova"/>
                <a:sym typeface="Proxima Nova"/>
              </a:rPr>
              <a:t>GPS de Navixy.</a:t>
            </a:r>
          </a:p>
        </p:txBody>
      </p:sp>
      <p:grpSp>
        <p:nvGrpSpPr>
          <p:cNvPr name="Group 21" id="21"/>
          <p:cNvGrpSpPr/>
          <p:nvPr/>
        </p:nvGrpSpPr>
        <p:grpSpPr>
          <a:xfrm rot="0">
            <a:off x="200" y="9712389"/>
            <a:ext cx="18288000" cy="574611"/>
            <a:chOff x="0" y="0"/>
            <a:chExt cx="24384000" cy="766148"/>
          </a:xfrm>
        </p:grpSpPr>
        <p:grpSp>
          <p:nvGrpSpPr>
            <p:cNvPr name="Group 22" id="22"/>
            <p:cNvGrpSpPr/>
            <p:nvPr/>
          </p:nvGrpSpPr>
          <p:grpSpPr>
            <a:xfrm rot="0">
              <a:off x="0" y="0"/>
              <a:ext cx="24384000" cy="766148"/>
              <a:chOff x="0" y="0"/>
              <a:chExt cx="24384000" cy="766148"/>
            </a:xfrm>
          </p:grpSpPr>
          <p:sp>
            <p:nvSpPr>
              <p:cNvPr name="Freeform 23" id="23"/>
              <p:cNvSpPr/>
              <p:nvPr/>
            </p:nvSpPr>
            <p:spPr>
              <a:xfrm flipH="false" flipV="false" rot="0">
                <a:off x="0" y="0"/>
                <a:ext cx="24384000" cy="766099"/>
              </a:xfrm>
              <a:custGeom>
                <a:avLst/>
                <a:gdLst/>
                <a:ahLst/>
                <a:cxnLst/>
                <a:rect r="r" b="b" t="t" l="l"/>
                <a:pathLst>
                  <a:path h="766099" w="24384000">
                    <a:moveTo>
                      <a:pt x="0" y="0"/>
                    </a:moveTo>
                    <a:lnTo>
                      <a:pt x="24384000" y="0"/>
                    </a:lnTo>
                    <a:lnTo>
                      <a:pt x="24384000" y="766099"/>
                    </a:lnTo>
                    <a:lnTo>
                      <a:pt x="0" y="766099"/>
                    </a:lnTo>
                    <a:close/>
                  </a:path>
                </a:pathLst>
              </a:custGeom>
              <a:solidFill>
                <a:srgbClr val="1D96DB"/>
              </a:solidFill>
            </p:spPr>
          </p:sp>
        </p:grpSp>
        <p:sp>
          <p:nvSpPr>
            <p:cNvPr name="Freeform 24" id="24"/>
            <p:cNvSpPr/>
            <p:nvPr/>
          </p:nvSpPr>
          <p:spPr>
            <a:xfrm flipH="false" flipV="false" rot="0">
              <a:off x="22199679" y="209408"/>
              <a:ext cx="1618927" cy="347333"/>
            </a:xfrm>
            <a:custGeom>
              <a:avLst/>
              <a:gdLst/>
              <a:ahLst/>
              <a:cxnLst/>
              <a:rect r="r" b="b" t="t" l="l"/>
              <a:pathLst>
                <a:path h="347333" w="1618927">
                  <a:moveTo>
                    <a:pt x="0" y="0"/>
                  </a:moveTo>
                  <a:lnTo>
                    <a:pt x="1618926" y="0"/>
                  </a:lnTo>
                  <a:lnTo>
                    <a:pt x="1618926" y="347333"/>
                  </a:lnTo>
                  <a:lnTo>
                    <a:pt x="0" y="347333"/>
                  </a:lnTo>
                  <a:lnTo>
                    <a:pt x="0" y="0"/>
                  </a:lnTo>
                  <a:close/>
                </a:path>
              </a:pathLst>
            </a:custGeom>
            <a:blipFill>
              <a:blip r:embed="rId6">
                <a:alphaModFix amt="70000"/>
                <a:extLst>
                  <a:ext uri="{96DAC541-7B7A-43D3-8B79-37D633B846F1}">
                    <asvg:svgBlip xmlns:asvg="http://schemas.microsoft.com/office/drawing/2016/SVG/main" r:embed="rId7"/>
                  </a:ext>
                </a:extLst>
              </a:blip>
              <a:stretch>
                <a:fillRect l="0" t="0" r="0" b="0"/>
              </a:stretch>
            </a:blipFill>
          </p:spPr>
        </p:sp>
      </p:grpSp>
      <p:grpSp>
        <p:nvGrpSpPr>
          <p:cNvPr name="Group 25" id="25"/>
          <p:cNvGrpSpPr/>
          <p:nvPr/>
        </p:nvGrpSpPr>
        <p:grpSpPr>
          <a:xfrm rot="0">
            <a:off x="1028700" y="966570"/>
            <a:ext cx="2533204" cy="472945"/>
            <a:chOff x="0" y="0"/>
            <a:chExt cx="647194" cy="120830"/>
          </a:xfrm>
        </p:grpSpPr>
        <p:sp>
          <p:nvSpPr>
            <p:cNvPr name="Freeform 26" id="26"/>
            <p:cNvSpPr/>
            <p:nvPr/>
          </p:nvSpPr>
          <p:spPr>
            <a:xfrm flipH="false" flipV="false" rot="0">
              <a:off x="0" y="0"/>
              <a:ext cx="647194" cy="120830"/>
            </a:xfrm>
            <a:custGeom>
              <a:avLst/>
              <a:gdLst/>
              <a:ahLst/>
              <a:cxnLst/>
              <a:rect r="r" b="b" t="t" l="l"/>
              <a:pathLst>
                <a:path h="120830" w="647194">
                  <a:moveTo>
                    <a:pt x="30562" y="0"/>
                  </a:moveTo>
                  <a:lnTo>
                    <a:pt x="616632" y="0"/>
                  </a:lnTo>
                  <a:cubicBezTo>
                    <a:pt x="624737" y="0"/>
                    <a:pt x="632511" y="3220"/>
                    <a:pt x="638242" y="8951"/>
                  </a:cubicBezTo>
                  <a:cubicBezTo>
                    <a:pt x="643974" y="14683"/>
                    <a:pt x="647194" y="22456"/>
                    <a:pt x="647194" y="30562"/>
                  </a:cubicBezTo>
                  <a:lnTo>
                    <a:pt x="647194" y="90268"/>
                  </a:lnTo>
                  <a:cubicBezTo>
                    <a:pt x="647194" y="98374"/>
                    <a:pt x="643974" y="106147"/>
                    <a:pt x="638242" y="111879"/>
                  </a:cubicBezTo>
                  <a:cubicBezTo>
                    <a:pt x="632511" y="117610"/>
                    <a:pt x="624737" y="120830"/>
                    <a:pt x="616632" y="120830"/>
                  </a:cubicBezTo>
                  <a:lnTo>
                    <a:pt x="30562" y="120830"/>
                  </a:lnTo>
                  <a:cubicBezTo>
                    <a:pt x="22456" y="120830"/>
                    <a:pt x="14683" y="117610"/>
                    <a:pt x="8951" y="111879"/>
                  </a:cubicBezTo>
                  <a:cubicBezTo>
                    <a:pt x="3220" y="106147"/>
                    <a:pt x="0" y="98374"/>
                    <a:pt x="0" y="90268"/>
                  </a:cubicBezTo>
                  <a:lnTo>
                    <a:pt x="0" y="30562"/>
                  </a:lnTo>
                  <a:cubicBezTo>
                    <a:pt x="0" y="22456"/>
                    <a:pt x="3220" y="14683"/>
                    <a:pt x="8951" y="8951"/>
                  </a:cubicBezTo>
                  <a:cubicBezTo>
                    <a:pt x="14683" y="3220"/>
                    <a:pt x="22456" y="0"/>
                    <a:pt x="30562" y="0"/>
                  </a:cubicBezTo>
                  <a:close/>
                </a:path>
              </a:pathLst>
            </a:custGeom>
            <a:solidFill>
              <a:srgbClr val="CAE9FF"/>
            </a:solidFill>
          </p:spPr>
        </p:sp>
        <p:sp>
          <p:nvSpPr>
            <p:cNvPr name="TextBox 27" id="27"/>
            <p:cNvSpPr txBox="true"/>
            <p:nvPr/>
          </p:nvSpPr>
          <p:spPr>
            <a:xfrm>
              <a:off x="0" y="-28575"/>
              <a:ext cx="647194"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Integración de datos</a:t>
              </a:r>
            </a:p>
          </p:txBody>
        </p:sp>
      </p:grpSp>
    </p:spTree>
  </p:cSld>
  <p:clrMapOvr>
    <a:masterClrMapping/>
  </p:clrMapOvr>
  <p:transition spd="slow">
    <p:push dir="l"/>
  </p:transition>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9626488" y="1368354"/>
            <a:ext cx="4411382" cy="7299361"/>
          </a:xfrm>
          <a:custGeom>
            <a:avLst/>
            <a:gdLst/>
            <a:ahLst/>
            <a:cxnLst/>
            <a:rect r="r" b="b" t="t" l="l"/>
            <a:pathLst>
              <a:path h="7299361" w="4411382">
                <a:moveTo>
                  <a:pt x="0" y="0"/>
                </a:moveTo>
                <a:lnTo>
                  <a:pt x="4411381" y="0"/>
                </a:lnTo>
                <a:lnTo>
                  <a:pt x="4411381" y="7299361"/>
                </a:lnTo>
                <a:lnTo>
                  <a:pt x="0" y="7299361"/>
                </a:lnTo>
                <a:lnTo>
                  <a:pt x="0" y="0"/>
                </a:lnTo>
                <a:close/>
              </a:path>
            </a:pathLst>
          </a:custGeom>
          <a:blipFill>
            <a:blip r:embed="rId4"/>
            <a:stretch>
              <a:fillRect l="0" t="-5405" r="0" b="-621"/>
            </a:stretch>
          </a:blipFill>
        </p:spPr>
      </p:sp>
      <p:sp>
        <p:nvSpPr>
          <p:cNvPr name="Freeform 4" id="4"/>
          <p:cNvSpPr/>
          <p:nvPr/>
        </p:nvSpPr>
        <p:spPr>
          <a:xfrm flipH="false" flipV="false" rot="0">
            <a:off x="12612226" y="1887114"/>
            <a:ext cx="3823803" cy="7371186"/>
          </a:xfrm>
          <a:custGeom>
            <a:avLst/>
            <a:gdLst/>
            <a:ahLst/>
            <a:cxnLst/>
            <a:rect r="r" b="b" t="t" l="l"/>
            <a:pathLst>
              <a:path h="7371186" w="3823803">
                <a:moveTo>
                  <a:pt x="0" y="0"/>
                </a:moveTo>
                <a:lnTo>
                  <a:pt x="3823803" y="0"/>
                </a:lnTo>
                <a:lnTo>
                  <a:pt x="3823803" y="7371186"/>
                </a:lnTo>
                <a:lnTo>
                  <a:pt x="0" y="7371186"/>
                </a:lnTo>
                <a:lnTo>
                  <a:pt x="0" y="0"/>
                </a:lnTo>
                <a:close/>
              </a:path>
            </a:pathLst>
          </a:custGeom>
          <a:blipFill>
            <a:blip r:embed="rId5"/>
            <a:stretch>
              <a:fillRect l="0" t="0" r="0" b="0"/>
            </a:stretch>
          </a:blipFill>
        </p:spPr>
      </p:sp>
      <p:grpSp>
        <p:nvGrpSpPr>
          <p:cNvPr name="Group 5" id="5"/>
          <p:cNvGrpSpPr/>
          <p:nvPr/>
        </p:nvGrpSpPr>
        <p:grpSpPr>
          <a:xfrm rot="0">
            <a:off x="1028700" y="4623212"/>
            <a:ext cx="7641195" cy="826300"/>
            <a:chOff x="0" y="0"/>
            <a:chExt cx="10188260" cy="1101733"/>
          </a:xfrm>
        </p:grpSpPr>
        <p:grpSp>
          <p:nvGrpSpPr>
            <p:cNvPr name="Group 6" id="6"/>
            <p:cNvGrpSpPr/>
            <p:nvPr/>
          </p:nvGrpSpPr>
          <p:grpSpPr>
            <a:xfrm rot="0">
              <a:off x="0" y="0"/>
              <a:ext cx="10188260" cy="1101733"/>
              <a:chOff x="0" y="0"/>
              <a:chExt cx="2012496" cy="217626"/>
            </a:xfrm>
          </p:grpSpPr>
          <p:sp>
            <p:nvSpPr>
              <p:cNvPr name="Freeform 7" id="7"/>
              <p:cNvSpPr/>
              <p:nvPr/>
            </p:nvSpPr>
            <p:spPr>
              <a:xfrm flipH="false" flipV="false" rot="0">
                <a:off x="0" y="0"/>
                <a:ext cx="2012496" cy="217626"/>
              </a:xfrm>
              <a:custGeom>
                <a:avLst/>
                <a:gdLst/>
                <a:ahLst/>
                <a:cxnLst/>
                <a:rect r="r" b="b" t="t" l="l"/>
                <a:pathLst>
                  <a:path h="217626" w="2012496">
                    <a:moveTo>
                      <a:pt x="14185" y="0"/>
                    </a:moveTo>
                    <a:lnTo>
                      <a:pt x="1998311" y="0"/>
                    </a:lnTo>
                    <a:cubicBezTo>
                      <a:pt x="2002073" y="0"/>
                      <a:pt x="2005681" y="1494"/>
                      <a:pt x="2008341" y="4155"/>
                    </a:cubicBezTo>
                    <a:cubicBezTo>
                      <a:pt x="2011001" y="6815"/>
                      <a:pt x="2012496" y="10423"/>
                      <a:pt x="2012496" y="14185"/>
                    </a:cubicBezTo>
                    <a:lnTo>
                      <a:pt x="2012496" y="203442"/>
                    </a:lnTo>
                    <a:cubicBezTo>
                      <a:pt x="2012496" y="207204"/>
                      <a:pt x="2011001" y="210812"/>
                      <a:pt x="2008341" y="213472"/>
                    </a:cubicBezTo>
                    <a:cubicBezTo>
                      <a:pt x="2005681" y="216132"/>
                      <a:pt x="2002073" y="217626"/>
                      <a:pt x="1998311" y="217626"/>
                    </a:cubicBezTo>
                    <a:lnTo>
                      <a:pt x="14185" y="217626"/>
                    </a:lnTo>
                    <a:cubicBezTo>
                      <a:pt x="6351" y="217626"/>
                      <a:pt x="0" y="211276"/>
                      <a:pt x="0" y="203442"/>
                    </a:cubicBezTo>
                    <a:lnTo>
                      <a:pt x="0" y="14185"/>
                    </a:lnTo>
                    <a:cubicBezTo>
                      <a:pt x="0" y="10423"/>
                      <a:pt x="1494" y="6815"/>
                      <a:pt x="4155" y="4155"/>
                    </a:cubicBezTo>
                    <a:cubicBezTo>
                      <a:pt x="6815" y="1494"/>
                      <a:pt x="10423" y="0"/>
                      <a:pt x="14185" y="0"/>
                    </a:cubicBezTo>
                    <a:close/>
                  </a:path>
                </a:pathLst>
              </a:custGeom>
              <a:solidFill>
                <a:srgbClr val="00BFFF"/>
              </a:solidFill>
            </p:spPr>
          </p:sp>
          <p:sp>
            <p:nvSpPr>
              <p:cNvPr name="TextBox 8" id="8"/>
              <p:cNvSpPr txBox="true"/>
              <p:nvPr/>
            </p:nvSpPr>
            <p:spPr>
              <a:xfrm>
                <a:off x="0" y="9525"/>
                <a:ext cx="2012496" cy="208101"/>
              </a:xfrm>
              <a:prstGeom prst="rect">
                <a:avLst/>
              </a:prstGeom>
            </p:spPr>
            <p:txBody>
              <a:bodyPr anchor="ctr" rtlCol="false" tIns="50800" lIns="50800" bIns="50800" rIns="50800"/>
              <a:lstStyle/>
              <a:p>
                <a:pPr algn="ctr">
                  <a:lnSpc>
                    <a:spcPts val="2880"/>
                  </a:lnSpc>
                </a:pPr>
              </a:p>
            </p:txBody>
          </p:sp>
        </p:grpSp>
        <p:sp>
          <p:nvSpPr>
            <p:cNvPr name="TextBox 9" id="9"/>
            <p:cNvSpPr txBox="true"/>
            <p:nvPr/>
          </p:nvSpPr>
          <p:spPr>
            <a:xfrm rot="0">
              <a:off x="510871" y="319092"/>
              <a:ext cx="8891733" cy="473075"/>
            </a:xfrm>
            <a:prstGeom prst="rect">
              <a:avLst/>
            </a:prstGeom>
          </p:spPr>
          <p:txBody>
            <a:bodyPr anchor="t" rtlCol="false" tIns="0" lIns="0" bIns="0" rIns="0">
              <a:spAutoFit/>
            </a:bodyPr>
            <a:lstStyle/>
            <a:p>
              <a:pPr algn="l">
                <a:lnSpc>
                  <a:spcPts val="2880"/>
                </a:lnSpc>
              </a:pPr>
              <a:r>
                <a:rPr lang="en-US" sz="2400" b="true">
                  <a:solidFill>
                    <a:srgbClr val="FEFEFE"/>
                  </a:solidFill>
                  <a:latin typeface="Proxima Nova Bold"/>
                  <a:ea typeface="Proxima Nova Bold"/>
                  <a:cs typeface="Proxima Nova Bold"/>
                  <a:sym typeface="Proxima Nova Bold"/>
                </a:rPr>
                <a:t>Menú personalizable</a:t>
              </a:r>
            </a:p>
          </p:txBody>
        </p:sp>
      </p:grpSp>
      <p:grpSp>
        <p:nvGrpSpPr>
          <p:cNvPr name="Group 10" id="10"/>
          <p:cNvGrpSpPr/>
          <p:nvPr/>
        </p:nvGrpSpPr>
        <p:grpSpPr>
          <a:xfrm rot="0">
            <a:off x="1028700" y="5617368"/>
            <a:ext cx="7641195" cy="826300"/>
            <a:chOff x="0" y="0"/>
            <a:chExt cx="10188260" cy="1101733"/>
          </a:xfrm>
        </p:grpSpPr>
        <p:grpSp>
          <p:nvGrpSpPr>
            <p:cNvPr name="Group 11" id="11"/>
            <p:cNvGrpSpPr/>
            <p:nvPr/>
          </p:nvGrpSpPr>
          <p:grpSpPr>
            <a:xfrm rot="0">
              <a:off x="0" y="0"/>
              <a:ext cx="10188260" cy="1101733"/>
              <a:chOff x="0" y="0"/>
              <a:chExt cx="2012496" cy="217626"/>
            </a:xfrm>
          </p:grpSpPr>
          <p:sp>
            <p:nvSpPr>
              <p:cNvPr name="Freeform 12" id="12"/>
              <p:cNvSpPr/>
              <p:nvPr/>
            </p:nvSpPr>
            <p:spPr>
              <a:xfrm flipH="false" flipV="false" rot="0">
                <a:off x="0" y="0"/>
                <a:ext cx="2012496" cy="217626"/>
              </a:xfrm>
              <a:custGeom>
                <a:avLst/>
                <a:gdLst/>
                <a:ahLst/>
                <a:cxnLst/>
                <a:rect r="r" b="b" t="t" l="l"/>
                <a:pathLst>
                  <a:path h="217626" w="2012496">
                    <a:moveTo>
                      <a:pt x="14185" y="0"/>
                    </a:moveTo>
                    <a:lnTo>
                      <a:pt x="1998311" y="0"/>
                    </a:lnTo>
                    <a:cubicBezTo>
                      <a:pt x="2002073" y="0"/>
                      <a:pt x="2005681" y="1494"/>
                      <a:pt x="2008341" y="4155"/>
                    </a:cubicBezTo>
                    <a:cubicBezTo>
                      <a:pt x="2011001" y="6815"/>
                      <a:pt x="2012496" y="10423"/>
                      <a:pt x="2012496" y="14185"/>
                    </a:cubicBezTo>
                    <a:lnTo>
                      <a:pt x="2012496" y="203442"/>
                    </a:lnTo>
                    <a:cubicBezTo>
                      <a:pt x="2012496" y="207204"/>
                      <a:pt x="2011001" y="210812"/>
                      <a:pt x="2008341" y="213472"/>
                    </a:cubicBezTo>
                    <a:cubicBezTo>
                      <a:pt x="2005681" y="216132"/>
                      <a:pt x="2002073" y="217626"/>
                      <a:pt x="1998311" y="217626"/>
                    </a:cubicBezTo>
                    <a:lnTo>
                      <a:pt x="14185" y="217626"/>
                    </a:lnTo>
                    <a:cubicBezTo>
                      <a:pt x="6351" y="217626"/>
                      <a:pt x="0" y="211276"/>
                      <a:pt x="0" y="203442"/>
                    </a:cubicBezTo>
                    <a:lnTo>
                      <a:pt x="0" y="14185"/>
                    </a:lnTo>
                    <a:cubicBezTo>
                      <a:pt x="0" y="10423"/>
                      <a:pt x="1494" y="6815"/>
                      <a:pt x="4155" y="4155"/>
                    </a:cubicBezTo>
                    <a:cubicBezTo>
                      <a:pt x="6815" y="1494"/>
                      <a:pt x="10423" y="0"/>
                      <a:pt x="14185" y="0"/>
                    </a:cubicBezTo>
                    <a:close/>
                  </a:path>
                </a:pathLst>
              </a:custGeom>
              <a:solidFill>
                <a:srgbClr val="00BFFF"/>
              </a:solidFill>
            </p:spPr>
          </p:sp>
          <p:sp>
            <p:nvSpPr>
              <p:cNvPr name="TextBox 13" id="13"/>
              <p:cNvSpPr txBox="true"/>
              <p:nvPr/>
            </p:nvSpPr>
            <p:spPr>
              <a:xfrm>
                <a:off x="0" y="9525"/>
                <a:ext cx="2012496" cy="208101"/>
              </a:xfrm>
              <a:prstGeom prst="rect">
                <a:avLst/>
              </a:prstGeom>
            </p:spPr>
            <p:txBody>
              <a:bodyPr anchor="ctr" rtlCol="false" tIns="50800" lIns="50800" bIns="50800" rIns="50800"/>
              <a:lstStyle/>
              <a:p>
                <a:pPr algn="ctr">
                  <a:lnSpc>
                    <a:spcPts val="2880"/>
                  </a:lnSpc>
                </a:pPr>
              </a:p>
            </p:txBody>
          </p:sp>
        </p:grpSp>
        <p:sp>
          <p:nvSpPr>
            <p:cNvPr name="TextBox 14" id="14"/>
            <p:cNvSpPr txBox="true"/>
            <p:nvPr/>
          </p:nvSpPr>
          <p:spPr>
            <a:xfrm rot="0">
              <a:off x="510871" y="319092"/>
              <a:ext cx="8891733" cy="473075"/>
            </a:xfrm>
            <a:prstGeom prst="rect">
              <a:avLst/>
            </a:prstGeom>
          </p:spPr>
          <p:txBody>
            <a:bodyPr anchor="t" rtlCol="false" tIns="0" lIns="0" bIns="0" rIns="0">
              <a:spAutoFit/>
            </a:bodyPr>
            <a:lstStyle/>
            <a:p>
              <a:pPr algn="l">
                <a:lnSpc>
                  <a:spcPts val="2880"/>
                </a:lnSpc>
              </a:pPr>
              <a:r>
                <a:rPr lang="en-US" sz="2400" b="true">
                  <a:solidFill>
                    <a:srgbClr val="FEFEFE"/>
                  </a:solidFill>
                  <a:latin typeface="Proxima Nova Bold"/>
                  <a:ea typeface="Proxima Nova Bold"/>
                  <a:cs typeface="Proxima Nova Bold"/>
                  <a:sym typeface="Proxima Nova Bold"/>
                </a:rPr>
                <a:t> UX integrada</a:t>
              </a:r>
            </a:p>
          </p:txBody>
        </p:sp>
      </p:grpSp>
      <p:grpSp>
        <p:nvGrpSpPr>
          <p:cNvPr name="Group 15" id="15"/>
          <p:cNvGrpSpPr/>
          <p:nvPr/>
        </p:nvGrpSpPr>
        <p:grpSpPr>
          <a:xfrm rot="0">
            <a:off x="1028700" y="6611525"/>
            <a:ext cx="7641195" cy="826300"/>
            <a:chOff x="0" y="0"/>
            <a:chExt cx="10188260" cy="1101733"/>
          </a:xfrm>
        </p:grpSpPr>
        <p:grpSp>
          <p:nvGrpSpPr>
            <p:cNvPr name="Group 16" id="16"/>
            <p:cNvGrpSpPr/>
            <p:nvPr/>
          </p:nvGrpSpPr>
          <p:grpSpPr>
            <a:xfrm rot="0">
              <a:off x="0" y="0"/>
              <a:ext cx="10188260" cy="1101733"/>
              <a:chOff x="0" y="0"/>
              <a:chExt cx="2012496" cy="217626"/>
            </a:xfrm>
          </p:grpSpPr>
          <p:sp>
            <p:nvSpPr>
              <p:cNvPr name="Freeform 17" id="17"/>
              <p:cNvSpPr/>
              <p:nvPr/>
            </p:nvSpPr>
            <p:spPr>
              <a:xfrm flipH="false" flipV="false" rot="0">
                <a:off x="0" y="0"/>
                <a:ext cx="2012496" cy="217626"/>
              </a:xfrm>
              <a:custGeom>
                <a:avLst/>
                <a:gdLst/>
                <a:ahLst/>
                <a:cxnLst/>
                <a:rect r="r" b="b" t="t" l="l"/>
                <a:pathLst>
                  <a:path h="217626" w="2012496">
                    <a:moveTo>
                      <a:pt x="14185" y="0"/>
                    </a:moveTo>
                    <a:lnTo>
                      <a:pt x="1998311" y="0"/>
                    </a:lnTo>
                    <a:cubicBezTo>
                      <a:pt x="2002073" y="0"/>
                      <a:pt x="2005681" y="1494"/>
                      <a:pt x="2008341" y="4155"/>
                    </a:cubicBezTo>
                    <a:cubicBezTo>
                      <a:pt x="2011001" y="6815"/>
                      <a:pt x="2012496" y="10423"/>
                      <a:pt x="2012496" y="14185"/>
                    </a:cubicBezTo>
                    <a:lnTo>
                      <a:pt x="2012496" y="203442"/>
                    </a:lnTo>
                    <a:cubicBezTo>
                      <a:pt x="2012496" y="207204"/>
                      <a:pt x="2011001" y="210812"/>
                      <a:pt x="2008341" y="213472"/>
                    </a:cubicBezTo>
                    <a:cubicBezTo>
                      <a:pt x="2005681" y="216132"/>
                      <a:pt x="2002073" y="217626"/>
                      <a:pt x="1998311" y="217626"/>
                    </a:cubicBezTo>
                    <a:lnTo>
                      <a:pt x="14185" y="217626"/>
                    </a:lnTo>
                    <a:cubicBezTo>
                      <a:pt x="6351" y="217626"/>
                      <a:pt x="0" y="211276"/>
                      <a:pt x="0" y="203442"/>
                    </a:cubicBezTo>
                    <a:lnTo>
                      <a:pt x="0" y="14185"/>
                    </a:lnTo>
                    <a:cubicBezTo>
                      <a:pt x="0" y="10423"/>
                      <a:pt x="1494" y="6815"/>
                      <a:pt x="4155" y="4155"/>
                    </a:cubicBezTo>
                    <a:cubicBezTo>
                      <a:pt x="6815" y="1494"/>
                      <a:pt x="10423" y="0"/>
                      <a:pt x="14185" y="0"/>
                    </a:cubicBezTo>
                    <a:close/>
                  </a:path>
                </a:pathLst>
              </a:custGeom>
              <a:solidFill>
                <a:srgbClr val="00BFFF"/>
              </a:solidFill>
            </p:spPr>
          </p:sp>
          <p:sp>
            <p:nvSpPr>
              <p:cNvPr name="TextBox 18" id="18"/>
              <p:cNvSpPr txBox="true"/>
              <p:nvPr/>
            </p:nvSpPr>
            <p:spPr>
              <a:xfrm>
                <a:off x="0" y="9525"/>
                <a:ext cx="2012496" cy="208101"/>
              </a:xfrm>
              <a:prstGeom prst="rect">
                <a:avLst/>
              </a:prstGeom>
            </p:spPr>
            <p:txBody>
              <a:bodyPr anchor="ctr" rtlCol="false" tIns="50800" lIns="50800" bIns="50800" rIns="50800"/>
              <a:lstStyle/>
              <a:p>
                <a:pPr algn="ctr">
                  <a:lnSpc>
                    <a:spcPts val="2880"/>
                  </a:lnSpc>
                </a:pPr>
              </a:p>
            </p:txBody>
          </p:sp>
        </p:grpSp>
        <p:sp>
          <p:nvSpPr>
            <p:cNvPr name="TextBox 19" id="19"/>
            <p:cNvSpPr txBox="true"/>
            <p:nvPr/>
          </p:nvSpPr>
          <p:spPr>
            <a:xfrm rot="0">
              <a:off x="510871" y="319092"/>
              <a:ext cx="8891733" cy="473075"/>
            </a:xfrm>
            <a:prstGeom prst="rect">
              <a:avLst/>
            </a:prstGeom>
          </p:spPr>
          <p:txBody>
            <a:bodyPr anchor="t" rtlCol="false" tIns="0" lIns="0" bIns="0" rIns="0">
              <a:spAutoFit/>
            </a:bodyPr>
            <a:lstStyle/>
            <a:p>
              <a:pPr algn="l">
                <a:lnSpc>
                  <a:spcPts val="2880"/>
                </a:lnSpc>
              </a:pPr>
              <a:r>
                <a:rPr lang="en-US" sz="2400" b="true">
                  <a:solidFill>
                    <a:srgbClr val="FEFEFE"/>
                  </a:solidFill>
                  <a:latin typeface="Proxima Nova Bold"/>
                  <a:ea typeface="Proxima Nova Bold"/>
                  <a:cs typeface="Proxima Nova Bold"/>
                  <a:sym typeface="Proxima Nova Bold"/>
                </a:rPr>
                <a:t>Enlaces geográficos</a:t>
              </a:r>
            </a:p>
          </p:txBody>
        </p:sp>
      </p:grpSp>
      <p:grpSp>
        <p:nvGrpSpPr>
          <p:cNvPr name="Group 20" id="20"/>
          <p:cNvGrpSpPr/>
          <p:nvPr/>
        </p:nvGrpSpPr>
        <p:grpSpPr>
          <a:xfrm rot="0">
            <a:off x="200" y="9712389"/>
            <a:ext cx="18288000" cy="574611"/>
            <a:chOff x="0" y="0"/>
            <a:chExt cx="24384000" cy="766148"/>
          </a:xfrm>
        </p:grpSpPr>
        <p:grpSp>
          <p:nvGrpSpPr>
            <p:cNvPr name="Group 21" id="21"/>
            <p:cNvGrpSpPr/>
            <p:nvPr/>
          </p:nvGrpSpPr>
          <p:grpSpPr>
            <a:xfrm rot="0">
              <a:off x="0" y="0"/>
              <a:ext cx="24384000" cy="766148"/>
              <a:chOff x="0" y="0"/>
              <a:chExt cx="24384000" cy="766148"/>
            </a:xfrm>
          </p:grpSpPr>
          <p:sp>
            <p:nvSpPr>
              <p:cNvPr name="Freeform 22" id="22"/>
              <p:cNvSpPr/>
              <p:nvPr/>
            </p:nvSpPr>
            <p:spPr>
              <a:xfrm flipH="false" flipV="false" rot="0">
                <a:off x="0" y="0"/>
                <a:ext cx="24384000" cy="766099"/>
              </a:xfrm>
              <a:custGeom>
                <a:avLst/>
                <a:gdLst/>
                <a:ahLst/>
                <a:cxnLst/>
                <a:rect r="r" b="b" t="t" l="l"/>
                <a:pathLst>
                  <a:path h="766099" w="24384000">
                    <a:moveTo>
                      <a:pt x="0" y="0"/>
                    </a:moveTo>
                    <a:lnTo>
                      <a:pt x="24384000" y="0"/>
                    </a:lnTo>
                    <a:lnTo>
                      <a:pt x="24384000" y="766099"/>
                    </a:lnTo>
                    <a:lnTo>
                      <a:pt x="0" y="766099"/>
                    </a:lnTo>
                    <a:close/>
                  </a:path>
                </a:pathLst>
              </a:custGeom>
              <a:solidFill>
                <a:srgbClr val="1D96DB"/>
              </a:solidFill>
            </p:spPr>
          </p:sp>
        </p:grpSp>
        <p:sp>
          <p:nvSpPr>
            <p:cNvPr name="Freeform 23" id="23"/>
            <p:cNvSpPr/>
            <p:nvPr/>
          </p:nvSpPr>
          <p:spPr>
            <a:xfrm flipH="false" flipV="false" rot="0">
              <a:off x="22199679" y="209408"/>
              <a:ext cx="1618927" cy="347333"/>
            </a:xfrm>
            <a:custGeom>
              <a:avLst/>
              <a:gdLst/>
              <a:ahLst/>
              <a:cxnLst/>
              <a:rect r="r" b="b" t="t" l="l"/>
              <a:pathLst>
                <a:path h="347333" w="1618927">
                  <a:moveTo>
                    <a:pt x="0" y="0"/>
                  </a:moveTo>
                  <a:lnTo>
                    <a:pt x="1618926" y="0"/>
                  </a:lnTo>
                  <a:lnTo>
                    <a:pt x="1618926" y="347333"/>
                  </a:lnTo>
                  <a:lnTo>
                    <a:pt x="0" y="347333"/>
                  </a:lnTo>
                  <a:lnTo>
                    <a:pt x="0" y="0"/>
                  </a:lnTo>
                  <a:close/>
                </a:path>
              </a:pathLst>
            </a:custGeom>
            <a:blipFill>
              <a:blip r:embed="rId6">
                <a:alphaModFix amt="70000"/>
                <a:extLst>
                  <a:ext uri="{96DAC541-7B7A-43D3-8B79-37D633B846F1}">
                    <asvg:svgBlip xmlns:asvg="http://schemas.microsoft.com/office/drawing/2016/SVG/main" r:embed="rId7"/>
                  </a:ext>
                </a:extLst>
              </a:blip>
              <a:stretch>
                <a:fillRect l="0" t="0" r="0" b="0"/>
              </a:stretch>
            </a:blipFill>
          </p:spPr>
        </p:sp>
      </p:grpSp>
      <p:sp>
        <p:nvSpPr>
          <p:cNvPr name="TextBox 24" id="24"/>
          <p:cNvSpPr txBox="true"/>
          <p:nvPr/>
        </p:nvSpPr>
        <p:spPr>
          <a:xfrm rot="0">
            <a:off x="1028700" y="2652245"/>
            <a:ext cx="7902837" cy="1547622"/>
          </a:xfrm>
          <a:prstGeom prst="rect">
            <a:avLst/>
          </a:prstGeom>
        </p:spPr>
        <p:txBody>
          <a:bodyPr anchor="t" rtlCol="false" tIns="0" lIns="0" bIns="0" rIns="0">
            <a:spAutoFit/>
          </a:bodyPr>
          <a:lstStyle/>
          <a:p>
            <a:pPr algn="l">
              <a:lnSpc>
                <a:spcPts val="3144"/>
              </a:lnSpc>
            </a:pPr>
            <a:r>
              <a:rPr lang="en-US" sz="2400">
                <a:solidFill>
                  <a:srgbClr val="FEFEFE"/>
                </a:solidFill>
                <a:latin typeface="Proxima Nova"/>
                <a:ea typeface="Proxima Nova"/>
                <a:cs typeface="Proxima Nova"/>
                <a:sym typeface="Proxima Nova"/>
              </a:rPr>
              <a:t>Adapte Navixy a sus necesidades específicas y amplíe </a:t>
            </a:r>
          </a:p>
          <a:p>
            <a:pPr algn="l">
              <a:lnSpc>
                <a:spcPts val="3144"/>
              </a:lnSpc>
            </a:pPr>
            <a:r>
              <a:rPr lang="en-US" sz="2400">
                <a:solidFill>
                  <a:srgbClr val="FEFEFE"/>
                </a:solidFill>
                <a:latin typeface="Proxima Nova"/>
                <a:ea typeface="Proxima Nova"/>
                <a:cs typeface="Proxima Nova"/>
                <a:sym typeface="Proxima Nova"/>
              </a:rPr>
              <a:t>sus capacidades o integre la funcionalidad telemática </a:t>
            </a:r>
          </a:p>
          <a:p>
            <a:pPr algn="l">
              <a:lnSpc>
                <a:spcPts val="3144"/>
              </a:lnSpc>
            </a:pPr>
            <a:r>
              <a:rPr lang="en-US" sz="2400">
                <a:solidFill>
                  <a:srgbClr val="FEFEFE"/>
                </a:solidFill>
                <a:latin typeface="Proxima Nova"/>
                <a:ea typeface="Proxima Nova"/>
                <a:cs typeface="Proxima Nova"/>
                <a:sym typeface="Proxima Nova"/>
              </a:rPr>
              <a:t>en sus aplicaciones utilizando las funciones de integración y desarrollo de aplicaciones de Navixy.</a:t>
            </a:r>
          </a:p>
        </p:txBody>
      </p:sp>
      <p:sp>
        <p:nvSpPr>
          <p:cNvPr name="TextBox 25" id="25"/>
          <p:cNvSpPr txBox="true"/>
          <p:nvPr/>
        </p:nvSpPr>
        <p:spPr>
          <a:xfrm rot="0">
            <a:off x="1028700" y="1744315"/>
            <a:ext cx="7508798" cy="714375"/>
          </a:xfrm>
          <a:prstGeom prst="rect">
            <a:avLst/>
          </a:prstGeom>
        </p:spPr>
        <p:txBody>
          <a:bodyPr anchor="t" rtlCol="false" tIns="0" lIns="0" bIns="0" rIns="0">
            <a:spAutoFit/>
          </a:bodyPr>
          <a:lstStyle/>
          <a:p>
            <a:pPr algn="l">
              <a:lnSpc>
                <a:spcPts val="5759"/>
              </a:lnSpc>
              <a:spcBef>
                <a:spcPct val="0"/>
              </a:spcBef>
            </a:pPr>
            <a:r>
              <a:rPr lang="en-US" b="true" sz="4800">
                <a:solidFill>
                  <a:srgbClr val="FEFEFE"/>
                </a:solidFill>
                <a:latin typeface="Proxima Nova Bold"/>
                <a:ea typeface="Proxima Nova Bold"/>
                <a:cs typeface="Proxima Nova Bold"/>
                <a:sym typeface="Proxima Nova Bold"/>
              </a:rPr>
              <a:t>Integración </a:t>
            </a:r>
            <a:r>
              <a:rPr lang="en-US" b="true" sz="4800">
                <a:solidFill>
                  <a:srgbClr val="FEFEFE"/>
                </a:solidFill>
                <a:latin typeface="Proxima Nova Bold"/>
                <a:ea typeface="Proxima Nova Bold"/>
                <a:cs typeface="Proxima Nova Bold"/>
                <a:sym typeface="Proxima Nova Bold"/>
              </a:rPr>
              <a:t>y desarrollo</a:t>
            </a:r>
          </a:p>
        </p:txBody>
      </p:sp>
    </p:spTree>
  </p:cSld>
  <p:clrMapOvr>
    <a:masterClrMapping/>
  </p:clrMapOvr>
  <p:transition spd="slow">
    <p:push dir="l"/>
  </p:transition>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00" y="0"/>
            <a:ext cx="18288200" cy="10287000"/>
          </a:xfrm>
          <a:custGeom>
            <a:avLst/>
            <a:gdLst/>
            <a:ahLst/>
            <a:cxnLst/>
            <a:rect r="r" b="b" t="t" l="l"/>
            <a:pathLst>
              <a:path h="10287000" w="18288200">
                <a:moveTo>
                  <a:pt x="0" y="0"/>
                </a:moveTo>
                <a:lnTo>
                  <a:pt x="18288200" y="0"/>
                </a:lnTo>
                <a:lnTo>
                  <a:pt x="18288200" y="10287000"/>
                </a:lnTo>
                <a:lnTo>
                  <a:pt x="0" y="10287000"/>
                </a:lnTo>
                <a:lnTo>
                  <a:pt x="0" y="0"/>
                </a:lnTo>
                <a:close/>
              </a:path>
            </a:pathLst>
          </a:custGeom>
          <a:blipFill>
            <a:blip r:embed="rId3"/>
            <a:stretch>
              <a:fillRect l="0" t="0" r="-1221" b="-1222"/>
            </a:stretch>
          </a:blipFill>
        </p:spPr>
      </p:sp>
      <p:sp>
        <p:nvSpPr>
          <p:cNvPr name="Freeform 3" id="3"/>
          <p:cNvSpPr/>
          <p:nvPr/>
        </p:nvSpPr>
        <p:spPr>
          <a:xfrm flipH="false" flipV="false" rot="0">
            <a:off x="8178909" y="1669352"/>
            <a:ext cx="12856874" cy="8579440"/>
          </a:xfrm>
          <a:custGeom>
            <a:avLst/>
            <a:gdLst/>
            <a:ahLst/>
            <a:cxnLst/>
            <a:rect r="r" b="b" t="t" l="l"/>
            <a:pathLst>
              <a:path h="8579440" w="12856874">
                <a:moveTo>
                  <a:pt x="0" y="0"/>
                </a:moveTo>
                <a:lnTo>
                  <a:pt x="12856874" y="0"/>
                </a:lnTo>
                <a:lnTo>
                  <a:pt x="12856874" y="8579440"/>
                </a:lnTo>
                <a:lnTo>
                  <a:pt x="0" y="8579440"/>
                </a:lnTo>
                <a:lnTo>
                  <a:pt x="0" y="0"/>
                </a:lnTo>
                <a:close/>
              </a:path>
            </a:pathLst>
          </a:custGeom>
          <a:blipFill>
            <a:blip r:embed="rId4"/>
            <a:stretch>
              <a:fillRect l="-869" t="-521" r="0" b="0"/>
            </a:stretch>
          </a:blipFill>
        </p:spPr>
      </p:sp>
      <p:grpSp>
        <p:nvGrpSpPr>
          <p:cNvPr name="Group 4" id="4"/>
          <p:cNvGrpSpPr/>
          <p:nvPr/>
        </p:nvGrpSpPr>
        <p:grpSpPr>
          <a:xfrm rot="0">
            <a:off x="1028700" y="5833665"/>
            <a:ext cx="6561805" cy="609600"/>
            <a:chOff x="0" y="0"/>
            <a:chExt cx="8749074" cy="812800"/>
          </a:xfrm>
        </p:grpSpPr>
        <p:sp>
          <p:nvSpPr>
            <p:cNvPr name="TextBox 5" id="5"/>
            <p:cNvSpPr txBox="true"/>
            <p:nvPr/>
          </p:nvSpPr>
          <p:spPr>
            <a:xfrm rot="0">
              <a:off x="670909" y="-9525"/>
              <a:ext cx="8078164" cy="822325"/>
            </a:xfrm>
            <a:prstGeom prst="rect">
              <a:avLst/>
            </a:prstGeom>
          </p:spPr>
          <p:txBody>
            <a:bodyPr anchor="t" rtlCol="false" tIns="0" lIns="0" bIns="0" rIns="0">
              <a:spAutoFit/>
            </a:bodyPr>
            <a:lstStyle/>
            <a:p>
              <a:pPr algn="l">
                <a:lnSpc>
                  <a:spcPts val="2400"/>
                </a:lnSpc>
                <a:spcBef>
                  <a:spcPct val="0"/>
                </a:spcBef>
              </a:pPr>
              <a:r>
                <a:rPr lang="en-US" sz="2000">
                  <a:solidFill>
                    <a:srgbClr val="1090CF"/>
                  </a:solidFill>
                  <a:latin typeface="Proxima Nova"/>
                  <a:ea typeface="Proxima Nova"/>
                  <a:cs typeface="Proxima Nova"/>
                  <a:sym typeface="Proxima Nova"/>
                </a:rPr>
                <a:t>Personalización del menú sin esfuerzo: reordenar, renombrar y agrupar elementos</a:t>
              </a:r>
            </a:p>
          </p:txBody>
        </p:sp>
        <p:sp>
          <p:nvSpPr>
            <p:cNvPr name="Freeform 6" id="6"/>
            <p:cNvSpPr/>
            <p:nvPr/>
          </p:nvSpPr>
          <p:spPr>
            <a:xfrm flipH="false" flipV="false" rot="0">
              <a:off x="0" y="0"/>
              <a:ext cx="574658" cy="574658"/>
            </a:xfrm>
            <a:custGeom>
              <a:avLst/>
              <a:gdLst/>
              <a:ahLst/>
              <a:cxnLst/>
              <a:rect r="r" b="b" t="t" l="l"/>
              <a:pathLst>
                <a:path h="574658" w="574658">
                  <a:moveTo>
                    <a:pt x="0" y="0"/>
                  </a:moveTo>
                  <a:lnTo>
                    <a:pt x="574658" y="0"/>
                  </a:lnTo>
                  <a:lnTo>
                    <a:pt x="574658" y="574658"/>
                  </a:lnTo>
                  <a:lnTo>
                    <a:pt x="0" y="574658"/>
                  </a:lnTo>
                  <a:lnTo>
                    <a:pt x="0" y="0"/>
                  </a:lnTo>
                  <a:close/>
                </a:path>
              </a:pathLst>
            </a:custGeom>
            <a:blipFill>
              <a:blip r:embed="rId5"/>
              <a:stretch>
                <a:fillRect l="0" t="0" r="0" b="0"/>
              </a:stretch>
            </a:blipFill>
          </p:spPr>
        </p:sp>
      </p:grpSp>
      <p:grpSp>
        <p:nvGrpSpPr>
          <p:cNvPr name="Group 7" id="7"/>
          <p:cNvGrpSpPr/>
          <p:nvPr/>
        </p:nvGrpSpPr>
        <p:grpSpPr>
          <a:xfrm rot="0">
            <a:off x="1028700" y="6795842"/>
            <a:ext cx="6561805" cy="609600"/>
            <a:chOff x="0" y="0"/>
            <a:chExt cx="8749074" cy="812800"/>
          </a:xfrm>
        </p:grpSpPr>
        <p:sp>
          <p:nvSpPr>
            <p:cNvPr name="TextBox 8" id="8"/>
            <p:cNvSpPr txBox="true"/>
            <p:nvPr/>
          </p:nvSpPr>
          <p:spPr>
            <a:xfrm rot="0">
              <a:off x="670909" y="-9525"/>
              <a:ext cx="8078164" cy="822325"/>
            </a:xfrm>
            <a:prstGeom prst="rect">
              <a:avLst/>
            </a:prstGeom>
          </p:spPr>
          <p:txBody>
            <a:bodyPr anchor="t" rtlCol="false" tIns="0" lIns="0" bIns="0" rIns="0">
              <a:spAutoFit/>
            </a:bodyPr>
            <a:lstStyle/>
            <a:p>
              <a:pPr algn="l">
                <a:lnSpc>
                  <a:spcPts val="2400"/>
                </a:lnSpc>
                <a:spcBef>
                  <a:spcPct val="0"/>
                </a:spcBef>
              </a:pPr>
              <a:r>
                <a:rPr lang="en-US" sz="2000">
                  <a:solidFill>
                    <a:srgbClr val="1090CF"/>
                  </a:solidFill>
                  <a:latin typeface="Proxima Nova"/>
                  <a:ea typeface="Proxima Nova"/>
                  <a:cs typeface="Proxima Nova"/>
                  <a:sym typeface="Proxima Nova"/>
                </a:rPr>
                <a:t>Navegación mejorada para acceder más rápidamente a las funciones críticas</a:t>
              </a:r>
            </a:p>
          </p:txBody>
        </p:sp>
        <p:sp>
          <p:nvSpPr>
            <p:cNvPr name="Freeform 9" id="9"/>
            <p:cNvSpPr/>
            <p:nvPr/>
          </p:nvSpPr>
          <p:spPr>
            <a:xfrm flipH="false" flipV="false" rot="0">
              <a:off x="0" y="0"/>
              <a:ext cx="574658" cy="574658"/>
            </a:xfrm>
            <a:custGeom>
              <a:avLst/>
              <a:gdLst/>
              <a:ahLst/>
              <a:cxnLst/>
              <a:rect r="r" b="b" t="t" l="l"/>
              <a:pathLst>
                <a:path h="574658" w="574658">
                  <a:moveTo>
                    <a:pt x="0" y="0"/>
                  </a:moveTo>
                  <a:lnTo>
                    <a:pt x="574658" y="0"/>
                  </a:lnTo>
                  <a:lnTo>
                    <a:pt x="574658" y="574658"/>
                  </a:lnTo>
                  <a:lnTo>
                    <a:pt x="0" y="574658"/>
                  </a:lnTo>
                  <a:lnTo>
                    <a:pt x="0" y="0"/>
                  </a:lnTo>
                  <a:close/>
                </a:path>
              </a:pathLst>
            </a:custGeom>
            <a:blipFill>
              <a:blip r:embed="rId5"/>
              <a:stretch>
                <a:fillRect l="0" t="0" r="0" b="0"/>
              </a:stretch>
            </a:blipFill>
          </p:spPr>
        </p:sp>
      </p:grpSp>
      <p:grpSp>
        <p:nvGrpSpPr>
          <p:cNvPr name="Group 10" id="10"/>
          <p:cNvGrpSpPr/>
          <p:nvPr/>
        </p:nvGrpSpPr>
        <p:grpSpPr>
          <a:xfrm rot="0">
            <a:off x="1028700" y="7758019"/>
            <a:ext cx="6561805" cy="609600"/>
            <a:chOff x="0" y="0"/>
            <a:chExt cx="8749074" cy="812800"/>
          </a:xfrm>
        </p:grpSpPr>
        <p:sp>
          <p:nvSpPr>
            <p:cNvPr name="TextBox 11" id="11"/>
            <p:cNvSpPr txBox="true"/>
            <p:nvPr/>
          </p:nvSpPr>
          <p:spPr>
            <a:xfrm rot="0">
              <a:off x="670909" y="-9525"/>
              <a:ext cx="8078164" cy="822325"/>
            </a:xfrm>
            <a:prstGeom prst="rect">
              <a:avLst/>
            </a:prstGeom>
          </p:spPr>
          <p:txBody>
            <a:bodyPr anchor="t" rtlCol="false" tIns="0" lIns="0" bIns="0" rIns="0">
              <a:spAutoFit/>
            </a:bodyPr>
            <a:lstStyle/>
            <a:p>
              <a:pPr algn="l">
                <a:lnSpc>
                  <a:spcPts val="2400"/>
                </a:lnSpc>
                <a:spcBef>
                  <a:spcPct val="0"/>
                </a:spcBef>
              </a:pPr>
              <a:r>
                <a:rPr lang="en-US" sz="2000">
                  <a:solidFill>
                    <a:srgbClr val="1090CF"/>
                  </a:solidFill>
                  <a:latin typeface="Proxima Nova"/>
                  <a:ea typeface="Proxima Nova"/>
                  <a:cs typeface="Proxima Nova"/>
                  <a:sym typeface="Proxima Nova"/>
                </a:rPr>
                <a:t>Interfaz personalizada sin codificación ni asistencia técnica</a:t>
              </a:r>
            </a:p>
          </p:txBody>
        </p:sp>
        <p:sp>
          <p:nvSpPr>
            <p:cNvPr name="Freeform 12" id="12"/>
            <p:cNvSpPr/>
            <p:nvPr/>
          </p:nvSpPr>
          <p:spPr>
            <a:xfrm flipH="false" flipV="false" rot="0">
              <a:off x="0" y="0"/>
              <a:ext cx="574658" cy="574658"/>
            </a:xfrm>
            <a:custGeom>
              <a:avLst/>
              <a:gdLst/>
              <a:ahLst/>
              <a:cxnLst/>
              <a:rect r="r" b="b" t="t" l="l"/>
              <a:pathLst>
                <a:path h="574658" w="574658">
                  <a:moveTo>
                    <a:pt x="0" y="0"/>
                  </a:moveTo>
                  <a:lnTo>
                    <a:pt x="574658" y="0"/>
                  </a:lnTo>
                  <a:lnTo>
                    <a:pt x="574658" y="574658"/>
                  </a:lnTo>
                  <a:lnTo>
                    <a:pt x="0" y="574658"/>
                  </a:lnTo>
                  <a:lnTo>
                    <a:pt x="0" y="0"/>
                  </a:lnTo>
                  <a:close/>
                </a:path>
              </a:pathLst>
            </a:custGeom>
            <a:blipFill>
              <a:blip r:embed="rId5"/>
              <a:stretch>
                <a:fillRect l="0" t="0" r="0" b="0"/>
              </a:stretch>
            </a:blipFill>
          </p:spPr>
        </p:sp>
      </p:grpSp>
      <p:grpSp>
        <p:nvGrpSpPr>
          <p:cNvPr name="Group 13" id="13"/>
          <p:cNvGrpSpPr/>
          <p:nvPr/>
        </p:nvGrpSpPr>
        <p:grpSpPr>
          <a:xfrm rot="0">
            <a:off x="1041285" y="1117646"/>
            <a:ext cx="4591450" cy="472945"/>
            <a:chOff x="0" y="0"/>
            <a:chExt cx="1173043" cy="120830"/>
          </a:xfrm>
        </p:grpSpPr>
        <p:sp>
          <p:nvSpPr>
            <p:cNvPr name="Freeform 14" id="14"/>
            <p:cNvSpPr/>
            <p:nvPr/>
          </p:nvSpPr>
          <p:spPr>
            <a:xfrm flipH="false" flipV="false" rot="0">
              <a:off x="0" y="0"/>
              <a:ext cx="1173043" cy="120830"/>
            </a:xfrm>
            <a:custGeom>
              <a:avLst/>
              <a:gdLst/>
              <a:ahLst/>
              <a:cxnLst/>
              <a:rect r="r" b="b" t="t" l="l"/>
              <a:pathLst>
                <a:path h="120830" w="1173043">
                  <a:moveTo>
                    <a:pt x="16862" y="0"/>
                  </a:moveTo>
                  <a:lnTo>
                    <a:pt x="1156181" y="0"/>
                  </a:lnTo>
                  <a:cubicBezTo>
                    <a:pt x="1165494" y="0"/>
                    <a:pt x="1173043" y="7549"/>
                    <a:pt x="1173043" y="16862"/>
                  </a:cubicBezTo>
                  <a:lnTo>
                    <a:pt x="1173043" y="103968"/>
                  </a:lnTo>
                  <a:cubicBezTo>
                    <a:pt x="1173043" y="113281"/>
                    <a:pt x="1165494" y="120830"/>
                    <a:pt x="1156181" y="120830"/>
                  </a:cubicBezTo>
                  <a:lnTo>
                    <a:pt x="16862" y="120830"/>
                  </a:lnTo>
                  <a:cubicBezTo>
                    <a:pt x="7549" y="120830"/>
                    <a:pt x="0" y="113281"/>
                    <a:pt x="0" y="103968"/>
                  </a:cubicBezTo>
                  <a:lnTo>
                    <a:pt x="0" y="16862"/>
                  </a:lnTo>
                  <a:cubicBezTo>
                    <a:pt x="0" y="7549"/>
                    <a:pt x="7549" y="0"/>
                    <a:pt x="16862" y="0"/>
                  </a:cubicBezTo>
                  <a:close/>
                </a:path>
              </a:pathLst>
            </a:custGeom>
            <a:solidFill>
              <a:srgbClr val="CAE9FF"/>
            </a:solidFill>
          </p:spPr>
        </p:sp>
        <p:sp>
          <p:nvSpPr>
            <p:cNvPr name="TextBox 15" id="15"/>
            <p:cNvSpPr txBox="true"/>
            <p:nvPr/>
          </p:nvSpPr>
          <p:spPr>
            <a:xfrm>
              <a:off x="0" y="-28575"/>
              <a:ext cx="1173043"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Integración y desarrollo de aplicaciones</a:t>
              </a:r>
            </a:p>
          </p:txBody>
        </p:sp>
      </p:grpSp>
      <p:sp>
        <p:nvSpPr>
          <p:cNvPr name="TextBox 16" id="16"/>
          <p:cNvSpPr txBox="true"/>
          <p:nvPr/>
        </p:nvSpPr>
        <p:spPr>
          <a:xfrm rot="0">
            <a:off x="1028700" y="1744315"/>
            <a:ext cx="7453289" cy="1438275"/>
          </a:xfrm>
          <a:prstGeom prst="rect">
            <a:avLst/>
          </a:prstGeom>
        </p:spPr>
        <p:txBody>
          <a:bodyPr anchor="t" rtlCol="false" tIns="0" lIns="0" bIns="0" rIns="0">
            <a:spAutoFit/>
          </a:bodyPr>
          <a:lstStyle/>
          <a:p>
            <a:pPr algn="l">
              <a:lnSpc>
                <a:spcPts val="5759"/>
              </a:lnSpc>
              <a:spcBef>
                <a:spcPct val="0"/>
              </a:spcBef>
            </a:pPr>
            <a:r>
              <a:rPr lang="en-US" b="true" sz="4800">
                <a:solidFill>
                  <a:srgbClr val="28323A"/>
                </a:solidFill>
                <a:latin typeface="Proxima Nova Bold"/>
                <a:ea typeface="Proxima Nova Bold"/>
                <a:cs typeface="Proxima Nova Bold"/>
                <a:sym typeface="Proxima Nova Bold"/>
              </a:rPr>
              <a:t>Un menú personalizable sin código</a:t>
            </a:r>
          </a:p>
        </p:txBody>
      </p:sp>
      <p:sp>
        <p:nvSpPr>
          <p:cNvPr name="TextBox 17" id="17"/>
          <p:cNvSpPr txBox="true"/>
          <p:nvPr/>
        </p:nvSpPr>
        <p:spPr>
          <a:xfrm rot="0">
            <a:off x="1050810" y="3334990"/>
            <a:ext cx="7765210" cy="2162175"/>
          </a:xfrm>
          <a:prstGeom prst="rect">
            <a:avLst/>
          </a:prstGeom>
        </p:spPr>
        <p:txBody>
          <a:bodyPr anchor="t" rtlCol="false" tIns="0" lIns="0" bIns="0" rIns="0">
            <a:spAutoFit/>
          </a:bodyPr>
          <a:lstStyle/>
          <a:p>
            <a:pPr algn="l">
              <a:lnSpc>
                <a:spcPts val="2880"/>
              </a:lnSpc>
            </a:pPr>
            <a:r>
              <a:rPr lang="en-US" sz="2400">
                <a:solidFill>
                  <a:srgbClr val="28323A"/>
                </a:solidFill>
                <a:latin typeface="Proxima Nova"/>
                <a:ea typeface="Proxima Nova"/>
                <a:cs typeface="Proxima Nova"/>
                <a:sym typeface="Proxima Nova"/>
              </a:rPr>
              <a:t>Personalice fácilmente la interfaz de la plataforma </a:t>
            </a:r>
          </a:p>
          <a:p>
            <a:pPr algn="l">
              <a:lnSpc>
                <a:spcPts val="2880"/>
              </a:lnSpc>
            </a:pPr>
            <a:r>
              <a:rPr lang="en-US" sz="2400">
                <a:solidFill>
                  <a:srgbClr val="28323A"/>
                </a:solidFill>
                <a:latin typeface="Proxima Nova"/>
                <a:ea typeface="Proxima Nova"/>
                <a:cs typeface="Proxima Nova"/>
                <a:sym typeface="Proxima Nova"/>
              </a:rPr>
              <a:t>con Menu Editor para mejorar la navegación </a:t>
            </a:r>
          </a:p>
          <a:p>
            <a:pPr algn="l">
              <a:lnSpc>
                <a:spcPts val="2880"/>
              </a:lnSpc>
            </a:pPr>
            <a:r>
              <a:rPr lang="en-US" sz="2400">
                <a:solidFill>
                  <a:srgbClr val="28323A"/>
                </a:solidFill>
                <a:latin typeface="Proxima Nova"/>
                <a:ea typeface="Proxima Nova"/>
                <a:cs typeface="Proxima Nova"/>
                <a:sym typeface="Proxima Nova"/>
              </a:rPr>
              <a:t>y la experiencia del usuario. Simplifique la implantación, acelere las transiciones desde otras plataformas </a:t>
            </a:r>
          </a:p>
          <a:p>
            <a:pPr algn="l">
              <a:lnSpc>
                <a:spcPts val="2880"/>
              </a:lnSpc>
              <a:spcBef>
                <a:spcPct val="0"/>
              </a:spcBef>
            </a:pPr>
            <a:r>
              <a:rPr lang="en-US" sz="2400">
                <a:solidFill>
                  <a:srgbClr val="28323A"/>
                </a:solidFill>
                <a:latin typeface="Proxima Nova"/>
                <a:ea typeface="Proxima Nova"/>
                <a:cs typeface="Proxima Nova"/>
                <a:sym typeface="Proxima Nova"/>
              </a:rPr>
              <a:t>y adapte el sistema a las necesidades empresariales específicas.</a:t>
            </a:r>
          </a:p>
        </p:txBody>
      </p:sp>
      <p:grpSp>
        <p:nvGrpSpPr>
          <p:cNvPr name="Group 18" id="18"/>
          <p:cNvGrpSpPr/>
          <p:nvPr/>
        </p:nvGrpSpPr>
        <p:grpSpPr>
          <a:xfrm rot="0">
            <a:off x="200" y="9712389"/>
            <a:ext cx="18288000" cy="574611"/>
            <a:chOff x="0" y="0"/>
            <a:chExt cx="24384000" cy="766148"/>
          </a:xfrm>
        </p:grpSpPr>
        <p:grpSp>
          <p:nvGrpSpPr>
            <p:cNvPr name="Group 19" id="19"/>
            <p:cNvGrpSpPr/>
            <p:nvPr/>
          </p:nvGrpSpPr>
          <p:grpSpPr>
            <a:xfrm rot="0">
              <a:off x="0" y="0"/>
              <a:ext cx="24384000" cy="766148"/>
              <a:chOff x="0" y="0"/>
              <a:chExt cx="24384000" cy="766148"/>
            </a:xfrm>
          </p:grpSpPr>
          <p:sp>
            <p:nvSpPr>
              <p:cNvPr name="Freeform 20" id="20"/>
              <p:cNvSpPr/>
              <p:nvPr/>
            </p:nvSpPr>
            <p:spPr>
              <a:xfrm flipH="false" flipV="false" rot="0">
                <a:off x="0" y="0"/>
                <a:ext cx="24384000" cy="766099"/>
              </a:xfrm>
              <a:custGeom>
                <a:avLst/>
                <a:gdLst/>
                <a:ahLst/>
                <a:cxnLst/>
                <a:rect r="r" b="b" t="t" l="l"/>
                <a:pathLst>
                  <a:path h="766099" w="24384000">
                    <a:moveTo>
                      <a:pt x="0" y="0"/>
                    </a:moveTo>
                    <a:lnTo>
                      <a:pt x="24384000" y="0"/>
                    </a:lnTo>
                    <a:lnTo>
                      <a:pt x="24384000" y="766099"/>
                    </a:lnTo>
                    <a:lnTo>
                      <a:pt x="0" y="766099"/>
                    </a:lnTo>
                    <a:close/>
                  </a:path>
                </a:pathLst>
              </a:custGeom>
              <a:solidFill>
                <a:srgbClr val="1D96DB"/>
              </a:solidFill>
            </p:spPr>
          </p:sp>
        </p:grpSp>
        <p:sp>
          <p:nvSpPr>
            <p:cNvPr name="Freeform 21" id="21"/>
            <p:cNvSpPr/>
            <p:nvPr/>
          </p:nvSpPr>
          <p:spPr>
            <a:xfrm flipH="false" flipV="false" rot="0">
              <a:off x="22199679" y="209408"/>
              <a:ext cx="1618927" cy="347333"/>
            </a:xfrm>
            <a:custGeom>
              <a:avLst/>
              <a:gdLst/>
              <a:ahLst/>
              <a:cxnLst/>
              <a:rect r="r" b="b" t="t" l="l"/>
              <a:pathLst>
                <a:path h="347333" w="1618927">
                  <a:moveTo>
                    <a:pt x="0" y="0"/>
                  </a:moveTo>
                  <a:lnTo>
                    <a:pt x="1618926" y="0"/>
                  </a:lnTo>
                  <a:lnTo>
                    <a:pt x="1618926" y="347333"/>
                  </a:lnTo>
                  <a:lnTo>
                    <a:pt x="0" y="347333"/>
                  </a:lnTo>
                  <a:lnTo>
                    <a:pt x="0" y="0"/>
                  </a:lnTo>
                  <a:close/>
                </a:path>
              </a:pathLst>
            </a:custGeom>
            <a:blipFill>
              <a:blip r:embed="rId6">
                <a:alphaModFix amt="70000"/>
                <a:extLst>
                  <a:ext uri="{96DAC541-7B7A-43D3-8B79-37D633B846F1}">
                    <asvg:svgBlip xmlns:asvg="http://schemas.microsoft.com/office/drawing/2016/SVG/main" r:embed="rId7"/>
                  </a:ext>
                </a:extLst>
              </a:blip>
              <a:stretch>
                <a:fillRect l="0" t="0" r="0" b="0"/>
              </a:stretch>
            </a:blipFill>
          </p:spPr>
        </p:sp>
      </p:grpSp>
    </p:spTree>
  </p:cSld>
  <p:clrMapOvr>
    <a:masterClrMapping/>
  </p:clrMapOvr>
  <p:transition spd="slow">
    <p:push dir="l"/>
  </p:transition>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1297182" y="1354119"/>
            <a:ext cx="11301259" cy="2740555"/>
          </a:xfrm>
          <a:custGeom>
            <a:avLst/>
            <a:gdLst/>
            <a:ahLst/>
            <a:cxnLst/>
            <a:rect r="r" b="b" t="t" l="l"/>
            <a:pathLst>
              <a:path h="2740555" w="11301259">
                <a:moveTo>
                  <a:pt x="0" y="0"/>
                </a:moveTo>
                <a:lnTo>
                  <a:pt x="11301259" y="0"/>
                </a:lnTo>
                <a:lnTo>
                  <a:pt x="11301259" y="2740555"/>
                </a:lnTo>
                <a:lnTo>
                  <a:pt x="0" y="2740555"/>
                </a:lnTo>
                <a:lnTo>
                  <a:pt x="0" y="0"/>
                </a:lnTo>
                <a:close/>
              </a:path>
            </a:pathLst>
          </a:custGeom>
          <a:blipFill>
            <a:blip r:embed="rId3">
              <a:alphaModFix amt="60000"/>
            </a:blip>
            <a:stretch>
              <a:fillRect l="0" t="0" r="0" b="0"/>
            </a:stretch>
          </a:blipFill>
        </p:spPr>
      </p:sp>
      <p:sp>
        <p:nvSpPr>
          <p:cNvPr name="Freeform 3" id="3"/>
          <p:cNvSpPr/>
          <p:nvPr/>
        </p:nvSpPr>
        <p:spPr>
          <a:xfrm flipH="false" flipV="false" rot="0">
            <a:off x="9144000" y="4718913"/>
            <a:ext cx="11301259" cy="2740555"/>
          </a:xfrm>
          <a:custGeom>
            <a:avLst/>
            <a:gdLst/>
            <a:ahLst/>
            <a:cxnLst/>
            <a:rect r="r" b="b" t="t" l="l"/>
            <a:pathLst>
              <a:path h="2740555" w="11301259">
                <a:moveTo>
                  <a:pt x="0" y="0"/>
                </a:moveTo>
                <a:lnTo>
                  <a:pt x="11301259" y="0"/>
                </a:lnTo>
                <a:lnTo>
                  <a:pt x="11301259" y="2740555"/>
                </a:lnTo>
                <a:lnTo>
                  <a:pt x="0" y="2740555"/>
                </a:lnTo>
                <a:lnTo>
                  <a:pt x="0" y="0"/>
                </a:lnTo>
                <a:close/>
              </a:path>
            </a:pathLst>
          </a:custGeom>
          <a:blipFill>
            <a:blip r:embed="rId3">
              <a:alphaModFix amt="60000"/>
            </a:blip>
            <a:stretch>
              <a:fillRect l="0" t="0" r="0" b="0"/>
            </a:stretch>
          </a:blipFill>
        </p:spPr>
      </p:sp>
      <p:sp>
        <p:nvSpPr>
          <p:cNvPr name="Freeform 4" id="4"/>
          <p:cNvSpPr/>
          <p:nvPr/>
        </p:nvSpPr>
        <p:spPr>
          <a:xfrm flipH="false" flipV="false" rot="0">
            <a:off x="200" y="0"/>
            <a:ext cx="18288200" cy="10287000"/>
          </a:xfrm>
          <a:custGeom>
            <a:avLst/>
            <a:gdLst/>
            <a:ahLst/>
            <a:cxnLst/>
            <a:rect r="r" b="b" t="t" l="l"/>
            <a:pathLst>
              <a:path h="10287000" w="18288200">
                <a:moveTo>
                  <a:pt x="0" y="0"/>
                </a:moveTo>
                <a:lnTo>
                  <a:pt x="18288200" y="0"/>
                </a:lnTo>
                <a:lnTo>
                  <a:pt x="18288200" y="10287000"/>
                </a:lnTo>
                <a:lnTo>
                  <a:pt x="0" y="10287000"/>
                </a:lnTo>
                <a:lnTo>
                  <a:pt x="0" y="0"/>
                </a:lnTo>
                <a:close/>
              </a:path>
            </a:pathLst>
          </a:custGeom>
          <a:blipFill>
            <a:blip r:embed="rId4"/>
            <a:stretch>
              <a:fillRect l="0" t="0" r="-1221" b="-1222"/>
            </a:stretch>
          </a:blipFill>
        </p:spPr>
      </p:sp>
      <p:grpSp>
        <p:nvGrpSpPr>
          <p:cNvPr name="Group 5" id="5"/>
          <p:cNvGrpSpPr/>
          <p:nvPr/>
        </p:nvGrpSpPr>
        <p:grpSpPr>
          <a:xfrm rot="0">
            <a:off x="1028700" y="5636640"/>
            <a:ext cx="3674225" cy="733425"/>
            <a:chOff x="0" y="0"/>
            <a:chExt cx="4898966" cy="977900"/>
          </a:xfrm>
        </p:grpSpPr>
        <p:sp>
          <p:nvSpPr>
            <p:cNvPr name="Freeform 6" id="6"/>
            <p:cNvSpPr/>
            <p:nvPr/>
          </p:nvSpPr>
          <p:spPr>
            <a:xfrm flipH="false" flipV="false" rot="0">
              <a:off x="0" y="101061"/>
              <a:ext cx="1121310" cy="876839"/>
            </a:xfrm>
            <a:custGeom>
              <a:avLst/>
              <a:gdLst/>
              <a:ahLst/>
              <a:cxnLst/>
              <a:rect r="r" b="b" t="t" l="l"/>
              <a:pathLst>
                <a:path h="876839" w="1121310">
                  <a:moveTo>
                    <a:pt x="0" y="0"/>
                  </a:moveTo>
                  <a:lnTo>
                    <a:pt x="1121310" y="0"/>
                  </a:lnTo>
                  <a:lnTo>
                    <a:pt x="1121310" y="876839"/>
                  </a:lnTo>
                  <a:lnTo>
                    <a:pt x="0" y="876839"/>
                  </a:lnTo>
                  <a:lnTo>
                    <a:pt x="0" y="0"/>
                  </a:lnTo>
                  <a:close/>
                </a:path>
              </a:pathLst>
            </a:custGeom>
            <a:blipFill>
              <a:blip r:embed="rId5"/>
              <a:stretch>
                <a:fillRect l="0" t="0" r="0" b="0"/>
              </a:stretch>
            </a:blipFill>
          </p:spPr>
        </p:sp>
        <p:sp>
          <p:nvSpPr>
            <p:cNvPr name="TextBox 7" id="7"/>
            <p:cNvSpPr txBox="true"/>
            <p:nvPr/>
          </p:nvSpPr>
          <p:spPr>
            <a:xfrm rot="0">
              <a:off x="1419166" y="9525"/>
              <a:ext cx="3479800" cy="955675"/>
            </a:xfrm>
            <a:prstGeom prst="rect">
              <a:avLst/>
            </a:prstGeom>
          </p:spPr>
          <p:txBody>
            <a:bodyPr anchor="t" rtlCol="false" tIns="0" lIns="0" bIns="0" rIns="0">
              <a:spAutoFit/>
            </a:bodyPr>
            <a:lstStyle/>
            <a:p>
              <a:pPr algn="l">
                <a:lnSpc>
                  <a:spcPts val="2880"/>
                </a:lnSpc>
              </a:pPr>
              <a:r>
                <a:rPr lang="en-US" sz="2400" b="true">
                  <a:solidFill>
                    <a:srgbClr val="1090CF"/>
                  </a:solidFill>
                  <a:latin typeface="Proxima Nova Bold"/>
                  <a:ea typeface="Proxima Nova Bold"/>
                  <a:cs typeface="Proxima Nova Bold"/>
                  <a:sym typeface="Proxima Nova Bold"/>
                </a:rPr>
                <a:t>Integración </a:t>
              </a:r>
            </a:p>
            <a:p>
              <a:pPr algn="l">
                <a:lnSpc>
                  <a:spcPts val="2880"/>
                </a:lnSpc>
              </a:pPr>
              <a:r>
                <a:rPr lang="en-US" sz="2400" b="true">
                  <a:solidFill>
                    <a:srgbClr val="1090CF"/>
                  </a:solidFill>
                  <a:latin typeface="Proxima Nova Bold"/>
                  <a:ea typeface="Proxima Nova Bold"/>
                  <a:cs typeface="Proxima Nova Bold"/>
                  <a:sym typeface="Proxima Nova Bold"/>
                </a:rPr>
                <a:t>a través de i-frame</a:t>
              </a:r>
            </a:p>
          </p:txBody>
        </p:sp>
      </p:grpSp>
      <p:grpSp>
        <p:nvGrpSpPr>
          <p:cNvPr name="Group 8" id="8"/>
          <p:cNvGrpSpPr/>
          <p:nvPr/>
        </p:nvGrpSpPr>
        <p:grpSpPr>
          <a:xfrm rot="0">
            <a:off x="1028700" y="6914656"/>
            <a:ext cx="5197458" cy="774354"/>
            <a:chOff x="0" y="0"/>
            <a:chExt cx="6929944" cy="1032472"/>
          </a:xfrm>
        </p:grpSpPr>
        <p:sp>
          <p:nvSpPr>
            <p:cNvPr name="Freeform 9" id="9"/>
            <p:cNvSpPr/>
            <p:nvPr/>
          </p:nvSpPr>
          <p:spPr>
            <a:xfrm flipH="false" flipV="false" rot="0">
              <a:off x="0" y="0"/>
              <a:ext cx="1036474" cy="1032472"/>
            </a:xfrm>
            <a:custGeom>
              <a:avLst/>
              <a:gdLst/>
              <a:ahLst/>
              <a:cxnLst/>
              <a:rect r="r" b="b" t="t" l="l"/>
              <a:pathLst>
                <a:path h="1032472" w="1036474">
                  <a:moveTo>
                    <a:pt x="0" y="0"/>
                  </a:moveTo>
                  <a:lnTo>
                    <a:pt x="1036474" y="0"/>
                  </a:lnTo>
                  <a:lnTo>
                    <a:pt x="1036474" y="1032472"/>
                  </a:lnTo>
                  <a:lnTo>
                    <a:pt x="0" y="1032472"/>
                  </a:lnTo>
                  <a:lnTo>
                    <a:pt x="0" y="0"/>
                  </a:lnTo>
                  <a:close/>
                </a:path>
              </a:pathLst>
            </a:custGeom>
            <a:blipFill>
              <a:blip r:embed="rId6"/>
              <a:stretch>
                <a:fillRect l="0" t="0" r="0" b="0"/>
              </a:stretch>
            </a:blipFill>
          </p:spPr>
        </p:sp>
        <p:sp>
          <p:nvSpPr>
            <p:cNvPr name="TextBox 10" id="10"/>
            <p:cNvSpPr txBox="true"/>
            <p:nvPr/>
          </p:nvSpPr>
          <p:spPr>
            <a:xfrm rot="0">
              <a:off x="1404223" y="9525"/>
              <a:ext cx="5525720" cy="955675"/>
            </a:xfrm>
            <a:prstGeom prst="rect">
              <a:avLst/>
            </a:prstGeom>
          </p:spPr>
          <p:txBody>
            <a:bodyPr anchor="t" rtlCol="false" tIns="0" lIns="0" bIns="0" rIns="0">
              <a:spAutoFit/>
            </a:bodyPr>
            <a:lstStyle/>
            <a:p>
              <a:pPr algn="l">
                <a:lnSpc>
                  <a:spcPts val="2880"/>
                </a:lnSpc>
              </a:pPr>
              <a:r>
                <a:rPr lang="en-US" sz="2400" b="true">
                  <a:solidFill>
                    <a:srgbClr val="1090CF"/>
                  </a:solidFill>
                  <a:latin typeface="Proxima Nova Bold"/>
                  <a:ea typeface="Proxima Nova Bold"/>
                  <a:cs typeface="Proxima Nova Bold"/>
                  <a:sym typeface="Proxima Nova Bold"/>
                </a:rPr>
                <a:t>Añadir aplicaciones personalizadas mediante API</a:t>
              </a:r>
            </a:p>
          </p:txBody>
        </p:sp>
      </p:grpSp>
      <p:sp>
        <p:nvSpPr>
          <p:cNvPr name="TextBox 11" id="11"/>
          <p:cNvSpPr txBox="true"/>
          <p:nvPr/>
        </p:nvSpPr>
        <p:spPr>
          <a:xfrm rot="0">
            <a:off x="1028700" y="1744315"/>
            <a:ext cx="7453289" cy="714375"/>
          </a:xfrm>
          <a:prstGeom prst="rect">
            <a:avLst/>
          </a:prstGeom>
        </p:spPr>
        <p:txBody>
          <a:bodyPr anchor="t" rtlCol="false" tIns="0" lIns="0" bIns="0" rIns="0">
            <a:spAutoFit/>
          </a:bodyPr>
          <a:lstStyle/>
          <a:p>
            <a:pPr algn="l">
              <a:lnSpc>
                <a:spcPts val="5759"/>
              </a:lnSpc>
              <a:spcBef>
                <a:spcPct val="0"/>
              </a:spcBef>
            </a:pPr>
            <a:r>
              <a:rPr lang="en-US" b="true" sz="4800">
                <a:solidFill>
                  <a:srgbClr val="28323A"/>
                </a:solidFill>
                <a:latin typeface="Proxima Nova Bold"/>
                <a:ea typeface="Proxima Nova Bold"/>
                <a:cs typeface="Proxima Nova Bold"/>
                <a:sym typeface="Proxima Nova Bold"/>
              </a:rPr>
              <a:t>UX integrada</a:t>
            </a:r>
          </a:p>
        </p:txBody>
      </p:sp>
      <p:sp>
        <p:nvSpPr>
          <p:cNvPr name="TextBox 12" id="12"/>
          <p:cNvSpPr txBox="true"/>
          <p:nvPr/>
        </p:nvSpPr>
        <p:spPr>
          <a:xfrm rot="0">
            <a:off x="1028700" y="2572594"/>
            <a:ext cx="6947485" cy="2524125"/>
          </a:xfrm>
          <a:prstGeom prst="rect">
            <a:avLst/>
          </a:prstGeom>
        </p:spPr>
        <p:txBody>
          <a:bodyPr anchor="t" rtlCol="false" tIns="0" lIns="0" bIns="0" rIns="0">
            <a:spAutoFit/>
          </a:bodyPr>
          <a:lstStyle/>
          <a:p>
            <a:pPr algn="l">
              <a:lnSpc>
                <a:spcPts val="2880"/>
              </a:lnSpc>
            </a:pPr>
            <a:r>
              <a:rPr lang="en-US" sz="2400">
                <a:solidFill>
                  <a:srgbClr val="28323A"/>
                </a:solidFill>
                <a:latin typeface="Proxima Nova"/>
                <a:ea typeface="Proxima Nova"/>
                <a:cs typeface="Proxima Nova"/>
                <a:sym typeface="Proxima Nova"/>
              </a:rPr>
              <a:t>Amplíe la funcionalidad de Navixy con</a:t>
            </a:r>
            <a:r>
              <a:rPr lang="en-US" sz="2400">
                <a:solidFill>
                  <a:srgbClr val="0D8AE3"/>
                </a:solidFill>
                <a:latin typeface="Proxima Nova"/>
                <a:ea typeface="Proxima Nova"/>
                <a:cs typeface="Proxima Nova"/>
                <a:sym typeface="Proxima Nova"/>
              </a:rPr>
              <a:t> </a:t>
            </a:r>
            <a:r>
              <a:rPr lang="en-US" sz="2400" u="sng">
                <a:solidFill>
                  <a:srgbClr val="0D8AE3"/>
                </a:solidFill>
                <a:latin typeface="Proxima Nova"/>
                <a:ea typeface="Proxima Nova"/>
                <a:cs typeface="Proxima Nova"/>
                <a:sym typeface="Proxima Nova"/>
                <a:hlinkClick r:id="rId7" tooltip="https://developers.navixy.com/user-api/frontend/extensions/user-applications/"/>
              </a:rPr>
              <a:t>aplicaciones y complementos</a:t>
            </a:r>
            <a:r>
              <a:rPr lang="en-US" sz="2400">
                <a:solidFill>
                  <a:srgbClr val="0D8AE3"/>
                </a:solidFill>
                <a:latin typeface="Proxima Nova"/>
                <a:ea typeface="Proxima Nova"/>
                <a:cs typeface="Proxima Nova"/>
                <a:sym typeface="Proxima Nova"/>
              </a:rPr>
              <a:t>:</a:t>
            </a:r>
            <a:r>
              <a:rPr lang="en-US" sz="2400">
                <a:solidFill>
                  <a:srgbClr val="28323A"/>
                </a:solidFill>
                <a:latin typeface="Proxima Nova"/>
                <a:ea typeface="Proxima Nova"/>
                <a:cs typeface="Proxima Nova"/>
                <a:sym typeface="Proxima Nova"/>
              </a:rPr>
              <a:t> acceda a aplicaciones nativas </a:t>
            </a:r>
          </a:p>
          <a:p>
            <a:pPr algn="l">
              <a:lnSpc>
                <a:spcPts val="2880"/>
              </a:lnSpc>
            </a:pPr>
            <a:r>
              <a:rPr lang="en-US" sz="2400">
                <a:solidFill>
                  <a:srgbClr val="28323A"/>
                </a:solidFill>
                <a:latin typeface="Proxima Nova"/>
                <a:ea typeface="Proxima Nova"/>
                <a:cs typeface="Proxima Nova"/>
                <a:sym typeface="Proxima Nova"/>
              </a:rPr>
              <a:t>y de terceros dentro de la misma interfaz de usuario para disfrutar de una experiencia de usuario fluida. Integre fácilmente aplicaciones personalizadas </a:t>
            </a:r>
          </a:p>
          <a:p>
            <a:pPr algn="l">
              <a:lnSpc>
                <a:spcPts val="2880"/>
              </a:lnSpc>
              <a:spcBef>
                <a:spcPct val="0"/>
              </a:spcBef>
            </a:pPr>
            <a:r>
              <a:rPr lang="en-US" sz="2400">
                <a:solidFill>
                  <a:srgbClr val="28323A"/>
                </a:solidFill>
                <a:latin typeface="Proxima Nova"/>
                <a:ea typeface="Proxima Nova"/>
                <a:cs typeface="Proxima Nova"/>
                <a:sym typeface="Proxima Nova"/>
              </a:rPr>
              <a:t>para satisfacer sus necesidades particulares. Elija una del </a:t>
            </a:r>
            <a:r>
              <a:rPr lang="en-US" sz="2400" u="sng">
                <a:solidFill>
                  <a:srgbClr val="0D8AE3"/>
                </a:solidFill>
                <a:latin typeface="Proxima Nova"/>
                <a:ea typeface="Proxima Nova"/>
                <a:cs typeface="Proxima Nova"/>
                <a:sym typeface="Proxima Nova"/>
                <a:hlinkClick r:id="rId8" tooltip="https://marketplace.navixy.com"/>
              </a:rPr>
              <a:t>Marketplace</a:t>
            </a:r>
            <a:r>
              <a:rPr lang="en-US" sz="2400">
                <a:solidFill>
                  <a:srgbClr val="28323A"/>
                </a:solidFill>
                <a:latin typeface="Proxima Nova"/>
                <a:ea typeface="Proxima Nova"/>
                <a:cs typeface="Proxima Nova"/>
                <a:sym typeface="Proxima Nova"/>
              </a:rPr>
              <a:t> o cree la suya propia.</a:t>
            </a:r>
          </a:p>
        </p:txBody>
      </p:sp>
      <p:grpSp>
        <p:nvGrpSpPr>
          <p:cNvPr name="Group 13" id="13"/>
          <p:cNvGrpSpPr/>
          <p:nvPr/>
        </p:nvGrpSpPr>
        <p:grpSpPr>
          <a:xfrm rot="0">
            <a:off x="200" y="9712389"/>
            <a:ext cx="18288000" cy="574611"/>
            <a:chOff x="0" y="0"/>
            <a:chExt cx="24384000" cy="766148"/>
          </a:xfrm>
        </p:grpSpPr>
        <p:grpSp>
          <p:nvGrpSpPr>
            <p:cNvPr name="Group 14" id="14"/>
            <p:cNvGrpSpPr/>
            <p:nvPr/>
          </p:nvGrpSpPr>
          <p:grpSpPr>
            <a:xfrm rot="0">
              <a:off x="0" y="0"/>
              <a:ext cx="24384000" cy="766148"/>
              <a:chOff x="0" y="0"/>
              <a:chExt cx="24384000" cy="766148"/>
            </a:xfrm>
          </p:grpSpPr>
          <p:sp>
            <p:nvSpPr>
              <p:cNvPr name="Freeform 15" id="15"/>
              <p:cNvSpPr/>
              <p:nvPr/>
            </p:nvSpPr>
            <p:spPr>
              <a:xfrm flipH="false" flipV="false" rot="0">
                <a:off x="0" y="0"/>
                <a:ext cx="24384000" cy="766099"/>
              </a:xfrm>
              <a:custGeom>
                <a:avLst/>
                <a:gdLst/>
                <a:ahLst/>
                <a:cxnLst/>
                <a:rect r="r" b="b" t="t" l="l"/>
                <a:pathLst>
                  <a:path h="766099" w="24384000">
                    <a:moveTo>
                      <a:pt x="0" y="0"/>
                    </a:moveTo>
                    <a:lnTo>
                      <a:pt x="24384000" y="0"/>
                    </a:lnTo>
                    <a:lnTo>
                      <a:pt x="24384000" y="766099"/>
                    </a:lnTo>
                    <a:lnTo>
                      <a:pt x="0" y="766099"/>
                    </a:lnTo>
                    <a:close/>
                  </a:path>
                </a:pathLst>
              </a:custGeom>
              <a:solidFill>
                <a:srgbClr val="1D96DB"/>
              </a:solidFill>
            </p:spPr>
          </p:sp>
        </p:grpSp>
        <p:sp>
          <p:nvSpPr>
            <p:cNvPr name="Freeform 16" id="16"/>
            <p:cNvSpPr/>
            <p:nvPr/>
          </p:nvSpPr>
          <p:spPr>
            <a:xfrm flipH="false" flipV="false" rot="0">
              <a:off x="22199679" y="209408"/>
              <a:ext cx="1618927" cy="347333"/>
            </a:xfrm>
            <a:custGeom>
              <a:avLst/>
              <a:gdLst/>
              <a:ahLst/>
              <a:cxnLst/>
              <a:rect r="r" b="b" t="t" l="l"/>
              <a:pathLst>
                <a:path h="347333" w="1618927">
                  <a:moveTo>
                    <a:pt x="0" y="0"/>
                  </a:moveTo>
                  <a:lnTo>
                    <a:pt x="1618926" y="0"/>
                  </a:lnTo>
                  <a:lnTo>
                    <a:pt x="1618926" y="347333"/>
                  </a:lnTo>
                  <a:lnTo>
                    <a:pt x="0" y="347333"/>
                  </a:lnTo>
                  <a:lnTo>
                    <a:pt x="0" y="0"/>
                  </a:lnTo>
                  <a:close/>
                </a:path>
              </a:pathLst>
            </a:custGeom>
            <a:blipFill>
              <a:blip r:embed="rId9">
                <a:alphaModFix amt="70000"/>
                <a:extLst>
                  <a:ext uri="{96DAC541-7B7A-43D3-8B79-37D633B846F1}">
                    <asvg:svgBlip xmlns:asvg="http://schemas.microsoft.com/office/drawing/2016/SVG/main" r:embed="rId10"/>
                  </a:ext>
                </a:extLst>
              </a:blip>
              <a:stretch>
                <a:fillRect l="0" t="0" r="0" b="0"/>
              </a:stretch>
            </a:blipFill>
          </p:spPr>
        </p:sp>
      </p:grpSp>
      <p:sp>
        <p:nvSpPr>
          <p:cNvPr name="Freeform 17" id="17"/>
          <p:cNvSpPr/>
          <p:nvPr/>
        </p:nvSpPr>
        <p:spPr>
          <a:xfrm flipH="false" flipV="false" rot="0">
            <a:off x="8641761" y="1492120"/>
            <a:ext cx="9431274" cy="6896619"/>
          </a:xfrm>
          <a:custGeom>
            <a:avLst/>
            <a:gdLst/>
            <a:ahLst/>
            <a:cxnLst/>
            <a:rect r="r" b="b" t="t" l="l"/>
            <a:pathLst>
              <a:path h="6896619" w="9431274">
                <a:moveTo>
                  <a:pt x="0" y="0"/>
                </a:moveTo>
                <a:lnTo>
                  <a:pt x="9431275" y="0"/>
                </a:lnTo>
                <a:lnTo>
                  <a:pt x="9431275" y="6896620"/>
                </a:lnTo>
                <a:lnTo>
                  <a:pt x="0" y="6896620"/>
                </a:lnTo>
                <a:lnTo>
                  <a:pt x="0" y="0"/>
                </a:lnTo>
                <a:close/>
              </a:path>
            </a:pathLst>
          </a:custGeom>
          <a:blipFill>
            <a:blip r:embed="rId11"/>
            <a:stretch>
              <a:fillRect l="0" t="0" r="0" b="0"/>
            </a:stretch>
          </a:blipFill>
        </p:spPr>
      </p:sp>
      <p:grpSp>
        <p:nvGrpSpPr>
          <p:cNvPr name="Group 18" id="18"/>
          <p:cNvGrpSpPr/>
          <p:nvPr/>
        </p:nvGrpSpPr>
        <p:grpSpPr>
          <a:xfrm rot="0">
            <a:off x="1041285" y="1117646"/>
            <a:ext cx="4591450" cy="472945"/>
            <a:chOff x="0" y="0"/>
            <a:chExt cx="1173043" cy="120830"/>
          </a:xfrm>
        </p:grpSpPr>
        <p:sp>
          <p:nvSpPr>
            <p:cNvPr name="Freeform 19" id="19"/>
            <p:cNvSpPr/>
            <p:nvPr/>
          </p:nvSpPr>
          <p:spPr>
            <a:xfrm flipH="false" flipV="false" rot="0">
              <a:off x="0" y="0"/>
              <a:ext cx="1173043" cy="120830"/>
            </a:xfrm>
            <a:custGeom>
              <a:avLst/>
              <a:gdLst/>
              <a:ahLst/>
              <a:cxnLst/>
              <a:rect r="r" b="b" t="t" l="l"/>
              <a:pathLst>
                <a:path h="120830" w="1173043">
                  <a:moveTo>
                    <a:pt x="16862" y="0"/>
                  </a:moveTo>
                  <a:lnTo>
                    <a:pt x="1156181" y="0"/>
                  </a:lnTo>
                  <a:cubicBezTo>
                    <a:pt x="1165494" y="0"/>
                    <a:pt x="1173043" y="7549"/>
                    <a:pt x="1173043" y="16862"/>
                  </a:cubicBezTo>
                  <a:lnTo>
                    <a:pt x="1173043" y="103968"/>
                  </a:lnTo>
                  <a:cubicBezTo>
                    <a:pt x="1173043" y="113281"/>
                    <a:pt x="1165494" y="120830"/>
                    <a:pt x="1156181" y="120830"/>
                  </a:cubicBezTo>
                  <a:lnTo>
                    <a:pt x="16862" y="120830"/>
                  </a:lnTo>
                  <a:cubicBezTo>
                    <a:pt x="7549" y="120830"/>
                    <a:pt x="0" y="113281"/>
                    <a:pt x="0" y="103968"/>
                  </a:cubicBezTo>
                  <a:lnTo>
                    <a:pt x="0" y="16862"/>
                  </a:lnTo>
                  <a:cubicBezTo>
                    <a:pt x="0" y="7549"/>
                    <a:pt x="7549" y="0"/>
                    <a:pt x="16862" y="0"/>
                  </a:cubicBezTo>
                  <a:close/>
                </a:path>
              </a:pathLst>
            </a:custGeom>
            <a:solidFill>
              <a:srgbClr val="CAE9FF"/>
            </a:solidFill>
          </p:spPr>
        </p:sp>
        <p:sp>
          <p:nvSpPr>
            <p:cNvPr name="TextBox 20" id="20"/>
            <p:cNvSpPr txBox="true"/>
            <p:nvPr/>
          </p:nvSpPr>
          <p:spPr>
            <a:xfrm>
              <a:off x="0" y="-28575"/>
              <a:ext cx="1173043"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Integración y desarrollo de aplicaciones</a:t>
              </a:r>
            </a:p>
          </p:txBody>
        </p:sp>
      </p:grpSp>
    </p:spTree>
  </p:cSld>
  <p:clrMapOvr>
    <a:masterClrMapping/>
  </p:clrMapOvr>
  <p:transition spd="slow">
    <p:push dir="l"/>
  </p:transition>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00" y="0"/>
            <a:ext cx="18288200" cy="10287000"/>
          </a:xfrm>
          <a:custGeom>
            <a:avLst/>
            <a:gdLst/>
            <a:ahLst/>
            <a:cxnLst/>
            <a:rect r="r" b="b" t="t" l="l"/>
            <a:pathLst>
              <a:path h="10287000" w="18288200">
                <a:moveTo>
                  <a:pt x="0" y="0"/>
                </a:moveTo>
                <a:lnTo>
                  <a:pt x="18288200" y="0"/>
                </a:lnTo>
                <a:lnTo>
                  <a:pt x="18288200" y="10287000"/>
                </a:lnTo>
                <a:lnTo>
                  <a:pt x="0" y="10287000"/>
                </a:lnTo>
                <a:lnTo>
                  <a:pt x="0" y="0"/>
                </a:lnTo>
                <a:close/>
              </a:path>
            </a:pathLst>
          </a:custGeom>
          <a:blipFill>
            <a:blip r:embed="rId3"/>
            <a:stretch>
              <a:fillRect l="0" t="0" r="-1221" b="-1222"/>
            </a:stretch>
          </a:blipFill>
        </p:spPr>
      </p:sp>
      <p:grpSp>
        <p:nvGrpSpPr>
          <p:cNvPr name="Group 3" id="3"/>
          <p:cNvGrpSpPr/>
          <p:nvPr/>
        </p:nvGrpSpPr>
        <p:grpSpPr>
          <a:xfrm rot="0">
            <a:off x="200" y="9783000"/>
            <a:ext cx="18288000" cy="504000"/>
            <a:chOff x="0" y="0"/>
            <a:chExt cx="24384000" cy="672000"/>
          </a:xfrm>
        </p:grpSpPr>
        <p:sp>
          <p:nvSpPr>
            <p:cNvPr name="Freeform 4" id="4"/>
            <p:cNvSpPr/>
            <p:nvPr/>
          </p:nvSpPr>
          <p:spPr>
            <a:xfrm flipH="false" flipV="false" rot="0">
              <a:off x="0" y="0"/>
              <a:ext cx="24384000" cy="671957"/>
            </a:xfrm>
            <a:custGeom>
              <a:avLst/>
              <a:gdLst/>
              <a:ahLst/>
              <a:cxnLst/>
              <a:rect r="r" b="b" t="t" l="l"/>
              <a:pathLst>
                <a:path h="671957" w="24384000">
                  <a:moveTo>
                    <a:pt x="0" y="0"/>
                  </a:moveTo>
                  <a:lnTo>
                    <a:pt x="24384000" y="0"/>
                  </a:lnTo>
                  <a:lnTo>
                    <a:pt x="24384000" y="671957"/>
                  </a:lnTo>
                  <a:lnTo>
                    <a:pt x="0" y="671957"/>
                  </a:lnTo>
                  <a:close/>
                </a:path>
              </a:pathLst>
            </a:custGeom>
            <a:solidFill>
              <a:srgbClr val="1D96DB"/>
            </a:solidFill>
          </p:spPr>
        </p:sp>
      </p:grpSp>
      <p:sp>
        <p:nvSpPr>
          <p:cNvPr name="Freeform 5" id="5"/>
          <p:cNvSpPr/>
          <p:nvPr/>
        </p:nvSpPr>
        <p:spPr>
          <a:xfrm flipH="false" flipV="false" rot="0">
            <a:off x="10024449" y="839906"/>
            <a:ext cx="11301259" cy="2740555"/>
          </a:xfrm>
          <a:custGeom>
            <a:avLst/>
            <a:gdLst/>
            <a:ahLst/>
            <a:cxnLst/>
            <a:rect r="r" b="b" t="t" l="l"/>
            <a:pathLst>
              <a:path h="2740555" w="11301259">
                <a:moveTo>
                  <a:pt x="0" y="0"/>
                </a:moveTo>
                <a:lnTo>
                  <a:pt x="11301259" y="0"/>
                </a:lnTo>
                <a:lnTo>
                  <a:pt x="11301259" y="2740556"/>
                </a:lnTo>
                <a:lnTo>
                  <a:pt x="0" y="2740556"/>
                </a:lnTo>
                <a:lnTo>
                  <a:pt x="0" y="0"/>
                </a:lnTo>
                <a:close/>
              </a:path>
            </a:pathLst>
          </a:custGeom>
          <a:blipFill>
            <a:blip r:embed="rId4">
              <a:alphaModFix amt="60000"/>
            </a:blip>
            <a:stretch>
              <a:fillRect l="0" t="0" r="0" b="0"/>
            </a:stretch>
          </a:blipFill>
        </p:spPr>
      </p:sp>
      <p:sp>
        <p:nvSpPr>
          <p:cNvPr name="Freeform 6" id="6"/>
          <p:cNvSpPr/>
          <p:nvPr/>
        </p:nvSpPr>
        <p:spPr>
          <a:xfrm flipH="false" flipV="false" rot="0">
            <a:off x="9144300" y="4550901"/>
            <a:ext cx="11301259" cy="2740555"/>
          </a:xfrm>
          <a:custGeom>
            <a:avLst/>
            <a:gdLst/>
            <a:ahLst/>
            <a:cxnLst/>
            <a:rect r="r" b="b" t="t" l="l"/>
            <a:pathLst>
              <a:path h="2740555" w="11301259">
                <a:moveTo>
                  <a:pt x="0" y="0"/>
                </a:moveTo>
                <a:lnTo>
                  <a:pt x="11301259" y="0"/>
                </a:lnTo>
                <a:lnTo>
                  <a:pt x="11301259" y="2740556"/>
                </a:lnTo>
                <a:lnTo>
                  <a:pt x="0" y="2740556"/>
                </a:lnTo>
                <a:lnTo>
                  <a:pt x="0" y="0"/>
                </a:lnTo>
                <a:close/>
              </a:path>
            </a:pathLst>
          </a:custGeom>
          <a:blipFill>
            <a:blip r:embed="rId4">
              <a:alphaModFix amt="60000"/>
            </a:blip>
            <a:stretch>
              <a:fillRect l="0" t="0" r="0" b="0"/>
            </a:stretch>
          </a:blipFill>
        </p:spPr>
      </p:sp>
      <p:sp>
        <p:nvSpPr>
          <p:cNvPr name="Freeform 7" id="7"/>
          <p:cNvSpPr/>
          <p:nvPr/>
        </p:nvSpPr>
        <p:spPr>
          <a:xfrm flipH="false" flipV="false" rot="0">
            <a:off x="8969460" y="3721293"/>
            <a:ext cx="8823916" cy="5537007"/>
          </a:xfrm>
          <a:custGeom>
            <a:avLst/>
            <a:gdLst/>
            <a:ahLst/>
            <a:cxnLst/>
            <a:rect r="r" b="b" t="t" l="l"/>
            <a:pathLst>
              <a:path h="5537007" w="8823916">
                <a:moveTo>
                  <a:pt x="0" y="0"/>
                </a:moveTo>
                <a:lnTo>
                  <a:pt x="8823915" y="0"/>
                </a:lnTo>
                <a:lnTo>
                  <a:pt x="8823915" y="5537007"/>
                </a:lnTo>
                <a:lnTo>
                  <a:pt x="0" y="5537007"/>
                </a:lnTo>
                <a:lnTo>
                  <a:pt x="0" y="0"/>
                </a:lnTo>
                <a:close/>
              </a:path>
            </a:pathLst>
          </a:custGeom>
          <a:blipFill>
            <a:blip r:embed="rId5"/>
            <a:stretch>
              <a:fillRect l="0" t="0" r="0" b="0"/>
            </a:stretch>
          </a:blipFill>
        </p:spPr>
      </p:sp>
      <p:sp>
        <p:nvSpPr>
          <p:cNvPr name="TextBox 8" id="8"/>
          <p:cNvSpPr txBox="true"/>
          <p:nvPr/>
        </p:nvSpPr>
        <p:spPr>
          <a:xfrm rot="0">
            <a:off x="1028700" y="1744315"/>
            <a:ext cx="6850512" cy="2162175"/>
          </a:xfrm>
          <a:prstGeom prst="rect">
            <a:avLst/>
          </a:prstGeom>
        </p:spPr>
        <p:txBody>
          <a:bodyPr anchor="t" rtlCol="false" tIns="0" lIns="0" bIns="0" rIns="0">
            <a:spAutoFit/>
          </a:bodyPr>
          <a:lstStyle/>
          <a:p>
            <a:pPr algn="l">
              <a:lnSpc>
                <a:spcPts val="5759"/>
              </a:lnSpc>
              <a:spcBef>
                <a:spcPct val="0"/>
              </a:spcBef>
            </a:pPr>
            <a:r>
              <a:rPr lang="en-US" b="true" sz="4800">
                <a:solidFill>
                  <a:srgbClr val="28323A"/>
                </a:solidFill>
                <a:latin typeface="Proxima Nova Bold"/>
                <a:ea typeface="Proxima Nova Bold"/>
                <a:cs typeface="Proxima Nova Bold"/>
                <a:sym typeface="Proxima Nova Bold"/>
              </a:rPr>
              <a:t>Añadir aplicaciones personalizadas a través de la API</a:t>
            </a:r>
          </a:p>
        </p:txBody>
      </p:sp>
      <p:grpSp>
        <p:nvGrpSpPr>
          <p:cNvPr name="Group 9" id="9"/>
          <p:cNvGrpSpPr/>
          <p:nvPr/>
        </p:nvGrpSpPr>
        <p:grpSpPr>
          <a:xfrm rot="0">
            <a:off x="200" y="9712389"/>
            <a:ext cx="18288000" cy="574611"/>
            <a:chOff x="0" y="0"/>
            <a:chExt cx="24384000" cy="766148"/>
          </a:xfrm>
        </p:grpSpPr>
        <p:grpSp>
          <p:nvGrpSpPr>
            <p:cNvPr name="Group 10" id="10"/>
            <p:cNvGrpSpPr/>
            <p:nvPr/>
          </p:nvGrpSpPr>
          <p:grpSpPr>
            <a:xfrm rot="0">
              <a:off x="0" y="0"/>
              <a:ext cx="24384000" cy="766148"/>
              <a:chOff x="0" y="0"/>
              <a:chExt cx="24384000" cy="766148"/>
            </a:xfrm>
          </p:grpSpPr>
          <p:sp>
            <p:nvSpPr>
              <p:cNvPr name="Freeform 11" id="11"/>
              <p:cNvSpPr/>
              <p:nvPr/>
            </p:nvSpPr>
            <p:spPr>
              <a:xfrm flipH="false" flipV="false" rot="0">
                <a:off x="0" y="0"/>
                <a:ext cx="24384000" cy="766099"/>
              </a:xfrm>
              <a:custGeom>
                <a:avLst/>
                <a:gdLst/>
                <a:ahLst/>
                <a:cxnLst/>
                <a:rect r="r" b="b" t="t" l="l"/>
                <a:pathLst>
                  <a:path h="766099" w="24384000">
                    <a:moveTo>
                      <a:pt x="0" y="0"/>
                    </a:moveTo>
                    <a:lnTo>
                      <a:pt x="24384000" y="0"/>
                    </a:lnTo>
                    <a:lnTo>
                      <a:pt x="24384000" y="766099"/>
                    </a:lnTo>
                    <a:lnTo>
                      <a:pt x="0" y="766099"/>
                    </a:lnTo>
                    <a:close/>
                  </a:path>
                </a:pathLst>
              </a:custGeom>
              <a:solidFill>
                <a:srgbClr val="1D96DB"/>
              </a:solidFill>
            </p:spPr>
          </p:sp>
        </p:grpSp>
        <p:sp>
          <p:nvSpPr>
            <p:cNvPr name="Freeform 12" id="12"/>
            <p:cNvSpPr/>
            <p:nvPr/>
          </p:nvSpPr>
          <p:spPr>
            <a:xfrm flipH="false" flipV="false" rot="0">
              <a:off x="22199679" y="209408"/>
              <a:ext cx="1618927" cy="347333"/>
            </a:xfrm>
            <a:custGeom>
              <a:avLst/>
              <a:gdLst/>
              <a:ahLst/>
              <a:cxnLst/>
              <a:rect r="r" b="b" t="t" l="l"/>
              <a:pathLst>
                <a:path h="347333" w="1618927">
                  <a:moveTo>
                    <a:pt x="0" y="0"/>
                  </a:moveTo>
                  <a:lnTo>
                    <a:pt x="1618926" y="0"/>
                  </a:lnTo>
                  <a:lnTo>
                    <a:pt x="1618926" y="347333"/>
                  </a:lnTo>
                  <a:lnTo>
                    <a:pt x="0" y="347333"/>
                  </a:lnTo>
                  <a:lnTo>
                    <a:pt x="0" y="0"/>
                  </a:lnTo>
                  <a:close/>
                </a:path>
              </a:pathLst>
            </a:custGeom>
            <a:blipFill>
              <a:blip r:embed="rId6">
                <a:alphaModFix amt="70000"/>
                <a:extLst>
                  <a:ext uri="{96DAC541-7B7A-43D3-8B79-37D633B846F1}">
                    <asvg:svgBlip xmlns:asvg="http://schemas.microsoft.com/office/drawing/2016/SVG/main" r:embed="rId7"/>
                  </a:ext>
                </a:extLst>
              </a:blip>
              <a:stretch>
                <a:fillRect l="0" t="0" r="0" b="0"/>
              </a:stretch>
            </a:blipFill>
          </p:spPr>
        </p:sp>
      </p:grpSp>
      <p:sp>
        <p:nvSpPr>
          <p:cNvPr name="TextBox 13" id="13"/>
          <p:cNvSpPr txBox="true"/>
          <p:nvPr/>
        </p:nvSpPr>
        <p:spPr>
          <a:xfrm rot="0">
            <a:off x="1903462" y="4274724"/>
            <a:ext cx="6142706" cy="619125"/>
          </a:xfrm>
          <a:prstGeom prst="rect">
            <a:avLst/>
          </a:prstGeom>
        </p:spPr>
        <p:txBody>
          <a:bodyPr anchor="t" rtlCol="false" tIns="0" lIns="0" bIns="0" rIns="0">
            <a:spAutoFit/>
          </a:bodyPr>
          <a:lstStyle/>
          <a:p>
            <a:pPr algn="l">
              <a:lnSpc>
                <a:spcPts val="2400"/>
              </a:lnSpc>
              <a:spcBef>
                <a:spcPct val="0"/>
              </a:spcBef>
            </a:pPr>
            <a:r>
              <a:rPr lang="en-US" sz="2000">
                <a:solidFill>
                  <a:srgbClr val="28323A"/>
                </a:solidFill>
                <a:latin typeface="Proxima Nova"/>
                <a:ea typeface="Proxima Nova"/>
                <a:cs typeface="Proxima Nova"/>
                <a:sym typeface="Proxima Nova"/>
              </a:rPr>
              <a:t>Escribe tu aplicación web personalizada usando cualquier lenguaje de programación</a:t>
            </a:r>
          </a:p>
        </p:txBody>
      </p:sp>
      <p:grpSp>
        <p:nvGrpSpPr>
          <p:cNvPr name="Group 14" id="14"/>
          <p:cNvGrpSpPr/>
          <p:nvPr/>
        </p:nvGrpSpPr>
        <p:grpSpPr>
          <a:xfrm rot="0">
            <a:off x="1048772" y="4284249"/>
            <a:ext cx="618199" cy="618199"/>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D96DB"/>
            </a:solidFill>
          </p:spPr>
        </p:sp>
        <p:sp>
          <p:nvSpPr>
            <p:cNvPr name="TextBox 16" id="16"/>
            <p:cNvSpPr txBox="true"/>
            <p:nvPr/>
          </p:nvSpPr>
          <p:spPr>
            <a:xfrm>
              <a:off x="76200" y="66675"/>
              <a:ext cx="660400" cy="669925"/>
            </a:xfrm>
            <a:prstGeom prst="rect">
              <a:avLst/>
            </a:prstGeom>
          </p:spPr>
          <p:txBody>
            <a:bodyPr anchor="ctr" rtlCol="false" tIns="50800" lIns="50800" bIns="50800" rIns="50800"/>
            <a:lstStyle/>
            <a:p>
              <a:pPr algn="ctr">
                <a:lnSpc>
                  <a:spcPts val="2639"/>
                </a:lnSpc>
              </a:pPr>
              <a:r>
                <a:rPr lang="en-US" b="true" sz="2199">
                  <a:solidFill>
                    <a:srgbClr val="FFFFFF"/>
                  </a:solidFill>
                  <a:latin typeface="Roboto Bold"/>
                  <a:ea typeface="Roboto Bold"/>
                  <a:cs typeface="Roboto Bold"/>
                  <a:sym typeface="Roboto Bold"/>
                </a:rPr>
                <a:t>01</a:t>
              </a:r>
            </a:p>
          </p:txBody>
        </p:sp>
      </p:grpSp>
      <p:sp>
        <p:nvSpPr>
          <p:cNvPr name="TextBox 17" id="17"/>
          <p:cNvSpPr txBox="true"/>
          <p:nvPr/>
        </p:nvSpPr>
        <p:spPr>
          <a:xfrm rot="0">
            <a:off x="1903462" y="5377498"/>
            <a:ext cx="5788720" cy="619125"/>
          </a:xfrm>
          <a:prstGeom prst="rect">
            <a:avLst/>
          </a:prstGeom>
        </p:spPr>
        <p:txBody>
          <a:bodyPr anchor="t" rtlCol="false" tIns="0" lIns="0" bIns="0" rIns="0">
            <a:spAutoFit/>
          </a:bodyPr>
          <a:lstStyle/>
          <a:p>
            <a:pPr algn="l">
              <a:lnSpc>
                <a:spcPts val="2400"/>
              </a:lnSpc>
              <a:spcBef>
                <a:spcPct val="0"/>
              </a:spcBef>
            </a:pPr>
            <a:r>
              <a:rPr lang="en-US" sz="2000">
                <a:solidFill>
                  <a:srgbClr val="28323A"/>
                </a:solidFill>
                <a:latin typeface="Proxima Nova"/>
                <a:ea typeface="Proxima Nova"/>
                <a:cs typeface="Proxima Nova"/>
                <a:sym typeface="Proxima Nova"/>
              </a:rPr>
              <a:t>Integre la aplicación con los datos del sistema Navixy mediante llamadas a la API</a:t>
            </a:r>
          </a:p>
        </p:txBody>
      </p:sp>
      <p:grpSp>
        <p:nvGrpSpPr>
          <p:cNvPr name="Group 18" id="18"/>
          <p:cNvGrpSpPr/>
          <p:nvPr/>
        </p:nvGrpSpPr>
        <p:grpSpPr>
          <a:xfrm rot="0">
            <a:off x="1048772" y="5387023"/>
            <a:ext cx="618199" cy="618199"/>
            <a:chOff x="0" y="0"/>
            <a:chExt cx="812800" cy="812800"/>
          </a:xfrm>
        </p:grpSpPr>
        <p:sp>
          <p:nvSpPr>
            <p:cNvPr name="Freeform 19" id="1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D96DB"/>
            </a:solidFill>
          </p:spPr>
        </p:sp>
        <p:sp>
          <p:nvSpPr>
            <p:cNvPr name="TextBox 20" id="20"/>
            <p:cNvSpPr txBox="true"/>
            <p:nvPr/>
          </p:nvSpPr>
          <p:spPr>
            <a:xfrm>
              <a:off x="76200" y="66675"/>
              <a:ext cx="660400" cy="669925"/>
            </a:xfrm>
            <a:prstGeom prst="rect">
              <a:avLst/>
            </a:prstGeom>
          </p:spPr>
          <p:txBody>
            <a:bodyPr anchor="ctr" rtlCol="false" tIns="50800" lIns="50800" bIns="50800" rIns="50800"/>
            <a:lstStyle/>
            <a:p>
              <a:pPr algn="ctr">
                <a:lnSpc>
                  <a:spcPts val="2639"/>
                </a:lnSpc>
              </a:pPr>
              <a:r>
                <a:rPr lang="en-US" b="true" sz="2199">
                  <a:solidFill>
                    <a:srgbClr val="FFFFFF"/>
                  </a:solidFill>
                  <a:latin typeface="Roboto Bold"/>
                  <a:ea typeface="Roboto Bold"/>
                  <a:cs typeface="Roboto Bold"/>
                  <a:sym typeface="Roboto Bold"/>
                </a:rPr>
                <a:t>02</a:t>
              </a:r>
            </a:p>
          </p:txBody>
        </p:sp>
      </p:grpSp>
      <p:grpSp>
        <p:nvGrpSpPr>
          <p:cNvPr name="Group 21" id="21"/>
          <p:cNvGrpSpPr/>
          <p:nvPr/>
        </p:nvGrpSpPr>
        <p:grpSpPr>
          <a:xfrm rot="0">
            <a:off x="1048772" y="6471347"/>
            <a:ext cx="618199" cy="618199"/>
            <a:chOff x="0" y="0"/>
            <a:chExt cx="812800" cy="812800"/>
          </a:xfrm>
        </p:grpSpPr>
        <p:sp>
          <p:nvSpPr>
            <p:cNvPr name="Freeform 22" id="2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D96DB"/>
            </a:solidFill>
          </p:spPr>
        </p:sp>
        <p:sp>
          <p:nvSpPr>
            <p:cNvPr name="TextBox 23" id="23"/>
            <p:cNvSpPr txBox="true"/>
            <p:nvPr/>
          </p:nvSpPr>
          <p:spPr>
            <a:xfrm>
              <a:off x="76200" y="66675"/>
              <a:ext cx="660400" cy="669925"/>
            </a:xfrm>
            <a:prstGeom prst="rect">
              <a:avLst/>
            </a:prstGeom>
          </p:spPr>
          <p:txBody>
            <a:bodyPr anchor="ctr" rtlCol="false" tIns="50800" lIns="50800" bIns="50800" rIns="50800"/>
            <a:lstStyle/>
            <a:p>
              <a:pPr algn="ctr">
                <a:lnSpc>
                  <a:spcPts val="2639"/>
                </a:lnSpc>
              </a:pPr>
              <a:r>
                <a:rPr lang="en-US" b="true" sz="2199">
                  <a:solidFill>
                    <a:srgbClr val="FFFFFF"/>
                  </a:solidFill>
                  <a:latin typeface="Roboto Bold"/>
                  <a:ea typeface="Roboto Bold"/>
                  <a:cs typeface="Roboto Bold"/>
                  <a:sym typeface="Roboto Bold"/>
                </a:rPr>
                <a:t>03</a:t>
              </a:r>
            </a:p>
          </p:txBody>
        </p:sp>
      </p:grpSp>
      <p:sp>
        <p:nvSpPr>
          <p:cNvPr name="TextBox 24" id="24"/>
          <p:cNvSpPr txBox="true"/>
          <p:nvPr/>
        </p:nvSpPr>
        <p:spPr>
          <a:xfrm rot="0">
            <a:off x="1903462" y="6618521"/>
            <a:ext cx="6420659" cy="314325"/>
          </a:xfrm>
          <a:prstGeom prst="rect">
            <a:avLst/>
          </a:prstGeom>
        </p:spPr>
        <p:txBody>
          <a:bodyPr anchor="t" rtlCol="false" tIns="0" lIns="0" bIns="0" rIns="0">
            <a:spAutoFit/>
          </a:bodyPr>
          <a:lstStyle/>
          <a:p>
            <a:pPr algn="l">
              <a:lnSpc>
                <a:spcPts val="2400"/>
              </a:lnSpc>
              <a:spcBef>
                <a:spcPct val="0"/>
              </a:spcBef>
            </a:pPr>
            <a:r>
              <a:rPr lang="en-US" sz="2000">
                <a:solidFill>
                  <a:srgbClr val="28323A"/>
                </a:solidFill>
                <a:latin typeface="Proxima Nova"/>
                <a:ea typeface="Proxima Nova"/>
                <a:cs typeface="Proxima Nova"/>
                <a:sym typeface="Proxima Nova"/>
              </a:rPr>
              <a:t>Envíe el nombre y la URL de la aplicación a Navixy</a:t>
            </a:r>
          </a:p>
        </p:txBody>
      </p:sp>
      <p:grpSp>
        <p:nvGrpSpPr>
          <p:cNvPr name="Group 25" id="25"/>
          <p:cNvGrpSpPr/>
          <p:nvPr/>
        </p:nvGrpSpPr>
        <p:grpSpPr>
          <a:xfrm rot="0">
            <a:off x="1048772" y="7556271"/>
            <a:ext cx="618199" cy="618199"/>
            <a:chOff x="0" y="0"/>
            <a:chExt cx="812800" cy="812800"/>
          </a:xfrm>
        </p:grpSpPr>
        <p:sp>
          <p:nvSpPr>
            <p:cNvPr name="Freeform 26" id="2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D96DB"/>
            </a:solidFill>
          </p:spPr>
        </p:sp>
        <p:sp>
          <p:nvSpPr>
            <p:cNvPr name="TextBox 27" id="27"/>
            <p:cNvSpPr txBox="true"/>
            <p:nvPr/>
          </p:nvSpPr>
          <p:spPr>
            <a:xfrm>
              <a:off x="76200" y="66675"/>
              <a:ext cx="660400" cy="669925"/>
            </a:xfrm>
            <a:prstGeom prst="rect">
              <a:avLst/>
            </a:prstGeom>
          </p:spPr>
          <p:txBody>
            <a:bodyPr anchor="ctr" rtlCol="false" tIns="50800" lIns="50800" bIns="50800" rIns="50800"/>
            <a:lstStyle/>
            <a:p>
              <a:pPr algn="ctr">
                <a:lnSpc>
                  <a:spcPts val="2639"/>
                </a:lnSpc>
              </a:pPr>
              <a:r>
                <a:rPr lang="en-US" b="true" sz="2199">
                  <a:solidFill>
                    <a:srgbClr val="FFFFFF"/>
                  </a:solidFill>
                  <a:latin typeface="Roboto Bold"/>
                  <a:ea typeface="Roboto Bold"/>
                  <a:cs typeface="Roboto Bold"/>
                  <a:sym typeface="Roboto Bold"/>
                </a:rPr>
                <a:t>04</a:t>
              </a:r>
            </a:p>
          </p:txBody>
        </p:sp>
      </p:grpSp>
      <p:sp>
        <p:nvSpPr>
          <p:cNvPr name="TextBox 28" id="28"/>
          <p:cNvSpPr txBox="true"/>
          <p:nvPr/>
        </p:nvSpPr>
        <p:spPr>
          <a:xfrm rot="0">
            <a:off x="1903462" y="7546746"/>
            <a:ext cx="5975751" cy="923925"/>
          </a:xfrm>
          <a:prstGeom prst="rect">
            <a:avLst/>
          </a:prstGeom>
        </p:spPr>
        <p:txBody>
          <a:bodyPr anchor="t" rtlCol="false" tIns="0" lIns="0" bIns="0" rIns="0">
            <a:spAutoFit/>
          </a:bodyPr>
          <a:lstStyle/>
          <a:p>
            <a:pPr algn="l">
              <a:lnSpc>
                <a:spcPts val="2400"/>
              </a:lnSpc>
            </a:pPr>
            <a:r>
              <a:rPr lang="en-US" sz="2000">
                <a:solidFill>
                  <a:srgbClr val="28323A"/>
                </a:solidFill>
                <a:latin typeface="Proxima Nova"/>
                <a:ea typeface="Proxima Nova"/>
                <a:cs typeface="Proxima Nova"/>
                <a:sym typeface="Proxima Nova"/>
              </a:rPr>
              <a:t>Utilice consultas SQL para habilitar la aplicación </a:t>
            </a:r>
          </a:p>
          <a:p>
            <a:pPr algn="l">
              <a:lnSpc>
                <a:spcPts val="2400"/>
              </a:lnSpc>
              <a:spcBef>
                <a:spcPct val="0"/>
              </a:spcBef>
            </a:pPr>
            <a:r>
              <a:rPr lang="en-US" sz="2000">
                <a:solidFill>
                  <a:srgbClr val="28323A"/>
                </a:solidFill>
                <a:latin typeface="Proxima Nova"/>
                <a:ea typeface="Proxima Nova"/>
                <a:cs typeface="Proxima Nova"/>
                <a:sym typeface="Proxima Nova"/>
              </a:rPr>
              <a:t>en la base de datos Navixy para usuarios específicos o para toda la cuenta de servicio</a:t>
            </a:r>
          </a:p>
        </p:txBody>
      </p:sp>
      <p:grpSp>
        <p:nvGrpSpPr>
          <p:cNvPr name="Group 29" id="29"/>
          <p:cNvGrpSpPr/>
          <p:nvPr/>
        </p:nvGrpSpPr>
        <p:grpSpPr>
          <a:xfrm rot="0">
            <a:off x="1041285" y="1117646"/>
            <a:ext cx="4591450" cy="472945"/>
            <a:chOff x="0" y="0"/>
            <a:chExt cx="1173043" cy="120830"/>
          </a:xfrm>
        </p:grpSpPr>
        <p:sp>
          <p:nvSpPr>
            <p:cNvPr name="Freeform 30" id="30"/>
            <p:cNvSpPr/>
            <p:nvPr/>
          </p:nvSpPr>
          <p:spPr>
            <a:xfrm flipH="false" flipV="false" rot="0">
              <a:off x="0" y="0"/>
              <a:ext cx="1173043" cy="120830"/>
            </a:xfrm>
            <a:custGeom>
              <a:avLst/>
              <a:gdLst/>
              <a:ahLst/>
              <a:cxnLst/>
              <a:rect r="r" b="b" t="t" l="l"/>
              <a:pathLst>
                <a:path h="120830" w="1173043">
                  <a:moveTo>
                    <a:pt x="16862" y="0"/>
                  </a:moveTo>
                  <a:lnTo>
                    <a:pt x="1156181" y="0"/>
                  </a:lnTo>
                  <a:cubicBezTo>
                    <a:pt x="1165494" y="0"/>
                    <a:pt x="1173043" y="7549"/>
                    <a:pt x="1173043" y="16862"/>
                  </a:cubicBezTo>
                  <a:lnTo>
                    <a:pt x="1173043" y="103968"/>
                  </a:lnTo>
                  <a:cubicBezTo>
                    <a:pt x="1173043" y="113281"/>
                    <a:pt x="1165494" y="120830"/>
                    <a:pt x="1156181" y="120830"/>
                  </a:cubicBezTo>
                  <a:lnTo>
                    <a:pt x="16862" y="120830"/>
                  </a:lnTo>
                  <a:cubicBezTo>
                    <a:pt x="7549" y="120830"/>
                    <a:pt x="0" y="113281"/>
                    <a:pt x="0" y="103968"/>
                  </a:cubicBezTo>
                  <a:lnTo>
                    <a:pt x="0" y="16862"/>
                  </a:lnTo>
                  <a:cubicBezTo>
                    <a:pt x="0" y="7549"/>
                    <a:pt x="7549" y="0"/>
                    <a:pt x="16862" y="0"/>
                  </a:cubicBezTo>
                  <a:close/>
                </a:path>
              </a:pathLst>
            </a:custGeom>
            <a:solidFill>
              <a:srgbClr val="CAE9FF"/>
            </a:solidFill>
          </p:spPr>
        </p:sp>
        <p:sp>
          <p:nvSpPr>
            <p:cNvPr name="TextBox 31" id="31"/>
            <p:cNvSpPr txBox="true"/>
            <p:nvPr/>
          </p:nvSpPr>
          <p:spPr>
            <a:xfrm>
              <a:off x="0" y="-28575"/>
              <a:ext cx="1173043"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Integración y desarrollo de aplicaciones</a:t>
              </a:r>
            </a:p>
          </p:txBody>
        </p:sp>
      </p:grpSp>
    </p:spTree>
  </p:cSld>
  <p:clrMapOvr>
    <a:masterClrMapping/>
  </p:clrMapOvr>
  <p:transition spd="slow">
    <p:push dir="l"/>
  </p:transition>
</p:sld>
</file>

<file path=ppt/slides/slide2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00" y="0"/>
            <a:ext cx="18288200" cy="10287000"/>
          </a:xfrm>
          <a:custGeom>
            <a:avLst/>
            <a:gdLst/>
            <a:ahLst/>
            <a:cxnLst/>
            <a:rect r="r" b="b" t="t" l="l"/>
            <a:pathLst>
              <a:path h="10287000" w="18288200">
                <a:moveTo>
                  <a:pt x="0" y="0"/>
                </a:moveTo>
                <a:lnTo>
                  <a:pt x="18288200" y="0"/>
                </a:lnTo>
                <a:lnTo>
                  <a:pt x="18288200" y="10287000"/>
                </a:lnTo>
                <a:lnTo>
                  <a:pt x="0" y="10287000"/>
                </a:lnTo>
                <a:lnTo>
                  <a:pt x="0" y="0"/>
                </a:lnTo>
                <a:close/>
              </a:path>
            </a:pathLst>
          </a:custGeom>
          <a:blipFill>
            <a:blip r:embed="rId3"/>
            <a:stretch>
              <a:fillRect l="0" t="0" r="-1221" b="-1222"/>
            </a:stretch>
          </a:blipFill>
        </p:spPr>
      </p:sp>
      <p:grpSp>
        <p:nvGrpSpPr>
          <p:cNvPr name="Group 3" id="3"/>
          <p:cNvGrpSpPr/>
          <p:nvPr/>
        </p:nvGrpSpPr>
        <p:grpSpPr>
          <a:xfrm rot="0">
            <a:off x="1028700" y="5108282"/>
            <a:ext cx="6561805" cy="609600"/>
            <a:chOff x="0" y="0"/>
            <a:chExt cx="8749074" cy="812800"/>
          </a:xfrm>
        </p:grpSpPr>
        <p:sp>
          <p:nvSpPr>
            <p:cNvPr name="TextBox 4" id="4"/>
            <p:cNvSpPr txBox="true"/>
            <p:nvPr/>
          </p:nvSpPr>
          <p:spPr>
            <a:xfrm rot="0">
              <a:off x="670909" y="-9525"/>
              <a:ext cx="8078164" cy="822325"/>
            </a:xfrm>
            <a:prstGeom prst="rect">
              <a:avLst/>
            </a:prstGeom>
          </p:spPr>
          <p:txBody>
            <a:bodyPr anchor="t" rtlCol="false" tIns="0" lIns="0" bIns="0" rIns="0">
              <a:spAutoFit/>
            </a:bodyPr>
            <a:lstStyle/>
            <a:p>
              <a:pPr algn="l">
                <a:lnSpc>
                  <a:spcPts val="2400"/>
                </a:lnSpc>
                <a:spcBef>
                  <a:spcPct val="0"/>
                </a:spcBef>
              </a:pPr>
              <a:r>
                <a:rPr lang="en-US" sz="2000">
                  <a:solidFill>
                    <a:srgbClr val="1090CF"/>
                  </a:solidFill>
                  <a:latin typeface="Proxima Nova"/>
                  <a:ea typeface="Proxima Nova"/>
                  <a:cs typeface="Proxima Nova"/>
                  <a:sym typeface="Proxima Nova"/>
                </a:rPr>
                <a:t>Comparta al instante la ubicación de los activos mediante un simple enlace</a:t>
              </a:r>
            </a:p>
          </p:txBody>
        </p:sp>
        <p:sp>
          <p:nvSpPr>
            <p:cNvPr name="Freeform 5" id="5"/>
            <p:cNvSpPr/>
            <p:nvPr/>
          </p:nvSpPr>
          <p:spPr>
            <a:xfrm flipH="false" flipV="false" rot="0">
              <a:off x="0" y="0"/>
              <a:ext cx="574658" cy="574658"/>
            </a:xfrm>
            <a:custGeom>
              <a:avLst/>
              <a:gdLst/>
              <a:ahLst/>
              <a:cxnLst/>
              <a:rect r="r" b="b" t="t" l="l"/>
              <a:pathLst>
                <a:path h="574658" w="574658">
                  <a:moveTo>
                    <a:pt x="0" y="0"/>
                  </a:moveTo>
                  <a:lnTo>
                    <a:pt x="574658" y="0"/>
                  </a:lnTo>
                  <a:lnTo>
                    <a:pt x="574658" y="574658"/>
                  </a:lnTo>
                  <a:lnTo>
                    <a:pt x="0" y="574658"/>
                  </a:lnTo>
                  <a:lnTo>
                    <a:pt x="0" y="0"/>
                  </a:lnTo>
                  <a:close/>
                </a:path>
              </a:pathLst>
            </a:custGeom>
            <a:blipFill>
              <a:blip r:embed="rId4"/>
              <a:stretch>
                <a:fillRect l="0" t="0" r="0" b="0"/>
              </a:stretch>
            </a:blipFill>
          </p:spPr>
        </p:sp>
      </p:grpSp>
      <p:grpSp>
        <p:nvGrpSpPr>
          <p:cNvPr name="Group 6" id="6"/>
          <p:cNvGrpSpPr/>
          <p:nvPr/>
        </p:nvGrpSpPr>
        <p:grpSpPr>
          <a:xfrm rot="0">
            <a:off x="1028700" y="6059136"/>
            <a:ext cx="6561805" cy="609600"/>
            <a:chOff x="0" y="0"/>
            <a:chExt cx="8749074" cy="812800"/>
          </a:xfrm>
        </p:grpSpPr>
        <p:sp>
          <p:nvSpPr>
            <p:cNvPr name="TextBox 7" id="7"/>
            <p:cNvSpPr txBox="true"/>
            <p:nvPr/>
          </p:nvSpPr>
          <p:spPr>
            <a:xfrm rot="0">
              <a:off x="670909" y="-9525"/>
              <a:ext cx="8078164" cy="822325"/>
            </a:xfrm>
            <a:prstGeom prst="rect">
              <a:avLst/>
            </a:prstGeom>
          </p:spPr>
          <p:txBody>
            <a:bodyPr anchor="t" rtlCol="false" tIns="0" lIns="0" bIns="0" rIns="0">
              <a:spAutoFit/>
            </a:bodyPr>
            <a:lstStyle/>
            <a:p>
              <a:pPr algn="l">
                <a:lnSpc>
                  <a:spcPts val="2400"/>
                </a:lnSpc>
              </a:pPr>
              <a:r>
                <a:rPr lang="en-US" sz="2000">
                  <a:solidFill>
                    <a:srgbClr val="1090CF"/>
                  </a:solidFill>
                  <a:latin typeface="Proxima Nova"/>
                  <a:ea typeface="Proxima Nova"/>
                  <a:cs typeface="Proxima Nova"/>
                  <a:sym typeface="Proxima Nova"/>
                </a:rPr>
                <a:t>Ajusta los activos, los atributos y la duración </a:t>
              </a:r>
            </a:p>
            <a:p>
              <a:pPr algn="l">
                <a:lnSpc>
                  <a:spcPts val="2400"/>
                </a:lnSpc>
                <a:spcBef>
                  <a:spcPct val="0"/>
                </a:spcBef>
              </a:pPr>
              <a:r>
                <a:rPr lang="en-US" sz="2000">
                  <a:solidFill>
                    <a:srgbClr val="1090CF"/>
                  </a:solidFill>
                  <a:latin typeface="Proxima Nova"/>
                  <a:ea typeface="Proxima Nova"/>
                  <a:cs typeface="Proxima Nova"/>
                  <a:sym typeface="Proxima Nova"/>
                </a:rPr>
                <a:t>del enlace</a:t>
              </a:r>
            </a:p>
          </p:txBody>
        </p:sp>
        <p:sp>
          <p:nvSpPr>
            <p:cNvPr name="Freeform 8" id="8"/>
            <p:cNvSpPr/>
            <p:nvPr/>
          </p:nvSpPr>
          <p:spPr>
            <a:xfrm flipH="false" flipV="false" rot="0">
              <a:off x="0" y="0"/>
              <a:ext cx="574658" cy="574658"/>
            </a:xfrm>
            <a:custGeom>
              <a:avLst/>
              <a:gdLst/>
              <a:ahLst/>
              <a:cxnLst/>
              <a:rect r="r" b="b" t="t" l="l"/>
              <a:pathLst>
                <a:path h="574658" w="574658">
                  <a:moveTo>
                    <a:pt x="0" y="0"/>
                  </a:moveTo>
                  <a:lnTo>
                    <a:pt x="574658" y="0"/>
                  </a:lnTo>
                  <a:lnTo>
                    <a:pt x="574658" y="574658"/>
                  </a:lnTo>
                  <a:lnTo>
                    <a:pt x="0" y="574658"/>
                  </a:lnTo>
                  <a:lnTo>
                    <a:pt x="0" y="0"/>
                  </a:lnTo>
                  <a:close/>
                </a:path>
              </a:pathLst>
            </a:custGeom>
            <a:blipFill>
              <a:blip r:embed="rId4"/>
              <a:stretch>
                <a:fillRect l="0" t="0" r="0" b="0"/>
              </a:stretch>
            </a:blipFill>
          </p:spPr>
        </p:sp>
      </p:grpSp>
      <p:grpSp>
        <p:nvGrpSpPr>
          <p:cNvPr name="Group 9" id="9"/>
          <p:cNvGrpSpPr/>
          <p:nvPr/>
        </p:nvGrpSpPr>
        <p:grpSpPr>
          <a:xfrm rot="0">
            <a:off x="1028700" y="7009990"/>
            <a:ext cx="6268540" cy="609600"/>
            <a:chOff x="0" y="0"/>
            <a:chExt cx="8358053" cy="812800"/>
          </a:xfrm>
        </p:grpSpPr>
        <p:sp>
          <p:nvSpPr>
            <p:cNvPr name="TextBox 10" id="10"/>
            <p:cNvSpPr txBox="true"/>
            <p:nvPr/>
          </p:nvSpPr>
          <p:spPr>
            <a:xfrm rot="0">
              <a:off x="676103" y="-9525"/>
              <a:ext cx="7681950" cy="822325"/>
            </a:xfrm>
            <a:prstGeom prst="rect">
              <a:avLst/>
            </a:prstGeom>
          </p:spPr>
          <p:txBody>
            <a:bodyPr anchor="t" rtlCol="false" tIns="0" lIns="0" bIns="0" rIns="0">
              <a:spAutoFit/>
            </a:bodyPr>
            <a:lstStyle/>
            <a:p>
              <a:pPr algn="l">
                <a:lnSpc>
                  <a:spcPts val="2400"/>
                </a:lnSpc>
                <a:spcBef>
                  <a:spcPct val="0"/>
                </a:spcBef>
              </a:pPr>
              <a:r>
                <a:rPr lang="en-US" sz="2000">
                  <a:solidFill>
                    <a:srgbClr val="1090CF"/>
                  </a:solidFill>
                  <a:latin typeface="Proxima Nova"/>
                  <a:ea typeface="Proxima Nova"/>
                  <a:cs typeface="Proxima Nova"/>
                  <a:sym typeface="Proxima Nova"/>
                </a:rPr>
                <a:t>Compatible con correo electrónico, Whatsapp, Viber y Telegram</a:t>
              </a:r>
            </a:p>
          </p:txBody>
        </p:sp>
        <p:sp>
          <p:nvSpPr>
            <p:cNvPr name="Freeform 11" id="11"/>
            <p:cNvSpPr/>
            <p:nvPr/>
          </p:nvSpPr>
          <p:spPr>
            <a:xfrm flipH="false" flipV="false" rot="0">
              <a:off x="0" y="0"/>
              <a:ext cx="546472" cy="574658"/>
            </a:xfrm>
            <a:custGeom>
              <a:avLst/>
              <a:gdLst/>
              <a:ahLst/>
              <a:cxnLst/>
              <a:rect r="r" b="b" t="t" l="l"/>
              <a:pathLst>
                <a:path h="574658" w="546472">
                  <a:moveTo>
                    <a:pt x="0" y="0"/>
                  </a:moveTo>
                  <a:lnTo>
                    <a:pt x="546472" y="0"/>
                  </a:lnTo>
                  <a:lnTo>
                    <a:pt x="546472" y="574658"/>
                  </a:lnTo>
                  <a:lnTo>
                    <a:pt x="0" y="574658"/>
                  </a:lnTo>
                  <a:lnTo>
                    <a:pt x="0" y="0"/>
                  </a:lnTo>
                  <a:close/>
                </a:path>
              </a:pathLst>
            </a:custGeom>
            <a:blipFill>
              <a:blip r:embed="rId4"/>
              <a:stretch>
                <a:fillRect l="-2578" t="0" r="-2578" b="0"/>
              </a:stretch>
            </a:blipFill>
          </p:spPr>
        </p:sp>
      </p:grpSp>
      <p:grpSp>
        <p:nvGrpSpPr>
          <p:cNvPr name="Group 12" id="12"/>
          <p:cNvGrpSpPr/>
          <p:nvPr/>
        </p:nvGrpSpPr>
        <p:grpSpPr>
          <a:xfrm rot="0">
            <a:off x="1028700" y="7960845"/>
            <a:ext cx="6561805" cy="609600"/>
            <a:chOff x="0" y="0"/>
            <a:chExt cx="8749074" cy="812800"/>
          </a:xfrm>
        </p:grpSpPr>
        <p:sp>
          <p:nvSpPr>
            <p:cNvPr name="TextBox 13" id="13"/>
            <p:cNvSpPr txBox="true"/>
            <p:nvPr/>
          </p:nvSpPr>
          <p:spPr>
            <a:xfrm rot="0">
              <a:off x="670909" y="-9525"/>
              <a:ext cx="8078164" cy="822325"/>
            </a:xfrm>
            <a:prstGeom prst="rect">
              <a:avLst/>
            </a:prstGeom>
          </p:spPr>
          <p:txBody>
            <a:bodyPr anchor="t" rtlCol="false" tIns="0" lIns="0" bIns="0" rIns="0">
              <a:spAutoFit/>
            </a:bodyPr>
            <a:lstStyle/>
            <a:p>
              <a:pPr algn="l">
                <a:lnSpc>
                  <a:spcPts val="2400"/>
                </a:lnSpc>
                <a:spcBef>
                  <a:spcPct val="0"/>
                </a:spcBef>
              </a:pPr>
              <a:r>
                <a:rPr lang="en-US" sz="2000">
                  <a:solidFill>
                    <a:srgbClr val="1090CF"/>
                  </a:solidFill>
                  <a:latin typeface="Proxima Nova"/>
                  <a:ea typeface="Proxima Nova"/>
                  <a:cs typeface="Proxima Nova"/>
                  <a:sym typeface="Proxima Nova"/>
                </a:rPr>
                <a:t>Añade fácilmente el uso compartido de la ubicación en directo a tu sitio web o aplicaciones</a:t>
              </a:r>
            </a:p>
          </p:txBody>
        </p:sp>
        <p:sp>
          <p:nvSpPr>
            <p:cNvPr name="Freeform 14" id="14"/>
            <p:cNvSpPr/>
            <p:nvPr/>
          </p:nvSpPr>
          <p:spPr>
            <a:xfrm flipH="false" flipV="false" rot="0">
              <a:off x="0" y="0"/>
              <a:ext cx="574658" cy="574658"/>
            </a:xfrm>
            <a:custGeom>
              <a:avLst/>
              <a:gdLst/>
              <a:ahLst/>
              <a:cxnLst/>
              <a:rect r="r" b="b" t="t" l="l"/>
              <a:pathLst>
                <a:path h="574658" w="574658">
                  <a:moveTo>
                    <a:pt x="0" y="0"/>
                  </a:moveTo>
                  <a:lnTo>
                    <a:pt x="574658" y="0"/>
                  </a:lnTo>
                  <a:lnTo>
                    <a:pt x="574658" y="574658"/>
                  </a:lnTo>
                  <a:lnTo>
                    <a:pt x="0" y="574658"/>
                  </a:lnTo>
                  <a:lnTo>
                    <a:pt x="0" y="0"/>
                  </a:lnTo>
                  <a:close/>
                </a:path>
              </a:pathLst>
            </a:custGeom>
            <a:blipFill>
              <a:blip r:embed="rId4"/>
              <a:stretch>
                <a:fillRect l="0" t="0" r="0" b="0"/>
              </a:stretch>
            </a:blipFill>
          </p:spPr>
        </p:sp>
      </p:grpSp>
      <p:sp>
        <p:nvSpPr>
          <p:cNvPr name="Freeform 15" id="15"/>
          <p:cNvSpPr/>
          <p:nvPr/>
        </p:nvSpPr>
        <p:spPr>
          <a:xfrm flipH="false" flipV="false" rot="0">
            <a:off x="10366024" y="1176013"/>
            <a:ext cx="7585980" cy="5632590"/>
          </a:xfrm>
          <a:custGeom>
            <a:avLst/>
            <a:gdLst/>
            <a:ahLst/>
            <a:cxnLst/>
            <a:rect r="r" b="b" t="t" l="l"/>
            <a:pathLst>
              <a:path h="5632590" w="7585980">
                <a:moveTo>
                  <a:pt x="0" y="0"/>
                </a:moveTo>
                <a:lnTo>
                  <a:pt x="7585981" y="0"/>
                </a:lnTo>
                <a:lnTo>
                  <a:pt x="7585981" y="5632590"/>
                </a:lnTo>
                <a:lnTo>
                  <a:pt x="0" y="5632590"/>
                </a:lnTo>
                <a:lnTo>
                  <a:pt x="0" y="0"/>
                </a:lnTo>
                <a:close/>
              </a:path>
            </a:pathLst>
          </a:custGeom>
          <a:blipFill>
            <a:blip r:embed="rId5"/>
            <a:stretch>
              <a:fillRect l="0" t="0" r="0" b="0"/>
            </a:stretch>
          </a:blipFill>
        </p:spPr>
      </p:sp>
      <p:sp>
        <p:nvSpPr>
          <p:cNvPr name="Freeform 16" id="16"/>
          <p:cNvSpPr/>
          <p:nvPr/>
        </p:nvSpPr>
        <p:spPr>
          <a:xfrm flipH="false" flipV="false" rot="0">
            <a:off x="8680505" y="3710423"/>
            <a:ext cx="8025784" cy="5116437"/>
          </a:xfrm>
          <a:custGeom>
            <a:avLst/>
            <a:gdLst/>
            <a:ahLst/>
            <a:cxnLst/>
            <a:rect r="r" b="b" t="t" l="l"/>
            <a:pathLst>
              <a:path h="5116437" w="8025784">
                <a:moveTo>
                  <a:pt x="0" y="0"/>
                </a:moveTo>
                <a:lnTo>
                  <a:pt x="8025784" y="0"/>
                </a:lnTo>
                <a:lnTo>
                  <a:pt x="8025784" y="5116437"/>
                </a:lnTo>
                <a:lnTo>
                  <a:pt x="0" y="5116437"/>
                </a:lnTo>
                <a:lnTo>
                  <a:pt x="0" y="0"/>
                </a:lnTo>
                <a:close/>
              </a:path>
            </a:pathLst>
          </a:custGeom>
          <a:blipFill>
            <a:blip r:embed="rId6"/>
            <a:stretch>
              <a:fillRect l="0" t="0" r="0" b="0"/>
            </a:stretch>
          </a:blipFill>
        </p:spPr>
      </p:sp>
      <p:sp>
        <p:nvSpPr>
          <p:cNvPr name="Freeform 17" id="17"/>
          <p:cNvSpPr/>
          <p:nvPr/>
        </p:nvSpPr>
        <p:spPr>
          <a:xfrm flipH="false" flipV="false" rot="0">
            <a:off x="8289633" y="8265645"/>
            <a:ext cx="2480612" cy="701414"/>
          </a:xfrm>
          <a:custGeom>
            <a:avLst/>
            <a:gdLst/>
            <a:ahLst/>
            <a:cxnLst/>
            <a:rect r="r" b="b" t="t" l="l"/>
            <a:pathLst>
              <a:path h="701414" w="2480612">
                <a:moveTo>
                  <a:pt x="0" y="0"/>
                </a:moveTo>
                <a:lnTo>
                  <a:pt x="2480612" y="0"/>
                </a:lnTo>
                <a:lnTo>
                  <a:pt x="2480612" y="701414"/>
                </a:lnTo>
                <a:lnTo>
                  <a:pt x="0" y="701414"/>
                </a:lnTo>
                <a:lnTo>
                  <a:pt x="0" y="0"/>
                </a:lnTo>
                <a:close/>
              </a:path>
            </a:pathLst>
          </a:custGeom>
          <a:blipFill>
            <a:blip r:embed="rId7"/>
            <a:stretch>
              <a:fillRect l="0" t="0" r="0" b="0"/>
            </a:stretch>
          </a:blipFill>
        </p:spPr>
      </p:sp>
      <p:sp>
        <p:nvSpPr>
          <p:cNvPr name="TextBox 18" id="18"/>
          <p:cNvSpPr txBox="true"/>
          <p:nvPr/>
        </p:nvSpPr>
        <p:spPr>
          <a:xfrm rot="0">
            <a:off x="1028700" y="1744315"/>
            <a:ext cx="7934165" cy="714375"/>
          </a:xfrm>
          <a:prstGeom prst="rect">
            <a:avLst/>
          </a:prstGeom>
        </p:spPr>
        <p:txBody>
          <a:bodyPr anchor="t" rtlCol="false" tIns="0" lIns="0" bIns="0" rIns="0">
            <a:spAutoFit/>
          </a:bodyPr>
          <a:lstStyle/>
          <a:p>
            <a:pPr algn="l">
              <a:lnSpc>
                <a:spcPts val="5759"/>
              </a:lnSpc>
              <a:spcBef>
                <a:spcPct val="0"/>
              </a:spcBef>
            </a:pPr>
            <a:r>
              <a:rPr lang="en-US" b="true" sz="4800">
                <a:solidFill>
                  <a:srgbClr val="28323A"/>
                </a:solidFill>
                <a:latin typeface="Proxima Nova Bold"/>
                <a:ea typeface="Proxima Nova Bold"/>
                <a:cs typeface="Proxima Nova Bold"/>
                <a:sym typeface="Proxima Nova Bold"/>
              </a:rPr>
              <a:t>Enlaces geográficos</a:t>
            </a:r>
          </a:p>
        </p:txBody>
      </p:sp>
      <p:sp>
        <p:nvSpPr>
          <p:cNvPr name="TextBox 19" id="19"/>
          <p:cNvSpPr txBox="true"/>
          <p:nvPr/>
        </p:nvSpPr>
        <p:spPr>
          <a:xfrm rot="0">
            <a:off x="1028700" y="2601565"/>
            <a:ext cx="6947485" cy="2162175"/>
          </a:xfrm>
          <a:prstGeom prst="rect">
            <a:avLst/>
          </a:prstGeom>
        </p:spPr>
        <p:txBody>
          <a:bodyPr anchor="t" rtlCol="false" tIns="0" lIns="0" bIns="0" rIns="0">
            <a:spAutoFit/>
          </a:bodyPr>
          <a:lstStyle/>
          <a:p>
            <a:pPr algn="l">
              <a:lnSpc>
                <a:spcPts val="2880"/>
              </a:lnSpc>
            </a:pPr>
            <a:r>
              <a:rPr lang="en-US" sz="2400">
                <a:solidFill>
                  <a:srgbClr val="28323A"/>
                </a:solidFill>
                <a:latin typeface="Proxima Nova"/>
                <a:ea typeface="Proxima Nova"/>
                <a:cs typeface="Proxima Nova"/>
                <a:sym typeface="Proxima Nova"/>
              </a:rPr>
              <a:t>Comparta datos de ubicación </a:t>
            </a:r>
            <a:r>
              <a:rPr lang="en-US" sz="2400" u="sng">
                <a:solidFill>
                  <a:srgbClr val="28323A"/>
                </a:solidFill>
                <a:latin typeface="Proxima Nova"/>
                <a:ea typeface="Proxima Nova"/>
                <a:cs typeface="Proxima Nova"/>
                <a:sym typeface="Proxima Nova"/>
                <a:hlinkClick r:id="rId8" tooltip="https://docs.navixy.com/user-guide/geo-links"/>
              </a:rPr>
              <a:t>en tiempo real </a:t>
            </a:r>
          </a:p>
          <a:p>
            <a:pPr algn="l">
              <a:lnSpc>
                <a:spcPts val="2880"/>
              </a:lnSpc>
            </a:pPr>
            <a:r>
              <a:rPr lang="en-US" sz="2400" u="sng">
                <a:solidFill>
                  <a:srgbClr val="28323A"/>
                </a:solidFill>
                <a:latin typeface="Proxima Nova"/>
                <a:ea typeface="Proxima Nova"/>
                <a:cs typeface="Proxima Nova"/>
                <a:sym typeface="Proxima Nova"/>
                <a:hlinkClick r:id="rId9" tooltip="https://docs.navixy.com/user-guide/geo-links"/>
              </a:rPr>
              <a:t>de vehículos</a:t>
            </a:r>
            <a:r>
              <a:rPr lang="en-US" sz="2400">
                <a:solidFill>
                  <a:srgbClr val="28323A"/>
                </a:solidFill>
                <a:latin typeface="Proxima Nova"/>
                <a:ea typeface="Proxima Nova"/>
                <a:cs typeface="Proxima Nova"/>
                <a:sym typeface="Proxima Nova"/>
              </a:rPr>
              <a:t>, cargas y activos con clientes </a:t>
            </a:r>
          </a:p>
          <a:p>
            <a:pPr algn="l">
              <a:lnSpc>
                <a:spcPts val="2880"/>
              </a:lnSpc>
            </a:pPr>
            <a:r>
              <a:rPr lang="en-US" sz="2400">
                <a:solidFill>
                  <a:srgbClr val="28323A"/>
                </a:solidFill>
                <a:latin typeface="Proxima Nova"/>
                <a:ea typeface="Proxima Nova"/>
                <a:cs typeface="Proxima Nova"/>
                <a:sym typeface="Proxima Nova"/>
              </a:rPr>
              <a:t>o miembros del equipo a través de enlaces sencillos y personalizables. Mejore la eficiencia operativa, la transparencia y la satisfacción </a:t>
            </a:r>
          </a:p>
          <a:p>
            <a:pPr algn="l">
              <a:lnSpc>
                <a:spcPts val="2880"/>
              </a:lnSpc>
              <a:spcBef>
                <a:spcPct val="0"/>
              </a:spcBef>
            </a:pPr>
            <a:r>
              <a:rPr lang="en-US" sz="2400">
                <a:solidFill>
                  <a:srgbClr val="28323A"/>
                </a:solidFill>
                <a:latin typeface="Proxima Nova"/>
                <a:ea typeface="Proxima Nova"/>
                <a:cs typeface="Proxima Nova"/>
                <a:sym typeface="Proxima Nova"/>
              </a:rPr>
              <a:t>del cliente en todos los sectores.</a:t>
            </a:r>
          </a:p>
        </p:txBody>
      </p:sp>
      <p:grpSp>
        <p:nvGrpSpPr>
          <p:cNvPr name="Group 20" id="20"/>
          <p:cNvGrpSpPr/>
          <p:nvPr/>
        </p:nvGrpSpPr>
        <p:grpSpPr>
          <a:xfrm rot="0">
            <a:off x="200" y="9712389"/>
            <a:ext cx="18288000" cy="574611"/>
            <a:chOff x="0" y="0"/>
            <a:chExt cx="24384000" cy="766148"/>
          </a:xfrm>
        </p:grpSpPr>
        <p:grpSp>
          <p:nvGrpSpPr>
            <p:cNvPr name="Group 21" id="21"/>
            <p:cNvGrpSpPr/>
            <p:nvPr/>
          </p:nvGrpSpPr>
          <p:grpSpPr>
            <a:xfrm rot="0">
              <a:off x="0" y="0"/>
              <a:ext cx="24384000" cy="766148"/>
              <a:chOff x="0" y="0"/>
              <a:chExt cx="24384000" cy="766148"/>
            </a:xfrm>
          </p:grpSpPr>
          <p:sp>
            <p:nvSpPr>
              <p:cNvPr name="Freeform 22" id="22"/>
              <p:cNvSpPr/>
              <p:nvPr/>
            </p:nvSpPr>
            <p:spPr>
              <a:xfrm flipH="false" flipV="false" rot="0">
                <a:off x="0" y="0"/>
                <a:ext cx="24384000" cy="766099"/>
              </a:xfrm>
              <a:custGeom>
                <a:avLst/>
                <a:gdLst/>
                <a:ahLst/>
                <a:cxnLst/>
                <a:rect r="r" b="b" t="t" l="l"/>
                <a:pathLst>
                  <a:path h="766099" w="24384000">
                    <a:moveTo>
                      <a:pt x="0" y="0"/>
                    </a:moveTo>
                    <a:lnTo>
                      <a:pt x="24384000" y="0"/>
                    </a:lnTo>
                    <a:lnTo>
                      <a:pt x="24384000" y="766099"/>
                    </a:lnTo>
                    <a:lnTo>
                      <a:pt x="0" y="766099"/>
                    </a:lnTo>
                    <a:close/>
                  </a:path>
                </a:pathLst>
              </a:custGeom>
              <a:solidFill>
                <a:srgbClr val="1D96DB"/>
              </a:solidFill>
            </p:spPr>
          </p:sp>
        </p:grpSp>
        <p:sp>
          <p:nvSpPr>
            <p:cNvPr name="Freeform 23" id="23"/>
            <p:cNvSpPr/>
            <p:nvPr/>
          </p:nvSpPr>
          <p:spPr>
            <a:xfrm flipH="false" flipV="false" rot="0">
              <a:off x="22199679" y="209408"/>
              <a:ext cx="1618927" cy="347333"/>
            </a:xfrm>
            <a:custGeom>
              <a:avLst/>
              <a:gdLst/>
              <a:ahLst/>
              <a:cxnLst/>
              <a:rect r="r" b="b" t="t" l="l"/>
              <a:pathLst>
                <a:path h="347333" w="1618927">
                  <a:moveTo>
                    <a:pt x="0" y="0"/>
                  </a:moveTo>
                  <a:lnTo>
                    <a:pt x="1618926" y="0"/>
                  </a:lnTo>
                  <a:lnTo>
                    <a:pt x="1618926" y="347333"/>
                  </a:lnTo>
                  <a:lnTo>
                    <a:pt x="0" y="347333"/>
                  </a:lnTo>
                  <a:lnTo>
                    <a:pt x="0" y="0"/>
                  </a:lnTo>
                  <a:close/>
                </a:path>
              </a:pathLst>
            </a:custGeom>
            <a:blipFill>
              <a:blip r:embed="rId10">
                <a:alphaModFix amt="70000"/>
                <a:extLst>
                  <a:ext uri="{96DAC541-7B7A-43D3-8B79-37D633B846F1}">
                    <asvg:svgBlip xmlns:asvg="http://schemas.microsoft.com/office/drawing/2016/SVG/main" r:embed="rId11"/>
                  </a:ext>
                </a:extLst>
              </a:blip>
              <a:stretch>
                <a:fillRect l="0" t="0" r="0" b="0"/>
              </a:stretch>
            </a:blipFill>
          </p:spPr>
        </p:sp>
      </p:grpSp>
      <p:grpSp>
        <p:nvGrpSpPr>
          <p:cNvPr name="Group 24" id="24"/>
          <p:cNvGrpSpPr/>
          <p:nvPr/>
        </p:nvGrpSpPr>
        <p:grpSpPr>
          <a:xfrm rot="0">
            <a:off x="1041285" y="1117646"/>
            <a:ext cx="4591450" cy="472945"/>
            <a:chOff x="0" y="0"/>
            <a:chExt cx="1173043" cy="120830"/>
          </a:xfrm>
        </p:grpSpPr>
        <p:sp>
          <p:nvSpPr>
            <p:cNvPr name="Freeform 25" id="25"/>
            <p:cNvSpPr/>
            <p:nvPr/>
          </p:nvSpPr>
          <p:spPr>
            <a:xfrm flipH="false" flipV="false" rot="0">
              <a:off x="0" y="0"/>
              <a:ext cx="1173043" cy="120830"/>
            </a:xfrm>
            <a:custGeom>
              <a:avLst/>
              <a:gdLst/>
              <a:ahLst/>
              <a:cxnLst/>
              <a:rect r="r" b="b" t="t" l="l"/>
              <a:pathLst>
                <a:path h="120830" w="1173043">
                  <a:moveTo>
                    <a:pt x="16862" y="0"/>
                  </a:moveTo>
                  <a:lnTo>
                    <a:pt x="1156181" y="0"/>
                  </a:lnTo>
                  <a:cubicBezTo>
                    <a:pt x="1165494" y="0"/>
                    <a:pt x="1173043" y="7549"/>
                    <a:pt x="1173043" y="16862"/>
                  </a:cubicBezTo>
                  <a:lnTo>
                    <a:pt x="1173043" y="103968"/>
                  </a:lnTo>
                  <a:cubicBezTo>
                    <a:pt x="1173043" y="113281"/>
                    <a:pt x="1165494" y="120830"/>
                    <a:pt x="1156181" y="120830"/>
                  </a:cubicBezTo>
                  <a:lnTo>
                    <a:pt x="16862" y="120830"/>
                  </a:lnTo>
                  <a:cubicBezTo>
                    <a:pt x="7549" y="120830"/>
                    <a:pt x="0" y="113281"/>
                    <a:pt x="0" y="103968"/>
                  </a:cubicBezTo>
                  <a:lnTo>
                    <a:pt x="0" y="16862"/>
                  </a:lnTo>
                  <a:cubicBezTo>
                    <a:pt x="0" y="7549"/>
                    <a:pt x="7549" y="0"/>
                    <a:pt x="16862" y="0"/>
                  </a:cubicBezTo>
                  <a:close/>
                </a:path>
              </a:pathLst>
            </a:custGeom>
            <a:solidFill>
              <a:srgbClr val="CAE9FF"/>
            </a:solidFill>
          </p:spPr>
        </p:sp>
        <p:sp>
          <p:nvSpPr>
            <p:cNvPr name="TextBox 26" id="26"/>
            <p:cNvSpPr txBox="true"/>
            <p:nvPr/>
          </p:nvSpPr>
          <p:spPr>
            <a:xfrm>
              <a:off x="0" y="-28575"/>
              <a:ext cx="1173043"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Integración y desarrollo de aplicaciones</a:t>
              </a:r>
            </a:p>
          </p:txBody>
        </p:sp>
      </p:grpSp>
    </p:spTree>
  </p:cSld>
  <p:clrMapOvr>
    <a:masterClrMapping/>
  </p:clrMapOvr>
  <p:transition spd="slow">
    <p:push dir="l"/>
  </p:transition>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74480" y="-41895"/>
            <a:ext cx="18436959" cy="10370789"/>
          </a:xfrm>
          <a:custGeom>
            <a:avLst/>
            <a:gdLst/>
            <a:ahLst/>
            <a:cxnLst/>
            <a:rect r="r" b="b" t="t" l="l"/>
            <a:pathLst>
              <a:path h="10370789" w="18436959">
                <a:moveTo>
                  <a:pt x="0" y="0"/>
                </a:moveTo>
                <a:lnTo>
                  <a:pt x="18436960" y="0"/>
                </a:lnTo>
                <a:lnTo>
                  <a:pt x="18436960" y="10370790"/>
                </a:lnTo>
                <a:lnTo>
                  <a:pt x="0" y="10370790"/>
                </a:lnTo>
                <a:lnTo>
                  <a:pt x="0" y="0"/>
                </a:lnTo>
                <a:close/>
              </a:path>
            </a:pathLst>
          </a:custGeom>
          <a:blipFill>
            <a:blip r:embed="rId2"/>
            <a:stretch>
              <a:fillRect l="0" t="0" r="0" b="0"/>
            </a:stretch>
          </a:blipFill>
        </p:spPr>
      </p:sp>
      <p:sp>
        <p:nvSpPr>
          <p:cNvPr name="Freeform 3" id="3"/>
          <p:cNvSpPr/>
          <p:nvPr/>
        </p:nvSpPr>
        <p:spPr>
          <a:xfrm flipH="false" flipV="false" rot="0">
            <a:off x="9144200" y="1665660"/>
            <a:ext cx="11704864" cy="8544551"/>
          </a:xfrm>
          <a:custGeom>
            <a:avLst/>
            <a:gdLst/>
            <a:ahLst/>
            <a:cxnLst/>
            <a:rect r="r" b="b" t="t" l="l"/>
            <a:pathLst>
              <a:path h="8544551" w="11704864">
                <a:moveTo>
                  <a:pt x="0" y="0"/>
                </a:moveTo>
                <a:lnTo>
                  <a:pt x="11704864" y="0"/>
                </a:lnTo>
                <a:lnTo>
                  <a:pt x="11704864" y="8544551"/>
                </a:lnTo>
                <a:lnTo>
                  <a:pt x="0" y="8544551"/>
                </a:lnTo>
                <a:lnTo>
                  <a:pt x="0" y="0"/>
                </a:lnTo>
                <a:close/>
              </a:path>
            </a:pathLst>
          </a:custGeom>
          <a:blipFill>
            <a:blip r:embed="rId3"/>
            <a:stretch>
              <a:fillRect l="0" t="0" r="0" b="0"/>
            </a:stretch>
          </a:blipFill>
        </p:spPr>
      </p:sp>
      <p:sp>
        <p:nvSpPr>
          <p:cNvPr name="TextBox 4" id="4"/>
          <p:cNvSpPr txBox="true"/>
          <p:nvPr/>
        </p:nvSpPr>
        <p:spPr>
          <a:xfrm rot="0">
            <a:off x="1028700" y="2639269"/>
            <a:ext cx="7765210" cy="2328672"/>
          </a:xfrm>
          <a:prstGeom prst="rect">
            <a:avLst/>
          </a:prstGeom>
        </p:spPr>
        <p:txBody>
          <a:bodyPr anchor="t" rtlCol="false" tIns="0" lIns="0" bIns="0" rIns="0">
            <a:spAutoFit/>
          </a:bodyPr>
          <a:lstStyle/>
          <a:p>
            <a:pPr algn="l">
              <a:lnSpc>
                <a:spcPts val="3144"/>
              </a:lnSpc>
            </a:pPr>
            <a:r>
              <a:rPr lang="en-US" sz="2400">
                <a:solidFill>
                  <a:srgbClr val="FEFEFE"/>
                </a:solidFill>
                <a:latin typeface="Proxima Nova"/>
                <a:ea typeface="Proxima Nova"/>
                <a:cs typeface="Proxima Nova"/>
                <a:sym typeface="Proxima Nova"/>
              </a:rPr>
              <a:t>Garantice la seguridad de sus datos con Navixy. Adoptamos un enfoque proactivo y sólido </a:t>
            </a:r>
          </a:p>
          <a:p>
            <a:pPr algn="l">
              <a:lnSpc>
                <a:spcPts val="3144"/>
              </a:lnSpc>
            </a:pPr>
            <a:r>
              <a:rPr lang="en-US" sz="2400">
                <a:solidFill>
                  <a:srgbClr val="FEFEFE"/>
                </a:solidFill>
                <a:latin typeface="Proxima Nova"/>
                <a:ea typeface="Proxima Nova"/>
                <a:cs typeface="Proxima Nova"/>
                <a:sym typeface="Proxima Nova"/>
              </a:rPr>
              <a:t>de la seguridad de la información, cumpliendo </a:t>
            </a:r>
          </a:p>
          <a:p>
            <a:pPr algn="l">
              <a:lnSpc>
                <a:spcPts val="3144"/>
              </a:lnSpc>
            </a:pPr>
            <a:r>
              <a:rPr lang="en-US" sz="2400">
                <a:solidFill>
                  <a:srgbClr val="FEFEFE"/>
                </a:solidFill>
                <a:latin typeface="Proxima Nova"/>
                <a:ea typeface="Proxima Nova"/>
                <a:cs typeface="Proxima Nova"/>
                <a:sym typeface="Proxima Nova"/>
              </a:rPr>
              <a:t>las estrictas normas de las empresas, los proveedores </a:t>
            </a:r>
          </a:p>
          <a:p>
            <a:pPr algn="l">
              <a:lnSpc>
                <a:spcPts val="3144"/>
              </a:lnSpc>
            </a:pPr>
            <a:r>
              <a:rPr lang="en-US" sz="2400">
                <a:solidFill>
                  <a:srgbClr val="FEFEFE"/>
                </a:solidFill>
                <a:latin typeface="Proxima Nova"/>
                <a:ea typeface="Proxima Nova"/>
                <a:cs typeface="Proxima Nova"/>
                <a:sym typeface="Proxima Nova"/>
              </a:rPr>
              <a:t>de servicios telemáticos y las organizaciones gubernamentales.</a:t>
            </a:r>
          </a:p>
        </p:txBody>
      </p:sp>
      <p:sp>
        <p:nvSpPr>
          <p:cNvPr name="TextBox 5" id="5"/>
          <p:cNvSpPr txBox="true"/>
          <p:nvPr/>
        </p:nvSpPr>
        <p:spPr>
          <a:xfrm rot="0">
            <a:off x="1028700" y="1744315"/>
            <a:ext cx="6054275" cy="714375"/>
          </a:xfrm>
          <a:prstGeom prst="rect">
            <a:avLst/>
          </a:prstGeom>
        </p:spPr>
        <p:txBody>
          <a:bodyPr anchor="t" rtlCol="false" tIns="0" lIns="0" bIns="0" rIns="0">
            <a:spAutoFit/>
          </a:bodyPr>
          <a:lstStyle/>
          <a:p>
            <a:pPr algn="l">
              <a:lnSpc>
                <a:spcPts val="5759"/>
              </a:lnSpc>
              <a:spcBef>
                <a:spcPct val="0"/>
              </a:spcBef>
            </a:pPr>
            <a:r>
              <a:rPr lang="en-US" b="true" sz="4800">
                <a:solidFill>
                  <a:srgbClr val="FEFEFE"/>
                </a:solidFill>
                <a:latin typeface="Proxima Nova Bold"/>
                <a:ea typeface="Proxima Nova Bold"/>
                <a:cs typeface="Proxima Nova Bold"/>
                <a:sym typeface="Proxima Nova Bold"/>
              </a:rPr>
              <a:t>Seguridad</a:t>
            </a:r>
          </a:p>
        </p:txBody>
      </p:sp>
      <p:grpSp>
        <p:nvGrpSpPr>
          <p:cNvPr name="Group 6" id="6"/>
          <p:cNvGrpSpPr/>
          <p:nvPr/>
        </p:nvGrpSpPr>
        <p:grpSpPr>
          <a:xfrm rot="0">
            <a:off x="1028700" y="5428200"/>
            <a:ext cx="7164083" cy="826300"/>
            <a:chOff x="0" y="0"/>
            <a:chExt cx="9552111" cy="1101733"/>
          </a:xfrm>
        </p:grpSpPr>
        <p:grpSp>
          <p:nvGrpSpPr>
            <p:cNvPr name="Group 7" id="7"/>
            <p:cNvGrpSpPr/>
            <p:nvPr/>
          </p:nvGrpSpPr>
          <p:grpSpPr>
            <a:xfrm rot="0">
              <a:off x="0" y="0"/>
              <a:ext cx="9552111" cy="1101733"/>
              <a:chOff x="0" y="0"/>
              <a:chExt cx="1886837" cy="217626"/>
            </a:xfrm>
          </p:grpSpPr>
          <p:sp>
            <p:nvSpPr>
              <p:cNvPr name="Freeform 8" id="8"/>
              <p:cNvSpPr/>
              <p:nvPr/>
            </p:nvSpPr>
            <p:spPr>
              <a:xfrm flipH="false" flipV="false" rot="0">
                <a:off x="0" y="0"/>
                <a:ext cx="1886837" cy="217626"/>
              </a:xfrm>
              <a:custGeom>
                <a:avLst/>
                <a:gdLst/>
                <a:ahLst/>
                <a:cxnLst/>
                <a:rect r="r" b="b" t="t" l="l"/>
                <a:pathLst>
                  <a:path h="217626" w="1886837">
                    <a:moveTo>
                      <a:pt x="15129" y="0"/>
                    </a:moveTo>
                    <a:lnTo>
                      <a:pt x="1871708" y="0"/>
                    </a:lnTo>
                    <a:cubicBezTo>
                      <a:pt x="1880063" y="0"/>
                      <a:pt x="1886837" y="6774"/>
                      <a:pt x="1886837" y="15129"/>
                    </a:cubicBezTo>
                    <a:lnTo>
                      <a:pt x="1886837" y="202497"/>
                    </a:lnTo>
                    <a:cubicBezTo>
                      <a:pt x="1886837" y="210853"/>
                      <a:pt x="1880063" y="217626"/>
                      <a:pt x="1871708" y="217626"/>
                    </a:cubicBezTo>
                    <a:lnTo>
                      <a:pt x="15129" y="217626"/>
                    </a:lnTo>
                    <a:cubicBezTo>
                      <a:pt x="6774" y="217626"/>
                      <a:pt x="0" y="210853"/>
                      <a:pt x="0" y="202497"/>
                    </a:cubicBezTo>
                    <a:lnTo>
                      <a:pt x="0" y="15129"/>
                    </a:lnTo>
                    <a:cubicBezTo>
                      <a:pt x="0" y="6774"/>
                      <a:pt x="6774" y="0"/>
                      <a:pt x="15129" y="0"/>
                    </a:cubicBezTo>
                    <a:close/>
                  </a:path>
                </a:pathLst>
              </a:custGeom>
              <a:solidFill>
                <a:srgbClr val="00BFFF"/>
              </a:solidFill>
            </p:spPr>
          </p:sp>
          <p:sp>
            <p:nvSpPr>
              <p:cNvPr name="TextBox 9" id="9"/>
              <p:cNvSpPr txBox="true"/>
              <p:nvPr/>
            </p:nvSpPr>
            <p:spPr>
              <a:xfrm>
                <a:off x="0" y="9525"/>
                <a:ext cx="1886837" cy="208101"/>
              </a:xfrm>
              <a:prstGeom prst="rect">
                <a:avLst/>
              </a:prstGeom>
            </p:spPr>
            <p:txBody>
              <a:bodyPr anchor="ctr" rtlCol="false" tIns="50800" lIns="50800" bIns="50800" rIns="50800"/>
              <a:lstStyle/>
              <a:p>
                <a:pPr algn="ctr">
                  <a:lnSpc>
                    <a:spcPts val="2880"/>
                  </a:lnSpc>
                </a:pPr>
              </a:p>
            </p:txBody>
          </p:sp>
        </p:grpSp>
        <p:sp>
          <p:nvSpPr>
            <p:cNvPr name="TextBox 10" id="10"/>
            <p:cNvSpPr txBox="true"/>
            <p:nvPr/>
          </p:nvSpPr>
          <p:spPr>
            <a:xfrm rot="0">
              <a:off x="478972" y="319092"/>
              <a:ext cx="8336538" cy="473075"/>
            </a:xfrm>
            <a:prstGeom prst="rect">
              <a:avLst/>
            </a:prstGeom>
          </p:spPr>
          <p:txBody>
            <a:bodyPr anchor="t" rtlCol="false" tIns="0" lIns="0" bIns="0" rIns="0">
              <a:spAutoFit/>
            </a:bodyPr>
            <a:lstStyle/>
            <a:p>
              <a:pPr algn="l">
                <a:lnSpc>
                  <a:spcPts val="2880"/>
                </a:lnSpc>
              </a:pPr>
              <a:r>
                <a:rPr lang="en-US" sz="2400" b="true">
                  <a:solidFill>
                    <a:srgbClr val="FEFEFE"/>
                  </a:solidFill>
                  <a:latin typeface="Proxima Nova Bold"/>
                  <a:ea typeface="Proxima Nova Bold"/>
                  <a:cs typeface="Proxima Nova Bold"/>
                  <a:sym typeface="Proxima Nova Bold"/>
                </a:rPr>
                <a:t>Protección y</a:t>
              </a:r>
              <a:r>
                <a:rPr lang="en-US" sz="2400" b="true">
                  <a:solidFill>
                    <a:srgbClr val="FEFEFE"/>
                  </a:solidFill>
                  <a:latin typeface="Proxima Nova Bold"/>
                  <a:ea typeface="Proxima Nova Bold"/>
                  <a:cs typeface="Proxima Nova Bold"/>
                  <a:sym typeface="Proxima Nova Bold"/>
                </a:rPr>
                <a:t> cifrado de datos</a:t>
              </a:r>
            </a:p>
          </p:txBody>
        </p:sp>
      </p:grpSp>
      <p:grpSp>
        <p:nvGrpSpPr>
          <p:cNvPr name="Group 11" id="11"/>
          <p:cNvGrpSpPr/>
          <p:nvPr/>
        </p:nvGrpSpPr>
        <p:grpSpPr>
          <a:xfrm rot="0">
            <a:off x="1028700" y="6422356"/>
            <a:ext cx="7164083" cy="826300"/>
            <a:chOff x="0" y="0"/>
            <a:chExt cx="9552111" cy="1101733"/>
          </a:xfrm>
        </p:grpSpPr>
        <p:grpSp>
          <p:nvGrpSpPr>
            <p:cNvPr name="Group 12" id="12"/>
            <p:cNvGrpSpPr/>
            <p:nvPr/>
          </p:nvGrpSpPr>
          <p:grpSpPr>
            <a:xfrm rot="0">
              <a:off x="0" y="0"/>
              <a:ext cx="9552111" cy="1101733"/>
              <a:chOff x="0" y="0"/>
              <a:chExt cx="1886837" cy="217626"/>
            </a:xfrm>
          </p:grpSpPr>
          <p:sp>
            <p:nvSpPr>
              <p:cNvPr name="Freeform 13" id="13"/>
              <p:cNvSpPr/>
              <p:nvPr/>
            </p:nvSpPr>
            <p:spPr>
              <a:xfrm flipH="false" flipV="false" rot="0">
                <a:off x="0" y="0"/>
                <a:ext cx="1886837" cy="217626"/>
              </a:xfrm>
              <a:custGeom>
                <a:avLst/>
                <a:gdLst/>
                <a:ahLst/>
                <a:cxnLst/>
                <a:rect r="r" b="b" t="t" l="l"/>
                <a:pathLst>
                  <a:path h="217626" w="1886837">
                    <a:moveTo>
                      <a:pt x="15129" y="0"/>
                    </a:moveTo>
                    <a:lnTo>
                      <a:pt x="1871708" y="0"/>
                    </a:lnTo>
                    <a:cubicBezTo>
                      <a:pt x="1880063" y="0"/>
                      <a:pt x="1886837" y="6774"/>
                      <a:pt x="1886837" y="15129"/>
                    </a:cubicBezTo>
                    <a:lnTo>
                      <a:pt x="1886837" y="202497"/>
                    </a:lnTo>
                    <a:cubicBezTo>
                      <a:pt x="1886837" y="210853"/>
                      <a:pt x="1880063" y="217626"/>
                      <a:pt x="1871708" y="217626"/>
                    </a:cubicBezTo>
                    <a:lnTo>
                      <a:pt x="15129" y="217626"/>
                    </a:lnTo>
                    <a:cubicBezTo>
                      <a:pt x="6774" y="217626"/>
                      <a:pt x="0" y="210853"/>
                      <a:pt x="0" y="202497"/>
                    </a:cubicBezTo>
                    <a:lnTo>
                      <a:pt x="0" y="15129"/>
                    </a:lnTo>
                    <a:cubicBezTo>
                      <a:pt x="0" y="6774"/>
                      <a:pt x="6774" y="0"/>
                      <a:pt x="15129" y="0"/>
                    </a:cubicBezTo>
                    <a:close/>
                  </a:path>
                </a:pathLst>
              </a:custGeom>
              <a:solidFill>
                <a:srgbClr val="00BFFF"/>
              </a:solidFill>
            </p:spPr>
          </p:sp>
          <p:sp>
            <p:nvSpPr>
              <p:cNvPr name="TextBox 14" id="14"/>
              <p:cNvSpPr txBox="true"/>
              <p:nvPr/>
            </p:nvSpPr>
            <p:spPr>
              <a:xfrm>
                <a:off x="0" y="9525"/>
                <a:ext cx="1886837" cy="208101"/>
              </a:xfrm>
              <a:prstGeom prst="rect">
                <a:avLst/>
              </a:prstGeom>
            </p:spPr>
            <p:txBody>
              <a:bodyPr anchor="ctr" rtlCol="false" tIns="50800" lIns="50800" bIns="50800" rIns="50800"/>
              <a:lstStyle/>
              <a:p>
                <a:pPr algn="ctr">
                  <a:lnSpc>
                    <a:spcPts val="2880"/>
                  </a:lnSpc>
                </a:pPr>
              </a:p>
            </p:txBody>
          </p:sp>
        </p:grpSp>
        <p:sp>
          <p:nvSpPr>
            <p:cNvPr name="TextBox 15" id="15"/>
            <p:cNvSpPr txBox="true"/>
            <p:nvPr/>
          </p:nvSpPr>
          <p:spPr>
            <a:xfrm rot="0">
              <a:off x="478972" y="319092"/>
              <a:ext cx="8336538" cy="473075"/>
            </a:xfrm>
            <a:prstGeom prst="rect">
              <a:avLst/>
            </a:prstGeom>
          </p:spPr>
          <p:txBody>
            <a:bodyPr anchor="t" rtlCol="false" tIns="0" lIns="0" bIns="0" rIns="0">
              <a:spAutoFit/>
            </a:bodyPr>
            <a:lstStyle/>
            <a:p>
              <a:pPr algn="l">
                <a:lnSpc>
                  <a:spcPts val="2880"/>
                </a:lnSpc>
              </a:pPr>
              <a:r>
                <a:rPr lang="en-US" sz="2400" b="true">
                  <a:solidFill>
                    <a:srgbClr val="FEFEFE"/>
                  </a:solidFill>
                  <a:latin typeface="Proxima Nova Bold"/>
                  <a:ea typeface="Proxima Nova Bold"/>
                  <a:cs typeface="Proxima Nova Bold"/>
                  <a:sym typeface="Proxima Nova Bold"/>
                </a:rPr>
                <a:t>Control</a:t>
              </a:r>
              <a:r>
                <a:rPr lang="en-US" sz="2400" b="true">
                  <a:solidFill>
                    <a:srgbClr val="FEFEFE"/>
                  </a:solidFill>
                  <a:latin typeface="Proxima Nova Bold"/>
                  <a:ea typeface="Proxima Nova Bold"/>
                  <a:cs typeface="Proxima Nova Bold"/>
                  <a:sym typeface="Proxima Nova Bold"/>
                </a:rPr>
                <a:t> de acceso y autenticación</a:t>
              </a:r>
            </a:p>
          </p:txBody>
        </p:sp>
      </p:grpSp>
      <p:grpSp>
        <p:nvGrpSpPr>
          <p:cNvPr name="Group 16" id="16"/>
          <p:cNvGrpSpPr/>
          <p:nvPr/>
        </p:nvGrpSpPr>
        <p:grpSpPr>
          <a:xfrm rot="0">
            <a:off x="1028700" y="7416513"/>
            <a:ext cx="7164083" cy="826300"/>
            <a:chOff x="0" y="0"/>
            <a:chExt cx="9552111" cy="1101733"/>
          </a:xfrm>
        </p:grpSpPr>
        <p:grpSp>
          <p:nvGrpSpPr>
            <p:cNvPr name="Group 17" id="17"/>
            <p:cNvGrpSpPr/>
            <p:nvPr/>
          </p:nvGrpSpPr>
          <p:grpSpPr>
            <a:xfrm rot="0">
              <a:off x="0" y="0"/>
              <a:ext cx="9552111" cy="1101733"/>
              <a:chOff x="0" y="0"/>
              <a:chExt cx="1886837" cy="217626"/>
            </a:xfrm>
          </p:grpSpPr>
          <p:sp>
            <p:nvSpPr>
              <p:cNvPr name="Freeform 18" id="18"/>
              <p:cNvSpPr/>
              <p:nvPr/>
            </p:nvSpPr>
            <p:spPr>
              <a:xfrm flipH="false" flipV="false" rot="0">
                <a:off x="0" y="0"/>
                <a:ext cx="1886837" cy="217626"/>
              </a:xfrm>
              <a:custGeom>
                <a:avLst/>
                <a:gdLst/>
                <a:ahLst/>
                <a:cxnLst/>
                <a:rect r="r" b="b" t="t" l="l"/>
                <a:pathLst>
                  <a:path h="217626" w="1886837">
                    <a:moveTo>
                      <a:pt x="15129" y="0"/>
                    </a:moveTo>
                    <a:lnTo>
                      <a:pt x="1871708" y="0"/>
                    </a:lnTo>
                    <a:cubicBezTo>
                      <a:pt x="1880063" y="0"/>
                      <a:pt x="1886837" y="6774"/>
                      <a:pt x="1886837" y="15129"/>
                    </a:cubicBezTo>
                    <a:lnTo>
                      <a:pt x="1886837" y="202497"/>
                    </a:lnTo>
                    <a:cubicBezTo>
                      <a:pt x="1886837" y="210853"/>
                      <a:pt x="1880063" y="217626"/>
                      <a:pt x="1871708" y="217626"/>
                    </a:cubicBezTo>
                    <a:lnTo>
                      <a:pt x="15129" y="217626"/>
                    </a:lnTo>
                    <a:cubicBezTo>
                      <a:pt x="6774" y="217626"/>
                      <a:pt x="0" y="210853"/>
                      <a:pt x="0" y="202497"/>
                    </a:cubicBezTo>
                    <a:lnTo>
                      <a:pt x="0" y="15129"/>
                    </a:lnTo>
                    <a:cubicBezTo>
                      <a:pt x="0" y="6774"/>
                      <a:pt x="6774" y="0"/>
                      <a:pt x="15129" y="0"/>
                    </a:cubicBezTo>
                    <a:close/>
                  </a:path>
                </a:pathLst>
              </a:custGeom>
              <a:solidFill>
                <a:srgbClr val="00BFFF"/>
              </a:solidFill>
            </p:spPr>
          </p:sp>
          <p:sp>
            <p:nvSpPr>
              <p:cNvPr name="TextBox 19" id="19"/>
              <p:cNvSpPr txBox="true"/>
              <p:nvPr/>
            </p:nvSpPr>
            <p:spPr>
              <a:xfrm>
                <a:off x="0" y="9525"/>
                <a:ext cx="1886837" cy="208101"/>
              </a:xfrm>
              <a:prstGeom prst="rect">
                <a:avLst/>
              </a:prstGeom>
            </p:spPr>
            <p:txBody>
              <a:bodyPr anchor="ctr" rtlCol="false" tIns="50800" lIns="50800" bIns="50800" rIns="50800"/>
              <a:lstStyle/>
              <a:p>
                <a:pPr algn="ctr">
                  <a:lnSpc>
                    <a:spcPts val="2880"/>
                  </a:lnSpc>
                </a:pPr>
              </a:p>
            </p:txBody>
          </p:sp>
        </p:grpSp>
        <p:sp>
          <p:nvSpPr>
            <p:cNvPr name="TextBox 20" id="20"/>
            <p:cNvSpPr txBox="true"/>
            <p:nvPr/>
          </p:nvSpPr>
          <p:spPr>
            <a:xfrm rot="0">
              <a:off x="478972" y="319092"/>
              <a:ext cx="8336538" cy="473075"/>
            </a:xfrm>
            <a:prstGeom prst="rect">
              <a:avLst/>
            </a:prstGeom>
          </p:spPr>
          <p:txBody>
            <a:bodyPr anchor="t" rtlCol="false" tIns="0" lIns="0" bIns="0" rIns="0">
              <a:spAutoFit/>
            </a:bodyPr>
            <a:lstStyle/>
            <a:p>
              <a:pPr algn="l">
                <a:lnSpc>
                  <a:spcPts val="2880"/>
                </a:lnSpc>
              </a:pPr>
              <a:r>
                <a:rPr lang="en-US" sz="2400" b="true">
                  <a:solidFill>
                    <a:srgbClr val="FEFEFE"/>
                  </a:solidFill>
                  <a:latin typeface="Proxima Nova Bold"/>
                  <a:ea typeface="Proxima Nova Bold"/>
                  <a:cs typeface="Proxima Nova Bold"/>
                  <a:sym typeface="Proxima Nova Bold"/>
                </a:rPr>
                <a:t>Supervisión y auditoría de la seguridad</a:t>
              </a:r>
            </a:p>
          </p:txBody>
        </p:sp>
      </p:grpSp>
      <p:grpSp>
        <p:nvGrpSpPr>
          <p:cNvPr name="Group 21" id="21"/>
          <p:cNvGrpSpPr/>
          <p:nvPr/>
        </p:nvGrpSpPr>
        <p:grpSpPr>
          <a:xfrm rot="0">
            <a:off x="200" y="9712389"/>
            <a:ext cx="18288000" cy="574611"/>
            <a:chOff x="0" y="0"/>
            <a:chExt cx="24384000" cy="766148"/>
          </a:xfrm>
        </p:grpSpPr>
        <p:grpSp>
          <p:nvGrpSpPr>
            <p:cNvPr name="Group 22" id="22"/>
            <p:cNvGrpSpPr/>
            <p:nvPr/>
          </p:nvGrpSpPr>
          <p:grpSpPr>
            <a:xfrm rot="0">
              <a:off x="0" y="0"/>
              <a:ext cx="24384000" cy="766148"/>
              <a:chOff x="0" y="0"/>
              <a:chExt cx="24384000" cy="766148"/>
            </a:xfrm>
          </p:grpSpPr>
          <p:sp>
            <p:nvSpPr>
              <p:cNvPr name="Freeform 23" id="23"/>
              <p:cNvSpPr/>
              <p:nvPr/>
            </p:nvSpPr>
            <p:spPr>
              <a:xfrm flipH="false" flipV="false" rot="0">
                <a:off x="0" y="0"/>
                <a:ext cx="24384000" cy="766099"/>
              </a:xfrm>
              <a:custGeom>
                <a:avLst/>
                <a:gdLst/>
                <a:ahLst/>
                <a:cxnLst/>
                <a:rect r="r" b="b" t="t" l="l"/>
                <a:pathLst>
                  <a:path h="766099" w="24384000">
                    <a:moveTo>
                      <a:pt x="0" y="0"/>
                    </a:moveTo>
                    <a:lnTo>
                      <a:pt x="24384000" y="0"/>
                    </a:lnTo>
                    <a:lnTo>
                      <a:pt x="24384000" y="766099"/>
                    </a:lnTo>
                    <a:lnTo>
                      <a:pt x="0" y="766099"/>
                    </a:lnTo>
                    <a:close/>
                  </a:path>
                </a:pathLst>
              </a:custGeom>
              <a:solidFill>
                <a:srgbClr val="1D96DB"/>
              </a:solidFill>
            </p:spPr>
          </p:sp>
        </p:grpSp>
        <p:sp>
          <p:nvSpPr>
            <p:cNvPr name="Freeform 24" id="24"/>
            <p:cNvSpPr/>
            <p:nvPr/>
          </p:nvSpPr>
          <p:spPr>
            <a:xfrm flipH="false" flipV="false" rot="0">
              <a:off x="22199679" y="209408"/>
              <a:ext cx="1618927" cy="347333"/>
            </a:xfrm>
            <a:custGeom>
              <a:avLst/>
              <a:gdLst/>
              <a:ahLst/>
              <a:cxnLst/>
              <a:rect r="r" b="b" t="t" l="l"/>
              <a:pathLst>
                <a:path h="347333" w="1618927">
                  <a:moveTo>
                    <a:pt x="0" y="0"/>
                  </a:moveTo>
                  <a:lnTo>
                    <a:pt x="1618926" y="0"/>
                  </a:lnTo>
                  <a:lnTo>
                    <a:pt x="1618926" y="347333"/>
                  </a:lnTo>
                  <a:lnTo>
                    <a:pt x="0" y="347333"/>
                  </a:lnTo>
                  <a:lnTo>
                    <a:pt x="0" y="0"/>
                  </a:lnTo>
                  <a:close/>
                </a:path>
              </a:pathLst>
            </a:custGeom>
            <a:blipFill>
              <a:blip r:embed="rId4">
                <a:alphaModFix amt="70000"/>
                <a:extLst>
                  <a:ext uri="{96DAC541-7B7A-43D3-8B79-37D633B846F1}">
                    <asvg:svgBlip xmlns:asvg="http://schemas.microsoft.com/office/drawing/2016/SVG/main" r:embed="rId5"/>
                  </a:ext>
                </a:extLst>
              </a:blip>
              <a:stretch>
                <a:fillRect l="0" t="0" r="0" b="0"/>
              </a:stretch>
            </a:blipFill>
          </p:spPr>
        </p:sp>
      </p:grpSp>
    </p:spTree>
  </p:cSld>
  <p:clrMapOvr>
    <a:masterClrMapping/>
  </p:clrMapOvr>
  <p:transition spd="slow">
    <p:push dir="l"/>
  </p:transition>
</p:sld>
</file>

<file path=ppt/slides/slide2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28700" y="1117646"/>
            <a:ext cx="1842385" cy="472945"/>
            <a:chOff x="0" y="0"/>
            <a:chExt cx="470700" cy="120830"/>
          </a:xfrm>
        </p:grpSpPr>
        <p:sp>
          <p:nvSpPr>
            <p:cNvPr name="Freeform 3" id="3"/>
            <p:cNvSpPr/>
            <p:nvPr/>
          </p:nvSpPr>
          <p:spPr>
            <a:xfrm flipH="false" flipV="false" rot="0">
              <a:off x="0" y="0"/>
              <a:ext cx="470700" cy="120830"/>
            </a:xfrm>
            <a:custGeom>
              <a:avLst/>
              <a:gdLst/>
              <a:ahLst/>
              <a:cxnLst/>
              <a:rect r="r" b="b" t="t" l="l"/>
              <a:pathLst>
                <a:path h="120830" w="470700">
                  <a:moveTo>
                    <a:pt x="42021" y="0"/>
                  </a:moveTo>
                  <a:lnTo>
                    <a:pt x="428679" y="0"/>
                  </a:lnTo>
                  <a:cubicBezTo>
                    <a:pt x="451887" y="0"/>
                    <a:pt x="470700" y="18814"/>
                    <a:pt x="470700" y="42021"/>
                  </a:cubicBezTo>
                  <a:lnTo>
                    <a:pt x="470700" y="78809"/>
                  </a:lnTo>
                  <a:cubicBezTo>
                    <a:pt x="470700" y="89954"/>
                    <a:pt x="466273" y="100642"/>
                    <a:pt x="458392" y="108522"/>
                  </a:cubicBezTo>
                  <a:cubicBezTo>
                    <a:pt x="450512" y="116403"/>
                    <a:pt x="439824" y="120830"/>
                    <a:pt x="428679" y="120830"/>
                  </a:cubicBezTo>
                  <a:lnTo>
                    <a:pt x="42021" y="120830"/>
                  </a:lnTo>
                  <a:cubicBezTo>
                    <a:pt x="18814" y="120830"/>
                    <a:pt x="0" y="102016"/>
                    <a:pt x="0" y="78809"/>
                  </a:cubicBezTo>
                  <a:lnTo>
                    <a:pt x="0" y="42021"/>
                  </a:lnTo>
                  <a:cubicBezTo>
                    <a:pt x="0" y="30876"/>
                    <a:pt x="4427" y="20188"/>
                    <a:pt x="12308" y="12308"/>
                  </a:cubicBezTo>
                  <a:cubicBezTo>
                    <a:pt x="20188" y="4427"/>
                    <a:pt x="30876" y="0"/>
                    <a:pt x="42021" y="0"/>
                  </a:cubicBezTo>
                  <a:close/>
                </a:path>
              </a:pathLst>
            </a:custGeom>
            <a:solidFill>
              <a:srgbClr val="CAE9FF"/>
            </a:solidFill>
          </p:spPr>
        </p:sp>
        <p:sp>
          <p:nvSpPr>
            <p:cNvPr name="TextBox 4" id="4"/>
            <p:cNvSpPr txBox="true"/>
            <p:nvPr/>
          </p:nvSpPr>
          <p:spPr>
            <a:xfrm>
              <a:off x="0" y="-28575"/>
              <a:ext cx="470700"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Security</a:t>
              </a:r>
            </a:p>
          </p:txBody>
        </p:sp>
      </p:grpSp>
      <p:sp>
        <p:nvSpPr>
          <p:cNvPr name="Freeform 5" id="5"/>
          <p:cNvSpPr/>
          <p:nvPr/>
        </p:nvSpPr>
        <p:spPr>
          <a:xfrm flipH="false" flipV="false" rot="0">
            <a:off x="200" y="0"/>
            <a:ext cx="18288200" cy="10287000"/>
          </a:xfrm>
          <a:custGeom>
            <a:avLst/>
            <a:gdLst/>
            <a:ahLst/>
            <a:cxnLst/>
            <a:rect r="r" b="b" t="t" l="l"/>
            <a:pathLst>
              <a:path h="10287000" w="18288200">
                <a:moveTo>
                  <a:pt x="0" y="0"/>
                </a:moveTo>
                <a:lnTo>
                  <a:pt x="18288200" y="0"/>
                </a:lnTo>
                <a:lnTo>
                  <a:pt x="18288200" y="10287000"/>
                </a:lnTo>
                <a:lnTo>
                  <a:pt x="0" y="10287000"/>
                </a:lnTo>
                <a:lnTo>
                  <a:pt x="0" y="0"/>
                </a:lnTo>
                <a:close/>
              </a:path>
            </a:pathLst>
          </a:custGeom>
          <a:blipFill>
            <a:blip r:embed="rId2"/>
            <a:stretch>
              <a:fillRect l="0" t="0" r="-1221" b="-1222"/>
            </a:stretch>
          </a:blipFill>
        </p:spPr>
      </p:sp>
      <p:sp>
        <p:nvSpPr>
          <p:cNvPr name="Freeform 6" id="6"/>
          <p:cNvSpPr/>
          <p:nvPr/>
        </p:nvSpPr>
        <p:spPr>
          <a:xfrm flipH="false" flipV="false" rot="0">
            <a:off x="6858206" y="1846268"/>
            <a:ext cx="11429794" cy="6594463"/>
          </a:xfrm>
          <a:custGeom>
            <a:avLst/>
            <a:gdLst/>
            <a:ahLst/>
            <a:cxnLst/>
            <a:rect r="r" b="b" t="t" l="l"/>
            <a:pathLst>
              <a:path h="6594463" w="11429794">
                <a:moveTo>
                  <a:pt x="0" y="0"/>
                </a:moveTo>
                <a:lnTo>
                  <a:pt x="11429794" y="0"/>
                </a:lnTo>
                <a:lnTo>
                  <a:pt x="11429794" y="6594464"/>
                </a:lnTo>
                <a:lnTo>
                  <a:pt x="0" y="6594464"/>
                </a:lnTo>
                <a:lnTo>
                  <a:pt x="0" y="0"/>
                </a:lnTo>
                <a:close/>
              </a:path>
            </a:pathLst>
          </a:custGeom>
          <a:blipFill>
            <a:blip r:embed="rId3"/>
            <a:stretch>
              <a:fillRect l="0" t="0" r="-8859" b="0"/>
            </a:stretch>
          </a:blipFill>
        </p:spPr>
      </p:sp>
      <p:sp>
        <p:nvSpPr>
          <p:cNvPr name="TextBox 7" id="7"/>
          <p:cNvSpPr txBox="true"/>
          <p:nvPr/>
        </p:nvSpPr>
        <p:spPr>
          <a:xfrm rot="0">
            <a:off x="1585784" y="5259822"/>
            <a:ext cx="7944155" cy="314325"/>
          </a:xfrm>
          <a:prstGeom prst="rect">
            <a:avLst/>
          </a:prstGeom>
        </p:spPr>
        <p:txBody>
          <a:bodyPr anchor="t" rtlCol="false" tIns="0" lIns="0" bIns="0" rIns="0">
            <a:spAutoFit/>
          </a:bodyPr>
          <a:lstStyle/>
          <a:p>
            <a:pPr algn="l">
              <a:lnSpc>
                <a:spcPts val="2400"/>
              </a:lnSpc>
              <a:spcBef>
                <a:spcPct val="0"/>
              </a:spcBef>
            </a:pPr>
            <a:r>
              <a:rPr lang="en-US" sz="2000">
                <a:solidFill>
                  <a:srgbClr val="1090CF"/>
                </a:solidFill>
                <a:latin typeface="Proxima Nova"/>
                <a:ea typeface="Proxima Nova"/>
                <a:cs typeface="Proxima Nova"/>
                <a:sym typeface="Proxima Nova"/>
              </a:rPr>
              <a:t>Protección de datos en todas las fases: en tránsito y en reposo</a:t>
            </a:r>
          </a:p>
        </p:txBody>
      </p:sp>
      <p:sp>
        <p:nvSpPr>
          <p:cNvPr name="Freeform 8" id="8"/>
          <p:cNvSpPr/>
          <p:nvPr/>
        </p:nvSpPr>
        <p:spPr>
          <a:xfrm flipH="false" flipV="false" rot="0">
            <a:off x="1028660" y="5269347"/>
            <a:ext cx="430993" cy="430993"/>
          </a:xfrm>
          <a:custGeom>
            <a:avLst/>
            <a:gdLst/>
            <a:ahLst/>
            <a:cxnLst/>
            <a:rect r="r" b="b" t="t" l="l"/>
            <a:pathLst>
              <a:path h="430993" w="430993">
                <a:moveTo>
                  <a:pt x="0" y="0"/>
                </a:moveTo>
                <a:lnTo>
                  <a:pt x="430993" y="0"/>
                </a:lnTo>
                <a:lnTo>
                  <a:pt x="430993" y="430994"/>
                </a:lnTo>
                <a:lnTo>
                  <a:pt x="0" y="430994"/>
                </a:lnTo>
                <a:lnTo>
                  <a:pt x="0" y="0"/>
                </a:lnTo>
                <a:close/>
              </a:path>
            </a:pathLst>
          </a:custGeom>
          <a:blipFill>
            <a:blip r:embed="rId4"/>
            <a:stretch>
              <a:fillRect l="0" t="0" r="0" b="0"/>
            </a:stretch>
          </a:blipFill>
        </p:spPr>
      </p:sp>
      <p:grpSp>
        <p:nvGrpSpPr>
          <p:cNvPr name="Group 9" id="9"/>
          <p:cNvGrpSpPr/>
          <p:nvPr/>
        </p:nvGrpSpPr>
        <p:grpSpPr>
          <a:xfrm rot="0">
            <a:off x="1028660" y="5919416"/>
            <a:ext cx="6615748" cy="430993"/>
            <a:chOff x="0" y="0"/>
            <a:chExt cx="8820997" cy="574658"/>
          </a:xfrm>
        </p:grpSpPr>
        <p:sp>
          <p:nvSpPr>
            <p:cNvPr name="TextBox 10" id="10"/>
            <p:cNvSpPr txBox="true"/>
            <p:nvPr/>
          </p:nvSpPr>
          <p:spPr>
            <a:xfrm rot="0">
              <a:off x="742833" y="74604"/>
              <a:ext cx="8078164" cy="415925"/>
            </a:xfrm>
            <a:prstGeom prst="rect">
              <a:avLst/>
            </a:prstGeom>
          </p:spPr>
          <p:txBody>
            <a:bodyPr anchor="t" rtlCol="false" tIns="0" lIns="0" bIns="0" rIns="0">
              <a:spAutoFit/>
            </a:bodyPr>
            <a:lstStyle/>
            <a:p>
              <a:pPr algn="l">
                <a:lnSpc>
                  <a:spcPts val="2400"/>
                </a:lnSpc>
                <a:spcBef>
                  <a:spcPct val="0"/>
                </a:spcBef>
              </a:pPr>
              <a:r>
                <a:rPr lang="en-US" sz="2000">
                  <a:solidFill>
                    <a:srgbClr val="1090CF"/>
                  </a:solidFill>
                  <a:latin typeface="Proxima Nova"/>
                  <a:ea typeface="Proxima Nova"/>
                  <a:cs typeface="Proxima Nova"/>
                  <a:sym typeface="Proxima Nova"/>
                </a:rPr>
                <a:t>Claves de cifrado específicas para cada región</a:t>
              </a:r>
            </a:p>
          </p:txBody>
        </p:sp>
        <p:sp>
          <p:nvSpPr>
            <p:cNvPr name="Freeform 11" id="11"/>
            <p:cNvSpPr/>
            <p:nvPr/>
          </p:nvSpPr>
          <p:spPr>
            <a:xfrm flipH="false" flipV="false" rot="0">
              <a:off x="0" y="0"/>
              <a:ext cx="574658" cy="574658"/>
            </a:xfrm>
            <a:custGeom>
              <a:avLst/>
              <a:gdLst/>
              <a:ahLst/>
              <a:cxnLst/>
              <a:rect r="r" b="b" t="t" l="l"/>
              <a:pathLst>
                <a:path h="574658" w="574658">
                  <a:moveTo>
                    <a:pt x="0" y="0"/>
                  </a:moveTo>
                  <a:lnTo>
                    <a:pt x="574658" y="0"/>
                  </a:lnTo>
                  <a:lnTo>
                    <a:pt x="574658" y="574658"/>
                  </a:lnTo>
                  <a:lnTo>
                    <a:pt x="0" y="574658"/>
                  </a:lnTo>
                  <a:lnTo>
                    <a:pt x="0" y="0"/>
                  </a:lnTo>
                  <a:close/>
                </a:path>
              </a:pathLst>
            </a:custGeom>
            <a:blipFill>
              <a:blip r:embed="rId4"/>
              <a:stretch>
                <a:fillRect l="0" t="0" r="0" b="0"/>
              </a:stretch>
            </a:blipFill>
          </p:spPr>
        </p:sp>
      </p:grpSp>
      <p:grpSp>
        <p:nvGrpSpPr>
          <p:cNvPr name="Group 12" id="12"/>
          <p:cNvGrpSpPr/>
          <p:nvPr/>
        </p:nvGrpSpPr>
        <p:grpSpPr>
          <a:xfrm rot="0">
            <a:off x="200" y="9712389"/>
            <a:ext cx="18288000" cy="574611"/>
            <a:chOff x="0" y="0"/>
            <a:chExt cx="24384000" cy="766148"/>
          </a:xfrm>
        </p:grpSpPr>
        <p:grpSp>
          <p:nvGrpSpPr>
            <p:cNvPr name="Group 13" id="13"/>
            <p:cNvGrpSpPr/>
            <p:nvPr/>
          </p:nvGrpSpPr>
          <p:grpSpPr>
            <a:xfrm rot="0">
              <a:off x="0" y="0"/>
              <a:ext cx="24384000" cy="766148"/>
              <a:chOff x="0" y="0"/>
              <a:chExt cx="24384000" cy="766148"/>
            </a:xfrm>
          </p:grpSpPr>
          <p:sp>
            <p:nvSpPr>
              <p:cNvPr name="Freeform 14" id="14"/>
              <p:cNvSpPr/>
              <p:nvPr/>
            </p:nvSpPr>
            <p:spPr>
              <a:xfrm flipH="false" flipV="false" rot="0">
                <a:off x="0" y="0"/>
                <a:ext cx="24384000" cy="766099"/>
              </a:xfrm>
              <a:custGeom>
                <a:avLst/>
                <a:gdLst/>
                <a:ahLst/>
                <a:cxnLst/>
                <a:rect r="r" b="b" t="t" l="l"/>
                <a:pathLst>
                  <a:path h="766099" w="24384000">
                    <a:moveTo>
                      <a:pt x="0" y="0"/>
                    </a:moveTo>
                    <a:lnTo>
                      <a:pt x="24384000" y="0"/>
                    </a:lnTo>
                    <a:lnTo>
                      <a:pt x="24384000" y="766099"/>
                    </a:lnTo>
                    <a:lnTo>
                      <a:pt x="0" y="766099"/>
                    </a:lnTo>
                    <a:close/>
                  </a:path>
                </a:pathLst>
              </a:custGeom>
              <a:solidFill>
                <a:srgbClr val="1D96DB"/>
              </a:solidFill>
            </p:spPr>
          </p:sp>
        </p:grpSp>
        <p:sp>
          <p:nvSpPr>
            <p:cNvPr name="Freeform 15" id="15"/>
            <p:cNvSpPr/>
            <p:nvPr/>
          </p:nvSpPr>
          <p:spPr>
            <a:xfrm flipH="false" flipV="false" rot="0">
              <a:off x="22199679" y="209408"/>
              <a:ext cx="1618927" cy="347333"/>
            </a:xfrm>
            <a:custGeom>
              <a:avLst/>
              <a:gdLst/>
              <a:ahLst/>
              <a:cxnLst/>
              <a:rect r="r" b="b" t="t" l="l"/>
              <a:pathLst>
                <a:path h="347333" w="1618927">
                  <a:moveTo>
                    <a:pt x="0" y="0"/>
                  </a:moveTo>
                  <a:lnTo>
                    <a:pt x="1618926" y="0"/>
                  </a:lnTo>
                  <a:lnTo>
                    <a:pt x="1618926" y="347333"/>
                  </a:lnTo>
                  <a:lnTo>
                    <a:pt x="0" y="347333"/>
                  </a:lnTo>
                  <a:lnTo>
                    <a:pt x="0" y="0"/>
                  </a:lnTo>
                  <a:close/>
                </a:path>
              </a:pathLst>
            </a:custGeom>
            <a:blipFill>
              <a:blip r:embed="rId5">
                <a:alphaModFix amt="70000"/>
                <a:extLst>
                  <a:ext uri="{96DAC541-7B7A-43D3-8B79-37D633B846F1}">
                    <asvg:svgBlip xmlns:asvg="http://schemas.microsoft.com/office/drawing/2016/SVG/main" r:embed="rId6"/>
                  </a:ext>
                </a:extLst>
              </a:blip>
              <a:stretch>
                <a:fillRect l="0" t="0" r="0" b="0"/>
              </a:stretch>
            </a:blipFill>
          </p:spPr>
        </p:sp>
      </p:grpSp>
      <p:sp>
        <p:nvSpPr>
          <p:cNvPr name="TextBox 16" id="16"/>
          <p:cNvSpPr txBox="true"/>
          <p:nvPr/>
        </p:nvSpPr>
        <p:spPr>
          <a:xfrm rot="0">
            <a:off x="1028700" y="1744315"/>
            <a:ext cx="8284214" cy="714375"/>
          </a:xfrm>
          <a:prstGeom prst="rect">
            <a:avLst/>
          </a:prstGeom>
        </p:spPr>
        <p:txBody>
          <a:bodyPr anchor="t" rtlCol="false" tIns="0" lIns="0" bIns="0" rIns="0">
            <a:spAutoFit/>
          </a:bodyPr>
          <a:lstStyle/>
          <a:p>
            <a:pPr algn="l">
              <a:lnSpc>
                <a:spcPts val="5759"/>
              </a:lnSpc>
              <a:spcBef>
                <a:spcPct val="0"/>
              </a:spcBef>
            </a:pPr>
            <a:r>
              <a:rPr lang="en-US" b="true" sz="4800">
                <a:solidFill>
                  <a:srgbClr val="28323A"/>
                </a:solidFill>
                <a:latin typeface="Proxima Nova Bold"/>
                <a:ea typeface="Proxima Nova Bold"/>
                <a:cs typeface="Proxima Nova Bold"/>
                <a:sym typeface="Proxima Nova Bold"/>
              </a:rPr>
              <a:t>Protección de datos y cifrado</a:t>
            </a:r>
          </a:p>
        </p:txBody>
      </p:sp>
      <p:sp>
        <p:nvSpPr>
          <p:cNvPr name="TextBox 17" id="17"/>
          <p:cNvSpPr txBox="true"/>
          <p:nvPr/>
        </p:nvSpPr>
        <p:spPr>
          <a:xfrm rot="0">
            <a:off x="1028700" y="2673097"/>
            <a:ext cx="8761326" cy="1438275"/>
          </a:xfrm>
          <a:prstGeom prst="rect">
            <a:avLst/>
          </a:prstGeom>
        </p:spPr>
        <p:txBody>
          <a:bodyPr anchor="t" rtlCol="false" tIns="0" lIns="0" bIns="0" rIns="0">
            <a:spAutoFit/>
          </a:bodyPr>
          <a:lstStyle/>
          <a:p>
            <a:pPr algn="l">
              <a:lnSpc>
                <a:spcPts val="2880"/>
              </a:lnSpc>
              <a:spcBef>
                <a:spcPct val="0"/>
              </a:spcBef>
            </a:pPr>
            <a:r>
              <a:rPr lang="en-US" sz="2400">
                <a:solidFill>
                  <a:srgbClr val="28323A"/>
                </a:solidFill>
                <a:latin typeface="Proxima Nova"/>
                <a:ea typeface="Proxima Nova"/>
                <a:cs typeface="Proxima Nova"/>
                <a:sym typeface="Proxima Nova"/>
              </a:rPr>
              <a:t>Navixy emplea estándares de encriptación líderes en la industria para salvaguardar los datos en todas las etapas. Utilizamos claves de cifrado específicas de cada región para garantizar que los datos cumplen la normativa local.</a:t>
            </a:r>
          </a:p>
        </p:txBody>
      </p:sp>
      <p:grpSp>
        <p:nvGrpSpPr>
          <p:cNvPr name="Group 18" id="18"/>
          <p:cNvGrpSpPr/>
          <p:nvPr/>
        </p:nvGrpSpPr>
        <p:grpSpPr>
          <a:xfrm rot="0">
            <a:off x="1028660" y="4557915"/>
            <a:ext cx="7277578" cy="430993"/>
            <a:chOff x="0" y="0"/>
            <a:chExt cx="9703438" cy="574658"/>
          </a:xfrm>
        </p:grpSpPr>
        <p:sp>
          <p:nvSpPr>
            <p:cNvPr name="TextBox 19" id="19"/>
            <p:cNvSpPr txBox="true"/>
            <p:nvPr/>
          </p:nvSpPr>
          <p:spPr>
            <a:xfrm rot="0">
              <a:off x="742833" y="74604"/>
              <a:ext cx="8960605" cy="415925"/>
            </a:xfrm>
            <a:prstGeom prst="rect">
              <a:avLst/>
            </a:prstGeom>
          </p:spPr>
          <p:txBody>
            <a:bodyPr anchor="t" rtlCol="false" tIns="0" lIns="0" bIns="0" rIns="0">
              <a:spAutoFit/>
            </a:bodyPr>
            <a:lstStyle/>
            <a:p>
              <a:pPr algn="l">
                <a:lnSpc>
                  <a:spcPts val="2400"/>
                </a:lnSpc>
                <a:spcBef>
                  <a:spcPct val="0"/>
                </a:spcBef>
              </a:pPr>
              <a:r>
                <a:rPr lang="en-US" sz="2000">
                  <a:solidFill>
                    <a:srgbClr val="1090CF"/>
                  </a:solidFill>
                  <a:latin typeface="Proxima Nova"/>
                  <a:ea typeface="Proxima Nova"/>
                  <a:cs typeface="Proxima Nova"/>
                  <a:sym typeface="Proxima Nova"/>
                </a:rPr>
                <a:t>Estándares de cifrado líderes del sector (AES-256, TLS)</a:t>
              </a:r>
            </a:p>
          </p:txBody>
        </p:sp>
        <p:sp>
          <p:nvSpPr>
            <p:cNvPr name="Freeform 20" id="20"/>
            <p:cNvSpPr/>
            <p:nvPr/>
          </p:nvSpPr>
          <p:spPr>
            <a:xfrm flipH="false" flipV="false" rot="0">
              <a:off x="0" y="0"/>
              <a:ext cx="574658" cy="574658"/>
            </a:xfrm>
            <a:custGeom>
              <a:avLst/>
              <a:gdLst/>
              <a:ahLst/>
              <a:cxnLst/>
              <a:rect r="r" b="b" t="t" l="l"/>
              <a:pathLst>
                <a:path h="574658" w="574658">
                  <a:moveTo>
                    <a:pt x="0" y="0"/>
                  </a:moveTo>
                  <a:lnTo>
                    <a:pt x="574658" y="0"/>
                  </a:lnTo>
                  <a:lnTo>
                    <a:pt x="574658" y="574658"/>
                  </a:lnTo>
                  <a:lnTo>
                    <a:pt x="0" y="574658"/>
                  </a:lnTo>
                  <a:lnTo>
                    <a:pt x="0" y="0"/>
                  </a:lnTo>
                  <a:close/>
                </a:path>
              </a:pathLst>
            </a:custGeom>
            <a:blipFill>
              <a:blip r:embed="rId4"/>
              <a:stretch>
                <a:fillRect l="0" t="0" r="0" b="0"/>
              </a:stretch>
            </a:blipFill>
          </p:spPr>
        </p:sp>
      </p:grpSp>
      <p:grpSp>
        <p:nvGrpSpPr>
          <p:cNvPr name="Group 21" id="21"/>
          <p:cNvGrpSpPr/>
          <p:nvPr/>
        </p:nvGrpSpPr>
        <p:grpSpPr>
          <a:xfrm rot="0">
            <a:off x="1041366" y="1117646"/>
            <a:ext cx="1842385" cy="472945"/>
            <a:chOff x="0" y="0"/>
            <a:chExt cx="470700" cy="120830"/>
          </a:xfrm>
        </p:grpSpPr>
        <p:sp>
          <p:nvSpPr>
            <p:cNvPr name="Freeform 22" id="22"/>
            <p:cNvSpPr/>
            <p:nvPr/>
          </p:nvSpPr>
          <p:spPr>
            <a:xfrm flipH="false" flipV="false" rot="0">
              <a:off x="0" y="0"/>
              <a:ext cx="470700" cy="120830"/>
            </a:xfrm>
            <a:custGeom>
              <a:avLst/>
              <a:gdLst/>
              <a:ahLst/>
              <a:cxnLst/>
              <a:rect r="r" b="b" t="t" l="l"/>
              <a:pathLst>
                <a:path h="120830" w="470700">
                  <a:moveTo>
                    <a:pt x="42021" y="0"/>
                  </a:moveTo>
                  <a:lnTo>
                    <a:pt x="428679" y="0"/>
                  </a:lnTo>
                  <a:cubicBezTo>
                    <a:pt x="451887" y="0"/>
                    <a:pt x="470700" y="18814"/>
                    <a:pt x="470700" y="42021"/>
                  </a:cubicBezTo>
                  <a:lnTo>
                    <a:pt x="470700" y="78809"/>
                  </a:lnTo>
                  <a:cubicBezTo>
                    <a:pt x="470700" y="89954"/>
                    <a:pt x="466273" y="100642"/>
                    <a:pt x="458392" y="108522"/>
                  </a:cubicBezTo>
                  <a:cubicBezTo>
                    <a:pt x="450512" y="116403"/>
                    <a:pt x="439824" y="120830"/>
                    <a:pt x="428679" y="120830"/>
                  </a:cubicBezTo>
                  <a:lnTo>
                    <a:pt x="42021" y="120830"/>
                  </a:lnTo>
                  <a:cubicBezTo>
                    <a:pt x="18814" y="120830"/>
                    <a:pt x="0" y="102016"/>
                    <a:pt x="0" y="78809"/>
                  </a:cubicBezTo>
                  <a:lnTo>
                    <a:pt x="0" y="42021"/>
                  </a:lnTo>
                  <a:cubicBezTo>
                    <a:pt x="0" y="30876"/>
                    <a:pt x="4427" y="20188"/>
                    <a:pt x="12308" y="12308"/>
                  </a:cubicBezTo>
                  <a:cubicBezTo>
                    <a:pt x="20188" y="4427"/>
                    <a:pt x="30876" y="0"/>
                    <a:pt x="42021" y="0"/>
                  </a:cubicBezTo>
                  <a:close/>
                </a:path>
              </a:pathLst>
            </a:custGeom>
            <a:solidFill>
              <a:srgbClr val="CAE9FF"/>
            </a:solidFill>
          </p:spPr>
        </p:sp>
        <p:sp>
          <p:nvSpPr>
            <p:cNvPr name="TextBox 23" id="23"/>
            <p:cNvSpPr txBox="true"/>
            <p:nvPr/>
          </p:nvSpPr>
          <p:spPr>
            <a:xfrm>
              <a:off x="0" y="-28575"/>
              <a:ext cx="470700"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Seguridad</a:t>
              </a:r>
            </a:p>
          </p:txBody>
        </p:sp>
      </p:grpSp>
      <p:grpSp>
        <p:nvGrpSpPr>
          <p:cNvPr name="Group 24" id="24"/>
          <p:cNvGrpSpPr/>
          <p:nvPr/>
        </p:nvGrpSpPr>
        <p:grpSpPr>
          <a:xfrm rot="0">
            <a:off x="1028660" y="6674895"/>
            <a:ext cx="6971853" cy="609600"/>
            <a:chOff x="0" y="0"/>
            <a:chExt cx="9295804" cy="812800"/>
          </a:xfrm>
        </p:grpSpPr>
        <p:sp>
          <p:nvSpPr>
            <p:cNvPr name="TextBox 25" id="25"/>
            <p:cNvSpPr txBox="true"/>
            <p:nvPr/>
          </p:nvSpPr>
          <p:spPr>
            <a:xfrm rot="0">
              <a:off x="742833" y="-9525"/>
              <a:ext cx="8552971" cy="822325"/>
            </a:xfrm>
            <a:prstGeom prst="rect">
              <a:avLst/>
            </a:prstGeom>
          </p:spPr>
          <p:txBody>
            <a:bodyPr anchor="t" rtlCol="false" tIns="0" lIns="0" bIns="0" rIns="0">
              <a:spAutoFit/>
            </a:bodyPr>
            <a:lstStyle/>
            <a:p>
              <a:pPr algn="l">
                <a:lnSpc>
                  <a:spcPts val="2400"/>
                </a:lnSpc>
                <a:spcBef>
                  <a:spcPct val="0"/>
                </a:spcBef>
              </a:pPr>
              <a:r>
                <a:rPr lang="en-US" sz="2000">
                  <a:solidFill>
                    <a:srgbClr val="1090CF"/>
                  </a:solidFill>
                  <a:latin typeface="Proxima Nova"/>
                  <a:ea typeface="Proxima Nova"/>
                  <a:cs typeface="Proxima Nova"/>
                  <a:sym typeface="Proxima Nova"/>
                </a:rPr>
                <a:t>Supervisión y actualización continuas de los protocolos de seguridad</a:t>
              </a:r>
            </a:p>
          </p:txBody>
        </p:sp>
        <p:sp>
          <p:nvSpPr>
            <p:cNvPr name="Freeform 26" id="26"/>
            <p:cNvSpPr/>
            <p:nvPr/>
          </p:nvSpPr>
          <p:spPr>
            <a:xfrm flipH="false" flipV="false" rot="0">
              <a:off x="0" y="0"/>
              <a:ext cx="574658" cy="574658"/>
            </a:xfrm>
            <a:custGeom>
              <a:avLst/>
              <a:gdLst/>
              <a:ahLst/>
              <a:cxnLst/>
              <a:rect r="r" b="b" t="t" l="l"/>
              <a:pathLst>
                <a:path h="574658" w="574658">
                  <a:moveTo>
                    <a:pt x="0" y="0"/>
                  </a:moveTo>
                  <a:lnTo>
                    <a:pt x="574658" y="0"/>
                  </a:lnTo>
                  <a:lnTo>
                    <a:pt x="574658" y="574658"/>
                  </a:lnTo>
                  <a:lnTo>
                    <a:pt x="0" y="574658"/>
                  </a:lnTo>
                  <a:lnTo>
                    <a:pt x="0" y="0"/>
                  </a:lnTo>
                  <a:close/>
                </a:path>
              </a:pathLst>
            </a:custGeom>
            <a:blipFill>
              <a:blip r:embed="rId4"/>
              <a:stretch>
                <a:fillRect l="0" t="0" r="0" b="0"/>
              </a:stretch>
            </a:blipFill>
          </p:spPr>
        </p:sp>
      </p:grpSp>
    </p:spTree>
  </p:cSld>
  <p:clrMapOvr>
    <a:masterClrMapping/>
  </p:clrMapOvr>
  <p:transition spd="slow">
    <p:push dir="l"/>
  </p:transition>
</p:sld>
</file>

<file path=ppt/slides/slide2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28700" y="981075"/>
            <a:ext cx="1842385" cy="472945"/>
            <a:chOff x="0" y="0"/>
            <a:chExt cx="470700" cy="120830"/>
          </a:xfrm>
        </p:grpSpPr>
        <p:sp>
          <p:nvSpPr>
            <p:cNvPr name="Freeform 3" id="3"/>
            <p:cNvSpPr/>
            <p:nvPr/>
          </p:nvSpPr>
          <p:spPr>
            <a:xfrm flipH="false" flipV="false" rot="0">
              <a:off x="0" y="0"/>
              <a:ext cx="470700" cy="120830"/>
            </a:xfrm>
            <a:custGeom>
              <a:avLst/>
              <a:gdLst/>
              <a:ahLst/>
              <a:cxnLst/>
              <a:rect r="r" b="b" t="t" l="l"/>
              <a:pathLst>
                <a:path h="120830" w="470700">
                  <a:moveTo>
                    <a:pt x="42021" y="0"/>
                  </a:moveTo>
                  <a:lnTo>
                    <a:pt x="428679" y="0"/>
                  </a:lnTo>
                  <a:cubicBezTo>
                    <a:pt x="451887" y="0"/>
                    <a:pt x="470700" y="18814"/>
                    <a:pt x="470700" y="42021"/>
                  </a:cubicBezTo>
                  <a:lnTo>
                    <a:pt x="470700" y="78809"/>
                  </a:lnTo>
                  <a:cubicBezTo>
                    <a:pt x="470700" y="89954"/>
                    <a:pt x="466273" y="100642"/>
                    <a:pt x="458392" y="108522"/>
                  </a:cubicBezTo>
                  <a:cubicBezTo>
                    <a:pt x="450512" y="116403"/>
                    <a:pt x="439824" y="120830"/>
                    <a:pt x="428679" y="120830"/>
                  </a:cubicBezTo>
                  <a:lnTo>
                    <a:pt x="42021" y="120830"/>
                  </a:lnTo>
                  <a:cubicBezTo>
                    <a:pt x="18814" y="120830"/>
                    <a:pt x="0" y="102016"/>
                    <a:pt x="0" y="78809"/>
                  </a:cubicBezTo>
                  <a:lnTo>
                    <a:pt x="0" y="42021"/>
                  </a:lnTo>
                  <a:cubicBezTo>
                    <a:pt x="0" y="30876"/>
                    <a:pt x="4427" y="20188"/>
                    <a:pt x="12308" y="12308"/>
                  </a:cubicBezTo>
                  <a:cubicBezTo>
                    <a:pt x="20188" y="4427"/>
                    <a:pt x="30876" y="0"/>
                    <a:pt x="42021" y="0"/>
                  </a:cubicBezTo>
                  <a:close/>
                </a:path>
              </a:pathLst>
            </a:custGeom>
            <a:solidFill>
              <a:srgbClr val="CAE9FF"/>
            </a:solidFill>
          </p:spPr>
        </p:sp>
        <p:sp>
          <p:nvSpPr>
            <p:cNvPr name="TextBox 4" id="4"/>
            <p:cNvSpPr txBox="true"/>
            <p:nvPr/>
          </p:nvSpPr>
          <p:spPr>
            <a:xfrm>
              <a:off x="0" y="-28575"/>
              <a:ext cx="470700"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Security</a:t>
              </a:r>
            </a:p>
          </p:txBody>
        </p:sp>
      </p:grpSp>
      <p:sp>
        <p:nvSpPr>
          <p:cNvPr name="Freeform 5" id="5"/>
          <p:cNvSpPr/>
          <p:nvPr/>
        </p:nvSpPr>
        <p:spPr>
          <a:xfrm flipH="false" flipV="false" rot="0">
            <a:off x="9725" y="0"/>
            <a:ext cx="18288200" cy="10287000"/>
          </a:xfrm>
          <a:custGeom>
            <a:avLst/>
            <a:gdLst/>
            <a:ahLst/>
            <a:cxnLst/>
            <a:rect r="r" b="b" t="t" l="l"/>
            <a:pathLst>
              <a:path h="10287000" w="18288200">
                <a:moveTo>
                  <a:pt x="0" y="0"/>
                </a:moveTo>
                <a:lnTo>
                  <a:pt x="18288200" y="0"/>
                </a:lnTo>
                <a:lnTo>
                  <a:pt x="18288200" y="10287000"/>
                </a:lnTo>
                <a:lnTo>
                  <a:pt x="0" y="10287000"/>
                </a:lnTo>
                <a:lnTo>
                  <a:pt x="0" y="0"/>
                </a:lnTo>
                <a:close/>
              </a:path>
            </a:pathLst>
          </a:custGeom>
          <a:blipFill>
            <a:blip r:embed="rId2"/>
            <a:stretch>
              <a:fillRect l="0" t="0" r="-1221" b="-1222"/>
            </a:stretch>
          </a:blipFill>
        </p:spPr>
      </p:sp>
      <p:sp>
        <p:nvSpPr>
          <p:cNvPr name="TextBox 6" id="6"/>
          <p:cNvSpPr txBox="true"/>
          <p:nvPr/>
        </p:nvSpPr>
        <p:spPr>
          <a:xfrm rot="0">
            <a:off x="1028700" y="1744315"/>
            <a:ext cx="7934165" cy="1438275"/>
          </a:xfrm>
          <a:prstGeom prst="rect">
            <a:avLst/>
          </a:prstGeom>
        </p:spPr>
        <p:txBody>
          <a:bodyPr anchor="t" rtlCol="false" tIns="0" lIns="0" bIns="0" rIns="0">
            <a:spAutoFit/>
          </a:bodyPr>
          <a:lstStyle/>
          <a:p>
            <a:pPr algn="l">
              <a:lnSpc>
                <a:spcPts val="5759"/>
              </a:lnSpc>
            </a:pPr>
            <a:r>
              <a:rPr lang="en-US" sz="4800" b="true">
                <a:solidFill>
                  <a:srgbClr val="28323A"/>
                </a:solidFill>
                <a:latin typeface="Proxima Nova Bold"/>
                <a:ea typeface="Proxima Nova Bold"/>
                <a:cs typeface="Proxima Nova Bold"/>
                <a:sym typeface="Proxima Nova Bold"/>
              </a:rPr>
              <a:t>Control de acceso </a:t>
            </a:r>
          </a:p>
          <a:p>
            <a:pPr algn="l">
              <a:lnSpc>
                <a:spcPts val="5759"/>
              </a:lnSpc>
              <a:spcBef>
                <a:spcPct val="0"/>
              </a:spcBef>
            </a:pPr>
            <a:r>
              <a:rPr lang="en-US" b="true" sz="4800">
                <a:solidFill>
                  <a:srgbClr val="28323A"/>
                </a:solidFill>
                <a:latin typeface="Proxima Nova Bold"/>
                <a:ea typeface="Proxima Nova Bold"/>
                <a:cs typeface="Proxima Nova Bold"/>
                <a:sym typeface="Proxima Nova Bold"/>
              </a:rPr>
              <a:t>y</a:t>
            </a:r>
            <a:r>
              <a:rPr lang="en-US" b="true" sz="4800">
                <a:solidFill>
                  <a:srgbClr val="28323A"/>
                </a:solidFill>
                <a:latin typeface="Proxima Nova Bold"/>
                <a:ea typeface="Proxima Nova Bold"/>
                <a:cs typeface="Proxima Nova Bold"/>
                <a:sym typeface="Proxima Nova Bold"/>
              </a:rPr>
              <a:t> autenticación</a:t>
            </a:r>
          </a:p>
        </p:txBody>
      </p:sp>
      <p:sp>
        <p:nvSpPr>
          <p:cNvPr name="TextBox 7" id="7"/>
          <p:cNvSpPr txBox="true"/>
          <p:nvPr/>
        </p:nvSpPr>
        <p:spPr>
          <a:xfrm rot="0">
            <a:off x="1028700" y="3354945"/>
            <a:ext cx="7934165" cy="1076325"/>
          </a:xfrm>
          <a:prstGeom prst="rect">
            <a:avLst/>
          </a:prstGeom>
        </p:spPr>
        <p:txBody>
          <a:bodyPr anchor="t" rtlCol="false" tIns="0" lIns="0" bIns="0" rIns="0">
            <a:spAutoFit/>
          </a:bodyPr>
          <a:lstStyle/>
          <a:p>
            <a:pPr algn="l">
              <a:lnSpc>
                <a:spcPts val="2880"/>
              </a:lnSpc>
              <a:spcBef>
                <a:spcPct val="0"/>
              </a:spcBef>
            </a:pPr>
            <a:r>
              <a:rPr lang="en-US" sz="2400">
                <a:solidFill>
                  <a:srgbClr val="28323A"/>
                </a:solidFill>
                <a:latin typeface="Proxima Nova"/>
                <a:ea typeface="Proxima Nova"/>
                <a:cs typeface="Proxima Nova"/>
                <a:sym typeface="Proxima Nova"/>
              </a:rPr>
              <a:t>Navixy aplica un enfoque multicapa al control de acceso, diseñado para minimizar el riesgo de acceso no autorizado a sistemas y datos sensibles:</a:t>
            </a:r>
          </a:p>
        </p:txBody>
      </p:sp>
      <p:sp>
        <p:nvSpPr>
          <p:cNvPr name="TextBox 8" id="8"/>
          <p:cNvSpPr txBox="true"/>
          <p:nvPr/>
        </p:nvSpPr>
        <p:spPr>
          <a:xfrm rot="0">
            <a:off x="1611674" y="5758693"/>
            <a:ext cx="7351191" cy="314325"/>
          </a:xfrm>
          <a:prstGeom prst="rect">
            <a:avLst/>
          </a:prstGeom>
        </p:spPr>
        <p:txBody>
          <a:bodyPr anchor="t" rtlCol="false" tIns="0" lIns="0" bIns="0" rIns="0">
            <a:spAutoFit/>
          </a:bodyPr>
          <a:lstStyle/>
          <a:p>
            <a:pPr algn="l">
              <a:lnSpc>
                <a:spcPts val="2400"/>
              </a:lnSpc>
              <a:spcBef>
                <a:spcPct val="0"/>
              </a:spcBef>
            </a:pPr>
            <a:r>
              <a:rPr lang="en-US" sz="2000">
                <a:solidFill>
                  <a:srgbClr val="1090CF"/>
                </a:solidFill>
                <a:latin typeface="Proxima Nova"/>
                <a:ea typeface="Proxima Nova"/>
                <a:cs typeface="Proxima Nova"/>
                <a:sym typeface="Proxima Nova"/>
              </a:rPr>
              <a:t>Autenticación multicapa con autenticación de dos factores (2FA)</a:t>
            </a:r>
          </a:p>
        </p:txBody>
      </p:sp>
      <p:sp>
        <p:nvSpPr>
          <p:cNvPr name="Freeform 9" id="9"/>
          <p:cNvSpPr/>
          <p:nvPr/>
        </p:nvSpPr>
        <p:spPr>
          <a:xfrm flipH="false" flipV="false" rot="0">
            <a:off x="1034993" y="5711068"/>
            <a:ext cx="430993" cy="430993"/>
          </a:xfrm>
          <a:custGeom>
            <a:avLst/>
            <a:gdLst/>
            <a:ahLst/>
            <a:cxnLst/>
            <a:rect r="r" b="b" t="t" l="l"/>
            <a:pathLst>
              <a:path h="430993" w="430993">
                <a:moveTo>
                  <a:pt x="0" y="0"/>
                </a:moveTo>
                <a:lnTo>
                  <a:pt x="430993" y="0"/>
                </a:lnTo>
                <a:lnTo>
                  <a:pt x="430993" y="430994"/>
                </a:lnTo>
                <a:lnTo>
                  <a:pt x="0" y="430994"/>
                </a:lnTo>
                <a:lnTo>
                  <a:pt x="0" y="0"/>
                </a:lnTo>
                <a:close/>
              </a:path>
            </a:pathLst>
          </a:custGeom>
          <a:blipFill>
            <a:blip r:embed="rId3"/>
            <a:stretch>
              <a:fillRect l="0" t="0" r="0" b="0"/>
            </a:stretch>
          </a:blipFill>
        </p:spPr>
      </p:sp>
      <p:sp>
        <p:nvSpPr>
          <p:cNvPr name="Freeform 10" id="10"/>
          <p:cNvSpPr/>
          <p:nvPr/>
        </p:nvSpPr>
        <p:spPr>
          <a:xfrm flipH="false" flipV="false" rot="0">
            <a:off x="9668693" y="1861553"/>
            <a:ext cx="8206911" cy="6781693"/>
          </a:xfrm>
          <a:custGeom>
            <a:avLst/>
            <a:gdLst/>
            <a:ahLst/>
            <a:cxnLst/>
            <a:rect r="r" b="b" t="t" l="l"/>
            <a:pathLst>
              <a:path h="6781693" w="8206911">
                <a:moveTo>
                  <a:pt x="0" y="0"/>
                </a:moveTo>
                <a:lnTo>
                  <a:pt x="8206910" y="0"/>
                </a:lnTo>
                <a:lnTo>
                  <a:pt x="8206910" y="6781692"/>
                </a:lnTo>
                <a:lnTo>
                  <a:pt x="0" y="6781692"/>
                </a:lnTo>
                <a:lnTo>
                  <a:pt x="0" y="0"/>
                </a:lnTo>
                <a:close/>
              </a:path>
            </a:pathLst>
          </a:custGeom>
          <a:blipFill>
            <a:blip r:embed="rId4"/>
            <a:stretch>
              <a:fillRect l="0" t="0" r="-10" b="0"/>
            </a:stretch>
          </a:blipFill>
        </p:spPr>
      </p:sp>
      <p:pic>
        <p:nvPicPr>
          <p:cNvPr name="Picture 11" id="11">
            <a:hlinkClick action="ppaction://media"/>
          </p:cNvPr>
          <p:cNvPicPr>
            <a:picLocks noChangeAspect="true"/>
          </p:cNvPicPr>
          <p:nvPr>
            <a:videoFile r:link="rId6"/>
            <p:extLst>
              <p:ext uri="{DAA4B4D4-6D71-4841-9C94-3DE7FCFB9230}">
                <p14:media xmlns:p14="http://schemas.microsoft.com/office/powerpoint/2010/main" r:embed="rId7"/>
              </p:ext>
            </p:extLst>
          </p:nvPr>
        </p:nvPicPr>
        <p:blipFill>
          <a:blip r:embed="rId5"/>
          <a:srcRect l="0" t="0" r="0" b="2406"/>
          <a:stretch>
            <a:fillRect/>
          </a:stretch>
        </p:blipFill>
        <p:spPr>
          <a:xfrm flipH="false" flipV="false" rot="0">
            <a:off x="9953381" y="2127721"/>
            <a:ext cx="7612346" cy="4645959"/>
          </a:xfrm>
          <a:prstGeom prst="rect">
            <a:avLst/>
          </a:prstGeom>
        </p:spPr>
      </p:pic>
      <p:grpSp>
        <p:nvGrpSpPr>
          <p:cNvPr name="Group 12" id="12"/>
          <p:cNvGrpSpPr/>
          <p:nvPr/>
        </p:nvGrpSpPr>
        <p:grpSpPr>
          <a:xfrm rot="0">
            <a:off x="200" y="9712389"/>
            <a:ext cx="18288000" cy="574611"/>
            <a:chOff x="0" y="0"/>
            <a:chExt cx="24384000" cy="766148"/>
          </a:xfrm>
        </p:grpSpPr>
        <p:grpSp>
          <p:nvGrpSpPr>
            <p:cNvPr name="Group 13" id="13"/>
            <p:cNvGrpSpPr/>
            <p:nvPr/>
          </p:nvGrpSpPr>
          <p:grpSpPr>
            <a:xfrm rot="0">
              <a:off x="0" y="0"/>
              <a:ext cx="24384000" cy="766148"/>
              <a:chOff x="0" y="0"/>
              <a:chExt cx="24384000" cy="766148"/>
            </a:xfrm>
          </p:grpSpPr>
          <p:sp>
            <p:nvSpPr>
              <p:cNvPr name="Freeform 14" id="14"/>
              <p:cNvSpPr/>
              <p:nvPr/>
            </p:nvSpPr>
            <p:spPr>
              <a:xfrm flipH="false" flipV="false" rot="0">
                <a:off x="0" y="0"/>
                <a:ext cx="24384000" cy="766099"/>
              </a:xfrm>
              <a:custGeom>
                <a:avLst/>
                <a:gdLst/>
                <a:ahLst/>
                <a:cxnLst/>
                <a:rect r="r" b="b" t="t" l="l"/>
                <a:pathLst>
                  <a:path h="766099" w="24384000">
                    <a:moveTo>
                      <a:pt x="0" y="0"/>
                    </a:moveTo>
                    <a:lnTo>
                      <a:pt x="24384000" y="0"/>
                    </a:lnTo>
                    <a:lnTo>
                      <a:pt x="24384000" y="766099"/>
                    </a:lnTo>
                    <a:lnTo>
                      <a:pt x="0" y="766099"/>
                    </a:lnTo>
                    <a:close/>
                  </a:path>
                </a:pathLst>
              </a:custGeom>
              <a:solidFill>
                <a:srgbClr val="1D96DB"/>
              </a:solidFill>
            </p:spPr>
          </p:sp>
        </p:grpSp>
        <p:sp>
          <p:nvSpPr>
            <p:cNvPr name="Freeform 15" id="15"/>
            <p:cNvSpPr/>
            <p:nvPr/>
          </p:nvSpPr>
          <p:spPr>
            <a:xfrm flipH="false" flipV="false" rot="0">
              <a:off x="22199679" y="209408"/>
              <a:ext cx="1618927" cy="347333"/>
            </a:xfrm>
            <a:custGeom>
              <a:avLst/>
              <a:gdLst/>
              <a:ahLst/>
              <a:cxnLst/>
              <a:rect r="r" b="b" t="t" l="l"/>
              <a:pathLst>
                <a:path h="347333" w="1618927">
                  <a:moveTo>
                    <a:pt x="0" y="0"/>
                  </a:moveTo>
                  <a:lnTo>
                    <a:pt x="1618926" y="0"/>
                  </a:lnTo>
                  <a:lnTo>
                    <a:pt x="1618926" y="347333"/>
                  </a:lnTo>
                  <a:lnTo>
                    <a:pt x="0" y="347333"/>
                  </a:lnTo>
                  <a:lnTo>
                    <a:pt x="0" y="0"/>
                  </a:lnTo>
                  <a:close/>
                </a:path>
              </a:pathLst>
            </a:custGeom>
            <a:blipFill>
              <a:blip r:embed="rId8">
                <a:alphaModFix amt="70000"/>
                <a:extLst>
                  <a:ext uri="{96DAC541-7B7A-43D3-8B79-37D633B846F1}">
                    <asvg:svgBlip xmlns:asvg="http://schemas.microsoft.com/office/drawing/2016/SVG/main" r:embed="rId9"/>
                  </a:ext>
                </a:extLst>
              </a:blip>
              <a:stretch>
                <a:fillRect l="0" t="0" r="0" b="0"/>
              </a:stretch>
            </a:blipFill>
          </p:spPr>
        </p:sp>
      </p:grpSp>
      <p:sp>
        <p:nvSpPr>
          <p:cNvPr name="TextBox 16" id="16"/>
          <p:cNvSpPr txBox="true"/>
          <p:nvPr/>
        </p:nvSpPr>
        <p:spPr>
          <a:xfrm rot="0">
            <a:off x="1606503" y="4806193"/>
            <a:ext cx="6310694" cy="619125"/>
          </a:xfrm>
          <a:prstGeom prst="rect">
            <a:avLst/>
          </a:prstGeom>
        </p:spPr>
        <p:txBody>
          <a:bodyPr anchor="t" rtlCol="false" tIns="0" lIns="0" bIns="0" rIns="0">
            <a:spAutoFit/>
          </a:bodyPr>
          <a:lstStyle/>
          <a:p>
            <a:pPr algn="l">
              <a:lnSpc>
                <a:spcPts val="2400"/>
              </a:lnSpc>
              <a:spcBef>
                <a:spcPct val="0"/>
              </a:spcBef>
            </a:pPr>
            <a:r>
              <a:rPr lang="en-US" sz="2000">
                <a:solidFill>
                  <a:srgbClr val="1090CF"/>
                </a:solidFill>
                <a:latin typeface="Proxima Nova"/>
                <a:ea typeface="Proxima Nova"/>
                <a:cs typeface="Proxima Nova"/>
                <a:sym typeface="Proxima Nova"/>
              </a:rPr>
              <a:t>Control de acceso basado en roles (RBAC) para limitar los permisos de usuario</a:t>
            </a:r>
          </a:p>
        </p:txBody>
      </p:sp>
      <p:sp>
        <p:nvSpPr>
          <p:cNvPr name="Freeform 17" id="17"/>
          <p:cNvSpPr/>
          <p:nvPr/>
        </p:nvSpPr>
        <p:spPr>
          <a:xfrm flipH="false" flipV="false" rot="0">
            <a:off x="1034993" y="4815718"/>
            <a:ext cx="430993" cy="430993"/>
          </a:xfrm>
          <a:custGeom>
            <a:avLst/>
            <a:gdLst/>
            <a:ahLst/>
            <a:cxnLst/>
            <a:rect r="r" b="b" t="t" l="l"/>
            <a:pathLst>
              <a:path h="430993" w="430993">
                <a:moveTo>
                  <a:pt x="0" y="0"/>
                </a:moveTo>
                <a:lnTo>
                  <a:pt x="430993" y="0"/>
                </a:lnTo>
                <a:lnTo>
                  <a:pt x="430993" y="430994"/>
                </a:lnTo>
                <a:lnTo>
                  <a:pt x="0" y="430994"/>
                </a:lnTo>
                <a:lnTo>
                  <a:pt x="0" y="0"/>
                </a:lnTo>
                <a:close/>
              </a:path>
            </a:pathLst>
          </a:custGeom>
          <a:blipFill>
            <a:blip r:embed="rId3"/>
            <a:stretch>
              <a:fillRect l="0" t="0" r="0" b="0"/>
            </a:stretch>
          </a:blipFill>
        </p:spPr>
      </p:sp>
      <p:grpSp>
        <p:nvGrpSpPr>
          <p:cNvPr name="Group 18" id="18"/>
          <p:cNvGrpSpPr/>
          <p:nvPr/>
        </p:nvGrpSpPr>
        <p:grpSpPr>
          <a:xfrm rot="0">
            <a:off x="1044518" y="1117646"/>
            <a:ext cx="1842385" cy="472945"/>
            <a:chOff x="0" y="0"/>
            <a:chExt cx="470700" cy="120830"/>
          </a:xfrm>
        </p:grpSpPr>
        <p:sp>
          <p:nvSpPr>
            <p:cNvPr name="Freeform 19" id="19"/>
            <p:cNvSpPr/>
            <p:nvPr/>
          </p:nvSpPr>
          <p:spPr>
            <a:xfrm flipH="false" flipV="false" rot="0">
              <a:off x="0" y="0"/>
              <a:ext cx="470700" cy="120830"/>
            </a:xfrm>
            <a:custGeom>
              <a:avLst/>
              <a:gdLst/>
              <a:ahLst/>
              <a:cxnLst/>
              <a:rect r="r" b="b" t="t" l="l"/>
              <a:pathLst>
                <a:path h="120830" w="470700">
                  <a:moveTo>
                    <a:pt x="42021" y="0"/>
                  </a:moveTo>
                  <a:lnTo>
                    <a:pt x="428679" y="0"/>
                  </a:lnTo>
                  <a:cubicBezTo>
                    <a:pt x="451887" y="0"/>
                    <a:pt x="470700" y="18814"/>
                    <a:pt x="470700" y="42021"/>
                  </a:cubicBezTo>
                  <a:lnTo>
                    <a:pt x="470700" y="78809"/>
                  </a:lnTo>
                  <a:cubicBezTo>
                    <a:pt x="470700" y="89954"/>
                    <a:pt x="466273" y="100642"/>
                    <a:pt x="458392" y="108522"/>
                  </a:cubicBezTo>
                  <a:cubicBezTo>
                    <a:pt x="450512" y="116403"/>
                    <a:pt x="439824" y="120830"/>
                    <a:pt x="428679" y="120830"/>
                  </a:cubicBezTo>
                  <a:lnTo>
                    <a:pt x="42021" y="120830"/>
                  </a:lnTo>
                  <a:cubicBezTo>
                    <a:pt x="18814" y="120830"/>
                    <a:pt x="0" y="102016"/>
                    <a:pt x="0" y="78809"/>
                  </a:cubicBezTo>
                  <a:lnTo>
                    <a:pt x="0" y="42021"/>
                  </a:lnTo>
                  <a:cubicBezTo>
                    <a:pt x="0" y="30876"/>
                    <a:pt x="4427" y="20188"/>
                    <a:pt x="12308" y="12308"/>
                  </a:cubicBezTo>
                  <a:cubicBezTo>
                    <a:pt x="20188" y="4427"/>
                    <a:pt x="30876" y="0"/>
                    <a:pt x="42021" y="0"/>
                  </a:cubicBezTo>
                  <a:close/>
                </a:path>
              </a:pathLst>
            </a:custGeom>
            <a:solidFill>
              <a:srgbClr val="CAE9FF"/>
            </a:solidFill>
          </p:spPr>
        </p:sp>
        <p:sp>
          <p:nvSpPr>
            <p:cNvPr name="TextBox 20" id="20"/>
            <p:cNvSpPr txBox="true"/>
            <p:nvPr/>
          </p:nvSpPr>
          <p:spPr>
            <a:xfrm>
              <a:off x="0" y="-28575"/>
              <a:ext cx="470700"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Seguridad</a:t>
              </a:r>
            </a:p>
          </p:txBody>
        </p:sp>
      </p:grpSp>
    </p:spTree>
  </p:cSld>
  <p:clrMapOvr>
    <a:masterClrMapping/>
  </p:clrMapOvr>
  <p:transition spd="slow">
    <p:push dir="l"/>
  </p:transition>
  <p:timing>
    <p:tnLst>
      <p:par>
        <p:cTn dur="indefinite" restart="never" nodeType="tmRoot">
          <p:childTnLst>
            <p:video>
              <p:cMediaNode vol="0">
                <p:cTn fill="hold" display="false">
                  <p:stCondLst>
                    <p:cond delay="indefinite"/>
                  </p:stCondLst>
                </p:cTn>
                <p:tgtEl>
                  <p:spTgt spid="11"/>
                </p:tgtEl>
              </p:cMediaNode>
            </p:video>
          </p:childTnLst>
        </p:cTn>
      </p:par>
    </p:tnLst>
  </p:timing>
</p:sld>
</file>

<file path=ppt/slides/slide2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28700" y="1117646"/>
            <a:ext cx="1842385" cy="472945"/>
            <a:chOff x="0" y="0"/>
            <a:chExt cx="470700" cy="120830"/>
          </a:xfrm>
        </p:grpSpPr>
        <p:sp>
          <p:nvSpPr>
            <p:cNvPr name="Freeform 3" id="3"/>
            <p:cNvSpPr/>
            <p:nvPr/>
          </p:nvSpPr>
          <p:spPr>
            <a:xfrm flipH="false" flipV="false" rot="0">
              <a:off x="0" y="0"/>
              <a:ext cx="470700" cy="120830"/>
            </a:xfrm>
            <a:custGeom>
              <a:avLst/>
              <a:gdLst/>
              <a:ahLst/>
              <a:cxnLst/>
              <a:rect r="r" b="b" t="t" l="l"/>
              <a:pathLst>
                <a:path h="120830" w="470700">
                  <a:moveTo>
                    <a:pt x="42021" y="0"/>
                  </a:moveTo>
                  <a:lnTo>
                    <a:pt x="428679" y="0"/>
                  </a:lnTo>
                  <a:cubicBezTo>
                    <a:pt x="451887" y="0"/>
                    <a:pt x="470700" y="18814"/>
                    <a:pt x="470700" y="42021"/>
                  </a:cubicBezTo>
                  <a:lnTo>
                    <a:pt x="470700" y="78809"/>
                  </a:lnTo>
                  <a:cubicBezTo>
                    <a:pt x="470700" y="89954"/>
                    <a:pt x="466273" y="100642"/>
                    <a:pt x="458392" y="108522"/>
                  </a:cubicBezTo>
                  <a:cubicBezTo>
                    <a:pt x="450512" y="116403"/>
                    <a:pt x="439824" y="120830"/>
                    <a:pt x="428679" y="120830"/>
                  </a:cubicBezTo>
                  <a:lnTo>
                    <a:pt x="42021" y="120830"/>
                  </a:lnTo>
                  <a:cubicBezTo>
                    <a:pt x="18814" y="120830"/>
                    <a:pt x="0" y="102016"/>
                    <a:pt x="0" y="78809"/>
                  </a:cubicBezTo>
                  <a:lnTo>
                    <a:pt x="0" y="42021"/>
                  </a:lnTo>
                  <a:cubicBezTo>
                    <a:pt x="0" y="30876"/>
                    <a:pt x="4427" y="20188"/>
                    <a:pt x="12308" y="12308"/>
                  </a:cubicBezTo>
                  <a:cubicBezTo>
                    <a:pt x="20188" y="4427"/>
                    <a:pt x="30876" y="0"/>
                    <a:pt x="42021" y="0"/>
                  </a:cubicBezTo>
                  <a:close/>
                </a:path>
              </a:pathLst>
            </a:custGeom>
            <a:solidFill>
              <a:srgbClr val="CAE9FF"/>
            </a:solidFill>
          </p:spPr>
        </p:sp>
        <p:sp>
          <p:nvSpPr>
            <p:cNvPr name="TextBox 4" id="4"/>
            <p:cNvSpPr txBox="true"/>
            <p:nvPr/>
          </p:nvSpPr>
          <p:spPr>
            <a:xfrm>
              <a:off x="0" y="-28575"/>
              <a:ext cx="470700"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Security</a:t>
              </a:r>
            </a:p>
          </p:txBody>
        </p:sp>
      </p:grpSp>
      <p:grpSp>
        <p:nvGrpSpPr>
          <p:cNvPr name="Group 5" id="5"/>
          <p:cNvGrpSpPr/>
          <p:nvPr/>
        </p:nvGrpSpPr>
        <p:grpSpPr>
          <a:xfrm rot="0">
            <a:off x="990600" y="5412345"/>
            <a:ext cx="6561805" cy="430993"/>
            <a:chOff x="0" y="0"/>
            <a:chExt cx="8749074" cy="574658"/>
          </a:xfrm>
        </p:grpSpPr>
        <p:sp>
          <p:nvSpPr>
            <p:cNvPr name="TextBox 6" id="6"/>
            <p:cNvSpPr txBox="true"/>
            <p:nvPr/>
          </p:nvSpPr>
          <p:spPr>
            <a:xfrm rot="0">
              <a:off x="670909" y="65079"/>
              <a:ext cx="8078164" cy="425450"/>
            </a:xfrm>
            <a:prstGeom prst="rect">
              <a:avLst/>
            </a:prstGeom>
          </p:spPr>
          <p:txBody>
            <a:bodyPr anchor="t" rtlCol="false" tIns="0" lIns="0" bIns="0" rIns="0">
              <a:spAutoFit/>
            </a:bodyPr>
            <a:lstStyle/>
            <a:p>
              <a:pPr algn="l">
                <a:lnSpc>
                  <a:spcPts val="2400"/>
                </a:lnSpc>
                <a:spcBef>
                  <a:spcPct val="0"/>
                </a:spcBef>
              </a:pPr>
              <a:r>
                <a:rPr lang="en-US" sz="2000">
                  <a:solidFill>
                    <a:srgbClr val="1090CF"/>
                  </a:solidFill>
                  <a:latin typeface="Roboto"/>
                  <a:ea typeface="Roboto"/>
                  <a:cs typeface="Roboto"/>
                  <a:sym typeface="Roboto"/>
                </a:rPr>
                <a:t>Continuous security event logging and monitoring</a:t>
              </a:r>
            </a:p>
          </p:txBody>
        </p:sp>
        <p:sp>
          <p:nvSpPr>
            <p:cNvPr name="Freeform 7" id="7"/>
            <p:cNvSpPr/>
            <p:nvPr/>
          </p:nvSpPr>
          <p:spPr>
            <a:xfrm flipH="false" flipV="false" rot="0">
              <a:off x="0" y="0"/>
              <a:ext cx="574658" cy="574658"/>
            </a:xfrm>
            <a:custGeom>
              <a:avLst/>
              <a:gdLst/>
              <a:ahLst/>
              <a:cxnLst/>
              <a:rect r="r" b="b" t="t" l="l"/>
              <a:pathLst>
                <a:path h="574658" w="574658">
                  <a:moveTo>
                    <a:pt x="0" y="0"/>
                  </a:moveTo>
                  <a:lnTo>
                    <a:pt x="574658" y="0"/>
                  </a:lnTo>
                  <a:lnTo>
                    <a:pt x="574658" y="574658"/>
                  </a:lnTo>
                  <a:lnTo>
                    <a:pt x="0" y="574658"/>
                  </a:lnTo>
                  <a:lnTo>
                    <a:pt x="0" y="0"/>
                  </a:lnTo>
                  <a:close/>
                </a:path>
              </a:pathLst>
            </a:custGeom>
            <a:blipFill>
              <a:blip r:embed="rId2"/>
              <a:stretch>
                <a:fillRect l="0" t="0" r="0" b="0"/>
              </a:stretch>
            </a:blipFill>
          </p:spPr>
        </p:sp>
      </p:grpSp>
      <p:sp>
        <p:nvSpPr>
          <p:cNvPr name="Freeform 8" id="8"/>
          <p:cNvSpPr/>
          <p:nvPr/>
        </p:nvSpPr>
        <p:spPr>
          <a:xfrm flipH="false" flipV="false" rot="0">
            <a:off x="200" y="0"/>
            <a:ext cx="18288200" cy="10287000"/>
          </a:xfrm>
          <a:custGeom>
            <a:avLst/>
            <a:gdLst/>
            <a:ahLst/>
            <a:cxnLst/>
            <a:rect r="r" b="b" t="t" l="l"/>
            <a:pathLst>
              <a:path h="10287000" w="18288200">
                <a:moveTo>
                  <a:pt x="0" y="0"/>
                </a:moveTo>
                <a:lnTo>
                  <a:pt x="18288200" y="0"/>
                </a:lnTo>
                <a:lnTo>
                  <a:pt x="18288200" y="10287000"/>
                </a:lnTo>
                <a:lnTo>
                  <a:pt x="0" y="10287000"/>
                </a:lnTo>
                <a:lnTo>
                  <a:pt x="0" y="0"/>
                </a:lnTo>
                <a:close/>
              </a:path>
            </a:pathLst>
          </a:custGeom>
          <a:blipFill>
            <a:blip r:embed="rId3"/>
            <a:stretch>
              <a:fillRect l="0" t="0" r="-1221" b="-1222"/>
            </a:stretch>
          </a:blipFill>
        </p:spPr>
      </p:sp>
      <p:sp>
        <p:nvSpPr>
          <p:cNvPr name="Freeform 9" id="9"/>
          <p:cNvSpPr/>
          <p:nvPr/>
        </p:nvSpPr>
        <p:spPr>
          <a:xfrm flipH="false" flipV="false" rot="0">
            <a:off x="6178230" y="562377"/>
            <a:ext cx="12511015" cy="7928856"/>
          </a:xfrm>
          <a:custGeom>
            <a:avLst/>
            <a:gdLst/>
            <a:ahLst/>
            <a:cxnLst/>
            <a:rect r="r" b="b" t="t" l="l"/>
            <a:pathLst>
              <a:path h="7928856" w="12511015">
                <a:moveTo>
                  <a:pt x="0" y="0"/>
                </a:moveTo>
                <a:lnTo>
                  <a:pt x="12511015" y="0"/>
                </a:lnTo>
                <a:lnTo>
                  <a:pt x="12511015" y="7928856"/>
                </a:lnTo>
                <a:lnTo>
                  <a:pt x="0" y="7928856"/>
                </a:lnTo>
                <a:lnTo>
                  <a:pt x="0" y="0"/>
                </a:lnTo>
                <a:close/>
              </a:path>
            </a:pathLst>
          </a:custGeom>
          <a:blipFill>
            <a:blip r:embed="rId4"/>
            <a:stretch>
              <a:fillRect l="0" t="0" r="0" b="0"/>
            </a:stretch>
          </a:blipFill>
        </p:spPr>
      </p:sp>
      <p:grpSp>
        <p:nvGrpSpPr>
          <p:cNvPr name="Group 10" id="10"/>
          <p:cNvGrpSpPr/>
          <p:nvPr/>
        </p:nvGrpSpPr>
        <p:grpSpPr>
          <a:xfrm rot="0">
            <a:off x="990600" y="5627842"/>
            <a:ext cx="6677662" cy="609600"/>
            <a:chOff x="0" y="0"/>
            <a:chExt cx="8903550" cy="812800"/>
          </a:xfrm>
        </p:grpSpPr>
        <p:sp>
          <p:nvSpPr>
            <p:cNvPr name="TextBox 11" id="11"/>
            <p:cNvSpPr txBox="true"/>
            <p:nvPr/>
          </p:nvSpPr>
          <p:spPr>
            <a:xfrm rot="0">
              <a:off x="825385" y="-9525"/>
              <a:ext cx="8078164" cy="822325"/>
            </a:xfrm>
            <a:prstGeom prst="rect">
              <a:avLst/>
            </a:prstGeom>
          </p:spPr>
          <p:txBody>
            <a:bodyPr anchor="t" rtlCol="false" tIns="0" lIns="0" bIns="0" rIns="0">
              <a:spAutoFit/>
            </a:bodyPr>
            <a:lstStyle/>
            <a:p>
              <a:pPr algn="l">
                <a:lnSpc>
                  <a:spcPts val="2400"/>
                </a:lnSpc>
              </a:pPr>
              <a:r>
                <a:rPr lang="en-US" sz="2000">
                  <a:solidFill>
                    <a:srgbClr val="1090CF"/>
                  </a:solidFill>
                  <a:latin typeface="Proxima Nova"/>
                  <a:ea typeface="Proxima Nova"/>
                  <a:cs typeface="Proxima Nova"/>
                  <a:sym typeface="Proxima Nova"/>
                </a:rPr>
                <a:t>Registro y supervisión continuos de los eventos </a:t>
              </a:r>
            </a:p>
            <a:p>
              <a:pPr algn="l">
                <a:lnSpc>
                  <a:spcPts val="2400"/>
                </a:lnSpc>
                <a:spcBef>
                  <a:spcPct val="0"/>
                </a:spcBef>
              </a:pPr>
              <a:r>
                <a:rPr lang="en-US" sz="2000">
                  <a:solidFill>
                    <a:srgbClr val="1090CF"/>
                  </a:solidFill>
                  <a:latin typeface="Proxima Nova"/>
                  <a:ea typeface="Proxima Nova"/>
                  <a:cs typeface="Proxima Nova"/>
                  <a:sym typeface="Proxima Nova"/>
                </a:rPr>
                <a:t>de seguridad</a:t>
              </a:r>
            </a:p>
          </p:txBody>
        </p:sp>
        <p:sp>
          <p:nvSpPr>
            <p:cNvPr name="Freeform 12" id="12"/>
            <p:cNvSpPr/>
            <p:nvPr/>
          </p:nvSpPr>
          <p:spPr>
            <a:xfrm flipH="false" flipV="false" rot="0">
              <a:off x="0" y="0"/>
              <a:ext cx="574658" cy="574658"/>
            </a:xfrm>
            <a:custGeom>
              <a:avLst/>
              <a:gdLst/>
              <a:ahLst/>
              <a:cxnLst/>
              <a:rect r="r" b="b" t="t" l="l"/>
              <a:pathLst>
                <a:path h="574658" w="574658">
                  <a:moveTo>
                    <a:pt x="0" y="0"/>
                  </a:moveTo>
                  <a:lnTo>
                    <a:pt x="574658" y="0"/>
                  </a:lnTo>
                  <a:lnTo>
                    <a:pt x="574658" y="574658"/>
                  </a:lnTo>
                  <a:lnTo>
                    <a:pt x="0" y="574658"/>
                  </a:lnTo>
                  <a:lnTo>
                    <a:pt x="0" y="0"/>
                  </a:lnTo>
                  <a:close/>
                </a:path>
              </a:pathLst>
            </a:custGeom>
            <a:blipFill>
              <a:blip r:embed="rId2"/>
              <a:stretch>
                <a:fillRect l="0" t="0" r="0" b="0"/>
              </a:stretch>
            </a:blipFill>
          </p:spPr>
        </p:sp>
      </p:grpSp>
      <p:sp>
        <p:nvSpPr>
          <p:cNvPr name="TextBox 13" id="13"/>
          <p:cNvSpPr txBox="true"/>
          <p:nvPr/>
        </p:nvSpPr>
        <p:spPr>
          <a:xfrm rot="0">
            <a:off x="1028700" y="1744315"/>
            <a:ext cx="7934165" cy="1438275"/>
          </a:xfrm>
          <a:prstGeom prst="rect">
            <a:avLst/>
          </a:prstGeom>
        </p:spPr>
        <p:txBody>
          <a:bodyPr anchor="t" rtlCol="false" tIns="0" lIns="0" bIns="0" rIns="0">
            <a:spAutoFit/>
          </a:bodyPr>
          <a:lstStyle/>
          <a:p>
            <a:pPr algn="l">
              <a:lnSpc>
                <a:spcPts val="5759"/>
              </a:lnSpc>
              <a:spcBef>
                <a:spcPct val="0"/>
              </a:spcBef>
            </a:pPr>
            <a:r>
              <a:rPr lang="en-US" b="true" sz="4800">
                <a:solidFill>
                  <a:srgbClr val="28323A"/>
                </a:solidFill>
                <a:latin typeface="Proxima Nova Bold"/>
                <a:ea typeface="Proxima Nova Bold"/>
                <a:cs typeface="Proxima Nova Bold"/>
                <a:sym typeface="Proxima Nova Bold"/>
              </a:rPr>
              <a:t>Supervisión de la seguridad y auditoría</a:t>
            </a:r>
          </a:p>
        </p:txBody>
      </p:sp>
      <p:sp>
        <p:nvSpPr>
          <p:cNvPr name="TextBox 14" id="14"/>
          <p:cNvSpPr txBox="true"/>
          <p:nvPr/>
        </p:nvSpPr>
        <p:spPr>
          <a:xfrm rot="0">
            <a:off x="1028700" y="3354945"/>
            <a:ext cx="8501239" cy="1800225"/>
          </a:xfrm>
          <a:prstGeom prst="rect">
            <a:avLst/>
          </a:prstGeom>
        </p:spPr>
        <p:txBody>
          <a:bodyPr anchor="t" rtlCol="false" tIns="0" lIns="0" bIns="0" rIns="0">
            <a:spAutoFit/>
          </a:bodyPr>
          <a:lstStyle/>
          <a:p>
            <a:pPr algn="l">
              <a:lnSpc>
                <a:spcPts val="2880"/>
              </a:lnSpc>
            </a:pPr>
            <a:r>
              <a:rPr lang="en-US" sz="2400">
                <a:solidFill>
                  <a:srgbClr val="28323A"/>
                </a:solidFill>
                <a:latin typeface="Proxima Nova"/>
                <a:ea typeface="Proxima Nova"/>
                <a:cs typeface="Proxima Nova"/>
                <a:sym typeface="Proxima Nova"/>
              </a:rPr>
              <a:t>Navixy garantiza una supervisión continua del rendimiento </a:t>
            </a:r>
          </a:p>
          <a:p>
            <a:pPr algn="l">
              <a:lnSpc>
                <a:spcPts val="2880"/>
              </a:lnSpc>
            </a:pPr>
            <a:r>
              <a:rPr lang="en-US" sz="2400">
                <a:solidFill>
                  <a:srgbClr val="28323A"/>
                </a:solidFill>
                <a:latin typeface="Proxima Nova"/>
                <a:ea typeface="Proxima Nova"/>
                <a:cs typeface="Proxima Nova"/>
                <a:sym typeface="Proxima Nova"/>
              </a:rPr>
              <a:t>del sistema y de los posibles riesgos de seguridad. </a:t>
            </a:r>
          </a:p>
          <a:p>
            <a:pPr algn="l">
              <a:lnSpc>
                <a:spcPts val="2880"/>
              </a:lnSpc>
            </a:pPr>
            <a:r>
              <a:rPr lang="en-US" sz="2400">
                <a:solidFill>
                  <a:srgbClr val="28323A"/>
                </a:solidFill>
                <a:latin typeface="Proxima Nova"/>
                <a:ea typeface="Proxima Nova"/>
                <a:cs typeface="Proxima Nova"/>
                <a:sym typeface="Proxima Nova"/>
              </a:rPr>
              <a:t>Nuestro proceso de auditoría de seguridad incluye evaluaciones internas y de terceros, proporcionando </a:t>
            </a:r>
          </a:p>
          <a:p>
            <a:pPr algn="l">
              <a:lnSpc>
                <a:spcPts val="2880"/>
              </a:lnSpc>
              <a:spcBef>
                <a:spcPct val="0"/>
              </a:spcBef>
            </a:pPr>
            <a:r>
              <a:rPr lang="en-US" sz="2400">
                <a:solidFill>
                  <a:srgbClr val="28323A"/>
                </a:solidFill>
                <a:latin typeface="Proxima Nova"/>
                <a:ea typeface="Proxima Nova"/>
                <a:cs typeface="Proxima Nova"/>
                <a:sym typeface="Proxima Nova"/>
              </a:rPr>
              <a:t>una revisión exhaustiva de nuestra infraestructura.</a:t>
            </a:r>
          </a:p>
        </p:txBody>
      </p:sp>
      <p:grpSp>
        <p:nvGrpSpPr>
          <p:cNvPr name="Group 15" id="15"/>
          <p:cNvGrpSpPr/>
          <p:nvPr/>
        </p:nvGrpSpPr>
        <p:grpSpPr>
          <a:xfrm rot="0">
            <a:off x="200" y="9712389"/>
            <a:ext cx="18288000" cy="574611"/>
            <a:chOff x="0" y="0"/>
            <a:chExt cx="24384000" cy="766148"/>
          </a:xfrm>
        </p:grpSpPr>
        <p:grpSp>
          <p:nvGrpSpPr>
            <p:cNvPr name="Group 16" id="16"/>
            <p:cNvGrpSpPr/>
            <p:nvPr/>
          </p:nvGrpSpPr>
          <p:grpSpPr>
            <a:xfrm rot="0">
              <a:off x="0" y="0"/>
              <a:ext cx="24384000" cy="766148"/>
              <a:chOff x="0" y="0"/>
              <a:chExt cx="24384000" cy="766148"/>
            </a:xfrm>
          </p:grpSpPr>
          <p:sp>
            <p:nvSpPr>
              <p:cNvPr name="Freeform 17" id="17"/>
              <p:cNvSpPr/>
              <p:nvPr/>
            </p:nvSpPr>
            <p:spPr>
              <a:xfrm flipH="false" flipV="false" rot="0">
                <a:off x="0" y="0"/>
                <a:ext cx="24384000" cy="766099"/>
              </a:xfrm>
              <a:custGeom>
                <a:avLst/>
                <a:gdLst/>
                <a:ahLst/>
                <a:cxnLst/>
                <a:rect r="r" b="b" t="t" l="l"/>
                <a:pathLst>
                  <a:path h="766099" w="24384000">
                    <a:moveTo>
                      <a:pt x="0" y="0"/>
                    </a:moveTo>
                    <a:lnTo>
                      <a:pt x="24384000" y="0"/>
                    </a:lnTo>
                    <a:lnTo>
                      <a:pt x="24384000" y="766099"/>
                    </a:lnTo>
                    <a:lnTo>
                      <a:pt x="0" y="766099"/>
                    </a:lnTo>
                    <a:close/>
                  </a:path>
                </a:pathLst>
              </a:custGeom>
              <a:solidFill>
                <a:srgbClr val="1D96DB"/>
              </a:solidFill>
            </p:spPr>
          </p:sp>
        </p:grpSp>
        <p:sp>
          <p:nvSpPr>
            <p:cNvPr name="Freeform 18" id="18"/>
            <p:cNvSpPr/>
            <p:nvPr/>
          </p:nvSpPr>
          <p:spPr>
            <a:xfrm flipH="false" flipV="false" rot="0">
              <a:off x="22199679" y="209408"/>
              <a:ext cx="1618927" cy="347333"/>
            </a:xfrm>
            <a:custGeom>
              <a:avLst/>
              <a:gdLst/>
              <a:ahLst/>
              <a:cxnLst/>
              <a:rect r="r" b="b" t="t" l="l"/>
              <a:pathLst>
                <a:path h="347333" w="1618927">
                  <a:moveTo>
                    <a:pt x="0" y="0"/>
                  </a:moveTo>
                  <a:lnTo>
                    <a:pt x="1618926" y="0"/>
                  </a:lnTo>
                  <a:lnTo>
                    <a:pt x="1618926" y="347333"/>
                  </a:lnTo>
                  <a:lnTo>
                    <a:pt x="0" y="347333"/>
                  </a:lnTo>
                  <a:lnTo>
                    <a:pt x="0" y="0"/>
                  </a:lnTo>
                  <a:close/>
                </a:path>
              </a:pathLst>
            </a:custGeom>
            <a:blipFill>
              <a:blip r:embed="rId5">
                <a:alphaModFix amt="70000"/>
                <a:extLst>
                  <a:ext uri="{96DAC541-7B7A-43D3-8B79-37D633B846F1}">
                    <asvg:svgBlip xmlns:asvg="http://schemas.microsoft.com/office/drawing/2016/SVG/main" r:embed="rId6"/>
                  </a:ext>
                </a:extLst>
              </a:blip>
              <a:stretch>
                <a:fillRect l="0" t="0" r="0" b="0"/>
              </a:stretch>
            </a:blipFill>
          </p:spPr>
        </p:sp>
      </p:grpSp>
      <p:grpSp>
        <p:nvGrpSpPr>
          <p:cNvPr name="Group 19" id="19"/>
          <p:cNvGrpSpPr/>
          <p:nvPr/>
        </p:nvGrpSpPr>
        <p:grpSpPr>
          <a:xfrm rot="0">
            <a:off x="1047750" y="1117646"/>
            <a:ext cx="1842385" cy="472945"/>
            <a:chOff x="0" y="0"/>
            <a:chExt cx="470700" cy="120830"/>
          </a:xfrm>
        </p:grpSpPr>
        <p:sp>
          <p:nvSpPr>
            <p:cNvPr name="Freeform 20" id="20"/>
            <p:cNvSpPr/>
            <p:nvPr/>
          </p:nvSpPr>
          <p:spPr>
            <a:xfrm flipH="false" flipV="false" rot="0">
              <a:off x="0" y="0"/>
              <a:ext cx="470700" cy="120830"/>
            </a:xfrm>
            <a:custGeom>
              <a:avLst/>
              <a:gdLst/>
              <a:ahLst/>
              <a:cxnLst/>
              <a:rect r="r" b="b" t="t" l="l"/>
              <a:pathLst>
                <a:path h="120830" w="470700">
                  <a:moveTo>
                    <a:pt x="42021" y="0"/>
                  </a:moveTo>
                  <a:lnTo>
                    <a:pt x="428679" y="0"/>
                  </a:lnTo>
                  <a:cubicBezTo>
                    <a:pt x="451887" y="0"/>
                    <a:pt x="470700" y="18814"/>
                    <a:pt x="470700" y="42021"/>
                  </a:cubicBezTo>
                  <a:lnTo>
                    <a:pt x="470700" y="78809"/>
                  </a:lnTo>
                  <a:cubicBezTo>
                    <a:pt x="470700" y="89954"/>
                    <a:pt x="466273" y="100642"/>
                    <a:pt x="458392" y="108522"/>
                  </a:cubicBezTo>
                  <a:cubicBezTo>
                    <a:pt x="450512" y="116403"/>
                    <a:pt x="439824" y="120830"/>
                    <a:pt x="428679" y="120830"/>
                  </a:cubicBezTo>
                  <a:lnTo>
                    <a:pt x="42021" y="120830"/>
                  </a:lnTo>
                  <a:cubicBezTo>
                    <a:pt x="18814" y="120830"/>
                    <a:pt x="0" y="102016"/>
                    <a:pt x="0" y="78809"/>
                  </a:cubicBezTo>
                  <a:lnTo>
                    <a:pt x="0" y="42021"/>
                  </a:lnTo>
                  <a:cubicBezTo>
                    <a:pt x="0" y="30876"/>
                    <a:pt x="4427" y="20188"/>
                    <a:pt x="12308" y="12308"/>
                  </a:cubicBezTo>
                  <a:cubicBezTo>
                    <a:pt x="20188" y="4427"/>
                    <a:pt x="30876" y="0"/>
                    <a:pt x="42021" y="0"/>
                  </a:cubicBezTo>
                  <a:close/>
                </a:path>
              </a:pathLst>
            </a:custGeom>
            <a:solidFill>
              <a:srgbClr val="CAE9FF"/>
            </a:solidFill>
          </p:spPr>
        </p:sp>
        <p:sp>
          <p:nvSpPr>
            <p:cNvPr name="TextBox 21" id="21"/>
            <p:cNvSpPr txBox="true"/>
            <p:nvPr/>
          </p:nvSpPr>
          <p:spPr>
            <a:xfrm>
              <a:off x="0" y="-28575"/>
              <a:ext cx="470700"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Seguridad</a:t>
              </a:r>
            </a:p>
          </p:txBody>
        </p:sp>
      </p:grpSp>
      <p:sp>
        <p:nvSpPr>
          <p:cNvPr name="TextBox 22" id="22"/>
          <p:cNvSpPr txBox="true"/>
          <p:nvPr/>
        </p:nvSpPr>
        <p:spPr>
          <a:xfrm rot="0">
            <a:off x="1609639" y="6471181"/>
            <a:ext cx="6414728" cy="619125"/>
          </a:xfrm>
          <a:prstGeom prst="rect">
            <a:avLst/>
          </a:prstGeom>
        </p:spPr>
        <p:txBody>
          <a:bodyPr anchor="t" rtlCol="false" tIns="0" lIns="0" bIns="0" rIns="0">
            <a:spAutoFit/>
          </a:bodyPr>
          <a:lstStyle/>
          <a:p>
            <a:pPr algn="l">
              <a:lnSpc>
                <a:spcPts val="2400"/>
              </a:lnSpc>
              <a:spcBef>
                <a:spcPct val="0"/>
              </a:spcBef>
            </a:pPr>
            <a:r>
              <a:rPr lang="en-US" sz="2000">
                <a:solidFill>
                  <a:srgbClr val="1090CF"/>
                </a:solidFill>
                <a:latin typeface="Proxima Nova"/>
                <a:ea typeface="Proxima Nova"/>
                <a:cs typeface="Proxima Nova"/>
                <a:sym typeface="Proxima Nova"/>
              </a:rPr>
              <a:t>Cumplimiento de la normativa mundial sobre protección de datos (GDPR, CCPA)</a:t>
            </a:r>
          </a:p>
        </p:txBody>
      </p:sp>
      <p:sp>
        <p:nvSpPr>
          <p:cNvPr name="Freeform 23" id="23"/>
          <p:cNvSpPr/>
          <p:nvPr/>
        </p:nvSpPr>
        <p:spPr>
          <a:xfrm flipH="false" flipV="false" rot="0">
            <a:off x="990600" y="6480706"/>
            <a:ext cx="430993" cy="430993"/>
          </a:xfrm>
          <a:custGeom>
            <a:avLst/>
            <a:gdLst/>
            <a:ahLst/>
            <a:cxnLst/>
            <a:rect r="r" b="b" t="t" l="l"/>
            <a:pathLst>
              <a:path h="430993" w="430993">
                <a:moveTo>
                  <a:pt x="0" y="0"/>
                </a:moveTo>
                <a:lnTo>
                  <a:pt x="430993" y="0"/>
                </a:lnTo>
                <a:lnTo>
                  <a:pt x="430993" y="430993"/>
                </a:lnTo>
                <a:lnTo>
                  <a:pt x="0" y="430993"/>
                </a:lnTo>
                <a:lnTo>
                  <a:pt x="0" y="0"/>
                </a:lnTo>
                <a:close/>
              </a:path>
            </a:pathLst>
          </a:custGeom>
          <a:blipFill>
            <a:blip r:embed="rId2"/>
            <a:stretch>
              <a:fillRect l="0" t="0" r="0" b="0"/>
            </a:stretch>
          </a:blipFill>
        </p:spPr>
      </p:sp>
      <p:sp>
        <p:nvSpPr>
          <p:cNvPr name="TextBox 24" id="24"/>
          <p:cNvSpPr txBox="true"/>
          <p:nvPr/>
        </p:nvSpPr>
        <p:spPr>
          <a:xfrm rot="0">
            <a:off x="1609639" y="7324044"/>
            <a:ext cx="6214657" cy="619125"/>
          </a:xfrm>
          <a:prstGeom prst="rect">
            <a:avLst/>
          </a:prstGeom>
        </p:spPr>
        <p:txBody>
          <a:bodyPr anchor="t" rtlCol="false" tIns="0" lIns="0" bIns="0" rIns="0">
            <a:spAutoFit/>
          </a:bodyPr>
          <a:lstStyle/>
          <a:p>
            <a:pPr algn="l">
              <a:lnSpc>
                <a:spcPts val="2400"/>
              </a:lnSpc>
              <a:spcBef>
                <a:spcPct val="0"/>
              </a:spcBef>
            </a:pPr>
            <a:r>
              <a:rPr lang="en-US" sz="2000">
                <a:solidFill>
                  <a:srgbClr val="1090CF"/>
                </a:solidFill>
                <a:latin typeface="Proxima Nova"/>
                <a:ea typeface="Proxima Nova"/>
                <a:cs typeface="Proxima Nova"/>
                <a:sym typeface="Proxima Nova"/>
              </a:rPr>
              <a:t>Almacenamiento de datos específico para cada región y alta disponibilidad</a:t>
            </a:r>
          </a:p>
        </p:txBody>
      </p:sp>
      <p:sp>
        <p:nvSpPr>
          <p:cNvPr name="Freeform 25" id="25"/>
          <p:cNvSpPr/>
          <p:nvPr/>
        </p:nvSpPr>
        <p:spPr>
          <a:xfrm flipH="false" flipV="false" rot="0">
            <a:off x="990600" y="7333569"/>
            <a:ext cx="430993" cy="430993"/>
          </a:xfrm>
          <a:custGeom>
            <a:avLst/>
            <a:gdLst/>
            <a:ahLst/>
            <a:cxnLst/>
            <a:rect r="r" b="b" t="t" l="l"/>
            <a:pathLst>
              <a:path h="430993" w="430993">
                <a:moveTo>
                  <a:pt x="0" y="0"/>
                </a:moveTo>
                <a:lnTo>
                  <a:pt x="430993" y="0"/>
                </a:lnTo>
                <a:lnTo>
                  <a:pt x="430993" y="430994"/>
                </a:lnTo>
                <a:lnTo>
                  <a:pt x="0" y="430994"/>
                </a:lnTo>
                <a:lnTo>
                  <a:pt x="0" y="0"/>
                </a:lnTo>
                <a:close/>
              </a:path>
            </a:pathLst>
          </a:custGeom>
          <a:blipFill>
            <a:blip r:embed="rId2"/>
            <a:stretch>
              <a:fillRect l="0" t="0" r="0" b="0"/>
            </a:stretch>
          </a:blipFill>
        </p:spPr>
      </p:sp>
      <p:sp>
        <p:nvSpPr>
          <p:cNvPr name="TextBox 26" id="26"/>
          <p:cNvSpPr txBox="true"/>
          <p:nvPr/>
        </p:nvSpPr>
        <p:spPr>
          <a:xfrm rot="0">
            <a:off x="1609639" y="8209869"/>
            <a:ext cx="6597298" cy="619125"/>
          </a:xfrm>
          <a:prstGeom prst="rect">
            <a:avLst/>
          </a:prstGeom>
        </p:spPr>
        <p:txBody>
          <a:bodyPr anchor="t" rtlCol="false" tIns="0" lIns="0" bIns="0" rIns="0">
            <a:spAutoFit/>
          </a:bodyPr>
          <a:lstStyle/>
          <a:p>
            <a:pPr algn="l">
              <a:lnSpc>
                <a:spcPts val="2400"/>
              </a:lnSpc>
            </a:pPr>
            <a:r>
              <a:rPr lang="en-US" sz="2000">
                <a:solidFill>
                  <a:srgbClr val="1090CF"/>
                </a:solidFill>
                <a:latin typeface="Proxima Nova"/>
                <a:ea typeface="Proxima Nova"/>
                <a:cs typeface="Proxima Nova"/>
                <a:sym typeface="Proxima Nova"/>
              </a:rPr>
              <a:t>Aud</a:t>
            </a:r>
            <a:r>
              <a:rPr lang="en-US" sz="2000">
                <a:solidFill>
                  <a:srgbClr val="1090CF"/>
                </a:solidFill>
                <a:latin typeface="Proxima Nova"/>
                <a:ea typeface="Proxima Nova"/>
                <a:cs typeface="Proxima Nova"/>
                <a:sym typeface="Proxima Nova"/>
              </a:rPr>
              <a:t>itorías periódicas de seguridad internas y de terceros</a:t>
            </a:r>
          </a:p>
          <a:p>
            <a:pPr algn="l">
              <a:lnSpc>
                <a:spcPts val="2400"/>
              </a:lnSpc>
              <a:spcBef>
                <a:spcPct val="0"/>
              </a:spcBef>
            </a:pPr>
          </a:p>
        </p:txBody>
      </p:sp>
      <p:sp>
        <p:nvSpPr>
          <p:cNvPr name="Freeform 27" id="27"/>
          <p:cNvSpPr/>
          <p:nvPr/>
        </p:nvSpPr>
        <p:spPr>
          <a:xfrm flipH="false" flipV="false" rot="0">
            <a:off x="990600" y="8167383"/>
            <a:ext cx="430993" cy="430993"/>
          </a:xfrm>
          <a:custGeom>
            <a:avLst/>
            <a:gdLst/>
            <a:ahLst/>
            <a:cxnLst/>
            <a:rect r="r" b="b" t="t" l="l"/>
            <a:pathLst>
              <a:path h="430993" w="430993">
                <a:moveTo>
                  <a:pt x="0" y="0"/>
                </a:moveTo>
                <a:lnTo>
                  <a:pt x="430993" y="0"/>
                </a:lnTo>
                <a:lnTo>
                  <a:pt x="430993" y="430993"/>
                </a:lnTo>
                <a:lnTo>
                  <a:pt x="0" y="430993"/>
                </a:lnTo>
                <a:lnTo>
                  <a:pt x="0" y="0"/>
                </a:lnTo>
                <a:close/>
              </a:path>
            </a:pathLst>
          </a:custGeom>
          <a:blipFill>
            <a:blip r:embed="rId2"/>
            <a:stretch>
              <a:fillRect l="0" t="0" r="0" b="0"/>
            </a:stretch>
          </a:blipFill>
        </p:spPr>
      </p:sp>
    </p:spTree>
  </p:cSld>
  <p:clrMapOvr>
    <a:masterClrMapping/>
  </p:clrMapOvr>
  <p:transition spd="slow">
    <p:push dir="l"/>
  </p:transition>
</p:sld>
</file>

<file path=ppt/slides/slide30.xml><?xml version="1.0" encoding="utf-8"?>
<p:sld xmlns:p="http://schemas.openxmlformats.org/presentationml/2006/main" xmlns:a="http://schemas.openxmlformats.org/drawingml/2006/main" xmlns:r="http://schemas.openxmlformats.org/officeDocument/2006/relationships">
  <p:cSld>
    <p:bg>
      <p:bgPr>
        <a:solidFill>
          <a:srgbClr val="1D96DB"/>
        </a:solidFill>
      </p:bgPr>
    </p:bg>
    <p:spTree>
      <p:nvGrpSpPr>
        <p:cNvPr id="1" name=""/>
        <p:cNvGrpSpPr/>
        <p:nvPr/>
      </p:nvGrpSpPr>
      <p:grpSpPr>
        <a:xfrm>
          <a:off x="0" y="0"/>
          <a:ext cx="0" cy="0"/>
          <a:chOff x="0" y="0"/>
          <a:chExt cx="0" cy="0"/>
        </a:xfrm>
      </p:grpSpPr>
      <p:sp>
        <p:nvSpPr>
          <p:cNvPr name="Freeform 2" id="2"/>
          <p:cNvSpPr/>
          <p:nvPr/>
        </p:nvSpPr>
        <p:spPr>
          <a:xfrm flipH="false" flipV="false" rot="0">
            <a:off x="1344600" y="0"/>
            <a:ext cx="16943404" cy="10287000"/>
          </a:xfrm>
          <a:custGeom>
            <a:avLst/>
            <a:gdLst/>
            <a:ahLst/>
            <a:cxnLst/>
            <a:rect r="r" b="b" t="t" l="l"/>
            <a:pathLst>
              <a:path h="10287000" w="16943404">
                <a:moveTo>
                  <a:pt x="0" y="0"/>
                </a:moveTo>
                <a:lnTo>
                  <a:pt x="16943404" y="0"/>
                </a:lnTo>
                <a:lnTo>
                  <a:pt x="16943404" y="10287000"/>
                </a:lnTo>
                <a:lnTo>
                  <a:pt x="0" y="10287000"/>
                </a:lnTo>
                <a:lnTo>
                  <a:pt x="0" y="0"/>
                </a:lnTo>
                <a:close/>
              </a:path>
            </a:pathLst>
          </a:custGeom>
          <a:blipFill>
            <a:blip r:embed="rId3"/>
            <a:stretch>
              <a:fillRect l="-7938" t="0" r="0" b="-2"/>
            </a:stretch>
          </a:blipFill>
        </p:spPr>
      </p:sp>
      <p:sp>
        <p:nvSpPr>
          <p:cNvPr name="Freeform 3" id="3"/>
          <p:cNvSpPr/>
          <p:nvPr/>
        </p:nvSpPr>
        <p:spPr>
          <a:xfrm flipH="false" flipV="false" rot="0">
            <a:off x="14848627" y="9012753"/>
            <a:ext cx="2289000" cy="491095"/>
          </a:xfrm>
          <a:custGeom>
            <a:avLst/>
            <a:gdLst/>
            <a:ahLst/>
            <a:cxnLst/>
            <a:rect r="r" b="b" t="t" l="l"/>
            <a:pathLst>
              <a:path h="491095" w="2289000">
                <a:moveTo>
                  <a:pt x="0" y="0"/>
                </a:moveTo>
                <a:lnTo>
                  <a:pt x="2289000" y="0"/>
                </a:lnTo>
                <a:lnTo>
                  <a:pt x="2289000" y="491094"/>
                </a:lnTo>
                <a:lnTo>
                  <a:pt x="0" y="49109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1387189" y="6512899"/>
            <a:ext cx="2852078" cy="613124"/>
            <a:chOff x="0" y="0"/>
            <a:chExt cx="693405" cy="149064"/>
          </a:xfrm>
        </p:grpSpPr>
        <p:sp>
          <p:nvSpPr>
            <p:cNvPr name="Freeform 5" id="5"/>
            <p:cNvSpPr/>
            <p:nvPr/>
          </p:nvSpPr>
          <p:spPr>
            <a:xfrm flipH="false" flipV="false" rot="0">
              <a:off x="0" y="0"/>
              <a:ext cx="693405" cy="149064"/>
            </a:xfrm>
            <a:custGeom>
              <a:avLst/>
              <a:gdLst/>
              <a:ahLst/>
              <a:cxnLst/>
              <a:rect r="r" b="b" t="t" l="l"/>
              <a:pathLst>
                <a:path h="149064" w="693405">
                  <a:moveTo>
                    <a:pt x="43432" y="0"/>
                  </a:moveTo>
                  <a:lnTo>
                    <a:pt x="649973" y="0"/>
                  </a:lnTo>
                  <a:cubicBezTo>
                    <a:pt x="661492" y="0"/>
                    <a:pt x="672539" y="4576"/>
                    <a:pt x="680684" y="12721"/>
                  </a:cubicBezTo>
                  <a:cubicBezTo>
                    <a:pt x="688829" y="20866"/>
                    <a:pt x="693405" y="31913"/>
                    <a:pt x="693405" y="43432"/>
                  </a:cubicBezTo>
                  <a:lnTo>
                    <a:pt x="693405" y="105633"/>
                  </a:lnTo>
                  <a:cubicBezTo>
                    <a:pt x="693405" y="129619"/>
                    <a:pt x="673960" y="149064"/>
                    <a:pt x="649973" y="149064"/>
                  </a:cubicBezTo>
                  <a:lnTo>
                    <a:pt x="43432" y="149064"/>
                  </a:lnTo>
                  <a:cubicBezTo>
                    <a:pt x="31913" y="149064"/>
                    <a:pt x="20866" y="144489"/>
                    <a:pt x="12721" y="136344"/>
                  </a:cubicBezTo>
                  <a:cubicBezTo>
                    <a:pt x="4576" y="128199"/>
                    <a:pt x="0" y="117151"/>
                    <a:pt x="0" y="105633"/>
                  </a:cubicBezTo>
                  <a:lnTo>
                    <a:pt x="0" y="43432"/>
                  </a:lnTo>
                  <a:cubicBezTo>
                    <a:pt x="0" y="19445"/>
                    <a:pt x="19445" y="0"/>
                    <a:pt x="43432" y="0"/>
                  </a:cubicBezTo>
                  <a:close/>
                </a:path>
              </a:pathLst>
            </a:custGeom>
            <a:solidFill>
              <a:srgbClr val="FFFFFF"/>
            </a:solidFill>
          </p:spPr>
        </p:sp>
        <p:sp>
          <p:nvSpPr>
            <p:cNvPr name="TextBox 6" id="6"/>
            <p:cNvSpPr txBox="true"/>
            <p:nvPr/>
          </p:nvSpPr>
          <p:spPr>
            <a:xfrm>
              <a:off x="0" y="-9525"/>
              <a:ext cx="693405" cy="158589"/>
            </a:xfrm>
            <a:prstGeom prst="rect">
              <a:avLst/>
            </a:prstGeom>
          </p:spPr>
          <p:txBody>
            <a:bodyPr anchor="ctr" rtlCol="false" tIns="50800" lIns="50800" bIns="50800" rIns="50800"/>
            <a:lstStyle/>
            <a:p>
              <a:pPr algn="ctr">
                <a:lnSpc>
                  <a:spcPts val="2400"/>
                </a:lnSpc>
              </a:pPr>
              <a:r>
                <a:rPr lang="en-US" sz="2000" u="sng">
                  <a:solidFill>
                    <a:srgbClr val="1090CF"/>
                  </a:solidFill>
                  <a:latin typeface="Proxima Nova"/>
                  <a:ea typeface="Proxima Nova"/>
                  <a:cs typeface="Proxima Nova"/>
                  <a:sym typeface="Proxima Nova"/>
                  <a:hlinkClick r:id="rId6" tooltip="https://www.navixy.com/es/blog/"/>
                </a:rPr>
                <a:t>Explorar el blog</a:t>
              </a:r>
            </a:p>
          </p:txBody>
        </p:sp>
      </p:grpSp>
      <p:grpSp>
        <p:nvGrpSpPr>
          <p:cNvPr name="Group 7" id="7"/>
          <p:cNvGrpSpPr/>
          <p:nvPr/>
        </p:nvGrpSpPr>
        <p:grpSpPr>
          <a:xfrm rot="0">
            <a:off x="5324650" y="6512899"/>
            <a:ext cx="2852078" cy="613124"/>
            <a:chOff x="0" y="0"/>
            <a:chExt cx="693405" cy="149064"/>
          </a:xfrm>
        </p:grpSpPr>
        <p:sp>
          <p:nvSpPr>
            <p:cNvPr name="Freeform 8" id="8"/>
            <p:cNvSpPr/>
            <p:nvPr/>
          </p:nvSpPr>
          <p:spPr>
            <a:xfrm flipH="false" flipV="false" rot="0">
              <a:off x="0" y="0"/>
              <a:ext cx="693405" cy="149064"/>
            </a:xfrm>
            <a:custGeom>
              <a:avLst/>
              <a:gdLst/>
              <a:ahLst/>
              <a:cxnLst/>
              <a:rect r="r" b="b" t="t" l="l"/>
              <a:pathLst>
                <a:path h="149064" w="693405">
                  <a:moveTo>
                    <a:pt x="43432" y="0"/>
                  </a:moveTo>
                  <a:lnTo>
                    <a:pt x="649973" y="0"/>
                  </a:lnTo>
                  <a:cubicBezTo>
                    <a:pt x="661492" y="0"/>
                    <a:pt x="672539" y="4576"/>
                    <a:pt x="680684" y="12721"/>
                  </a:cubicBezTo>
                  <a:cubicBezTo>
                    <a:pt x="688829" y="20866"/>
                    <a:pt x="693405" y="31913"/>
                    <a:pt x="693405" y="43432"/>
                  </a:cubicBezTo>
                  <a:lnTo>
                    <a:pt x="693405" y="105633"/>
                  </a:lnTo>
                  <a:cubicBezTo>
                    <a:pt x="693405" y="129619"/>
                    <a:pt x="673960" y="149064"/>
                    <a:pt x="649973" y="149064"/>
                  </a:cubicBezTo>
                  <a:lnTo>
                    <a:pt x="43432" y="149064"/>
                  </a:lnTo>
                  <a:cubicBezTo>
                    <a:pt x="31913" y="149064"/>
                    <a:pt x="20866" y="144489"/>
                    <a:pt x="12721" y="136344"/>
                  </a:cubicBezTo>
                  <a:cubicBezTo>
                    <a:pt x="4576" y="128199"/>
                    <a:pt x="0" y="117151"/>
                    <a:pt x="0" y="105633"/>
                  </a:cubicBezTo>
                  <a:lnTo>
                    <a:pt x="0" y="43432"/>
                  </a:lnTo>
                  <a:cubicBezTo>
                    <a:pt x="0" y="19445"/>
                    <a:pt x="19445" y="0"/>
                    <a:pt x="43432" y="0"/>
                  </a:cubicBezTo>
                  <a:close/>
                </a:path>
              </a:pathLst>
            </a:custGeom>
            <a:solidFill>
              <a:srgbClr val="FFFFFF"/>
            </a:solidFill>
          </p:spPr>
        </p:sp>
        <p:sp>
          <p:nvSpPr>
            <p:cNvPr name="TextBox 9" id="9"/>
            <p:cNvSpPr txBox="true"/>
            <p:nvPr/>
          </p:nvSpPr>
          <p:spPr>
            <a:xfrm>
              <a:off x="0" y="-9525"/>
              <a:ext cx="693405" cy="158589"/>
            </a:xfrm>
            <a:prstGeom prst="rect">
              <a:avLst/>
            </a:prstGeom>
          </p:spPr>
          <p:txBody>
            <a:bodyPr anchor="ctr" rtlCol="false" tIns="50800" lIns="50800" bIns="50800" rIns="50800"/>
            <a:lstStyle/>
            <a:p>
              <a:pPr algn="ctr">
                <a:lnSpc>
                  <a:spcPts val="2400"/>
                </a:lnSpc>
              </a:pPr>
              <a:r>
                <a:rPr lang="en-US" sz="2000" u="sng">
                  <a:solidFill>
                    <a:srgbClr val="1090CF"/>
                  </a:solidFill>
                  <a:latin typeface="Proxima Nova"/>
                  <a:ea typeface="Proxima Nova"/>
                  <a:cs typeface="Proxima Nova"/>
                  <a:sym typeface="Proxima Nova"/>
                  <a:hlinkClick r:id="rId7" tooltip="https://developers.navixy.com"/>
                </a:rPr>
                <a:t>Más información</a:t>
              </a:r>
            </a:p>
          </p:txBody>
        </p:sp>
      </p:grpSp>
      <p:sp>
        <p:nvSpPr>
          <p:cNvPr name="Freeform 10" id="10"/>
          <p:cNvSpPr/>
          <p:nvPr/>
        </p:nvSpPr>
        <p:spPr>
          <a:xfrm flipH="false" flipV="false" rot="0">
            <a:off x="2126029" y="4167876"/>
            <a:ext cx="1374398" cy="1151400"/>
          </a:xfrm>
          <a:custGeom>
            <a:avLst/>
            <a:gdLst/>
            <a:ahLst/>
            <a:cxnLst/>
            <a:rect r="r" b="b" t="t" l="l"/>
            <a:pathLst>
              <a:path h="1151400" w="1374398">
                <a:moveTo>
                  <a:pt x="0" y="0"/>
                </a:moveTo>
                <a:lnTo>
                  <a:pt x="1374399" y="0"/>
                </a:lnTo>
                <a:lnTo>
                  <a:pt x="1374399" y="1151400"/>
                </a:lnTo>
                <a:lnTo>
                  <a:pt x="0" y="115140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11" id="11"/>
          <p:cNvSpPr txBox="true"/>
          <p:nvPr/>
        </p:nvSpPr>
        <p:spPr>
          <a:xfrm rot="0">
            <a:off x="1344600" y="2300948"/>
            <a:ext cx="15193350" cy="876300"/>
          </a:xfrm>
          <a:prstGeom prst="rect">
            <a:avLst/>
          </a:prstGeom>
        </p:spPr>
        <p:txBody>
          <a:bodyPr anchor="t" rtlCol="false" tIns="0" lIns="0" bIns="0" rIns="0">
            <a:spAutoFit/>
          </a:bodyPr>
          <a:lstStyle/>
          <a:p>
            <a:pPr algn="l">
              <a:lnSpc>
                <a:spcPts val="6960"/>
              </a:lnSpc>
            </a:pPr>
            <a:r>
              <a:rPr lang="en-US" sz="5800">
                <a:solidFill>
                  <a:srgbClr val="FFFFFF"/>
                </a:solidFill>
                <a:latin typeface="Proxima Nova"/>
                <a:ea typeface="Proxima Nova"/>
                <a:cs typeface="Proxima Nova"/>
                <a:sym typeface="Proxima Nova"/>
              </a:rPr>
              <a:t>Más información sobre Navixy</a:t>
            </a:r>
          </a:p>
        </p:txBody>
      </p:sp>
      <p:sp>
        <p:nvSpPr>
          <p:cNvPr name="TextBox 12" id="12"/>
          <p:cNvSpPr txBox="true"/>
          <p:nvPr/>
        </p:nvSpPr>
        <p:spPr>
          <a:xfrm rot="0">
            <a:off x="1344600" y="9037122"/>
            <a:ext cx="12229282" cy="466725"/>
          </a:xfrm>
          <a:prstGeom prst="rect">
            <a:avLst/>
          </a:prstGeom>
        </p:spPr>
        <p:txBody>
          <a:bodyPr anchor="t" rtlCol="false" tIns="0" lIns="0" bIns="0" rIns="0">
            <a:spAutoFit/>
          </a:bodyPr>
          <a:lstStyle/>
          <a:p>
            <a:pPr algn="l">
              <a:lnSpc>
                <a:spcPts val="3719"/>
              </a:lnSpc>
            </a:pPr>
            <a:r>
              <a:rPr lang="en-US" sz="3099">
                <a:solidFill>
                  <a:srgbClr val="FFFFFF"/>
                </a:solidFill>
                <a:latin typeface="Proxima Nova"/>
                <a:ea typeface="Proxima Nova"/>
                <a:cs typeface="Proxima Nova"/>
                <a:sym typeface="Proxima Nova"/>
              </a:rPr>
              <a:t>¡Gracias por su atención!</a:t>
            </a:r>
          </a:p>
        </p:txBody>
      </p:sp>
      <p:sp>
        <p:nvSpPr>
          <p:cNvPr name="TextBox 13" id="13"/>
          <p:cNvSpPr txBox="true"/>
          <p:nvPr/>
        </p:nvSpPr>
        <p:spPr>
          <a:xfrm rot="0">
            <a:off x="1402352" y="5587555"/>
            <a:ext cx="2821753" cy="660379"/>
          </a:xfrm>
          <a:prstGeom prst="rect">
            <a:avLst/>
          </a:prstGeom>
        </p:spPr>
        <p:txBody>
          <a:bodyPr anchor="t" rtlCol="false" tIns="0" lIns="0" bIns="0" rIns="0">
            <a:spAutoFit/>
          </a:bodyPr>
          <a:lstStyle/>
          <a:p>
            <a:pPr algn="ctr">
              <a:lnSpc>
                <a:spcPts val="2599"/>
              </a:lnSpc>
            </a:pPr>
            <a:r>
              <a:rPr lang="en-US" sz="2166" b="true">
                <a:solidFill>
                  <a:srgbClr val="FFFFFF"/>
                </a:solidFill>
                <a:latin typeface="Proxima Nova Bold"/>
                <a:ea typeface="Proxima Nova Bold"/>
                <a:cs typeface="Proxima Nova Bold"/>
                <a:sym typeface="Proxima Nova Bold"/>
              </a:rPr>
              <a:t>Oportunidades </a:t>
            </a:r>
          </a:p>
          <a:p>
            <a:pPr algn="ctr">
              <a:lnSpc>
                <a:spcPts val="2599"/>
              </a:lnSpc>
            </a:pPr>
            <a:r>
              <a:rPr lang="en-US" b="true" sz="2166">
                <a:solidFill>
                  <a:srgbClr val="FFFFFF"/>
                </a:solidFill>
                <a:latin typeface="Proxima Nova Bold"/>
                <a:ea typeface="Proxima Nova Bold"/>
                <a:cs typeface="Proxima Nova Bold"/>
                <a:sym typeface="Proxima Nova Bold"/>
              </a:rPr>
              <a:t>para su negocio</a:t>
            </a:r>
          </a:p>
        </p:txBody>
      </p:sp>
      <p:sp>
        <p:nvSpPr>
          <p:cNvPr name="TextBox 14" id="14"/>
          <p:cNvSpPr txBox="true"/>
          <p:nvPr/>
        </p:nvSpPr>
        <p:spPr>
          <a:xfrm rot="0">
            <a:off x="5339813" y="5587555"/>
            <a:ext cx="2975432" cy="660379"/>
          </a:xfrm>
          <a:prstGeom prst="rect">
            <a:avLst/>
          </a:prstGeom>
        </p:spPr>
        <p:txBody>
          <a:bodyPr anchor="t" rtlCol="false" tIns="0" lIns="0" bIns="0" rIns="0">
            <a:spAutoFit/>
          </a:bodyPr>
          <a:lstStyle/>
          <a:p>
            <a:pPr algn="ctr">
              <a:lnSpc>
                <a:spcPts val="2599"/>
              </a:lnSpc>
            </a:pPr>
            <a:r>
              <a:rPr lang="en-US" sz="2166" b="true">
                <a:solidFill>
                  <a:srgbClr val="FFFFFF"/>
                </a:solidFill>
                <a:latin typeface="Proxima Nova Bold"/>
                <a:ea typeface="Proxima Nova Bold"/>
                <a:cs typeface="Proxima Nova Bold"/>
                <a:sym typeface="Proxima Nova Bold"/>
              </a:rPr>
              <a:t>Aspectos técnicos </a:t>
            </a:r>
          </a:p>
          <a:p>
            <a:pPr algn="ctr">
              <a:lnSpc>
                <a:spcPts val="2599"/>
              </a:lnSpc>
            </a:pPr>
            <a:r>
              <a:rPr lang="en-US" b="true" sz="2166">
                <a:solidFill>
                  <a:srgbClr val="FFFFFF"/>
                </a:solidFill>
                <a:latin typeface="Proxima Nova Bold"/>
                <a:ea typeface="Proxima Nova Bold"/>
                <a:cs typeface="Proxima Nova Bold"/>
                <a:sym typeface="Proxima Nova Bold"/>
              </a:rPr>
              <a:t>de nuestra plataforma</a:t>
            </a:r>
          </a:p>
        </p:txBody>
      </p:sp>
      <p:sp>
        <p:nvSpPr>
          <p:cNvPr name="Freeform 15" id="15"/>
          <p:cNvSpPr/>
          <p:nvPr/>
        </p:nvSpPr>
        <p:spPr>
          <a:xfrm flipH="false" flipV="false" rot="0">
            <a:off x="6161013" y="4060046"/>
            <a:ext cx="1179353" cy="1259230"/>
          </a:xfrm>
          <a:custGeom>
            <a:avLst/>
            <a:gdLst/>
            <a:ahLst/>
            <a:cxnLst/>
            <a:rect r="r" b="b" t="t" l="l"/>
            <a:pathLst>
              <a:path h="1259230" w="1179353">
                <a:moveTo>
                  <a:pt x="0" y="0"/>
                </a:moveTo>
                <a:lnTo>
                  <a:pt x="1179353" y="0"/>
                </a:lnTo>
                <a:lnTo>
                  <a:pt x="1179353" y="1259230"/>
                </a:lnTo>
                <a:lnTo>
                  <a:pt x="0" y="1259230"/>
                </a:lnTo>
                <a:lnTo>
                  <a:pt x="0" y="0"/>
                </a:lnTo>
                <a:close/>
              </a:path>
            </a:pathLst>
          </a:custGeom>
          <a:blipFill>
            <a:blip r:embed="rId10"/>
            <a:stretch>
              <a:fillRect l="0" t="0" r="0" b="0"/>
            </a:stretch>
          </a:blipFill>
        </p:spPr>
      </p:sp>
      <p:sp>
        <p:nvSpPr>
          <p:cNvPr name="Freeform 16" id="16"/>
          <p:cNvSpPr/>
          <p:nvPr/>
        </p:nvSpPr>
        <p:spPr>
          <a:xfrm flipH="false" flipV="false" rot="0">
            <a:off x="9997841" y="4060046"/>
            <a:ext cx="1259205" cy="1259205"/>
          </a:xfrm>
          <a:custGeom>
            <a:avLst/>
            <a:gdLst/>
            <a:ahLst/>
            <a:cxnLst/>
            <a:rect r="r" b="b" t="t" l="l"/>
            <a:pathLst>
              <a:path h="1259205" w="1259205">
                <a:moveTo>
                  <a:pt x="0" y="0"/>
                </a:moveTo>
                <a:lnTo>
                  <a:pt x="1259205" y="0"/>
                </a:lnTo>
                <a:lnTo>
                  <a:pt x="1259205" y="1259205"/>
                </a:lnTo>
                <a:lnTo>
                  <a:pt x="0" y="1259205"/>
                </a:lnTo>
                <a:lnTo>
                  <a:pt x="0" y="0"/>
                </a:lnTo>
                <a:close/>
              </a:path>
            </a:pathLst>
          </a:custGeom>
          <a:blipFill>
            <a:blip r:embed="rId11"/>
            <a:stretch>
              <a:fillRect l="0" t="0" r="0" b="0"/>
            </a:stretch>
          </a:blipFill>
        </p:spPr>
      </p:sp>
      <p:sp>
        <p:nvSpPr>
          <p:cNvPr name="TextBox 17" id="17"/>
          <p:cNvSpPr txBox="true"/>
          <p:nvPr/>
        </p:nvSpPr>
        <p:spPr>
          <a:xfrm rot="0">
            <a:off x="9262579" y="5587555"/>
            <a:ext cx="2821753" cy="660379"/>
          </a:xfrm>
          <a:prstGeom prst="rect">
            <a:avLst/>
          </a:prstGeom>
        </p:spPr>
        <p:txBody>
          <a:bodyPr anchor="t" rtlCol="false" tIns="0" lIns="0" bIns="0" rIns="0">
            <a:spAutoFit/>
          </a:bodyPr>
          <a:lstStyle/>
          <a:p>
            <a:pPr algn="ctr">
              <a:lnSpc>
                <a:spcPts val="2599"/>
              </a:lnSpc>
            </a:pPr>
            <a:r>
              <a:rPr lang="en-US" b="true" sz="2166">
                <a:solidFill>
                  <a:srgbClr val="FFFFFF"/>
                </a:solidFill>
                <a:latin typeface="Proxima Nova Bold"/>
                <a:ea typeface="Proxima Nova Bold"/>
                <a:cs typeface="Proxima Nova Bold"/>
                <a:sym typeface="Proxima Nova Bold"/>
              </a:rPr>
              <a:t>Obtén respuestas rápidas 24/7</a:t>
            </a:r>
          </a:p>
        </p:txBody>
      </p:sp>
      <p:grpSp>
        <p:nvGrpSpPr>
          <p:cNvPr name="Group 18" id="18"/>
          <p:cNvGrpSpPr/>
          <p:nvPr/>
        </p:nvGrpSpPr>
        <p:grpSpPr>
          <a:xfrm rot="0">
            <a:off x="9147210" y="6512899"/>
            <a:ext cx="3052490" cy="613124"/>
            <a:chOff x="0" y="0"/>
            <a:chExt cx="742130" cy="149064"/>
          </a:xfrm>
        </p:grpSpPr>
        <p:sp>
          <p:nvSpPr>
            <p:cNvPr name="Freeform 19" id="19"/>
            <p:cNvSpPr/>
            <p:nvPr/>
          </p:nvSpPr>
          <p:spPr>
            <a:xfrm flipH="false" flipV="false" rot="0">
              <a:off x="0" y="0"/>
              <a:ext cx="742130" cy="149064"/>
            </a:xfrm>
            <a:custGeom>
              <a:avLst/>
              <a:gdLst/>
              <a:ahLst/>
              <a:cxnLst/>
              <a:rect r="r" b="b" t="t" l="l"/>
              <a:pathLst>
                <a:path h="149064" w="742130">
                  <a:moveTo>
                    <a:pt x="40580" y="0"/>
                  </a:moveTo>
                  <a:lnTo>
                    <a:pt x="701549" y="0"/>
                  </a:lnTo>
                  <a:cubicBezTo>
                    <a:pt x="723961" y="0"/>
                    <a:pt x="742130" y="18168"/>
                    <a:pt x="742130" y="40580"/>
                  </a:cubicBezTo>
                  <a:lnTo>
                    <a:pt x="742130" y="108484"/>
                  </a:lnTo>
                  <a:cubicBezTo>
                    <a:pt x="742130" y="130896"/>
                    <a:pt x="723961" y="149064"/>
                    <a:pt x="701549" y="149064"/>
                  </a:cubicBezTo>
                  <a:lnTo>
                    <a:pt x="40580" y="149064"/>
                  </a:lnTo>
                  <a:cubicBezTo>
                    <a:pt x="29818" y="149064"/>
                    <a:pt x="19496" y="144789"/>
                    <a:pt x="11886" y="137179"/>
                  </a:cubicBezTo>
                  <a:cubicBezTo>
                    <a:pt x="4275" y="129568"/>
                    <a:pt x="0" y="119247"/>
                    <a:pt x="0" y="108484"/>
                  </a:cubicBezTo>
                  <a:lnTo>
                    <a:pt x="0" y="40580"/>
                  </a:lnTo>
                  <a:cubicBezTo>
                    <a:pt x="0" y="18168"/>
                    <a:pt x="18168" y="0"/>
                    <a:pt x="40580" y="0"/>
                  </a:cubicBezTo>
                  <a:close/>
                </a:path>
              </a:pathLst>
            </a:custGeom>
            <a:solidFill>
              <a:srgbClr val="FFFFFF"/>
            </a:solidFill>
          </p:spPr>
        </p:sp>
        <p:sp>
          <p:nvSpPr>
            <p:cNvPr name="TextBox 20" id="20"/>
            <p:cNvSpPr txBox="true"/>
            <p:nvPr/>
          </p:nvSpPr>
          <p:spPr>
            <a:xfrm>
              <a:off x="0" y="-9525"/>
              <a:ext cx="742130" cy="158589"/>
            </a:xfrm>
            <a:prstGeom prst="rect">
              <a:avLst/>
            </a:prstGeom>
          </p:spPr>
          <p:txBody>
            <a:bodyPr anchor="ctr" rtlCol="false" tIns="50800" lIns="50800" bIns="50800" rIns="50800"/>
            <a:lstStyle/>
            <a:p>
              <a:pPr algn="ctr">
                <a:lnSpc>
                  <a:spcPts val="2400"/>
                </a:lnSpc>
              </a:pPr>
              <a:r>
                <a:rPr lang="en-US" sz="2000" u="sng">
                  <a:solidFill>
                    <a:srgbClr val="1090CF"/>
                  </a:solidFill>
                  <a:latin typeface="Proxima Nova"/>
                  <a:ea typeface="Proxima Nova"/>
                  <a:cs typeface="Proxima Nova"/>
                  <a:sym typeface="Proxima Nova"/>
                  <a:hlinkClick r:id="rId12" tooltip="https://www.navixy.com/ai-assistant/?utm_source=marketing&amp;utm_medium=materials&amp;utm_campaign=ai_assistant"/>
                </a:rPr>
                <a:t>Usa el Navixy AI Assistant</a:t>
              </a:r>
            </a:p>
          </p:txBody>
        </p:sp>
      </p:grpSp>
    </p:spTree>
  </p:cSld>
  <p:clrMapOvr>
    <a:masterClrMapping/>
  </p:clrMapOvr>
  <p:transition spd="slow">
    <p:push dir="l"/>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DAHZaaD1v6g</dc:identifier>
  <dcterms:modified xsi:type="dcterms:W3CDTF">2011-08-01T06:04:30Z</dcterms:modified>
  <cp:revision>1</cp:revision>
  <dc:title>Spanish  Tecnología para potenciar sus soluciones telemáticas</dc:title>
</cp:coreProperties>
</file>