
<file path=[Content_Types].xml><?xml version="1.0" encoding="utf-8"?>
<Types xmlns="http://schemas.openxmlformats.org/package/2006/content-types">
  <Default ContentType="application/x-fontdata" Extension="fntdata"/>
  <Default ContentType="image/jpeg" Extension="jpeg"/>
  <Default ContentType="video/mp4" Extension="mp4"/>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notesMasterIdLst>
    <p:notesMasterId r:id="rId9"/>
  </p:notesMasterIdLst>
  <p:sldIdLst>
    <p:sldId id="256" r:id="rId6"/>
    <p:sldId id="257" r:id="rId7"/>
    <p:sldId id="258" r:id="rId8"/>
  </p:sldIdLst>
  <p:sldSz cx="18288000" cy="10287000"/>
  <p:notesSz cx="6858000" cy="9144000"/>
  <p:embeddedFontLst>
    <p:embeddedFont>
      <p:font typeface="Proxima Nova Bold" charset="1" panose="02000506030000020004"/>
      <p:regular r:id="rId12"/>
    </p:embeddedFont>
    <p:embeddedFont>
      <p:font typeface="Proxima Nova" charset="1" panose="02000506030000020004"/>
      <p:regular r:id="rId13"/>
    </p:embeddedFont>
    <p:embeddedFont>
      <p:font typeface="Roboto" charset="1" panose="02000000000000000000"/>
      <p:regular r:id="rId15"/>
    </p:embeddedFont>
    <p:embeddedFont>
      <p:font typeface="Roboto Bold" charset="1" panose="02000000000000000000"/>
      <p:regular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theme/theme2.xml" Type="http://schemas.openxmlformats.org/officeDocument/2006/relationships/theme"/><Relationship Id="rId11" Target="notesSlides/notesSlide1.xml" Type="http://schemas.openxmlformats.org/officeDocument/2006/relationships/notesSlide"/><Relationship Id="rId12" Target="fonts/font12.fntdata" Type="http://schemas.openxmlformats.org/officeDocument/2006/relationships/font"/><Relationship Id="rId13" Target="fonts/font13.fntdata" Type="http://schemas.openxmlformats.org/officeDocument/2006/relationships/font"/><Relationship Id="rId14" Target="notesSlides/notesSlide2.xml" Type="http://schemas.openxmlformats.org/officeDocument/2006/relationships/notesSlide"/><Relationship Id="rId15" Target="fonts/font15.fntdata" Type="http://schemas.openxmlformats.org/officeDocument/2006/relationships/font"/><Relationship Id="rId16" Target="notesSlides/notesSlide3.xml" Type="http://schemas.openxmlformats.org/officeDocument/2006/relationships/notesSlide"/><Relationship Id="rId17" Target="fonts/font17.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notesMasters/notesMaster1.xml" Type="http://schemas.openxmlformats.org/officeDocument/2006/relationships/notesMaster"/></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xml" Type="http://schemas.openxmlformats.org/officeDocument/2006/relationships/slide"/></Relationships>
</file>

<file path=ppt/notesSlides/_rels/notesSlide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xml" Type="http://schemas.openxmlformats.org/officeDocument/2006/relationships/slide"/></Relationships>
</file>

<file path=ppt/notesSlides/notesSlide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At Navixy, security is our top priority. That’s why we’ve implemented two-factor authentication (2FA) across our web and mobile applications.</a:t>
            </a:r>
          </a:p>
          <a:p>
            <a:r>
              <a:rPr lang="en-US"/>
              <a:t/>
            </a:r>
          </a:p>
          <a:p>
            <a:r>
              <a:rPr lang="en-US"/>
              <a:t>With 2FA, end users verify their identity using a one-time passcode sent via email, adding an extra layer of protection beyond just passwords. Administrators can enforce 2FA for all users or customize it based on specific client security policies, ensuring best practices for access control and data protection.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Benefits for Navixy platform users</a:t>
            </a:r>
          </a:p>
          <a:p>
            <a:r>
              <a:rPr lang="en-US"/>
              <a:t/>
            </a:r>
          </a:p>
          <a:p>
            <a:r>
              <a:rPr lang="en-US"/>
              <a:t>I’d like to talk about a feature that significantly enhances the security of your data on the Navixy platform – Two-Factor Authentication, or 2FA.</a:t>
            </a:r>
          </a:p>
          <a:p>
            <a:r>
              <a:rPr lang="en-US"/>
              <a:t/>
            </a:r>
          </a:p>
          <a:p>
            <a:r>
              <a:rPr lang="en-US"/>
              <a:t>What is 2FA?</a:t>
            </a:r>
          </a:p>
          <a:p>
            <a:r>
              <a:rPr lang="en-US"/>
              <a:t/>
            </a:r>
          </a:p>
          <a:p>
            <a:r>
              <a:rPr lang="en-US"/>
              <a:t>Two-Factor Authentication, or 2FA, adds an extra layer of protection for your account. In addition to your regular password, it requires a second step: a one-time passcode, or OTP, that’s sent to your registered email. This makes it much harder for unauthorized users to access your account, even if they somehow get hold of your password.</a:t>
            </a:r>
          </a:p>
          <a:p>
            <a:r>
              <a:rPr lang="en-US"/>
              <a:t/>
            </a:r>
          </a:p>
          <a:p>
            <a:r>
              <a:rPr lang="en-US"/>
              <a:t>Why is 2FA important?</a:t>
            </a:r>
          </a:p>
          <a:p>
            <a:r>
              <a:rPr lang="en-US"/>
              <a:t/>
            </a:r>
          </a:p>
          <a:p>
            <a:r>
              <a:rPr lang="en-US"/>
              <a:t>With increasing cyber threats, relying on just a password for account security can be risky. 2FA protects you by ensuring that even if your password is compromised, an unauthorized person won’t be able to access your account without having access to your email.</a:t>
            </a:r>
          </a:p>
          <a:p>
            <a:r>
              <a:rPr lang="en-US"/>
              <a:t/>
            </a:r>
          </a:p>
          <a:p>
            <a:r>
              <a:rPr lang="en-US"/>
              <a:t>How does 2FA work at Navixy?</a:t>
            </a:r>
          </a:p>
          <a:p>
            <a:r>
              <a:rPr lang="en-US"/>
              <a:t/>
            </a:r>
          </a:p>
          <a:p>
            <a:r>
              <a:rPr lang="en-US"/>
              <a:t>Here’s how it works when logging in to the Navixy platform:</a:t>
            </a:r>
          </a:p>
          <a:p>
            <a:r>
              <a:rPr lang="en-US"/>
              <a:t/>
            </a:r>
          </a:p>
          <a:p>
            <a:r>
              <a:rPr lang="en-US"/>
              <a:t>- Enter your password – Just like you normally do.</a:t>
            </a:r>
          </a:p>
          <a:p>
            <a:r>
              <a:rPr lang="en-US"/>
              <a:t/>
            </a:r>
          </a:p>
          <a:p>
            <a:r>
              <a:rPr lang="en-US"/>
              <a:t>- Receive a passcode – A one-time passcode (OTP) will be sent to your registered email.</a:t>
            </a:r>
          </a:p>
          <a:p>
            <a:r>
              <a:rPr lang="en-US"/>
              <a:t/>
            </a:r>
          </a:p>
          <a:p>
            <a:r>
              <a:rPr lang="en-US"/>
              <a:t>- Enter the code – You’ll need to input the OTP in order to complete the login process.</a:t>
            </a:r>
          </a:p>
          <a:p>
            <a:r>
              <a:rPr lang="en-US"/>
              <a:t/>
            </a:r>
          </a:p>
          <a:p>
            <a:r>
              <a:rPr lang="en-US"/>
              <a:t>- Access granted – If the OTP is correct, you’ll be logged in. If not, access is denied.</a:t>
            </a:r>
          </a:p>
          <a:p>
            <a:r>
              <a:rPr lang="en-US"/>
              <a:t/>
            </a:r>
          </a:p>
          <a:p>
            <a:r>
              <a:rPr lang="en-US"/>
              <a:t>This system ensures that your account is protected not only by a password but also by an additional verification method.</a:t>
            </a:r>
          </a:p>
          <a:p>
            <a:r>
              <a:rPr lang="en-US"/>
              <a:t/>
            </a:r>
          </a:p>
          <a:p>
            <a:r>
              <a:rPr lang="en-US"/>
              <a:t>Additional security features:</a:t>
            </a:r>
          </a:p>
          <a:p>
            <a:r>
              <a:rPr lang="en-US"/>
              <a:t/>
            </a:r>
          </a:p>
          <a:p>
            <a:r>
              <a:rPr lang="en-US"/>
              <a:t>The OTP is valid for only 5 minutes, and you can request it just once per minute. This ensures that no one can misuse the passcode, further boosting your account security.</a:t>
            </a:r>
          </a:p>
          <a:p>
            <a:r>
              <a:rPr lang="en-US"/>
              <a:t/>
            </a:r>
          </a:p>
          <a:p>
            <a:r>
              <a:rPr lang="en-US"/>
              <a:t>Conclusion:</a:t>
            </a:r>
          </a:p>
          <a:p>
            <a:r>
              <a:rPr lang="en-US"/>
              <a:t/>
            </a:r>
          </a:p>
          <a:p>
            <a:r>
              <a:rPr lang="en-US"/>
              <a:t>So, enabling 2FA on your Navixy account is a simple yet effective way to secure your GPS and telematics data. Your provider will set up the option for you, ensuring that your account remains safe and secure.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I’d like to talk about a feature that significantly enhances the security of your clients’ data on the Navixy platform – Two-Factor Authentication, or 2FA. </a:t>
            </a:r>
          </a:p>
          <a:p>
            <a:r>
              <a:rPr lang="en-US"/>
              <a:t/>
            </a:r>
          </a:p>
          <a:p>
            <a:r>
              <a:rPr lang="en-US"/>
              <a:t>As a reseller or integrator, securing both your account and your clients' is critical, and 2FA offers an effective, simple solution.</a:t>
            </a:r>
          </a:p>
          <a:p>
            <a:r>
              <a:rPr lang="en-US"/>
              <a:t/>
            </a:r>
          </a:p>
          <a:p>
            <a:r>
              <a:rPr lang="en-US"/>
              <a:t>Strengthening security with 2FA</a:t>
            </a:r>
          </a:p>
          <a:p>
            <a:r>
              <a:rPr lang="en-US"/>
              <a:t/>
            </a:r>
          </a:p>
          <a:p>
            <a:r>
              <a:rPr lang="en-US"/>
              <a:t>In today's world, passwords alone aren’t enough. 2FA adds an extra layer of protection by requiring a second verification step, such as a code from an SMS or an app. Even if someone gains access to a password, 2FA ensures they won’t get into the account.</a:t>
            </a:r>
          </a:p>
          <a:p>
            <a:r>
              <a:rPr lang="en-US"/>
              <a:t>This reduces the risk of unauthorized access and strengthens overall platform security.</a:t>
            </a:r>
          </a:p>
          <a:p>
            <a:r>
              <a:rPr lang="en-US"/>
              <a:t/>
            </a:r>
          </a:p>
          <a:p>
            <a:r>
              <a:rPr lang="en-US"/>
              <a:t>Flexibility for different security needs</a:t>
            </a:r>
          </a:p>
          <a:p>
            <a:r>
              <a:rPr lang="en-US"/>
              <a:t/>
            </a:r>
          </a:p>
          <a:p>
            <a:r>
              <a:rPr lang="en-US"/>
              <a:t>Navixy allows you to enable 2FA for all users or specific accounts, giving you the flexibility to meet your clients’ individual security needs – especially those with stricter policies, like government or finance clients.</a:t>
            </a:r>
          </a:p>
          <a:p>
            <a:r>
              <a:rPr lang="en-US"/>
              <a:t>You can customize 2FA for different users, ensuring it matches each client's security expectations.</a:t>
            </a:r>
          </a:p>
          <a:p>
            <a:r>
              <a:rPr lang="en-US"/>
              <a:t/>
            </a:r>
          </a:p>
          <a:p>
            <a:r>
              <a:rPr lang="en-US"/>
              <a:t>Easy setup for administrators</a:t>
            </a:r>
          </a:p>
          <a:p>
            <a:r>
              <a:rPr lang="en-US"/>
              <a:t/>
            </a:r>
          </a:p>
          <a:p>
            <a:r>
              <a:rPr lang="en-US"/>
              <a:t>Enabling 2FA is simple. In the Admin Panel, go to ‘Account Management’ → ‘Security’ to apply 2FA across all users, including sub-users and new accounts, with just a few clicks.</a:t>
            </a:r>
          </a:p>
          <a:p>
            <a:r>
              <a:rPr lang="en-US"/>
              <a:t/>
            </a:r>
          </a:p>
          <a:p>
            <a:r>
              <a:rPr lang="en-US"/>
              <a:t/>
            </a:r>
          </a:p>
          <a:p>
            <a:r>
              <a:rPr lang="en-US"/>
              <a:t>Advanced configuration via API</a:t>
            </a:r>
          </a:p>
          <a:p>
            <a:r>
              <a:rPr lang="en-US"/>
              <a:t/>
            </a:r>
          </a:p>
          <a:p>
            <a:r>
              <a:rPr lang="en-US"/>
              <a:t>For more granular control, Navixy offers API integration to configure 2FA settings for specific users or set defaults for new accounts. You can find more details in the Developer Hub for advanced configuration needs.</a:t>
            </a:r>
          </a:p>
          <a:p>
            <a:r>
              <a:rPr lang="en-US"/>
              <a:t/>
            </a:r>
          </a:p>
          <a:p>
            <a:r>
              <a:rPr lang="en-US"/>
              <a:t>Conclusion</a:t>
            </a:r>
          </a:p>
          <a:p>
            <a:r>
              <a:rPr lang="en-US"/>
              <a:t/>
            </a:r>
          </a:p>
          <a:p>
            <a:r>
              <a:rPr lang="en-US"/>
              <a:t>2FA not only enhances security but also helps you meet your clients' security requirements easily. As a reseller or integrator, it’s a simple way to provide added protection and build trust with your clients.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xml" Type="http://schemas.openxmlformats.org/officeDocument/2006/relationships/notesSlide"/><Relationship Id="rId3" Target="../media/image1.jpeg" Type="http://schemas.openxmlformats.org/officeDocument/2006/relationships/image"/><Relationship Id="rId4" Target="../media/image2.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xml" Type="http://schemas.openxmlformats.org/officeDocument/2006/relationships/notesSlide"/><Relationship Id="rId3" Target="../media/image3.png" Type="http://schemas.openxmlformats.org/officeDocument/2006/relationships/image"/><Relationship Id="rId4" Target="../media/image4.png" Type="http://schemas.openxmlformats.org/officeDocument/2006/relationships/image"/><Relationship Id="rId5" Target="../media/image5.png" Type="http://schemas.openxmlformats.org/officeDocument/2006/relationships/image"/><Relationship Id="rId6" Target="../media/image6.png" Type="http://schemas.openxmlformats.org/officeDocument/2006/relationships/image"/><Relationship Id="rId7" Target="../media/image7.jpeg" Type="http://schemas.openxmlformats.org/officeDocument/2006/relationships/image"/><Relationship Id="rId8" Target="../media/VAGRmC6nqV4.mp4" Type="http://schemas.openxmlformats.org/officeDocument/2006/relationships/video"/><Relationship Id="rId9" Target="../media/VAGRmC6nqV4.mp4" Type="http://schemas.microsoft.com/office/2007/relationships/media"/></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xml" Type="http://schemas.openxmlformats.org/officeDocument/2006/relationships/notesSlide"/><Relationship Id="rId3" Target="../media/image4.png" Type="http://schemas.openxmlformats.org/officeDocument/2006/relationships/image"/><Relationship Id="rId4" Target="https://developers.navixy.com/panel-api/resources/user/mfa/settings/" TargetMode="External" Type="http://schemas.openxmlformats.org/officeDocument/2006/relationships/hyperlink"/><Relationship Id="rId5" Target="../media/image3.png" Type="http://schemas.openxmlformats.org/officeDocument/2006/relationships/image"/><Relationship Id="rId6" Target="../media/image5.png" Type="http://schemas.openxmlformats.org/officeDocument/2006/relationships/image"/><Relationship Id="rId7" Target="../media/image8.jpeg" Type="http://schemas.openxmlformats.org/officeDocument/2006/relationships/image"/><Relationship Id="rId8" Target="../media/VAGSboROEMQ.mp4" Type="http://schemas.openxmlformats.org/officeDocument/2006/relationships/video"/><Relationship Id="rId9" Target="../media/VAGSboROEMQ.mp4" Type="http://schemas.microsoft.com/office/2007/relationships/media"/></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7655" b="0"/>
            </a:stretch>
          </a:blipFill>
        </p:spPr>
      </p:sp>
      <p:sp>
        <p:nvSpPr>
          <p:cNvPr name="Freeform 3" id="3"/>
          <p:cNvSpPr/>
          <p:nvPr/>
        </p:nvSpPr>
        <p:spPr>
          <a:xfrm flipH="false" flipV="false" rot="0">
            <a:off x="9293783" y="1374193"/>
            <a:ext cx="8527707" cy="7589123"/>
          </a:xfrm>
          <a:custGeom>
            <a:avLst/>
            <a:gdLst/>
            <a:ahLst/>
            <a:cxnLst/>
            <a:rect r="r" b="b" t="t" l="l"/>
            <a:pathLst>
              <a:path h="7589123" w="8527707">
                <a:moveTo>
                  <a:pt x="0" y="0"/>
                </a:moveTo>
                <a:lnTo>
                  <a:pt x="8527707" y="0"/>
                </a:lnTo>
                <a:lnTo>
                  <a:pt x="8527707" y="7589122"/>
                </a:lnTo>
                <a:lnTo>
                  <a:pt x="0" y="7589122"/>
                </a:lnTo>
                <a:lnTo>
                  <a:pt x="0" y="0"/>
                </a:lnTo>
                <a:close/>
              </a:path>
            </a:pathLst>
          </a:custGeom>
          <a:blipFill>
            <a:blip r:embed="rId4"/>
            <a:stretch>
              <a:fillRect l="-95183" t="-8220" r="-651" b="-6758"/>
            </a:stretch>
          </a:blipFill>
        </p:spPr>
      </p:sp>
      <p:grpSp>
        <p:nvGrpSpPr>
          <p:cNvPr name="Group 4" id="4"/>
          <p:cNvGrpSpPr/>
          <p:nvPr/>
        </p:nvGrpSpPr>
        <p:grpSpPr>
          <a:xfrm rot="0">
            <a:off x="1028700" y="1257132"/>
            <a:ext cx="1441364" cy="472945"/>
            <a:chOff x="0" y="0"/>
            <a:chExt cx="368246" cy="120830"/>
          </a:xfrm>
        </p:grpSpPr>
        <p:sp>
          <p:nvSpPr>
            <p:cNvPr name="Freeform 5" id="5"/>
            <p:cNvSpPr/>
            <p:nvPr/>
          </p:nvSpPr>
          <p:spPr>
            <a:xfrm flipH="false" flipV="false" rot="0">
              <a:off x="0" y="0"/>
              <a:ext cx="368246" cy="120830"/>
            </a:xfrm>
            <a:custGeom>
              <a:avLst/>
              <a:gdLst/>
              <a:ahLst/>
              <a:cxnLst/>
              <a:rect r="r" b="b" t="t" l="l"/>
              <a:pathLst>
                <a:path h="120830" w="368246">
                  <a:moveTo>
                    <a:pt x="53712" y="0"/>
                  </a:moveTo>
                  <a:lnTo>
                    <a:pt x="314533" y="0"/>
                  </a:lnTo>
                  <a:cubicBezTo>
                    <a:pt x="328779" y="0"/>
                    <a:pt x="342441" y="5659"/>
                    <a:pt x="352514" y="15732"/>
                  </a:cubicBezTo>
                  <a:cubicBezTo>
                    <a:pt x="362587" y="25805"/>
                    <a:pt x="368246" y="39467"/>
                    <a:pt x="368246" y="53712"/>
                  </a:cubicBezTo>
                  <a:lnTo>
                    <a:pt x="368246" y="67118"/>
                  </a:lnTo>
                  <a:cubicBezTo>
                    <a:pt x="368246" y="81363"/>
                    <a:pt x="362587" y="95025"/>
                    <a:pt x="352514" y="105098"/>
                  </a:cubicBezTo>
                  <a:cubicBezTo>
                    <a:pt x="342441" y="115171"/>
                    <a:pt x="328779" y="120830"/>
                    <a:pt x="314533" y="120830"/>
                  </a:cubicBezTo>
                  <a:lnTo>
                    <a:pt x="53712" y="120830"/>
                  </a:lnTo>
                  <a:cubicBezTo>
                    <a:pt x="39467" y="120830"/>
                    <a:pt x="25805" y="115171"/>
                    <a:pt x="15732" y="105098"/>
                  </a:cubicBezTo>
                  <a:cubicBezTo>
                    <a:pt x="5659" y="95025"/>
                    <a:pt x="0" y="81363"/>
                    <a:pt x="0" y="67118"/>
                  </a:cubicBezTo>
                  <a:lnTo>
                    <a:pt x="0" y="53712"/>
                  </a:lnTo>
                  <a:cubicBezTo>
                    <a:pt x="0" y="39467"/>
                    <a:pt x="5659" y="25805"/>
                    <a:pt x="15732" y="15732"/>
                  </a:cubicBezTo>
                  <a:cubicBezTo>
                    <a:pt x="25805" y="5659"/>
                    <a:pt x="39467" y="0"/>
                    <a:pt x="53712" y="0"/>
                  </a:cubicBezTo>
                  <a:close/>
                </a:path>
              </a:pathLst>
            </a:custGeom>
            <a:solidFill>
              <a:srgbClr val="CAE9FF"/>
            </a:solidFill>
          </p:spPr>
        </p:sp>
        <p:sp>
          <p:nvSpPr>
            <p:cNvPr name="TextBox 6" id="6"/>
            <p:cNvSpPr txBox="true"/>
            <p:nvPr/>
          </p:nvSpPr>
          <p:spPr>
            <a:xfrm>
              <a:off x="0" y="-28575"/>
              <a:ext cx="368246" cy="149405"/>
            </a:xfrm>
            <a:prstGeom prst="rect">
              <a:avLst/>
            </a:prstGeom>
          </p:spPr>
          <p:txBody>
            <a:bodyPr anchor="ctr" rtlCol="false" tIns="52369" lIns="52369" bIns="52369" rIns="52369"/>
            <a:lstStyle/>
            <a:p>
              <a:pPr algn="ctr">
                <a:lnSpc>
                  <a:spcPts val="2483"/>
                </a:lnSpc>
              </a:pPr>
              <a:r>
                <a:rPr lang="en-US" b="true" sz="1800">
                  <a:solidFill>
                    <a:srgbClr val="1090CF"/>
                  </a:solidFill>
                  <a:latin typeface="Proxima Nova Bold"/>
                  <a:ea typeface="Proxima Nova Bold"/>
                  <a:cs typeface="Proxima Nova Bold"/>
                  <a:sym typeface="Proxima Nova Bold"/>
                </a:rPr>
                <a:t>Security</a:t>
              </a:r>
            </a:p>
          </p:txBody>
        </p:sp>
      </p:grpSp>
      <p:grpSp>
        <p:nvGrpSpPr>
          <p:cNvPr name="Group 7" id="7"/>
          <p:cNvGrpSpPr/>
          <p:nvPr/>
        </p:nvGrpSpPr>
        <p:grpSpPr>
          <a:xfrm rot="0">
            <a:off x="1167179" y="3671597"/>
            <a:ext cx="7039888" cy="1175708"/>
            <a:chOff x="0" y="0"/>
            <a:chExt cx="9386518" cy="1567610"/>
          </a:xfrm>
        </p:grpSpPr>
        <p:grpSp>
          <p:nvGrpSpPr>
            <p:cNvPr name="Group 8" id="8"/>
            <p:cNvGrpSpPr/>
            <p:nvPr/>
          </p:nvGrpSpPr>
          <p:grpSpPr>
            <a:xfrm rot="0">
              <a:off x="0" y="0"/>
              <a:ext cx="101145" cy="1567610"/>
              <a:chOff x="0" y="0"/>
              <a:chExt cx="19979" cy="309651"/>
            </a:xfrm>
          </p:grpSpPr>
          <p:sp>
            <p:nvSpPr>
              <p:cNvPr name="Freeform 9" id="9"/>
              <p:cNvSpPr/>
              <p:nvPr/>
            </p:nvSpPr>
            <p:spPr>
              <a:xfrm flipH="false" flipV="false" rot="0">
                <a:off x="0" y="0"/>
                <a:ext cx="19979" cy="309651"/>
              </a:xfrm>
              <a:custGeom>
                <a:avLst/>
                <a:gdLst/>
                <a:ahLst/>
                <a:cxnLst/>
                <a:rect r="r" b="b" t="t" l="l"/>
                <a:pathLst>
                  <a:path h="309651" w="19979">
                    <a:moveTo>
                      <a:pt x="9990" y="0"/>
                    </a:moveTo>
                    <a:lnTo>
                      <a:pt x="9990" y="0"/>
                    </a:lnTo>
                    <a:cubicBezTo>
                      <a:pt x="12639" y="0"/>
                      <a:pt x="15180" y="1052"/>
                      <a:pt x="17053" y="2926"/>
                    </a:cubicBezTo>
                    <a:cubicBezTo>
                      <a:pt x="18927" y="4799"/>
                      <a:pt x="19979" y="7340"/>
                      <a:pt x="19979" y="9990"/>
                    </a:cubicBezTo>
                    <a:lnTo>
                      <a:pt x="19979" y="299662"/>
                    </a:lnTo>
                    <a:cubicBezTo>
                      <a:pt x="19979" y="302311"/>
                      <a:pt x="18927" y="304852"/>
                      <a:pt x="17053" y="306726"/>
                    </a:cubicBezTo>
                    <a:cubicBezTo>
                      <a:pt x="15180" y="308599"/>
                      <a:pt x="12639" y="309651"/>
                      <a:pt x="9990" y="309651"/>
                    </a:cubicBezTo>
                    <a:lnTo>
                      <a:pt x="9990" y="309651"/>
                    </a:lnTo>
                    <a:cubicBezTo>
                      <a:pt x="7340" y="309651"/>
                      <a:pt x="4799" y="308599"/>
                      <a:pt x="2926" y="306726"/>
                    </a:cubicBezTo>
                    <a:cubicBezTo>
                      <a:pt x="1052" y="304852"/>
                      <a:pt x="0" y="302311"/>
                      <a:pt x="0" y="299662"/>
                    </a:cubicBezTo>
                    <a:lnTo>
                      <a:pt x="0" y="9990"/>
                    </a:lnTo>
                    <a:cubicBezTo>
                      <a:pt x="0" y="7340"/>
                      <a:pt x="1052" y="4799"/>
                      <a:pt x="2926" y="2926"/>
                    </a:cubicBezTo>
                    <a:cubicBezTo>
                      <a:pt x="4799" y="1052"/>
                      <a:pt x="7340" y="0"/>
                      <a:pt x="9990" y="0"/>
                    </a:cubicBezTo>
                    <a:close/>
                  </a:path>
                </a:pathLst>
              </a:custGeom>
              <a:solidFill>
                <a:srgbClr val="56C3F9"/>
              </a:solidFill>
            </p:spPr>
          </p:sp>
          <p:sp>
            <p:nvSpPr>
              <p:cNvPr name="TextBox 10" id="10"/>
              <p:cNvSpPr txBox="true"/>
              <p:nvPr/>
            </p:nvSpPr>
            <p:spPr>
              <a:xfrm>
                <a:off x="0" y="-19050"/>
                <a:ext cx="19979" cy="328701"/>
              </a:xfrm>
              <a:prstGeom prst="rect">
                <a:avLst/>
              </a:prstGeom>
            </p:spPr>
            <p:txBody>
              <a:bodyPr anchor="ctr" rtlCol="false" tIns="50800" lIns="50800" bIns="50800" rIns="50800"/>
              <a:lstStyle/>
              <a:p>
                <a:pPr algn="ctr">
                  <a:lnSpc>
                    <a:spcPts val="2400"/>
                  </a:lnSpc>
                </a:pPr>
              </a:p>
            </p:txBody>
          </p:sp>
        </p:grpSp>
        <p:sp>
          <p:nvSpPr>
            <p:cNvPr name="TextBox 11" id="11"/>
            <p:cNvSpPr txBox="true"/>
            <p:nvPr/>
          </p:nvSpPr>
          <p:spPr>
            <a:xfrm rot="0">
              <a:off x="507509" y="117055"/>
              <a:ext cx="8879009" cy="1333500"/>
            </a:xfrm>
            <a:prstGeom prst="rect">
              <a:avLst/>
            </a:prstGeom>
          </p:spPr>
          <p:txBody>
            <a:bodyPr anchor="t" rtlCol="false" tIns="0" lIns="0" bIns="0" rIns="0">
              <a:spAutoFit/>
            </a:bodyPr>
            <a:lstStyle/>
            <a:p>
              <a:pPr algn="l">
                <a:lnSpc>
                  <a:spcPts val="2640"/>
                </a:lnSpc>
                <a:spcBef>
                  <a:spcPct val="0"/>
                </a:spcBef>
              </a:pPr>
              <a:r>
                <a:rPr lang="en-US" sz="2200">
                  <a:solidFill>
                    <a:srgbClr val="FFFFFF"/>
                  </a:solidFill>
                  <a:latin typeface="Proxima Nova"/>
                  <a:ea typeface="Proxima Nova"/>
                  <a:cs typeface="Proxima Nova"/>
                  <a:sym typeface="Proxima Nova"/>
                </a:rPr>
                <a:t>Navixy implements two-factor authentication (2FA) for enhanced security across web and mobile applications.</a:t>
              </a:r>
            </a:p>
          </p:txBody>
        </p:sp>
      </p:grpSp>
      <p:grpSp>
        <p:nvGrpSpPr>
          <p:cNvPr name="Group 12" id="12"/>
          <p:cNvGrpSpPr/>
          <p:nvPr/>
        </p:nvGrpSpPr>
        <p:grpSpPr>
          <a:xfrm rot="0">
            <a:off x="1167179" y="5244426"/>
            <a:ext cx="7039888" cy="1175708"/>
            <a:chOff x="0" y="0"/>
            <a:chExt cx="9386518" cy="1567610"/>
          </a:xfrm>
        </p:grpSpPr>
        <p:grpSp>
          <p:nvGrpSpPr>
            <p:cNvPr name="Group 13" id="13"/>
            <p:cNvGrpSpPr/>
            <p:nvPr/>
          </p:nvGrpSpPr>
          <p:grpSpPr>
            <a:xfrm rot="0">
              <a:off x="0" y="0"/>
              <a:ext cx="101145" cy="1567610"/>
              <a:chOff x="0" y="0"/>
              <a:chExt cx="19979" cy="309651"/>
            </a:xfrm>
          </p:grpSpPr>
          <p:sp>
            <p:nvSpPr>
              <p:cNvPr name="Freeform 14" id="14"/>
              <p:cNvSpPr/>
              <p:nvPr/>
            </p:nvSpPr>
            <p:spPr>
              <a:xfrm flipH="false" flipV="false" rot="0">
                <a:off x="0" y="0"/>
                <a:ext cx="19979" cy="309651"/>
              </a:xfrm>
              <a:custGeom>
                <a:avLst/>
                <a:gdLst/>
                <a:ahLst/>
                <a:cxnLst/>
                <a:rect r="r" b="b" t="t" l="l"/>
                <a:pathLst>
                  <a:path h="309651" w="19979">
                    <a:moveTo>
                      <a:pt x="9990" y="0"/>
                    </a:moveTo>
                    <a:lnTo>
                      <a:pt x="9990" y="0"/>
                    </a:lnTo>
                    <a:cubicBezTo>
                      <a:pt x="12639" y="0"/>
                      <a:pt x="15180" y="1052"/>
                      <a:pt x="17053" y="2926"/>
                    </a:cubicBezTo>
                    <a:cubicBezTo>
                      <a:pt x="18927" y="4799"/>
                      <a:pt x="19979" y="7340"/>
                      <a:pt x="19979" y="9990"/>
                    </a:cubicBezTo>
                    <a:lnTo>
                      <a:pt x="19979" y="299662"/>
                    </a:lnTo>
                    <a:cubicBezTo>
                      <a:pt x="19979" y="302311"/>
                      <a:pt x="18927" y="304852"/>
                      <a:pt x="17053" y="306726"/>
                    </a:cubicBezTo>
                    <a:cubicBezTo>
                      <a:pt x="15180" y="308599"/>
                      <a:pt x="12639" y="309651"/>
                      <a:pt x="9990" y="309651"/>
                    </a:cubicBezTo>
                    <a:lnTo>
                      <a:pt x="9990" y="309651"/>
                    </a:lnTo>
                    <a:cubicBezTo>
                      <a:pt x="7340" y="309651"/>
                      <a:pt x="4799" y="308599"/>
                      <a:pt x="2926" y="306726"/>
                    </a:cubicBezTo>
                    <a:cubicBezTo>
                      <a:pt x="1052" y="304852"/>
                      <a:pt x="0" y="302311"/>
                      <a:pt x="0" y="299662"/>
                    </a:cubicBezTo>
                    <a:lnTo>
                      <a:pt x="0" y="9990"/>
                    </a:lnTo>
                    <a:cubicBezTo>
                      <a:pt x="0" y="7340"/>
                      <a:pt x="1052" y="4799"/>
                      <a:pt x="2926" y="2926"/>
                    </a:cubicBezTo>
                    <a:cubicBezTo>
                      <a:pt x="4799" y="1052"/>
                      <a:pt x="7340" y="0"/>
                      <a:pt x="9990" y="0"/>
                    </a:cubicBezTo>
                    <a:close/>
                  </a:path>
                </a:pathLst>
              </a:custGeom>
              <a:solidFill>
                <a:srgbClr val="56C3F9"/>
              </a:solidFill>
            </p:spPr>
          </p:sp>
          <p:sp>
            <p:nvSpPr>
              <p:cNvPr name="TextBox 15" id="15"/>
              <p:cNvSpPr txBox="true"/>
              <p:nvPr/>
            </p:nvSpPr>
            <p:spPr>
              <a:xfrm>
                <a:off x="0" y="-19050"/>
                <a:ext cx="19979" cy="328701"/>
              </a:xfrm>
              <a:prstGeom prst="rect">
                <a:avLst/>
              </a:prstGeom>
            </p:spPr>
            <p:txBody>
              <a:bodyPr anchor="ctr" rtlCol="false" tIns="50800" lIns="50800" bIns="50800" rIns="50800"/>
              <a:lstStyle/>
              <a:p>
                <a:pPr algn="ctr">
                  <a:lnSpc>
                    <a:spcPts val="2400"/>
                  </a:lnSpc>
                </a:pPr>
              </a:p>
            </p:txBody>
          </p:sp>
        </p:grpSp>
        <p:sp>
          <p:nvSpPr>
            <p:cNvPr name="TextBox 16" id="16"/>
            <p:cNvSpPr txBox="true"/>
            <p:nvPr/>
          </p:nvSpPr>
          <p:spPr>
            <a:xfrm rot="0">
              <a:off x="507509" y="117055"/>
              <a:ext cx="8879009" cy="1333500"/>
            </a:xfrm>
            <a:prstGeom prst="rect">
              <a:avLst/>
            </a:prstGeom>
          </p:spPr>
          <p:txBody>
            <a:bodyPr anchor="t" rtlCol="false" tIns="0" lIns="0" bIns="0" rIns="0">
              <a:spAutoFit/>
            </a:bodyPr>
            <a:lstStyle/>
            <a:p>
              <a:pPr algn="l">
                <a:lnSpc>
                  <a:spcPts val="2640"/>
                </a:lnSpc>
                <a:spcBef>
                  <a:spcPct val="0"/>
                </a:spcBef>
              </a:pPr>
              <a:r>
                <a:rPr lang="en-US" sz="2200">
                  <a:solidFill>
                    <a:srgbClr val="FFFFFF"/>
                  </a:solidFill>
                  <a:latin typeface="Proxima Nova"/>
                  <a:ea typeface="Proxima Nova"/>
                  <a:cs typeface="Proxima Nova"/>
                  <a:sym typeface="Proxima Nova"/>
                </a:rPr>
                <a:t>End users verify their identity with a one-time passcode delivered via email, providing an additional security layer beyond password protection.</a:t>
              </a:r>
            </a:p>
          </p:txBody>
        </p:sp>
      </p:grpSp>
      <p:grpSp>
        <p:nvGrpSpPr>
          <p:cNvPr name="Group 17" id="17"/>
          <p:cNvGrpSpPr/>
          <p:nvPr/>
        </p:nvGrpSpPr>
        <p:grpSpPr>
          <a:xfrm rot="0">
            <a:off x="1167179" y="6820184"/>
            <a:ext cx="7039888" cy="1333500"/>
            <a:chOff x="0" y="0"/>
            <a:chExt cx="9386518" cy="1778000"/>
          </a:xfrm>
        </p:grpSpPr>
        <p:grpSp>
          <p:nvGrpSpPr>
            <p:cNvPr name="Group 18" id="18"/>
            <p:cNvGrpSpPr/>
            <p:nvPr/>
          </p:nvGrpSpPr>
          <p:grpSpPr>
            <a:xfrm rot="0">
              <a:off x="0" y="105195"/>
              <a:ext cx="101145" cy="1567610"/>
              <a:chOff x="0" y="0"/>
              <a:chExt cx="19979" cy="309651"/>
            </a:xfrm>
          </p:grpSpPr>
          <p:sp>
            <p:nvSpPr>
              <p:cNvPr name="Freeform 19" id="19"/>
              <p:cNvSpPr/>
              <p:nvPr/>
            </p:nvSpPr>
            <p:spPr>
              <a:xfrm flipH="false" flipV="false" rot="0">
                <a:off x="0" y="0"/>
                <a:ext cx="19979" cy="309651"/>
              </a:xfrm>
              <a:custGeom>
                <a:avLst/>
                <a:gdLst/>
                <a:ahLst/>
                <a:cxnLst/>
                <a:rect r="r" b="b" t="t" l="l"/>
                <a:pathLst>
                  <a:path h="309651" w="19979">
                    <a:moveTo>
                      <a:pt x="9990" y="0"/>
                    </a:moveTo>
                    <a:lnTo>
                      <a:pt x="9990" y="0"/>
                    </a:lnTo>
                    <a:cubicBezTo>
                      <a:pt x="12639" y="0"/>
                      <a:pt x="15180" y="1052"/>
                      <a:pt x="17053" y="2926"/>
                    </a:cubicBezTo>
                    <a:cubicBezTo>
                      <a:pt x="18927" y="4799"/>
                      <a:pt x="19979" y="7340"/>
                      <a:pt x="19979" y="9990"/>
                    </a:cubicBezTo>
                    <a:lnTo>
                      <a:pt x="19979" y="299662"/>
                    </a:lnTo>
                    <a:cubicBezTo>
                      <a:pt x="19979" y="302311"/>
                      <a:pt x="18927" y="304852"/>
                      <a:pt x="17053" y="306726"/>
                    </a:cubicBezTo>
                    <a:cubicBezTo>
                      <a:pt x="15180" y="308599"/>
                      <a:pt x="12639" y="309651"/>
                      <a:pt x="9990" y="309651"/>
                    </a:cubicBezTo>
                    <a:lnTo>
                      <a:pt x="9990" y="309651"/>
                    </a:lnTo>
                    <a:cubicBezTo>
                      <a:pt x="7340" y="309651"/>
                      <a:pt x="4799" y="308599"/>
                      <a:pt x="2926" y="306726"/>
                    </a:cubicBezTo>
                    <a:cubicBezTo>
                      <a:pt x="1052" y="304852"/>
                      <a:pt x="0" y="302311"/>
                      <a:pt x="0" y="299662"/>
                    </a:cubicBezTo>
                    <a:lnTo>
                      <a:pt x="0" y="9990"/>
                    </a:lnTo>
                    <a:cubicBezTo>
                      <a:pt x="0" y="7340"/>
                      <a:pt x="1052" y="4799"/>
                      <a:pt x="2926" y="2926"/>
                    </a:cubicBezTo>
                    <a:cubicBezTo>
                      <a:pt x="4799" y="1052"/>
                      <a:pt x="7340" y="0"/>
                      <a:pt x="9990" y="0"/>
                    </a:cubicBezTo>
                    <a:close/>
                  </a:path>
                </a:pathLst>
              </a:custGeom>
              <a:solidFill>
                <a:srgbClr val="56C3F9"/>
              </a:solidFill>
            </p:spPr>
          </p:sp>
          <p:sp>
            <p:nvSpPr>
              <p:cNvPr name="TextBox 20" id="20"/>
              <p:cNvSpPr txBox="true"/>
              <p:nvPr/>
            </p:nvSpPr>
            <p:spPr>
              <a:xfrm>
                <a:off x="0" y="-19050"/>
                <a:ext cx="19979" cy="328701"/>
              </a:xfrm>
              <a:prstGeom prst="rect">
                <a:avLst/>
              </a:prstGeom>
            </p:spPr>
            <p:txBody>
              <a:bodyPr anchor="ctr" rtlCol="false" tIns="50800" lIns="50800" bIns="50800" rIns="50800"/>
              <a:lstStyle/>
              <a:p>
                <a:pPr algn="ctr">
                  <a:lnSpc>
                    <a:spcPts val="2400"/>
                  </a:lnSpc>
                </a:pPr>
              </a:p>
            </p:txBody>
          </p:sp>
        </p:grpSp>
        <p:sp>
          <p:nvSpPr>
            <p:cNvPr name="TextBox 21" id="21"/>
            <p:cNvSpPr txBox="true"/>
            <p:nvPr/>
          </p:nvSpPr>
          <p:spPr>
            <a:xfrm rot="0">
              <a:off x="507509" y="0"/>
              <a:ext cx="8879009" cy="1778000"/>
            </a:xfrm>
            <a:prstGeom prst="rect">
              <a:avLst/>
            </a:prstGeom>
          </p:spPr>
          <p:txBody>
            <a:bodyPr anchor="t" rtlCol="false" tIns="0" lIns="0" bIns="0" rIns="0">
              <a:spAutoFit/>
            </a:bodyPr>
            <a:lstStyle/>
            <a:p>
              <a:pPr algn="l">
                <a:lnSpc>
                  <a:spcPts val="2640"/>
                </a:lnSpc>
                <a:spcBef>
                  <a:spcPct val="0"/>
                </a:spcBef>
              </a:pPr>
              <a:r>
                <a:rPr lang="en-US" sz="2200">
                  <a:solidFill>
                    <a:srgbClr val="FFFFFF"/>
                  </a:solidFill>
                  <a:latin typeface="Proxima Nova"/>
                  <a:ea typeface="Proxima Nova"/>
                  <a:cs typeface="Proxima Nova"/>
                  <a:sym typeface="Proxima Nova"/>
                </a:rPr>
                <a:t>Administrators can enforce 2FA across all user accounts or selectively enable it based on client-specific security policies, aligning with best practices for access control and data protection.</a:t>
              </a:r>
            </a:p>
          </p:txBody>
        </p:sp>
      </p:grpSp>
      <p:sp>
        <p:nvSpPr>
          <p:cNvPr name="TextBox 22" id="22"/>
          <p:cNvSpPr txBox="true"/>
          <p:nvPr/>
        </p:nvSpPr>
        <p:spPr>
          <a:xfrm rot="0">
            <a:off x="1028700" y="1905374"/>
            <a:ext cx="7697478" cy="1438275"/>
          </a:xfrm>
          <a:prstGeom prst="rect">
            <a:avLst/>
          </a:prstGeom>
        </p:spPr>
        <p:txBody>
          <a:bodyPr anchor="t" rtlCol="false" tIns="0" lIns="0" bIns="0" rIns="0">
            <a:spAutoFit/>
          </a:bodyPr>
          <a:lstStyle/>
          <a:p>
            <a:pPr algn="l">
              <a:lnSpc>
                <a:spcPts val="5759"/>
              </a:lnSpc>
              <a:spcBef>
                <a:spcPct val="0"/>
              </a:spcBef>
            </a:pPr>
            <a:r>
              <a:rPr lang="en-US" b="true" sz="4800">
                <a:solidFill>
                  <a:srgbClr val="FFFFFF"/>
                </a:solidFill>
                <a:latin typeface="Proxima Nova Bold"/>
                <a:ea typeface="Proxima Nova Bold"/>
                <a:cs typeface="Proxima Nova Bold"/>
                <a:sym typeface="Proxima Nova Bold"/>
              </a:rPr>
              <a:t>Two-factor authentication (2FA) for users</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8355174" y="-64131"/>
            <a:ext cx="9932826" cy="10351131"/>
          </a:xfrm>
          <a:custGeom>
            <a:avLst/>
            <a:gdLst/>
            <a:ahLst/>
            <a:cxnLst/>
            <a:rect r="r" b="b" t="t" l="l"/>
            <a:pathLst>
              <a:path h="10351131" w="9932826">
                <a:moveTo>
                  <a:pt x="0" y="0"/>
                </a:moveTo>
                <a:lnTo>
                  <a:pt x="9932826" y="0"/>
                </a:lnTo>
                <a:lnTo>
                  <a:pt x="9932826" y="10351131"/>
                </a:lnTo>
                <a:lnTo>
                  <a:pt x="0" y="10351131"/>
                </a:lnTo>
                <a:lnTo>
                  <a:pt x="0" y="0"/>
                </a:lnTo>
                <a:close/>
              </a:path>
            </a:pathLst>
          </a:custGeom>
          <a:blipFill>
            <a:blip r:embed="rId3"/>
            <a:stretch>
              <a:fillRect l="-72437" t="0" r="-57440" b="0"/>
            </a:stretch>
          </a:blipFill>
        </p:spPr>
      </p:sp>
      <p:grpSp>
        <p:nvGrpSpPr>
          <p:cNvPr name="Group 3" id="3"/>
          <p:cNvGrpSpPr/>
          <p:nvPr/>
        </p:nvGrpSpPr>
        <p:grpSpPr>
          <a:xfrm rot="0">
            <a:off x="1028700" y="5995023"/>
            <a:ext cx="6225758" cy="609600"/>
            <a:chOff x="0" y="0"/>
            <a:chExt cx="8301011" cy="812800"/>
          </a:xfrm>
        </p:grpSpPr>
        <p:sp>
          <p:nvSpPr>
            <p:cNvPr name="TextBox 4" id="4"/>
            <p:cNvSpPr txBox="true"/>
            <p:nvPr/>
          </p:nvSpPr>
          <p:spPr>
            <a:xfrm rot="0">
              <a:off x="770888" y="-19050"/>
              <a:ext cx="7530122" cy="831850"/>
            </a:xfrm>
            <a:prstGeom prst="rect">
              <a:avLst/>
            </a:prstGeom>
          </p:spPr>
          <p:txBody>
            <a:bodyPr anchor="t" rtlCol="false" tIns="0" lIns="0" bIns="0" rIns="0">
              <a:spAutoFit/>
            </a:bodyPr>
            <a:lstStyle/>
            <a:p>
              <a:pPr algn="l">
                <a:lnSpc>
                  <a:spcPts val="2400"/>
                </a:lnSpc>
                <a:spcBef>
                  <a:spcPct val="0"/>
                </a:spcBef>
              </a:pPr>
              <a:r>
                <a:rPr lang="en-US" sz="2000">
                  <a:solidFill>
                    <a:srgbClr val="1090CF"/>
                  </a:solidFill>
                  <a:latin typeface="Roboto"/>
                  <a:ea typeface="Roboto"/>
                  <a:cs typeface="Roboto"/>
                  <a:sym typeface="Roboto"/>
                </a:rPr>
                <a:t>Receive a one-time code: it will be sent to your registered email.</a:t>
              </a:r>
            </a:p>
          </p:txBody>
        </p:sp>
        <p:sp>
          <p:nvSpPr>
            <p:cNvPr name="Freeform 5" id="5"/>
            <p:cNvSpPr/>
            <p:nvPr/>
          </p:nvSpPr>
          <p:spPr>
            <a:xfrm flipH="false" flipV="false" rot="0">
              <a:off x="0" y="0"/>
              <a:ext cx="574658" cy="574658"/>
            </a:xfrm>
            <a:custGeom>
              <a:avLst/>
              <a:gdLst/>
              <a:ahLst/>
              <a:cxnLst/>
              <a:rect r="r" b="b" t="t" l="l"/>
              <a:pathLst>
                <a:path h="574658" w="574658">
                  <a:moveTo>
                    <a:pt x="0" y="0"/>
                  </a:moveTo>
                  <a:lnTo>
                    <a:pt x="574658" y="0"/>
                  </a:lnTo>
                  <a:lnTo>
                    <a:pt x="574658" y="574658"/>
                  </a:lnTo>
                  <a:lnTo>
                    <a:pt x="0" y="574658"/>
                  </a:lnTo>
                  <a:lnTo>
                    <a:pt x="0" y="0"/>
                  </a:lnTo>
                  <a:close/>
                </a:path>
              </a:pathLst>
            </a:custGeom>
            <a:blipFill>
              <a:blip r:embed="rId4"/>
              <a:stretch>
                <a:fillRect l="0" t="0" r="0" b="0"/>
              </a:stretch>
            </a:blipFill>
          </p:spPr>
        </p:sp>
      </p:grpSp>
      <p:grpSp>
        <p:nvGrpSpPr>
          <p:cNvPr name="Group 6" id="6"/>
          <p:cNvGrpSpPr/>
          <p:nvPr/>
        </p:nvGrpSpPr>
        <p:grpSpPr>
          <a:xfrm rot="0">
            <a:off x="1028700" y="6846546"/>
            <a:ext cx="6225758" cy="609600"/>
            <a:chOff x="0" y="0"/>
            <a:chExt cx="8301011" cy="812800"/>
          </a:xfrm>
        </p:grpSpPr>
        <p:sp>
          <p:nvSpPr>
            <p:cNvPr name="TextBox 7" id="7"/>
            <p:cNvSpPr txBox="true"/>
            <p:nvPr/>
          </p:nvSpPr>
          <p:spPr>
            <a:xfrm rot="0">
              <a:off x="770888" y="-19050"/>
              <a:ext cx="7530122" cy="831850"/>
            </a:xfrm>
            <a:prstGeom prst="rect">
              <a:avLst/>
            </a:prstGeom>
          </p:spPr>
          <p:txBody>
            <a:bodyPr anchor="t" rtlCol="false" tIns="0" lIns="0" bIns="0" rIns="0">
              <a:spAutoFit/>
            </a:bodyPr>
            <a:lstStyle/>
            <a:p>
              <a:pPr algn="l">
                <a:lnSpc>
                  <a:spcPts val="2400"/>
                </a:lnSpc>
                <a:spcBef>
                  <a:spcPct val="0"/>
                </a:spcBef>
              </a:pPr>
              <a:r>
                <a:rPr lang="en-US" sz="2000">
                  <a:solidFill>
                    <a:srgbClr val="1090CF"/>
                  </a:solidFill>
                  <a:latin typeface="Roboto"/>
                  <a:ea typeface="Roboto"/>
                  <a:cs typeface="Roboto"/>
                  <a:sym typeface="Roboto"/>
                </a:rPr>
                <a:t>Enter the code: Input the OTP from the email to complete your login.</a:t>
              </a:r>
            </a:p>
          </p:txBody>
        </p:sp>
        <p:sp>
          <p:nvSpPr>
            <p:cNvPr name="Freeform 8" id="8"/>
            <p:cNvSpPr/>
            <p:nvPr/>
          </p:nvSpPr>
          <p:spPr>
            <a:xfrm flipH="false" flipV="false" rot="0">
              <a:off x="0" y="0"/>
              <a:ext cx="574658" cy="574658"/>
            </a:xfrm>
            <a:custGeom>
              <a:avLst/>
              <a:gdLst/>
              <a:ahLst/>
              <a:cxnLst/>
              <a:rect r="r" b="b" t="t" l="l"/>
              <a:pathLst>
                <a:path h="574658" w="574658">
                  <a:moveTo>
                    <a:pt x="0" y="0"/>
                  </a:moveTo>
                  <a:lnTo>
                    <a:pt x="574658" y="0"/>
                  </a:lnTo>
                  <a:lnTo>
                    <a:pt x="574658" y="574658"/>
                  </a:lnTo>
                  <a:lnTo>
                    <a:pt x="0" y="574658"/>
                  </a:lnTo>
                  <a:lnTo>
                    <a:pt x="0" y="0"/>
                  </a:lnTo>
                  <a:close/>
                </a:path>
              </a:pathLst>
            </a:custGeom>
            <a:blipFill>
              <a:blip r:embed="rId4"/>
              <a:stretch>
                <a:fillRect l="0" t="0" r="0" b="0"/>
              </a:stretch>
            </a:blipFill>
          </p:spPr>
        </p:sp>
      </p:grpSp>
      <p:grpSp>
        <p:nvGrpSpPr>
          <p:cNvPr name="Group 9" id="9"/>
          <p:cNvGrpSpPr/>
          <p:nvPr/>
        </p:nvGrpSpPr>
        <p:grpSpPr>
          <a:xfrm rot="0">
            <a:off x="1028700" y="7698069"/>
            <a:ext cx="6225758" cy="613178"/>
            <a:chOff x="0" y="0"/>
            <a:chExt cx="8301011" cy="817571"/>
          </a:xfrm>
        </p:grpSpPr>
        <p:sp>
          <p:nvSpPr>
            <p:cNvPr name="TextBox 10" id="10"/>
            <p:cNvSpPr txBox="true"/>
            <p:nvPr/>
          </p:nvSpPr>
          <p:spPr>
            <a:xfrm rot="0">
              <a:off x="770888" y="-14279"/>
              <a:ext cx="7530122" cy="831850"/>
            </a:xfrm>
            <a:prstGeom prst="rect">
              <a:avLst/>
            </a:prstGeom>
          </p:spPr>
          <p:txBody>
            <a:bodyPr anchor="t" rtlCol="false" tIns="0" lIns="0" bIns="0" rIns="0">
              <a:spAutoFit/>
            </a:bodyPr>
            <a:lstStyle/>
            <a:p>
              <a:pPr algn="l">
                <a:lnSpc>
                  <a:spcPts val="2400"/>
                </a:lnSpc>
                <a:spcBef>
                  <a:spcPct val="0"/>
                </a:spcBef>
              </a:pPr>
              <a:r>
                <a:rPr lang="en-US" sz="2000">
                  <a:solidFill>
                    <a:srgbClr val="1090CF"/>
                  </a:solidFill>
                  <a:latin typeface="Roboto"/>
                  <a:ea typeface="Roboto"/>
                  <a:cs typeface="Roboto"/>
                  <a:sym typeface="Roboto"/>
                </a:rPr>
                <a:t>Access your account: if the OTP is correct, access is granted; otherwise, login is denied.</a:t>
              </a:r>
            </a:p>
          </p:txBody>
        </p:sp>
        <p:sp>
          <p:nvSpPr>
            <p:cNvPr name="Freeform 11" id="11"/>
            <p:cNvSpPr/>
            <p:nvPr/>
          </p:nvSpPr>
          <p:spPr>
            <a:xfrm flipH="false" flipV="false" rot="0">
              <a:off x="0" y="0"/>
              <a:ext cx="608434" cy="574658"/>
            </a:xfrm>
            <a:custGeom>
              <a:avLst/>
              <a:gdLst/>
              <a:ahLst/>
              <a:cxnLst/>
              <a:rect r="r" b="b" t="t" l="l"/>
              <a:pathLst>
                <a:path h="574658" w="608434">
                  <a:moveTo>
                    <a:pt x="0" y="0"/>
                  </a:moveTo>
                  <a:lnTo>
                    <a:pt x="608434" y="0"/>
                  </a:lnTo>
                  <a:lnTo>
                    <a:pt x="608434" y="574658"/>
                  </a:lnTo>
                  <a:lnTo>
                    <a:pt x="0" y="574658"/>
                  </a:lnTo>
                  <a:lnTo>
                    <a:pt x="0" y="0"/>
                  </a:lnTo>
                  <a:close/>
                </a:path>
              </a:pathLst>
            </a:custGeom>
            <a:blipFill>
              <a:blip r:embed="rId4"/>
              <a:stretch>
                <a:fillRect l="0" t="-2938" r="0" b="-2938"/>
              </a:stretch>
            </a:blipFill>
          </p:spPr>
        </p:sp>
      </p:grpSp>
      <p:sp>
        <p:nvSpPr>
          <p:cNvPr name="Freeform 12" id="12"/>
          <p:cNvSpPr/>
          <p:nvPr/>
        </p:nvSpPr>
        <p:spPr>
          <a:xfrm flipH="false" flipV="false" rot="0">
            <a:off x="9878927" y="-123191"/>
            <a:ext cx="8409073" cy="8681441"/>
          </a:xfrm>
          <a:custGeom>
            <a:avLst/>
            <a:gdLst/>
            <a:ahLst/>
            <a:cxnLst/>
            <a:rect r="r" b="b" t="t" l="l"/>
            <a:pathLst>
              <a:path h="8681441" w="8409073">
                <a:moveTo>
                  <a:pt x="0" y="0"/>
                </a:moveTo>
                <a:lnTo>
                  <a:pt x="8409073" y="0"/>
                </a:lnTo>
                <a:lnTo>
                  <a:pt x="8409073" y="8681442"/>
                </a:lnTo>
                <a:lnTo>
                  <a:pt x="0" y="8681442"/>
                </a:lnTo>
                <a:lnTo>
                  <a:pt x="0" y="0"/>
                </a:lnTo>
                <a:close/>
              </a:path>
            </a:pathLst>
          </a:custGeom>
          <a:blipFill>
            <a:blip r:embed="rId5">
              <a:alphaModFix amt="32999"/>
            </a:blip>
            <a:stretch>
              <a:fillRect l="0" t="-68396" r="-75533" b="-1629"/>
            </a:stretch>
          </a:blipFill>
        </p:spPr>
      </p:sp>
      <p:grpSp>
        <p:nvGrpSpPr>
          <p:cNvPr name="Group 13" id="13"/>
          <p:cNvGrpSpPr/>
          <p:nvPr/>
        </p:nvGrpSpPr>
        <p:grpSpPr>
          <a:xfrm rot="0">
            <a:off x="1028700" y="5143500"/>
            <a:ext cx="6225758" cy="609600"/>
            <a:chOff x="0" y="0"/>
            <a:chExt cx="8301011" cy="812800"/>
          </a:xfrm>
        </p:grpSpPr>
        <p:sp>
          <p:nvSpPr>
            <p:cNvPr name="TextBox 14" id="14"/>
            <p:cNvSpPr txBox="true"/>
            <p:nvPr/>
          </p:nvSpPr>
          <p:spPr>
            <a:xfrm rot="0">
              <a:off x="770888" y="-19050"/>
              <a:ext cx="7530122" cy="831850"/>
            </a:xfrm>
            <a:prstGeom prst="rect">
              <a:avLst/>
            </a:prstGeom>
          </p:spPr>
          <p:txBody>
            <a:bodyPr anchor="t" rtlCol="false" tIns="0" lIns="0" bIns="0" rIns="0">
              <a:spAutoFit/>
            </a:bodyPr>
            <a:lstStyle/>
            <a:p>
              <a:pPr algn="l">
                <a:lnSpc>
                  <a:spcPts val="2400"/>
                </a:lnSpc>
                <a:spcBef>
                  <a:spcPct val="0"/>
                </a:spcBef>
              </a:pPr>
              <a:r>
                <a:rPr lang="en-US" sz="2000">
                  <a:solidFill>
                    <a:srgbClr val="1090CF"/>
                  </a:solidFill>
                  <a:latin typeface="Roboto"/>
                  <a:ea typeface="Roboto"/>
                  <a:cs typeface="Roboto"/>
                  <a:sym typeface="Roboto"/>
                </a:rPr>
                <a:t>Login with your password: enter your username and password to start the login process.</a:t>
              </a:r>
            </a:p>
          </p:txBody>
        </p:sp>
        <p:sp>
          <p:nvSpPr>
            <p:cNvPr name="Freeform 15" id="15"/>
            <p:cNvSpPr/>
            <p:nvPr/>
          </p:nvSpPr>
          <p:spPr>
            <a:xfrm flipH="false" flipV="false" rot="0">
              <a:off x="0" y="0"/>
              <a:ext cx="574658" cy="574658"/>
            </a:xfrm>
            <a:custGeom>
              <a:avLst/>
              <a:gdLst/>
              <a:ahLst/>
              <a:cxnLst/>
              <a:rect r="r" b="b" t="t" l="l"/>
              <a:pathLst>
                <a:path h="574658" w="574658">
                  <a:moveTo>
                    <a:pt x="0" y="0"/>
                  </a:moveTo>
                  <a:lnTo>
                    <a:pt x="574658" y="0"/>
                  </a:lnTo>
                  <a:lnTo>
                    <a:pt x="574658" y="574658"/>
                  </a:lnTo>
                  <a:lnTo>
                    <a:pt x="0" y="574658"/>
                  </a:lnTo>
                  <a:lnTo>
                    <a:pt x="0" y="0"/>
                  </a:lnTo>
                  <a:close/>
                </a:path>
              </a:pathLst>
            </a:custGeom>
            <a:blipFill>
              <a:blip r:embed="rId4"/>
              <a:stretch>
                <a:fillRect l="0" t="0" r="0" b="0"/>
              </a:stretch>
            </a:blipFill>
          </p:spPr>
        </p:sp>
      </p:grpSp>
      <p:grpSp>
        <p:nvGrpSpPr>
          <p:cNvPr name="Group 16" id="16"/>
          <p:cNvGrpSpPr/>
          <p:nvPr/>
        </p:nvGrpSpPr>
        <p:grpSpPr>
          <a:xfrm rot="0">
            <a:off x="1028700" y="1257132"/>
            <a:ext cx="1441364" cy="472945"/>
            <a:chOff x="0" y="0"/>
            <a:chExt cx="368246" cy="120830"/>
          </a:xfrm>
        </p:grpSpPr>
        <p:sp>
          <p:nvSpPr>
            <p:cNvPr name="Freeform 17" id="17"/>
            <p:cNvSpPr/>
            <p:nvPr/>
          </p:nvSpPr>
          <p:spPr>
            <a:xfrm flipH="false" flipV="false" rot="0">
              <a:off x="0" y="0"/>
              <a:ext cx="368246" cy="120830"/>
            </a:xfrm>
            <a:custGeom>
              <a:avLst/>
              <a:gdLst/>
              <a:ahLst/>
              <a:cxnLst/>
              <a:rect r="r" b="b" t="t" l="l"/>
              <a:pathLst>
                <a:path h="120830" w="368246">
                  <a:moveTo>
                    <a:pt x="53712" y="0"/>
                  </a:moveTo>
                  <a:lnTo>
                    <a:pt x="314533" y="0"/>
                  </a:lnTo>
                  <a:cubicBezTo>
                    <a:pt x="328779" y="0"/>
                    <a:pt x="342441" y="5659"/>
                    <a:pt x="352514" y="15732"/>
                  </a:cubicBezTo>
                  <a:cubicBezTo>
                    <a:pt x="362587" y="25805"/>
                    <a:pt x="368246" y="39467"/>
                    <a:pt x="368246" y="53712"/>
                  </a:cubicBezTo>
                  <a:lnTo>
                    <a:pt x="368246" y="67118"/>
                  </a:lnTo>
                  <a:cubicBezTo>
                    <a:pt x="368246" y="81363"/>
                    <a:pt x="362587" y="95025"/>
                    <a:pt x="352514" y="105098"/>
                  </a:cubicBezTo>
                  <a:cubicBezTo>
                    <a:pt x="342441" y="115171"/>
                    <a:pt x="328779" y="120830"/>
                    <a:pt x="314533" y="120830"/>
                  </a:cubicBezTo>
                  <a:lnTo>
                    <a:pt x="53712" y="120830"/>
                  </a:lnTo>
                  <a:cubicBezTo>
                    <a:pt x="39467" y="120830"/>
                    <a:pt x="25805" y="115171"/>
                    <a:pt x="15732" y="105098"/>
                  </a:cubicBezTo>
                  <a:cubicBezTo>
                    <a:pt x="5659" y="95025"/>
                    <a:pt x="0" y="81363"/>
                    <a:pt x="0" y="67118"/>
                  </a:cubicBezTo>
                  <a:lnTo>
                    <a:pt x="0" y="53712"/>
                  </a:lnTo>
                  <a:cubicBezTo>
                    <a:pt x="0" y="39467"/>
                    <a:pt x="5659" y="25805"/>
                    <a:pt x="15732" y="15732"/>
                  </a:cubicBezTo>
                  <a:cubicBezTo>
                    <a:pt x="25805" y="5659"/>
                    <a:pt x="39467" y="0"/>
                    <a:pt x="53712" y="0"/>
                  </a:cubicBezTo>
                  <a:close/>
                </a:path>
              </a:pathLst>
            </a:custGeom>
            <a:solidFill>
              <a:srgbClr val="CAE9FF"/>
            </a:solidFill>
          </p:spPr>
        </p:sp>
        <p:sp>
          <p:nvSpPr>
            <p:cNvPr name="TextBox 18" id="18"/>
            <p:cNvSpPr txBox="true"/>
            <p:nvPr/>
          </p:nvSpPr>
          <p:spPr>
            <a:xfrm>
              <a:off x="0" y="-28575"/>
              <a:ext cx="368246" cy="149405"/>
            </a:xfrm>
            <a:prstGeom prst="rect">
              <a:avLst/>
            </a:prstGeom>
          </p:spPr>
          <p:txBody>
            <a:bodyPr anchor="ctr" rtlCol="false" tIns="52369" lIns="52369" bIns="52369" rIns="52369"/>
            <a:lstStyle/>
            <a:p>
              <a:pPr algn="ctr">
                <a:lnSpc>
                  <a:spcPts val="2483"/>
                </a:lnSpc>
              </a:pPr>
              <a:r>
                <a:rPr lang="en-US" b="true" sz="1800">
                  <a:solidFill>
                    <a:srgbClr val="1090CF"/>
                  </a:solidFill>
                  <a:latin typeface="Proxima Nova Bold"/>
                  <a:ea typeface="Proxima Nova Bold"/>
                  <a:cs typeface="Proxima Nova Bold"/>
                  <a:sym typeface="Proxima Nova Bold"/>
                </a:rPr>
                <a:t>Security</a:t>
              </a:r>
            </a:p>
          </p:txBody>
        </p:sp>
      </p:grpSp>
      <p:sp>
        <p:nvSpPr>
          <p:cNvPr name="Freeform 19" id="19"/>
          <p:cNvSpPr/>
          <p:nvPr/>
        </p:nvSpPr>
        <p:spPr>
          <a:xfrm flipH="false" flipV="false" rot="0">
            <a:off x="8355174" y="2257799"/>
            <a:ext cx="9503410" cy="7202311"/>
          </a:xfrm>
          <a:custGeom>
            <a:avLst/>
            <a:gdLst/>
            <a:ahLst/>
            <a:cxnLst/>
            <a:rect r="r" b="b" t="t" l="l"/>
            <a:pathLst>
              <a:path h="7202311" w="9503410">
                <a:moveTo>
                  <a:pt x="0" y="0"/>
                </a:moveTo>
                <a:lnTo>
                  <a:pt x="9503410" y="0"/>
                </a:lnTo>
                <a:lnTo>
                  <a:pt x="9503410" y="7202311"/>
                </a:lnTo>
                <a:lnTo>
                  <a:pt x="0" y="7202311"/>
                </a:lnTo>
                <a:lnTo>
                  <a:pt x="0" y="0"/>
                </a:lnTo>
                <a:close/>
              </a:path>
            </a:pathLst>
          </a:custGeom>
          <a:blipFill>
            <a:blip r:embed="rId6"/>
            <a:stretch>
              <a:fillRect l="0" t="0" r="0" b="0"/>
            </a:stretch>
          </a:blipFill>
        </p:spPr>
      </p:sp>
      <p:sp>
        <p:nvSpPr>
          <p:cNvPr name="TextBox 20" id="20"/>
          <p:cNvSpPr txBox="true"/>
          <p:nvPr/>
        </p:nvSpPr>
        <p:spPr>
          <a:xfrm rot="0">
            <a:off x="1028700" y="3043101"/>
            <a:ext cx="6947485" cy="1666875"/>
          </a:xfrm>
          <a:prstGeom prst="rect">
            <a:avLst/>
          </a:prstGeom>
        </p:spPr>
        <p:txBody>
          <a:bodyPr anchor="t" rtlCol="false" tIns="0" lIns="0" bIns="0" rIns="0">
            <a:spAutoFit/>
          </a:bodyPr>
          <a:lstStyle/>
          <a:p>
            <a:pPr algn="l">
              <a:lnSpc>
                <a:spcPts val="2640"/>
              </a:lnSpc>
              <a:spcBef>
                <a:spcPct val="0"/>
              </a:spcBef>
            </a:pPr>
            <a:r>
              <a:rPr lang="en-US" sz="2200">
                <a:solidFill>
                  <a:srgbClr val="28323A"/>
                </a:solidFill>
                <a:latin typeface="Proxima Nova"/>
                <a:ea typeface="Proxima Nova"/>
                <a:cs typeface="Proxima Nova"/>
                <a:sym typeface="Proxima Nova"/>
              </a:rPr>
              <a:t>To enhance data security across web and mobile apps, Navixy provides 2FA. This extra step ensures that even if your password is compromised, unauthorized users cannot access your account without access to their email.</a:t>
            </a:r>
          </a:p>
        </p:txBody>
      </p:sp>
      <p:sp>
        <p:nvSpPr>
          <p:cNvPr name="TextBox 21" id="21"/>
          <p:cNvSpPr txBox="true"/>
          <p:nvPr/>
        </p:nvSpPr>
        <p:spPr>
          <a:xfrm rot="0">
            <a:off x="1028700" y="1905374"/>
            <a:ext cx="12062227" cy="714375"/>
          </a:xfrm>
          <a:prstGeom prst="rect">
            <a:avLst/>
          </a:prstGeom>
        </p:spPr>
        <p:txBody>
          <a:bodyPr anchor="t" rtlCol="false" tIns="0" lIns="0" bIns="0" rIns="0">
            <a:spAutoFit/>
          </a:bodyPr>
          <a:lstStyle/>
          <a:p>
            <a:pPr algn="l">
              <a:lnSpc>
                <a:spcPts val="5759"/>
              </a:lnSpc>
              <a:spcBef>
                <a:spcPct val="0"/>
              </a:spcBef>
            </a:pPr>
            <a:r>
              <a:rPr lang="en-US" b="true" sz="4800">
                <a:solidFill>
                  <a:srgbClr val="28323A"/>
                </a:solidFill>
                <a:latin typeface="Proxima Nova Bold"/>
                <a:ea typeface="Proxima Nova Bold"/>
                <a:cs typeface="Proxima Nova Bold"/>
                <a:sym typeface="Proxima Nova Bold"/>
              </a:rPr>
              <a:t>Two-factor authentication (2FA) for users</a:t>
            </a:r>
          </a:p>
        </p:txBody>
      </p:sp>
      <p:pic>
        <p:nvPicPr>
          <p:cNvPr name="Picture 22" id="22">
            <a:hlinkClick action="ppaction://media"/>
          </p:cNvPr>
          <p:cNvPicPr>
            <a:picLocks noChangeAspect="true"/>
          </p:cNvPicPr>
          <p:nvPr>
            <a:videoFile r:link="rId8"/>
            <p:extLst>
              <p:ext uri="{DAA4B4D4-6D71-4841-9C94-3DE7FCFB9230}">
                <p14:media xmlns:p14="http://schemas.microsoft.com/office/powerpoint/2010/main" r:embed="rId9"/>
              </p:ext>
            </p:extLst>
          </p:nvPr>
        </p:nvPicPr>
        <p:blipFill>
          <a:blip r:embed="rId7"/>
          <a:srcRect l="0" t="0" r="0" b="0"/>
          <a:stretch>
            <a:fillRect/>
          </a:stretch>
        </p:blipFill>
        <p:spPr>
          <a:xfrm flipH="false" flipV="false" rot="0">
            <a:off x="9517811" y="3478865"/>
            <a:ext cx="7221802" cy="4516268"/>
          </a:xfrm>
          <a:prstGeom prst="rect">
            <a:avLst/>
          </a:prstGeom>
          <a:ln w="9525" cap="sq">
            <a:solidFill>
              <a:srgbClr val="D9D9D9"/>
            </a:solidFill>
            <a:prstDash val="solid"/>
          </a:ln>
        </p:spPr>
      </p:pic>
    </p:spTree>
  </p:cSld>
  <p:clrMapOvr>
    <a:masterClrMapping/>
  </p:clrMapOvr>
  <p:timing>
    <p:tnLst>
      <p:par>
        <p:cTn dur="indefinite" restart="never" nodeType="tmRoot">
          <p:childTnLst>
            <p:video>
              <p:cMediaNode vol="0">
                <p:cTn fill="hold" display="false">
                  <p:stCondLst>
                    <p:cond delay="indefinite"/>
                  </p:stCondLst>
                </p:cTn>
                <p:tgtEl>
                  <p:spTgt spid="22"/>
                </p:tgtEl>
              </p:cMediaNode>
            </p:video>
          </p:childTnLst>
        </p:cTn>
      </p:par>
    </p:tnLst>
  </p:timing>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28700" y="4128951"/>
            <a:ext cx="6225758" cy="2501497"/>
            <a:chOff x="0" y="0"/>
            <a:chExt cx="8301011" cy="3335329"/>
          </a:xfrm>
        </p:grpSpPr>
        <p:sp>
          <p:nvSpPr>
            <p:cNvPr name="TextBox 3" id="3"/>
            <p:cNvSpPr txBox="true"/>
            <p:nvPr/>
          </p:nvSpPr>
          <p:spPr>
            <a:xfrm rot="0">
              <a:off x="680215" y="74604"/>
              <a:ext cx="7620796" cy="3260725"/>
            </a:xfrm>
            <a:prstGeom prst="rect">
              <a:avLst/>
            </a:prstGeom>
          </p:spPr>
          <p:txBody>
            <a:bodyPr anchor="t" rtlCol="false" tIns="0" lIns="0" bIns="0" rIns="0">
              <a:spAutoFit/>
            </a:bodyPr>
            <a:lstStyle/>
            <a:p>
              <a:pPr algn="l">
                <a:lnSpc>
                  <a:spcPts val="2400"/>
                </a:lnSpc>
              </a:pPr>
              <a:r>
                <a:rPr lang="en-US" sz="2000" b="true">
                  <a:solidFill>
                    <a:srgbClr val="1090CF"/>
                  </a:solidFill>
                  <a:latin typeface="Proxima Nova Bold"/>
                  <a:ea typeface="Proxima Nova Bold"/>
                  <a:cs typeface="Proxima Nova Bold"/>
                  <a:sym typeface="Proxima Nova Bold"/>
                </a:rPr>
                <a:t>Enabling 2FA for all user accounts</a:t>
              </a:r>
            </a:p>
            <a:p>
              <a:pPr algn="l">
                <a:lnSpc>
                  <a:spcPts val="2400"/>
                </a:lnSpc>
              </a:pPr>
              <a:r>
                <a:rPr lang="en-US" sz="2000">
                  <a:solidFill>
                    <a:srgbClr val="1090CF"/>
                  </a:solidFill>
                  <a:latin typeface="Proxima Nova"/>
                  <a:ea typeface="Proxima Nova"/>
                  <a:cs typeface="Proxima Nova"/>
                  <a:sym typeface="Proxima Nova"/>
                </a:rPr>
                <a:t>Go to Admin Panel → Account Management → Security.</a:t>
              </a:r>
            </a:p>
            <a:p>
              <a:pPr algn="l">
                <a:lnSpc>
                  <a:spcPts val="2400"/>
                </a:lnSpc>
              </a:pPr>
            </a:p>
            <a:p>
              <a:pPr algn="l">
                <a:lnSpc>
                  <a:spcPts val="2400"/>
                </a:lnSpc>
              </a:pPr>
              <a:r>
                <a:rPr lang="en-US" sz="2000">
                  <a:solidFill>
                    <a:srgbClr val="1090CF"/>
                  </a:solidFill>
                  <a:latin typeface="Proxima Nova"/>
                  <a:ea typeface="Proxima Nova"/>
                  <a:cs typeface="Proxima Nova"/>
                  <a:sym typeface="Proxima Nova"/>
                </a:rPr>
                <a:t>This applies 2FA to all current and new users, including sub-users and imported accounts. (Note: 2FA does not apply to demo accounts.)</a:t>
              </a:r>
            </a:p>
            <a:p>
              <a:pPr algn="l">
                <a:lnSpc>
                  <a:spcPts val="2400"/>
                </a:lnSpc>
                <a:spcBef>
                  <a:spcPct val="0"/>
                </a:spcBef>
              </a:pPr>
            </a:p>
          </p:txBody>
        </p:sp>
        <p:sp>
          <p:nvSpPr>
            <p:cNvPr name="Freeform 4" id="4"/>
            <p:cNvSpPr/>
            <p:nvPr/>
          </p:nvSpPr>
          <p:spPr>
            <a:xfrm flipH="false" flipV="false" rot="0">
              <a:off x="0" y="0"/>
              <a:ext cx="582628" cy="574658"/>
            </a:xfrm>
            <a:custGeom>
              <a:avLst/>
              <a:gdLst/>
              <a:ahLst/>
              <a:cxnLst/>
              <a:rect r="r" b="b" t="t" l="l"/>
              <a:pathLst>
                <a:path h="574658" w="582628">
                  <a:moveTo>
                    <a:pt x="0" y="0"/>
                  </a:moveTo>
                  <a:lnTo>
                    <a:pt x="582628" y="0"/>
                  </a:lnTo>
                  <a:lnTo>
                    <a:pt x="582628" y="574658"/>
                  </a:lnTo>
                  <a:lnTo>
                    <a:pt x="0" y="574658"/>
                  </a:lnTo>
                  <a:lnTo>
                    <a:pt x="0" y="0"/>
                  </a:lnTo>
                  <a:close/>
                </a:path>
              </a:pathLst>
            </a:custGeom>
            <a:blipFill>
              <a:blip r:embed="rId3"/>
              <a:stretch>
                <a:fillRect l="0" t="-693" r="0" b="-693"/>
              </a:stretch>
            </a:blipFill>
          </p:spPr>
        </p:sp>
      </p:grpSp>
      <p:grpSp>
        <p:nvGrpSpPr>
          <p:cNvPr name="Group 5" id="5"/>
          <p:cNvGrpSpPr/>
          <p:nvPr/>
        </p:nvGrpSpPr>
        <p:grpSpPr>
          <a:xfrm rot="0">
            <a:off x="1028700" y="6792373"/>
            <a:ext cx="6225758" cy="1828800"/>
            <a:chOff x="0" y="0"/>
            <a:chExt cx="8301011" cy="2438400"/>
          </a:xfrm>
        </p:grpSpPr>
        <p:sp>
          <p:nvSpPr>
            <p:cNvPr name="TextBox 6" id="6"/>
            <p:cNvSpPr txBox="true"/>
            <p:nvPr/>
          </p:nvSpPr>
          <p:spPr>
            <a:xfrm rot="0">
              <a:off x="725078" y="-19050"/>
              <a:ext cx="7575932" cy="2457450"/>
            </a:xfrm>
            <a:prstGeom prst="rect">
              <a:avLst/>
            </a:prstGeom>
          </p:spPr>
          <p:txBody>
            <a:bodyPr anchor="t" rtlCol="false" tIns="0" lIns="0" bIns="0" rIns="0">
              <a:spAutoFit/>
            </a:bodyPr>
            <a:lstStyle/>
            <a:p>
              <a:pPr algn="l">
                <a:lnSpc>
                  <a:spcPts val="2400"/>
                </a:lnSpc>
              </a:pPr>
              <a:r>
                <a:rPr lang="en-US" sz="2000" b="true">
                  <a:solidFill>
                    <a:srgbClr val="1090CF"/>
                  </a:solidFill>
                  <a:latin typeface="Roboto Bold"/>
                  <a:ea typeface="Roboto Bold"/>
                  <a:cs typeface="Roboto Bold"/>
                  <a:sym typeface="Roboto Bold"/>
                </a:rPr>
                <a:t>Enabling 2FA for specific user accounts</a:t>
              </a:r>
            </a:p>
            <a:p>
              <a:pPr algn="l">
                <a:lnSpc>
                  <a:spcPts val="2400"/>
                </a:lnSpc>
              </a:pPr>
              <a:r>
                <a:rPr lang="en-US" sz="2000">
                  <a:solidFill>
                    <a:srgbClr val="1090CF"/>
                  </a:solidFill>
                  <a:latin typeface="Proxima Nova"/>
                  <a:ea typeface="Proxima Nova"/>
                  <a:cs typeface="Proxima Nova"/>
                  <a:sym typeface="Proxima Nova"/>
                </a:rPr>
                <a:t>Use the Admin Panel or Panel API to configure 2FA settings, read/update settings for specific users, or set defaults for new accounts. Learn more in the </a:t>
              </a:r>
              <a:r>
                <a:rPr lang="en-US" sz="2000" u="sng">
                  <a:solidFill>
                    <a:srgbClr val="1090CF"/>
                  </a:solidFill>
                  <a:latin typeface="Proxima Nova"/>
                  <a:ea typeface="Proxima Nova"/>
                  <a:cs typeface="Proxima Nova"/>
                  <a:sym typeface="Proxima Nova"/>
                  <a:hlinkClick r:id="rId4" tooltip="https://developers.navixy.com/panel-api/resources/user/mfa/settings/"/>
                </a:rPr>
                <a:t>Developer Hub</a:t>
              </a:r>
              <a:r>
                <a:rPr lang="en-US" sz="2000">
                  <a:solidFill>
                    <a:srgbClr val="1090CF"/>
                  </a:solidFill>
                  <a:latin typeface="Proxima Nova"/>
                  <a:ea typeface="Proxima Nova"/>
                  <a:cs typeface="Proxima Nova"/>
                  <a:sym typeface="Proxima Nova"/>
                </a:rPr>
                <a:t>.</a:t>
              </a:r>
            </a:p>
            <a:p>
              <a:pPr algn="l">
                <a:lnSpc>
                  <a:spcPts val="2400"/>
                </a:lnSpc>
                <a:spcBef>
                  <a:spcPct val="0"/>
                </a:spcBef>
              </a:pPr>
            </a:p>
          </p:txBody>
        </p:sp>
        <p:sp>
          <p:nvSpPr>
            <p:cNvPr name="Freeform 7" id="7"/>
            <p:cNvSpPr/>
            <p:nvPr/>
          </p:nvSpPr>
          <p:spPr>
            <a:xfrm flipH="false" flipV="false" rot="0">
              <a:off x="0" y="0"/>
              <a:ext cx="621056" cy="574658"/>
            </a:xfrm>
            <a:custGeom>
              <a:avLst/>
              <a:gdLst/>
              <a:ahLst/>
              <a:cxnLst/>
              <a:rect r="r" b="b" t="t" l="l"/>
              <a:pathLst>
                <a:path h="574658" w="621056">
                  <a:moveTo>
                    <a:pt x="0" y="0"/>
                  </a:moveTo>
                  <a:lnTo>
                    <a:pt x="621056" y="0"/>
                  </a:lnTo>
                  <a:lnTo>
                    <a:pt x="621056" y="574658"/>
                  </a:lnTo>
                  <a:lnTo>
                    <a:pt x="0" y="574658"/>
                  </a:lnTo>
                  <a:lnTo>
                    <a:pt x="0" y="0"/>
                  </a:lnTo>
                  <a:close/>
                </a:path>
              </a:pathLst>
            </a:custGeom>
            <a:blipFill>
              <a:blip r:embed="rId3"/>
              <a:stretch>
                <a:fillRect l="0" t="-4036" r="0" b="-4036"/>
              </a:stretch>
            </a:blipFill>
          </p:spPr>
        </p:sp>
      </p:grpSp>
      <p:sp>
        <p:nvSpPr>
          <p:cNvPr name="Freeform 8" id="8"/>
          <p:cNvSpPr/>
          <p:nvPr/>
        </p:nvSpPr>
        <p:spPr>
          <a:xfrm flipH="false" flipV="false" rot="0">
            <a:off x="8355174" y="-64131"/>
            <a:ext cx="9932826" cy="10351131"/>
          </a:xfrm>
          <a:custGeom>
            <a:avLst/>
            <a:gdLst/>
            <a:ahLst/>
            <a:cxnLst/>
            <a:rect r="r" b="b" t="t" l="l"/>
            <a:pathLst>
              <a:path h="10351131" w="9932826">
                <a:moveTo>
                  <a:pt x="0" y="0"/>
                </a:moveTo>
                <a:lnTo>
                  <a:pt x="9932826" y="0"/>
                </a:lnTo>
                <a:lnTo>
                  <a:pt x="9932826" y="10351131"/>
                </a:lnTo>
                <a:lnTo>
                  <a:pt x="0" y="10351131"/>
                </a:lnTo>
                <a:lnTo>
                  <a:pt x="0" y="0"/>
                </a:lnTo>
                <a:close/>
              </a:path>
            </a:pathLst>
          </a:custGeom>
          <a:blipFill>
            <a:blip r:embed="rId5"/>
            <a:stretch>
              <a:fillRect l="-72437" t="0" r="-57440" b="0"/>
            </a:stretch>
          </a:blipFill>
        </p:spPr>
      </p:sp>
      <p:sp>
        <p:nvSpPr>
          <p:cNvPr name="Freeform 9" id="9"/>
          <p:cNvSpPr/>
          <p:nvPr/>
        </p:nvSpPr>
        <p:spPr>
          <a:xfrm flipH="false" flipV="false" rot="0">
            <a:off x="9878927" y="-123191"/>
            <a:ext cx="8409073" cy="8681441"/>
          </a:xfrm>
          <a:custGeom>
            <a:avLst/>
            <a:gdLst/>
            <a:ahLst/>
            <a:cxnLst/>
            <a:rect r="r" b="b" t="t" l="l"/>
            <a:pathLst>
              <a:path h="8681441" w="8409073">
                <a:moveTo>
                  <a:pt x="0" y="0"/>
                </a:moveTo>
                <a:lnTo>
                  <a:pt x="8409073" y="0"/>
                </a:lnTo>
                <a:lnTo>
                  <a:pt x="8409073" y="8681442"/>
                </a:lnTo>
                <a:lnTo>
                  <a:pt x="0" y="8681442"/>
                </a:lnTo>
                <a:lnTo>
                  <a:pt x="0" y="0"/>
                </a:lnTo>
                <a:close/>
              </a:path>
            </a:pathLst>
          </a:custGeom>
          <a:blipFill>
            <a:blip r:embed="rId6">
              <a:alphaModFix amt="32999"/>
            </a:blip>
            <a:stretch>
              <a:fillRect l="0" t="-68396" r="-75533" b="-1629"/>
            </a:stretch>
          </a:blipFill>
        </p:spPr>
      </p:sp>
      <p:sp>
        <p:nvSpPr>
          <p:cNvPr name="TextBox 10" id="10"/>
          <p:cNvSpPr txBox="true"/>
          <p:nvPr/>
        </p:nvSpPr>
        <p:spPr>
          <a:xfrm rot="0">
            <a:off x="1028700" y="1905374"/>
            <a:ext cx="12062227" cy="714375"/>
          </a:xfrm>
          <a:prstGeom prst="rect">
            <a:avLst/>
          </a:prstGeom>
        </p:spPr>
        <p:txBody>
          <a:bodyPr anchor="t" rtlCol="false" tIns="0" lIns="0" bIns="0" rIns="0">
            <a:spAutoFit/>
          </a:bodyPr>
          <a:lstStyle/>
          <a:p>
            <a:pPr algn="l">
              <a:lnSpc>
                <a:spcPts val="5759"/>
              </a:lnSpc>
              <a:spcBef>
                <a:spcPct val="0"/>
              </a:spcBef>
            </a:pPr>
            <a:r>
              <a:rPr lang="en-US" b="true" sz="4800">
                <a:solidFill>
                  <a:srgbClr val="28323A"/>
                </a:solidFill>
                <a:latin typeface="Proxima Nova Bold"/>
                <a:ea typeface="Proxima Nova Bold"/>
                <a:cs typeface="Proxima Nova Bold"/>
                <a:sym typeface="Proxima Nova Bold"/>
              </a:rPr>
              <a:t>Two-factor authentication (2FA) for admins</a:t>
            </a:r>
          </a:p>
        </p:txBody>
      </p:sp>
      <p:pic>
        <p:nvPicPr>
          <p:cNvPr name="Picture 11" id="11">
            <a:hlinkClick action="ppaction://media"/>
          </p:cNvPr>
          <p:cNvPicPr>
            <a:picLocks noChangeAspect="true"/>
          </p:cNvPicPr>
          <p:nvPr>
            <a:videoFile r:link="rId8"/>
            <p:extLst>
              <p:ext uri="{DAA4B4D4-6D71-4841-9C94-3DE7FCFB9230}">
                <p14:media xmlns:p14="http://schemas.microsoft.com/office/powerpoint/2010/main" r:embed="rId9"/>
              </p:ext>
            </p:extLst>
          </p:nvPr>
        </p:nvPicPr>
        <p:blipFill>
          <a:blip r:embed="rId7"/>
          <a:srcRect l="5378" t="12400" r="22356" b="0"/>
          <a:stretch>
            <a:fillRect/>
          </a:stretch>
        </p:blipFill>
        <p:spPr>
          <a:xfrm flipH="false" flipV="false" rot="0">
            <a:off x="8743084" y="3165802"/>
            <a:ext cx="8516216" cy="4898788"/>
          </a:xfrm>
          <a:prstGeom prst="rect">
            <a:avLst/>
          </a:prstGeom>
          <a:ln w="9525" cap="rnd">
            <a:solidFill>
              <a:srgbClr val="D9D9D9"/>
            </a:solidFill>
            <a:prstDash val="solid"/>
          </a:ln>
        </p:spPr>
      </p:pic>
      <p:grpSp>
        <p:nvGrpSpPr>
          <p:cNvPr name="Group 12" id="12"/>
          <p:cNvGrpSpPr/>
          <p:nvPr/>
        </p:nvGrpSpPr>
        <p:grpSpPr>
          <a:xfrm rot="0">
            <a:off x="1028700" y="1257132"/>
            <a:ext cx="1441364" cy="472945"/>
            <a:chOff x="0" y="0"/>
            <a:chExt cx="368246" cy="120830"/>
          </a:xfrm>
        </p:grpSpPr>
        <p:sp>
          <p:nvSpPr>
            <p:cNvPr name="Freeform 13" id="13"/>
            <p:cNvSpPr/>
            <p:nvPr/>
          </p:nvSpPr>
          <p:spPr>
            <a:xfrm flipH="false" flipV="false" rot="0">
              <a:off x="0" y="0"/>
              <a:ext cx="368246" cy="120830"/>
            </a:xfrm>
            <a:custGeom>
              <a:avLst/>
              <a:gdLst/>
              <a:ahLst/>
              <a:cxnLst/>
              <a:rect r="r" b="b" t="t" l="l"/>
              <a:pathLst>
                <a:path h="120830" w="368246">
                  <a:moveTo>
                    <a:pt x="53712" y="0"/>
                  </a:moveTo>
                  <a:lnTo>
                    <a:pt x="314533" y="0"/>
                  </a:lnTo>
                  <a:cubicBezTo>
                    <a:pt x="328779" y="0"/>
                    <a:pt x="342441" y="5659"/>
                    <a:pt x="352514" y="15732"/>
                  </a:cubicBezTo>
                  <a:cubicBezTo>
                    <a:pt x="362587" y="25805"/>
                    <a:pt x="368246" y="39467"/>
                    <a:pt x="368246" y="53712"/>
                  </a:cubicBezTo>
                  <a:lnTo>
                    <a:pt x="368246" y="67118"/>
                  </a:lnTo>
                  <a:cubicBezTo>
                    <a:pt x="368246" y="81363"/>
                    <a:pt x="362587" y="95025"/>
                    <a:pt x="352514" y="105098"/>
                  </a:cubicBezTo>
                  <a:cubicBezTo>
                    <a:pt x="342441" y="115171"/>
                    <a:pt x="328779" y="120830"/>
                    <a:pt x="314533" y="120830"/>
                  </a:cubicBezTo>
                  <a:lnTo>
                    <a:pt x="53712" y="120830"/>
                  </a:lnTo>
                  <a:cubicBezTo>
                    <a:pt x="39467" y="120830"/>
                    <a:pt x="25805" y="115171"/>
                    <a:pt x="15732" y="105098"/>
                  </a:cubicBezTo>
                  <a:cubicBezTo>
                    <a:pt x="5659" y="95025"/>
                    <a:pt x="0" y="81363"/>
                    <a:pt x="0" y="67118"/>
                  </a:cubicBezTo>
                  <a:lnTo>
                    <a:pt x="0" y="53712"/>
                  </a:lnTo>
                  <a:cubicBezTo>
                    <a:pt x="0" y="39467"/>
                    <a:pt x="5659" y="25805"/>
                    <a:pt x="15732" y="15732"/>
                  </a:cubicBezTo>
                  <a:cubicBezTo>
                    <a:pt x="25805" y="5659"/>
                    <a:pt x="39467" y="0"/>
                    <a:pt x="53712" y="0"/>
                  </a:cubicBezTo>
                  <a:close/>
                </a:path>
              </a:pathLst>
            </a:custGeom>
            <a:solidFill>
              <a:srgbClr val="CAE9FF"/>
            </a:solidFill>
          </p:spPr>
        </p:sp>
        <p:sp>
          <p:nvSpPr>
            <p:cNvPr name="TextBox 14" id="14"/>
            <p:cNvSpPr txBox="true"/>
            <p:nvPr/>
          </p:nvSpPr>
          <p:spPr>
            <a:xfrm>
              <a:off x="0" y="-28575"/>
              <a:ext cx="368246" cy="149405"/>
            </a:xfrm>
            <a:prstGeom prst="rect">
              <a:avLst/>
            </a:prstGeom>
          </p:spPr>
          <p:txBody>
            <a:bodyPr anchor="ctr" rtlCol="false" tIns="52369" lIns="52369" bIns="52369" rIns="52369"/>
            <a:lstStyle/>
            <a:p>
              <a:pPr algn="ctr">
                <a:lnSpc>
                  <a:spcPts val="2483"/>
                </a:lnSpc>
              </a:pPr>
              <a:r>
                <a:rPr lang="en-US" b="true" sz="1800">
                  <a:solidFill>
                    <a:srgbClr val="1090CF"/>
                  </a:solidFill>
                  <a:latin typeface="Proxima Nova Bold"/>
                  <a:ea typeface="Proxima Nova Bold"/>
                  <a:cs typeface="Proxima Nova Bold"/>
                  <a:sym typeface="Proxima Nova Bold"/>
                </a:rPr>
                <a:t>Security</a:t>
              </a:r>
            </a:p>
          </p:txBody>
        </p:sp>
      </p:grpSp>
      <p:sp>
        <p:nvSpPr>
          <p:cNvPr name="TextBox 15" id="15"/>
          <p:cNvSpPr txBox="true"/>
          <p:nvPr/>
        </p:nvSpPr>
        <p:spPr>
          <a:xfrm rot="0">
            <a:off x="1028700" y="3043101"/>
            <a:ext cx="6947485" cy="666750"/>
          </a:xfrm>
          <a:prstGeom prst="rect">
            <a:avLst/>
          </a:prstGeom>
        </p:spPr>
        <p:txBody>
          <a:bodyPr anchor="t" rtlCol="false" tIns="0" lIns="0" bIns="0" rIns="0">
            <a:spAutoFit/>
          </a:bodyPr>
          <a:lstStyle/>
          <a:p>
            <a:pPr algn="l">
              <a:lnSpc>
                <a:spcPts val="2640"/>
              </a:lnSpc>
              <a:spcBef>
                <a:spcPct val="0"/>
              </a:spcBef>
            </a:pPr>
            <a:r>
              <a:rPr lang="en-US" sz="2200">
                <a:solidFill>
                  <a:srgbClr val="28323A"/>
                </a:solidFill>
                <a:latin typeface="Proxima Nova"/>
                <a:ea typeface="Proxima Nova"/>
                <a:cs typeface="Proxima Nova"/>
                <a:sym typeface="Proxima Nova"/>
              </a:rPr>
              <a:t>Admins can enable 2FA for all user accounts or customize it for specific accounts.</a:t>
            </a:r>
          </a:p>
        </p:txBody>
      </p:sp>
    </p:spTree>
  </p:cSld>
  <p:clrMapOvr>
    <a:masterClrMapping/>
  </p:clrMapOvr>
  <p:timing>
    <p:tnLst>
      <p:par>
        <p:cTn dur="indefinite" restart="never" nodeType="tmRoot">
          <p:childTnLst>
            <p:video>
              <p:cMediaNode vol="100000">
                <p:cTn fill="hold" display="false">
                  <p:stCondLst>
                    <p:cond delay="indefinite"/>
                  </p:stCondLst>
                </p:cTn>
                <p:tgtEl>
                  <p:spTgt spid="11"/>
                </p:tgtEl>
              </p:cMediaNode>
            </p:vide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DAHZaejpksw</dc:identifier>
  <dcterms:modified xsi:type="dcterms:W3CDTF">2011-08-01T06:04:30Z</dcterms:modified>
  <cp:revision>1</cp:revision>
  <dc:title>Two-factor authentication (2FA)</dc:title>
</cp:coreProperties>
</file>