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18859500"/>
  <p:notesSz cx="6858000" cy="9144000"/>
  <p:embeddedFontLst>
    <p:embeddedFont>
      <p:font typeface="Proxima Nova Bold" charset="1" panose="02000506030000020004"/>
      <p:regular r:id="rId8"/>
    </p:embeddedFont>
    <p:embeddedFont>
      <p:font typeface="Proxima Nova" charset="1" panose="0200050603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https://navixy.com/docs/user/guide/solution-connectors/mettax-integration-for-video-telematics" TargetMode="External" Type="http://schemas.openxmlformats.org/officeDocument/2006/relationships/hyperlink"/><Relationship Id="rId16" Target="https://navixy.com/docs/expert-center/vehicle-telematics-technology/video-telematics/configuration-guides/jimi-iot/jimi-iot-dashcam-configuration" TargetMode="External" Type="http://schemas.openxmlformats.org/officeDocument/2006/relationships/hyperlink"/><Relationship Id="rId17" Target="https://navixy.com/docs/user/guide/solution-connectors/streamax-integration-for-video-telematics" TargetMode="External" Type="http://schemas.openxmlformats.org/officeDocument/2006/relationships/hyperlink"/><Relationship Id="rId18" Target="https://navixy.com/docs/user/guide/solution-connectors/streamax-integration-for-video-telematics" TargetMode="External" Type="http://schemas.openxmlformats.org/officeDocument/2006/relationships/hyperlink"/><Relationship Id="rId19" Target="https://navixy.com/docs/user/guide/solution-connectors/howen" TargetMode="External" Type="http://schemas.openxmlformats.org/officeDocument/2006/relationships/hyperlink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1.png" Type="http://schemas.openxmlformats.org/officeDocument/2006/relationships/image"/><Relationship Id="rId12" Target="../media/image12.png" Type="http://schemas.openxmlformats.org/officeDocument/2006/relationships/image"/><Relationship Id="rId13" Target="../media/image13.png" Type="http://schemas.openxmlformats.org/officeDocument/2006/relationships/image"/><Relationship Id="rId14" Target="https://navixy.com/docs/user/guide/solution-connectors/mettax-integration-for-video-telematics" TargetMode="External" Type="http://schemas.openxmlformats.org/officeDocument/2006/relationships/hyperlink"/><Relationship Id="rId15" Target="https://navixy.com/docs/expert-center/vehicle-telematics-technology/video-telematics/configuration-guides/jimi-iot/jimi-iot-dashcam-configuration" TargetMode="External" Type="http://schemas.openxmlformats.org/officeDocument/2006/relationships/hyperlink"/><Relationship Id="rId16" Target="https://navixy.com/docs/user/guide/solution-connectors/streamax-integration-for-video-telematics" TargetMode="External" Type="http://schemas.openxmlformats.org/officeDocument/2006/relationships/hyperlink"/><Relationship Id="rId17" Target="https://navixy.com/docs/user/guide/solution-connectors/streamax-integration-for-video-telematics" TargetMode="External" Type="http://schemas.openxmlformats.org/officeDocument/2006/relationships/hyperlink"/><Relationship Id="rId18" Target="https://navixy.com/docs/user/guide/solution-connectors/howen" TargetMode="External" Type="http://schemas.openxmlformats.org/officeDocument/2006/relationships/hyperlink"/><Relationship Id="rId19" Target="../media/image10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76602" y="-808064"/>
            <a:ext cx="10033616" cy="10244850"/>
          </a:xfrm>
          <a:custGeom>
            <a:avLst/>
            <a:gdLst/>
            <a:ahLst/>
            <a:cxnLst/>
            <a:rect r="r" b="b" t="t" l="l"/>
            <a:pathLst>
              <a:path h="10244850" w="10033616">
                <a:moveTo>
                  <a:pt x="0" y="0"/>
                </a:moveTo>
                <a:lnTo>
                  <a:pt x="10033616" y="0"/>
                </a:lnTo>
                <a:lnTo>
                  <a:pt x="10033616" y="10244850"/>
                </a:lnTo>
                <a:lnTo>
                  <a:pt x="0" y="10244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215955"/>
            <a:ext cx="10300127" cy="4759335"/>
          </a:xfrm>
          <a:custGeom>
            <a:avLst/>
            <a:gdLst/>
            <a:ahLst/>
            <a:cxnLst/>
            <a:rect r="r" b="b" t="t" l="l"/>
            <a:pathLst>
              <a:path h="4759335" w="10300127">
                <a:moveTo>
                  <a:pt x="0" y="0"/>
                </a:moveTo>
                <a:lnTo>
                  <a:pt x="10300127" y="0"/>
                </a:lnTo>
                <a:lnTo>
                  <a:pt x="10300127" y="4759335"/>
                </a:lnTo>
                <a:lnTo>
                  <a:pt x="0" y="4759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67" t="0" r="-27432" b="-6369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8766" y="689690"/>
            <a:ext cx="2075194" cy="445223"/>
          </a:xfrm>
          <a:custGeom>
            <a:avLst/>
            <a:gdLst/>
            <a:ahLst/>
            <a:cxnLst/>
            <a:rect r="r" b="b" t="t" l="l"/>
            <a:pathLst>
              <a:path h="445223" w="2075194">
                <a:moveTo>
                  <a:pt x="0" y="0"/>
                </a:moveTo>
                <a:lnTo>
                  <a:pt x="2075193" y="0"/>
                </a:lnTo>
                <a:lnTo>
                  <a:pt x="2075193" y="445223"/>
                </a:lnTo>
                <a:lnTo>
                  <a:pt x="0" y="4452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082739" y="7825664"/>
            <a:ext cx="10033616" cy="10244850"/>
          </a:xfrm>
          <a:custGeom>
            <a:avLst/>
            <a:gdLst/>
            <a:ahLst/>
            <a:cxnLst/>
            <a:rect r="r" b="b" t="t" l="l"/>
            <a:pathLst>
              <a:path h="10244850" w="10033616">
                <a:moveTo>
                  <a:pt x="0" y="0"/>
                </a:moveTo>
                <a:lnTo>
                  <a:pt x="10033617" y="0"/>
                </a:lnTo>
                <a:lnTo>
                  <a:pt x="10033617" y="10244851"/>
                </a:lnTo>
                <a:lnTo>
                  <a:pt x="0" y="10244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0655986"/>
            <a:ext cx="10300127" cy="6547825"/>
          </a:xfrm>
          <a:custGeom>
            <a:avLst/>
            <a:gdLst/>
            <a:ahLst/>
            <a:cxnLst/>
            <a:rect r="r" b="b" t="t" l="l"/>
            <a:pathLst>
              <a:path h="6547825" w="10300127">
                <a:moveTo>
                  <a:pt x="0" y="0"/>
                </a:moveTo>
                <a:lnTo>
                  <a:pt x="10300127" y="0"/>
                </a:lnTo>
                <a:lnTo>
                  <a:pt x="10300127" y="6547825"/>
                </a:lnTo>
                <a:lnTo>
                  <a:pt x="0" y="6547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572" t="0" r="-6441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83883" y="14237543"/>
            <a:ext cx="4459617" cy="2268773"/>
            <a:chOff x="0" y="0"/>
            <a:chExt cx="1174549" cy="59753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4549" cy="597537"/>
            </a:xfrm>
            <a:custGeom>
              <a:avLst/>
              <a:gdLst/>
              <a:ahLst/>
              <a:cxnLst/>
              <a:rect r="r" b="b" t="t" l="l"/>
              <a:pathLst>
                <a:path h="597537" w="1174549">
                  <a:moveTo>
                    <a:pt x="26040" y="0"/>
                  </a:moveTo>
                  <a:lnTo>
                    <a:pt x="1148509" y="0"/>
                  </a:lnTo>
                  <a:cubicBezTo>
                    <a:pt x="1162891" y="0"/>
                    <a:pt x="1174549" y="11659"/>
                    <a:pt x="1174549" y="26040"/>
                  </a:cubicBezTo>
                  <a:lnTo>
                    <a:pt x="1174549" y="571497"/>
                  </a:lnTo>
                  <a:cubicBezTo>
                    <a:pt x="1174549" y="578403"/>
                    <a:pt x="1171806" y="585026"/>
                    <a:pt x="1166922" y="589910"/>
                  </a:cubicBezTo>
                  <a:cubicBezTo>
                    <a:pt x="1162039" y="594793"/>
                    <a:pt x="1155415" y="597537"/>
                    <a:pt x="1148509" y="597537"/>
                  </a:cubicBezTo>
                  <a:lnTo>
                    <a:pt x="26040" y="597537"/>
                  </a:lnTo>
                  <a:cubicBezTo>
                    <a:pt x="11659" y="597537"/>
                    <a:pt x="0" y="585878"/>
                    <a:pt x="0" y="571497"/>
                  </a:cubicBezTo>
                  <a:lnTo>
                    <a:pt x="0" y="26040"/>
                  </a:lnTo>
                  <a:cubicBezTo>
                    <a:pt x="0" y="11659"/>
                    <a:pt x="11659" y="0"/>
                    <a:pt x="2604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174549" cy="6356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959182" y="14477289"/>
            <a:ext cx="1552573" cy="472241"/>
          </a:xfrm>
          <a:custGeom>
            <a:avLst/>
            <a:gdLst/>
            <a:ahLst/>
            <a:cxnLst/>
            <a:rect r="r" b="b" t="t" l="l"/>
            <a:pathLst>
              <a:path h="472241" w="1552573">
                <a:moveTo>
                  <a:pt x="0" y="0"/>
                </a:moveTo>
                <a:lnTo>
                  <a:pt x="1552573" y="0"/>
                </a:lnTo>
                <a:lnTo>
                  <a:pt x="1552573" y="472241"/>
                </a:lnTo>
                <a:lnTo>
                  <a:pt x="0" y="4722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83883" y="11827438"/>
            <a:ext cx="4459617" cy="2268773"/>
            <a:chOff x="0" y="0"/>
            <a:chExt cx="1174549" cy="59753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74549" cy="597537"/>
            </a:xfrm>
            <a:custGeom>
              <a:avLst/>
              <a:gdLst/>
              <a:ahLst/>
              <a:cxnLst/>
              <a:rect r="r" b="b" t="t" l="l"/>
              <a:pathLst>
                <a:path h="597537" w="1174549">
                  <a:moveTo>
                    <a:pt x="26040" y="0"/>
                  </a:moveTo>
                  <a:lnTo>
                    <a:pt x="1148509" y="0"/>
                  </a:lnTo>
                  <a:cubicBezTo>
                    <a:pt x="1162891" y="0"/>
                    <a:pt x="1174549" y="11659"/>
                    <a:pt x="1174549" y="26040"/>
                  </a:cubicBezTo>
                  <a:lnTo>
                    <a:pt x="1174549" y="571497"/>
                  </a:lnTo>
                  <a:cubicBezTo>
                    <a:pt x="1174549" y="578403"/>
                    <a:pt x="1171806" y="585026"/>
                    <a:pt x="1166922" y="589910"/>
                  </a:cubicBezTo>
                  <a:cubicBezTo>
                    <a:pt x="1162039" y="594793"/>
                    <a:pt x="1155415" y="597537"/>
                    <a:pt x="1148509" y="597537"/>
                  </a:cubicBezTo>
                  <a:lnTo>
                    <a:pt x="26040" y="597537"/>
                  </a:lnTo>
                  <a:cubicBezTo>
                    <a:pt x="11659" y="597537"/>
                    <a:pt x="0" y="585878"/>
                    <a:pt x="0" y="571497"/>
                  </a:cubicBezTo>
                  <a:lnTo>
                    <a:pt x="0" y="26040"/>
                  </a:lnTo>
                  <a:cubicBezTo>
                    <a:pt x="0" y="11659"/>
                    <a:pt x="11659" y="0"/>
                    <a:pt x="2604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174549" cy="6356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375461" y="11827438"/>
            <a:ext cx="4367792" cy="2268773"/>
            <a:chOff x="0" y="0"/>
            <a:chExt cx="1150365" cy="59753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50365" cy="597537"/>
            </a:xfrm>
            <a:custGeom>
              <a:avLst/>
              <a:gdLst/>
              <a:ahLst/>
              <a:cxnLst/>
              <a:rect r="r" b="b" t="t" l="l"/>
              <a:pathLst>
                <a:path h="597537" w="1150365">
                  <a:moveTo>
                    <a:pt x="26588" y="0"/>
                  </a:moveTo>
                  <a:lnTo>
                    <a:pt x="1123778" y="0"/>
                  </a:lnTo>
                  <a:cubicBezTo>
                    <a:pt x="1130829" y="0"/>
                    <a:pt x="1137592" y="2801"/>
                    <a:pt x="1142578" y="7787"/>
                  </a:cubicBezTo>
                  <a:cubicBezTo>
                    <a:pt x="1147564" y="12773"/>
                    <a:pt x="1150365" y="19536"/>
                    <a:pt x="1150365" y="26588"/>
                  </a:cubicBezTo>
                  <a:lnTo>
                    <a:pt x="1150365" y="570949"/>
                  </a:lnTo>
                  <a:cubicBezTo>
                    <a:pt x="1150365" y="578001"/>
                    <a:pt x="1147564" y="584763"/>
                    <a:pt x="1142578" y="589750"/>
                  </a:cubicBezTo>
                  <a:cubicBezTo>
                    <a:pt x="1137592" y="594736"/>
                    <a:pt x="1130829" y="597537"/>
                    <a:pt x="1123778" y="597537"/>
                  </a:cubicBezTo>
                  <a:lnTo>
                    <a:pt x="26588" y="597537"/>
                  </a:lnTo>
                  <a:cubicBezTo>
                    <a:pt x="11904" y="597537"/>
                    <a:pt x="0" y="585633"/>
                    <a:pt x="0" y="570949"/>
                  </a:cubicBezTo>
                  <a:lnTo>
                    <a:pt x="0" y="26588"/>
                  </a:lnTo>
                  <a:cubicBezTo>
                    <a:pt x="0" y="11904"/>
                    <a:pt x="11904" y="0"/>
                    <a:pt x="2658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150365" cy="6356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375461" y="14237543"/>
            <a:ext cx="4367792" cy="2268773"/>
            <a:chOff x="0" y="0"/>
            <a:chExt cx="1150365" cy="59753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50365" cy="597537"/>
            </a:xfrm>
            <a:custGeom>
              <a:avLst/>
              <a:gdLst/>
              <a:ahLst/>
              <a:cxnLst/>
              <a:rect r="r" b="b" t="t" l="l"/>
              <a:pathLst>
                <a:path h="597537" w="1150365">
                  <a:moveTo>
                    <a:pt x="26588" y="0"/>
                  </a:moveTo>
                  <a:lnTo>
                    <a:pt x="1123778" y="0"/>
                  </a:lnTo>
                  <a:cubicBezTo>
                    <a:pt x="1130829" y="0"/>
                    <a:pt x="1137592" y="2801"/>
                    <a:pt x="1142578" y="7787"/>
                  </a:cubicBezTo>
                  <a:cubicBezTo>
                    <a:pt x="1147564" y="12773"/>
                    <a:pt x="1150365" y="19536"/>
                    <a:pt x="1150365" y="26588"/>
                  </a:cubicBezTo>
                  <a:lnTo>
                    <a:pt x="1150365" y="570949"/>
                  </a:lnTo>
                  <a:cubicBezTo>
                    <a:pt x="1150365" y="578001"/>
                    <a:pt x="1147564" y="584763"/>
                    <a:pt x="1142578" y="589750"/>
                  </a:cubicBezTo>
                  <a:cubicBezTo>
                    <a:pt x="1137592" y="594736"/>
                    <a:pt x="1130829" y="597537"/>
                    <a:pt x="1123778" y="597537"/>
                  </a:cubicBezTo>
                  <a:lnTo>
                    <a:pt x="26588" y="597537"/>
                  </a:lnTo>
                  <a:cubicBezTo>
                    <a:pt x="11904" y="597537"/>
                    <a:pt x="0" y="585633"/>
                    <a:pt x="0" y="570949"/>
                  </a:cubicBezTo>
                  <a:lnTo>
                    <a:pt x="0" y="26588"/>
                  </a:lnTo>
                  <a:cubicBezTo>
                    <a:pt x="0" y="11904"/>
                    <a:pt x="11904" y="0"/>
                    <a:pt x="2658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150365" cy="6356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015652" y="12145523"/>
            <a:ext cx="1942416" cy="223266"/>
          </a:xfrm>
          <a:custGeom>
            <a:avLst/>
            <a:gdLst/>
            <a:ahLst/>
            <a:cxnLst/>
            <a:rect r="r" b="b" t="t" l="l"/>
            <a:pathLst>
              <a:path h="223266" w="1942416">
                <a:moveTo>
                  <a:pt x="0" y="0"/>
                </a:moveTo>
                <a:lnTo>
                  <a:pt x="1942417" y="0"/>
                </a:lnTo>
                <a:lnTo>
                  <a:pt x="1942417" y="223266"/>
                </a:lnTo>
                <a:lnTo>
                  <a:pt x="0" y="223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35113" y="2366428"/>
            <a:ext cx="4989834" cy="1520891"/>
            <a:chOff x="0" y="0"/>
            <a:chExt cx="1314195" cy="40056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14195" cy="400564"/>
            </a:xfrm>
            <a:custGeom>
              <a:avLst/>
              <a:gdLst/>
              <a:ahLst/>
              <a:cxnLst/>
              <a:rect r="r" b="b" t="t" l="l"/>
              <a:pathLst>
                <a:path h="400564" w="1314195">
                  <a:moveTo>
                    <a:pt x="23273" y="0"/>
                  </a:moveTo>
                  <a:lnTo>
                    <a:pt x="1290922" y="0"/>
                  </a:lnTo>
                  <a:cubicBezTo>
                    <a:pt x="1297094" y="0"/>
                    <a:pt x="1303014" y="2452"/>
                    <a:pt x="1307379" y="6817"/>
                  </a:cubicBezTo>
                  <a:cubicBezTo>
                    <a:pt x="1311743" y="11181"/>
                    <a:pt x="1314195" y="17101"/>
                    <a:pt x="1314195" y="23273"/>
                  </a:cubicBezTo>
                  <a:lnTo>
                    <a:pt x="1314195" y="377291"/>
                  </a:lnTo>
                  <a:cubicBezTo>
                    <a:pt x="1314195" y="383463"/>
                    <a:pt x="1311743" y="389383"/>
                    <a:pt x="1307379" y="393747"/>
                  </a:cubicBezTo>
                  <a:cubicBezTo>
                    <a:pt x="1303014" y="398112"/>
                    <a:pt x="1297094" y="400564"/>
                    <a:pt x="1290922" y="400564"/>
                  </a:cubicBezTo>
                  <a:lnTo>
                    <a:pt x="23273" y="400564"/>
                  </a:lnTo>
                  <a:cubicBezTo>
                    <a:pt x="17101" y="400564"/>
                    <a:pt x="11181" y="398112"/>
                    <a:pt x="6817" y="393747"/>
                  </a:cubicBezTo>
                  <a:cubicBezTo>
                    <a:pt x="2452" y="389383"/>
                    <a:pt x="0" y="383463"/>
                    <a:pt x="0" y="377291"/>
                  </a:cubicBezTo>
                  <a:lnTo>
                    <a:pt x="0" y="23273"/>
                  </a:lnTo>
                  <a:cubicBezTo>
                    <a:pt x="0" y="17101"/>
                    <a:pt x="2452" y="11181"/>
                    <a:pt x="6817" y="6817"/>
                  </a:cubicBezTo>
                  <a:cubicBezTo>
                    <a:pt x="11181" y="2452"/>
                    <a:pt x="17101" y="0"/>
                    <a:pt x="2327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69000"/>
                  </a:srgbClr>
                </a:gs>
                <a:gs pos="50000">
                  <a:srgbClr val="00469B">
                    <a:alpha val="69000"/>
                  </a:srgbClr>
                </a:gs>
                <a:gs pos="100000">
                  <a:srgbClr val="0066CF">
                    <a:alpha val="69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68627"/>
                </a:srgbClr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314195" cy="4386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4173552" y="-82086"/>
            <a:ext cx="6113448" cy="4625466"/>
          </a:xfrm>
          <a:custGeom>
            <a:avLst/>
            <a:gdLst/>
            <a:ahLst/>
            <a:cxnLst/>
            <a:rect r="r" b="b" t="t" l="l"/>
            <a:pathLst>
              <a:path h="4625466" w="6113448">
                <a:moveTo>
                  <a:pt x="0" y="0"/>
                </a:moveTo>
                <a:lnTo>
                  <a:pt x="6113448" y="0"/>
                </a:lnTo>
                <a:lnTo>
                  <a:pt x="6113448" y="4625466"/>
                </a:lnTo>
                <a:lnTo>
                  <a:pt x="0" y="46254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26131" b="-66706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5783882" y="14453728"/>
            <a:ext cx="1420166" cy="381078"/>
          </a:xfrm>
          <a:custGeom>
            <a:avLst/>
            <a:gdLst/>
            <a:ahLst/>
            <a:cxnLst/>
            <a:rect r="r" b="b" t="t" l="l"/>
            <a:pathLst>
              <a:path h="381078" w="1420166">
                <a:moveTo>
                  <a:pt x="0" y="0"/>
                </a:moveTo>
                <a:lnTo>
                  <a:pt x="1420166" y="0"/>
                </a:lnTo>
                <a:lnTo>
                  <a:pt x="1420166" y="381078"/>
                </a:lnTo>
                <a:lnTo>
                  <a:pt x="0" y="3810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797931" y="12025631"/>
            <a:ext cx="1263546" cy="386923"/>
          </a:xfrm>
          <a:custGeom>
            <a:avLst/>
            <a:gdLst/>
            <a:ahLst/>
            <a:cxnLst/>
            <a:rect r="r" b="b" t="t" l="l"/>
            <a:pathLst>
              <a:path h="386923" w="1263546">
                <a:moveTo>
                  <a:pt x="0" y="0"/>
                </a:moveTo>
                <a:lnTo>
                  <a:pt x="1263546" y="0"/>
                </a:lnTo>
                <a:lnTo>
                  <a:pt x="1263546" y="386923"/>
                </a:lnTo>
                <a:lnTo>
                  <a:pt x="0" y="38692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5797931" y="720385"/>
            <a:ext cx="4526946" cy="3822995"/>
            <a:chOff x="0" y="0"/>
            <a:chExt cx="701342" cy="59228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01342" cy="592282"/>
            </a:xfrm>
            <a:custGeom>
              <a:avLst/>
              <a:gdLst/>
              <a:ahLst/>
              <a:cxnLst/>
              <a:rect r="r" b="b" t="t" l="l"/>
              <a:pathLst>
                <a:path h="592282" w="701342">
                  <a:moveTo>
                    <a:pt x="39334" y="0"/>
                  </a:moveTo>
                  <a:lnTo>
                    <a:pt x="662008" y="0"/>
                  </a:lnTo>
                  <a:cubicBezTo>
                    <a:pt x="672440" y="0"/>
                    <a:pt x="682445" y="4144"/>
                    <a:pt x="689822" y="11521"/>
                  </a:cubicBezTo>
                  <a:cubicBezTo>
                    <a:pt x="697198" y="18897"/>
                    <a:pt x="701342" y="28902"/>
                    <a:pt x="701342" y="39334"/>
                  </a:cubicBezTo>
                  <a:lnTo>
                    <a:pt x="701342" y="552948"/>
                  </a:lnTo>
                  <a:cubicBezTo>
                    <a:pt x="701342" y="563380"/>
                    <a:pt x="697198" y="573385"/>
                    <a:pt x="689822" y="580761"/>
                  </a:cubicBezTo>
                  <a:cubicBezTo>
                    <a:pt x="682445" y="588138"/>
                    <a:pt x="672440" y="592282"/>
                    <a:pt x="662008" y="592282"/>
                  </a:cubicBezTo>
                  <a:lnTo>
                    <a:pt x="39334" y="592282"/>
                  </a:lnTo>
                  <a:cubicBezTo>
                    <a:pt x="28902" y="592282"/>
                    <a:pt x="18897" y="588138"/>
                    <a:pt x="11521" y="580761"/>
                  </a:cubicBezTo>
                  <a:cubicBezTo>
                    <a:pt x="4144" y="573385"/>
                    <a:pt x="0" y="563380"/>
                    <a:pt x="0" y="552948"/>
                  </a:cubicBezTo>
                  <a:lnTo>
                    <a:pt x="0" y="39334"/>
                  </a:lnTo>
                  <a:cubicBezTo>
                    <a:pt x="0" y="28902"/>
                    <a:pt x="4144" y="18897"/>
                    <a:pt x="11521" y="11521"/>
                  </a:cubicBezTo>
                  <a:cubicBezTo>
                    <a:pt x="18897" y="4144"/>
                    <a:pt x="28902" y="0"/>
                    <a:pt x="39334" y="0"/>
                  </a:cubicBezTo>
                  <a:close/>
                </a:path>
              </a:pathLst>
            </a:custGeom>
            <a:blipFill>
              <a:blip r:embed="rId12"/>
              <a:stretch>
                <a:fillRect l="0" t="-2349" r="-12277" b="-2349"/>
              </a:stretch>
            </a:blipFill>
          </p:spPr>
        </p:sp>
      </p:grpSp>
      <p:sp>
        <p:nvSpPr>
          <p:cNvPr name="AutoShape 29" id="29"/>
          <p:cNvSpPr/>
          <p:nvPr/>
        </p:nvSpPr>
        <p:spPr>
          <a:xfrm>
            <a:off x="642715" y="7346249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5343973" y="7346249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642715" y="8994424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5375461" y="8994424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3" id="33"/>
          <p:cNvGrpSpPr/>
          <p:nvPr/>
        </p:nvGrpSpPr>
        <p:grpSpPr>
          <a:xfrm rot="0">
            <a:off x="678105" y="4914855"/>
            <a:ext cx="3304393" cy="703609"/>
            <a:chOff x="0" y="0"/>
            <a:chExt cx="4405857" cy="938145"/>
          </a:xfrm>
        </p:grpSpPr>
        <p:grpSp>
          <p:nvGrpSpPr>
            <p:cNvPr name="Group 34" id="34"/>
            <p:cNvGrpSpPr/>
            <p:nvPr/>
          </p:nvGrpSpPr>
          <p:grpSpPr>
            <a:xfrm rot="0">
              <a:off x="0" y="0"/>
              <a:ext cx="938145" cy="938145"/>
              <a:chOff x="0" y="0"/>
              <a:chExt cx="812800" cy="8128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187054" y="0"/>
                    </a:moveTo>
                    <a:lnTo>
                      <a:pt x="625746" y="0"/>
                    </a:lnTo>
                    <a:cubicBezTo>
                      <a:pt x="729053" y="0"/>
                      <a:pt x="812800" y="83747"/>
                      <a:pt x="812800" y="187054"/>
                    </a:cubicBezTo>
                    <a:lnTo>
                      <a:pt x="812800" y="625746"/>
                    </a:lnTo>
                    <a:cubicBezTo>
                      <a:pt x="812800" y="729053"/>
                      <a:pt x="729053" y="812800"/>
                      <a:pt x="625746" y="812800"/>
                    </a:cubicBezTo>
                    <a:lnTo>
                      <a:pt x="187054" y="812800"/>
                    </a:lnTo>
                    <a:cubicBezTo>
                      <a:pt x="83747" y="812800"/>
                      <a:pt x="0" y="729053"/>
                      <a:pt x="0" y="625746"/>
                    </a:cubicBezTo>
                    <a:lnTo>
                      <a:pt x="0" y="187054"/>
                    </a:lnTo>
                    <a:cubicBezTo>
                      <a:pt x="0" y="83747"/>
                      <a:pt x="83747" y="0"/>
                      <a:pt x="187054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AF6FF">
                      <a:alpha val="100000"/>
                    </a:srgbClr>
                  </a:gs>
                  <a:gs pos="33333">
                    <a:srgbClr val="AEDFFF">
                      <a:alpha val="100000"/>
                    </a:srgbClr>
                  </a:gs>
                  <a:gs pos="66667">
                    <a:srgbClr val="C5E6FF">
                      <a:alpha val="100000"/>
                    </a:srgbClr>
                  </a:gs>
                  <a:gs pos="100000">
                    <a:srgbClr val="EAF6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ln w="9525" cap="sq">
                <a:solidFill>
                  <a:srgbClr val="84CCFF"/>
                </a:solidFill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Freeform 37" id="37"/>
            <p:cNvSpPr/>
            <p:nvPr/>
          </p:nvSpPr>
          <p:spPr>
            <a:xfrm flipH="false" flipV="false" rot="0">
              <a:off x="160308" y="183953"/>
              <a:ext cx="614302" cy="614302"/>
            </a:xfrm>
            <a:custGeom>
              <a:avLst/>
              <a:gdLst/>
              <a:ahLst/>
              <a:cxnLst/>
              <a:rect r="r" b="b" t="t" l="l"/>
              <a:pathLst>
                <a:path h="614302" w="614302">
                  <a:moveTo>
                    <a:pt x="0" y="0"/>
                  </a:moveTo>
                  <a:lnTo>
                    <a:pt x="614303" y="0"/>
                  </a:lnTo>
                  <a:lnTo>
                    <a:pt x="614303" y="614303"/>
                  </a:lnTo>
                  <a:lnTo>
                    <a:pt x="0" y="614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1157832" y="192213"/>
              <a:ext cx="3248025" cy="5156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Wha</a:t>
              </a:r>
              <a:r>
                <a:rPr lang="en-US" sz="2400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t’s your gain?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5524948" y="4914855"/>
            <a:ext cx="4169617" cy="703609"/>
            <a:chOff x="0" y="0"/>
            <a:chExt cx="5559489" cy="938145"/>
          </a:xfrm>
        </p:grpSpPr>
        <p:grpSp>
          <p:nvGrpSpPr>
            <p:cNvPr name="Group 40" id="40"/>
            <p:cNvGrpSpPr/>
            <p:nvPr/>
          </p:nvGrpSpPr>
          <p:grpSpPr>
            <a:xfrm rot="0">
              <a:off x="0" y="0"/>
              <a:ext cx="938145" cy="938145"/>
              <a:chOff x="0" y="0"/>
              <a:chExt cx="812800" cy="812800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187054" y="0"/>
                    </a:moveTo>
                    <a:lnTo>
                      <a:pt x="625746" y="0"/>
                    </a:lnTo>
                    <a:cubicBezTo>
                      <a:pt x="729053" y="0"/>
                      <a:pt x="812800" y="83747"/>
                      <a:pt x="812800" y="187054"/>
                    </a:cubicBezTo>
                    <a:lnTo>
                      <a:pt x="812800" y="625746"/>
                    </a:lnTo>
                    <a:cubicBezTo>
                      <a:pt x="812800" y="729053"/>
                      <a:pt x="729053" y="812800"/>
                      <a:pt x="625746" y="812800"/>
                    </a:cubicBezTo>
                    <a:lnTo>
                      <a:pt x="187054" y="812800"/>
                    </a:lnTo>
                    <a:cubicBezTo>
                      <a:pt x="83747" y="812800"/>
                      <a:pt x="0" y="729053"/>
                      <a:pt x="0" y="625746"/>
                    </a:cubicBezTo>
                    <a:lnTo>
                      <a:pt x="0" y="187054"/>
                    </a:lnTo>
                    <a:cubicBezTo>
                      <a:pt x="0" y="83747"/>
                      <a:pt x="83747" y="0"/>
                      <a:pt x="187054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AF6FF">
                      <a:alpha val="100000"/>
                    </a:srgbClr>
                  </a:gs>
                  <a:gs pos="33333">
                    <a:srgbClr val="AEDFFF">
                      <a:alpha val="100000"/>
                    </a:srgbClr>
                  </a:gs>
                  <a:gs pos="66667">
                    <a:srgbClr val="C5E6FF">
                      <a:alpha val="100000"/>
                    </a:srgbClr>
                  </a:gs>
                  <a:gs pos="100000">
                    <a:srgbClr val="EAF6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ln w="9525" cap="sq">
                <a:solidFill>
                  <a:srgbClr val="84CCFF"/>
                </a:solidFill>
                <a:prstDash val="solid"/>
                <a:miter/>
              </a:ln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Freeform 43" id="43"/>
            <p:cNvSpPr/>
            <p:nvPr/>
          </p:nvSpPr>
          <p:spPr>
            <a:xfrm flipH="false" flipV="false" rot="0">
              <a:off x="141914" y="280048"/>
              <a:ext cx="654316" cy="378049"/>
            </a:xfrm>
            <a:custGeom>
              <a:avLst/>
              <a:gdLst/>
              <a:ahLst/>
              <a:cxnLst/>
              <a:rect r="r" b="b" t="t" l="l"/>
              <a:pathLst>
                <a:path h="378049" w="654316">
                  <a:moveTo>
                    <a:pt x="0" y="0"/>
                  </a:moveTo>
                  <a:lnTo>
                    <a:pt x="654317" y="0"/>
                  </a:lnTo>
                  <a:lnTo>
                    <a:pt x="654317" y="378049"/>
                  </a:lnTo>
                  <a:lnTo>
                    <a:pt x="0" y="378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 rot="0">
              <a:off x="1204394" y="91689"/>
              <a:ext cx="4355095" cy="8464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400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What can you offer your customers?</a:t>
              </a: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595562" y="2570330"/>
            <a:ext cx="4960874" cy="1050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80671" indent="-140336" lvl="1">
              <a:lnSpc>
                <a:spcPts val="1690"/>
              </a:lnSpc>
              <a:buFont typeface="Arial"/>
              <a:buChar char="•"/>
            </a:pPr>
            <a:r>
              <a:rPr lang="en-US"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Tracking, alerts, diagnostics, and multi-camera video</a:t>
            </a:r>
          </a:p>
          <a:p>
            <a:pPr algn="l" marL="280671" indent="-140336" lvl="1">
              <a:lnSpc>
                <a:spcPts val="1690"/>
              </a:lnSpc>
              <a:buFont typeface="Arial"/>
              <a:buChar char="•"/>
            </a:pPr>
            <a:r>
              <a:rPr lang="en-US"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Built-in solution-to-platform integration (MettaX, Streamax, Howen)</a:t>
            </a:r>
          </a:p>
          <a:p>
            <a:pPr algn="l" marL="280671" indent="-140336" lvl="1">
              <a:lnSpc>
                <a:spcPts val="1690"/>
              </a:lnSpc>
              <a:buFont typeface="Arial"/>
              <a:buChar char="•"/>
            </a:pPr>
            <a:r>
              <a:rPr lang="en-US"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Cross-trigger actions between cameras and trackers</a:t>
            </a:r>
          </a:p>
          <a:p>
            <a:pPr algn="l" marL="280671" indent="-140336" lvl="1">
              <a:lnSpc>
                <a:spcPts val="1690"/>
              </a:lnSpc>
              <a:buFont typeface="Arial"/>
              <a:buChar char="•"/>
            </a:pPr>
            <a:r>
              <a:rPr lang="en-US" sz="13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Plug-and-play with all supported cameras and GPS devices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64074" y="1382563"/>
            <a:ext cx="4727972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35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Smart v</a:t>
            </a:r>
            <a:r>
              <a:rPr lang="en-US" sz="35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ideo telematics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75271" y="1982003"/>
            <a:ext cx="4690616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Unified video + veh</a:t>
            </a:r>
            <a:r>
              <a:rPr lang="en-US" sz="1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icle telematics in one workspace</a:t>
            </a:r>
          </a:p>
        </p:txBody>
      </p:sp>
      <p:grpSp>
        <p:nvGrpSpPr>
          <p:cNvPr name="Group 48" id="48"/>
          <p:cNvGrpSpPr/>
          <p:nvPr/>
        </p:nvGrpSpPr>
        <p:grpSpPr>
          <a:xfrm rot="0">
            <a:off x="642715" y="7525620"/>
            <a:ext cx="4512075" cy="1303721"/>
            <a:chOff x="0" y="0"/>
            <a:chExt cx="6016100" cy="1738295"/>
          </a:xfrm>
        </p:grpSpPr>
        <p:sp>
          <p:nvSpPr>
            <p:cNvPr name="TextBox 49" id="49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Faster time to revenue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0" y="454114"/>
              <a:ext cx="5740496" cy="1284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Turnkey integrations with MettaX, Jimi IoT, Howen, and Streamax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Start selling video‑enabled fleets in days, not months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642715" y="9127774"/>
            <a:ext cx="4512075" cy="1113221"/>
            <a:chOff x="0" y="0"/>
            <a:chExt cx="6016100" cy="1484295"/>
          </a:xfrm>
        </p:grpSpPr>
        <p:sp>
          <p:nvSpPr>
            <p:cNvPr name="TextBox 52" id="52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One‑stop support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0" y="454114"/>
              <a:ext cx="5740496" cy="1030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Single point of contact for both vehicle data and video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Simplified billing and updates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5443062" y="7525620"/>
            <a:ext cx="4512075" cy="922721"/>
            <a:chOff x="0" y="0"/>
            <a:chExt cx="6016100" cy="1230295"/>
          </a:xfrm>
        </p:grpSpPr>
        <p:sp>
          <p:nvSpPr>
            <p:cNvPr name="TextBox 55" id="55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Safer fleets, smarter decisions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0" y="454114"/>
              <a:ext cx="5740496" cy="776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Detect risky driving behavior in real time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Automated incident tagging and analytics</a:t>
              </a:r>
            </a:p>
          </p:txBody>
        </p:sp>
      </p:grpSp>
      <p:sp>
        <p:nvSpPr>
          <p:cNvPr name="TextBox 57" id="57"/>
          <p:cNvSpPr txBox="true"/>
          <p:nvPr/>
        </p:nvSpPr>
        <p:spPr>
          <a:xfrm rot="0">
            <a:off x="886929" y="15033939"/>
            <a:ext cx="3419739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Full‑HD dashcams with dual‑lens support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AI‑powered object &amp; event detection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Cloud‑native storage and playback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783882" y="13351719"/>
            <a:ext cx="3385616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Jimi IoT JC171 </a:t>
            </a:r>
            <a:r>
              <a:rPr lang="en-US" sz="1200" b="true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|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Jimi IoT JC261 </a:t>
            </a:r>
            <a:r>
              <a:rPr lang="en-US" sz="1200" b="true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|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imi IoT JC261P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5783882" y="13636504"/>
            <a:ext cx="3758994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Jimi IoT JC400D </a:t>
            </a:r>
            <a:r>
              <a:rPr lang="en-US" sz="1200" b="true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| 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Jim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 IoT JC400P </a:t>
            </a:r>
            <a:r>
              <a:rPr lang="en-US" sz="1200" b="true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| 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Jimi</a:t>
            </a:r>
            <a:r>
              <a:rPr lang="en-US" sz="1200" b="true">
                <a:solidFill>
                  <a:srgbClr val="FDFDF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IoT JC400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1015652" y="13370769"/>
            <a:ext cx="3130077" cy="462915"/>
            <a:chOff x="0" y="0"/>
            <a:chExt cx="4173436" cy="617219"/>
          </a:xfrm>
        </p:grpSpPr>
        <p:sp>
          <p:nvSpPr>
            <p:cNvPr name="TextBox 61" id="61"/>
            <p:cNvSpPr txBox="true"/>
            <p:nvPr/>
          </p:nvSpPr>
          <p:spPr>
            <a:xfrm rot="0">
              <a:off x="0" y="-1905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AD PLUS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AD PLUS 2.0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M1N-TKH0401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0" y="35941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X3N-H0404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X5N-E0804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X7N PRO-H0416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028700" y="15829399"/>
            <a:ext cx="3130077" cy="462915"/>
            <a:chOff x="0" y="0"/>
            <a:chExt cx="4173436" cy="617219"/>
          </a:xfrm>
        </p:grpSpPr>
        <p:sp>
          <p:nvSpPr>
            <p:cNvPr name="TextBox 64" id="64"/>
            <p:cNvSpPr txBox="true"/>
            <p:nvPr/>
          </p:nvSpPr>
          <p:spPr>
            <a:xfrm rot="0">
              <a:off x="0" y="-1905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MC904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MC403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MC202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0" y="35941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MC912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MC2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01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MC908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5783882" y="15797294"/>
            <a:ext cx="3580559" cy="495020"/>
            <a:chOff x="0" y="0"/>
            <a:chExt cx="4774079" cy="660027"/>
          </a:xfrm>
        </p:grpSpPr>
        <p:sp>
          <p:nvSpPr>
            <p:cNvPr name="TextBox 67" id="67"/>
            <p:cNvSpPr txBox="true"/>
            <p:nvPr/>
          </p:nvSpPr>
          <p:spPr>
            <a:xfrm rot="0">
              <a:off x="18732" y="-19050"/>
              <a:ext cx="4755347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Hero-MC30-01 </a:t>
              </a:r>
              <a:r>
                <a:rPr lang="en-US" sz="1200" b="true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ro-ME40-02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Hero-ME41-02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0" y="402217"/>
              <a:ext cx="4514155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Hero-ME40-04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ro-ME30-04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Hero-ME41-04</a:t>
              </a:r>
            </a:p>
          </p:txBody>
        </p:sp>
      </p:grpSp>
      <p:sp>
        <p:nvSpPr>
          <p:cNvPr name="TextBox 69" id="69"/>
          <p:cNvSpPr txBox="true"/>
          <p:nvPr/>
        </p:nvSpPr>
        <p:spPr>
          <a:xfrm rot="0">
            <a:off x="5673718" y="12559289"/>
            <a:ext cx="3382536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AI dashcams, MDVRs, and DMS/ADAS safety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4G/LTE connectivity with GPS tracking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Real-time video, alerts, and fleet monitoring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901621" y="12559289"/>
            <a:ext cx="3405047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Multi‑channel 4G/5G video recorders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Edge‑compute for on‑vehicle analytics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Seamless fleet‑wide video streaming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651207" y="15018149"/>
            <a:ext cx="3405047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AI MDVRs with DMS/ADAS safety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4G connectivity, GPS, multi-camera recording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Unified VSS platform: video, tracking, alerts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5461594" y="17565761"/>
            <a:ext cx="3707904" cy="39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</a:t>
            </a:r>
            <a:r>
              <a:rPr lang="en-US" sz="2400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 started and learn more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564074" y="17565761"/>
            <a:ext cx="3522018" cy="39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Navixy integration guides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709633" y="18165765"/>
            <a:ext cx="669488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5" tooltip="https://navixy.com/docs/user/guide/solution-connectors/mettax-integration-for-video-telematics"/>
              </a:rPr>
              <a:t>MettaX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764753" y="18165765"/>
            <a:ext cx="697230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6" tooltip="https://navixy.com/docs/expert-center/vehicle-telematics-technology/video-telematics/configuration-guides/jimi-iot/jimi-iot-dashcam-configuration"/>
              </a:rPr>
              <a:t>Jimi IoT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595562" y="18165765"/>
            <a:ext cx="922020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7" tooltip="https://navixy.com/docs/user/guide/solution-connectors/streamax-integration-for-video-telematics"/>
              </a:rPr>
              <a:t>S</a:t>
            </a: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8" tooltip="https://navixy.com/docs/user/guide/solution-connectors/streamax-integration-for-video-telematics"/>
              </a:rPr>
              <a:t>treamax 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3460291" y="10994953"/>
            <a:ext cx="3366418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K</a:t>
            </a:r>
            <a:r>
              <a:rPr lang="en-US" sz="3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ey integrations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1916703" y="16687291"/>
            <a:ext cx="6698369" cy="213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0"/>
              </a:lnSpc>
            </a:pPr>
            <a:r>
              <a:rPr lang="en-US" sz="1200">
                <a:solidFill>
                  <a:srgbClr val="FFFFFF">
                    <a:alpha val="64706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*Select supported models — reach out for the full list of all compatible video devices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5476259" y="18066775"/>
            <a:ext cx="4276862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19273B"/>
                </a:solidFill>
                <a:latin typeface="Proxima Nova"/>
                <a:ea typeface="Proxima Nova"/>
                <a:cs typeface="Proxima Nova"/>
                <a:sym typeface="Proxima Nova"/>
              </a:rPr>
              <a:t>For custom quotes, hardware bundles or demo access, contact  your Navixy sales representative today!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3626837" y="18165765"/>
            <a:ext cx="651391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9" tooltip="https://navixy.com/docs/user/guide/solution-connectors/howen"/>
              </a:rPr>
              <a:t>Howen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564074" y="3992094"/>
            <a:ext cx="4106466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No gateways, middleware, or extra hardware</a:t>
            </a:r>
          </a:p>
        </p:txBody>
      </p:sp>
      <p:grpSp>
        <p:nvGrpSpPr>
          <p:cNvPr name="Group 82" id="82"/>
          <p:cNvGrpSpPr/>
          <p:nvPr/>
        </p:nvGrpSpPr>
        <p:grpSpPr>
          <a:xfrm rot="0">
            <a:off x="642715" y="5885164"/>
            <a:ext cx="4512075" cy="1303721"/>
            <a:chOff x="0" y="0"/>
            <a:chExt cx="6016100" cy="1738295"/>
          </a:xfrm>
        </p:grpSpPr>
        <p:sp>
          <p:nvSpPr>
            <p:cNvPr name="TextBox 83" id="83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Expand your service offering</a:t>
              </a:r>
            </a:p>
          </p:txBody>
        </p:sp>
        <p:sp>
          <p:nvSpPr>
            <p:cNvPr name="TextBox 84" id="84"/>
            <p:cNvSpPr txBox="true"/>
            <p:nvPr/>
          </p:nvSpPr>
          <p:spPr>
            <a:xfrm rot="0">
              <a:off x="0" y="454114"/>
              <a:ext cx="5740496" cy="1284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Add video telematics easily with no lengthy custom integrations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Give customers choice: mix-and-match any supported camera or device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5407341" y="5885164"/>
            <a:ext cx="4512075" cy="1494221"/>
            <a:chOff x="0" y="0"/>
            <a:chExt cx="6016100" cy="1992295"/>
          </a:xfrm>
        </p:grpSpPr>
        <p:sp>
          <p:nvSpPr>
            <p:cNvPr name="TextBox 86" id="86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All‑in‑one visibility</a:t>
              </a:r>
            </a:p>
          </p:txBody>
        </p:sp>
        <p:sp>
          <p:nvSpPr>
            <p:cNvPr name="TextBox 87" id="87"/>
            <p:cNvSpPr txBox="true"/>
            <p:nvPr/>
          </p:nvSpPr>
          <p:spPr>
            <a:xfrm rot="0">
              <a:off x="0" y="454114"/>
              <a:ext cx="5740496" cy="1538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See live and recorded video alongside GPS, engine, and sensor data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Correlate events: instantly jump from an alert </a:t>
              </a:r>
            </a:p>
            <a:p>
              <a:pPr algn="l">
                <a:lnSpc>
                  <a:spcPts val="1540"/>
                </a:lnSpc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      to the exact video clip</a:t>
              </a:r>
            </a:p>
            <a:p>
              <a:pPr algn="l">
                <a:lnSpc>
                  <a:spcPts val="1540"/>
                </a:lnSpc>
              </a:pP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5539792" y="9127774"/>
            <a:ext cx="4512075" cy="1113221"/>
            <a:chOff x="0" y="0"/>
            <a:chExt cx="6016100" cy="1484295"/>
          </a:xfrm>
        </p:grpSpPr>
        <p:sp>
          <p:nvSpPr>
            <p:cNvPr name="TextBox 89" id="89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Rapid response</a:t>
              </a:r>
            </a:p>
          </p:txBody>
        </p:sp>
        <p:sp>
          <p:nvSpPr>
            <p:cNvPr name="TextBox 90" id="90"/>
            <p:cNvSpPr txBox="true"/>
            <p:nvPr/>
          </p:nvSpPr>
          <p:spPr>
            <a:xfrm rot="0">
              <a:off x="0" y="454114"/>
              <a:ext cx="5740496" cy="1030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</a:t>
              </a: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ispatch support immediately with visual context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Reduce false claims and insurance costs</a:t>
              </a:r>
            </a:p>
            <a:p>
              <a:pPr algn="l">
                <a:lnSpc>
                  <a:spcPts val="1540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76602" y="-808064"/>
            <a:ext cx="10033616" cy="10244850"/>
          </a:xfrm>
          <a:custGeom>
            <a:avLst/>
            <a:gdLst/>
            <a:ahLst/>
            <a:cxnLst/>
            <a:rect r="r" b="b" t="t" l="l"/>
            <a:pathLst>
              <a:path h="10244850" w="10033616">
                <a:moveTo>
                  <a:pt x="0" y="0"/>
                </a:moveTo>
                <a:lnTo>
                  <a:pt x="10033616" y="0"/>
                </a:lnTo>
                <a:lnTo>
                  <a:pt x="10033616" y="10244850"/>
                </a:lnTo>
                <a:lnTo>
                  <a:pt x="0" y="10244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215955"/>
            <a:ext cx="10300127" cy="4759335"/>
          </a:xfrm>
          <a:custGeom>
            <a:avLst/>
            <a:gdLst/>
            <a:ahLst/>
            <a:cxnLst/>
            <a:rect r="r" b="b" t="t" l="l"/>
            <a:pathLst>
              <a:path h="4759335" w="10300127">
                <a:moveTo>
                  <a:pt x="0" y="0"/>
                </a:moveTo>
                <a:lnTo>
                  <a:pt x="10300127" y="0"/>
                </a:lnTo>
                <a:lnTo>
                  <a:pt x="10300127" y="4759335"/>
                </a:lnTo>
                <a:lnTo>
                  <a:pt x="0" y="4759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867" t="0" r="-27432" b="-6369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78766" y="689690"/>
            <a:ext cx="2075194" cy="445223"/>
          </a:xfrm>
          <a:custGeom>
            <a:avLst/>
            <a:gdLst/>
            <a:ahLst/>
            <a:cxnLst/>
            <a:rect r="r" b="b" t="t" l="l"/>
            <a:pathLst>
              <a:path h="445223" w="2075194">
                <a:moveTo>
                  <a:pt x="0" y="0"/>
                </a:moveTo>
                <a:lnTo>
                  <a:pt x="2075193" y="0"/>
                </a:lnTo>
                <a:lnTo>
                  <a:pt x="2075193" y="445223"/>
                </a:lnTo>
                <a:lnTo>
                  <a:pt x="0" y="4452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5082739" y="7825664"/>
            <a:ext cx="10033616" cy="10244850"/>
          </a:xfrm>
          <a:custGeom>
            <a:avLst/>
            <a:gdLst/>
            <a:ahLst/>
            <a:cxnLst/>
            <a:rect r="r" b="b" t="t" l="l"/>
            <a:pathLst>
              <a:path h="10244850" w="10033616">
                <a:moveTo>
                  <a:pt x="0" y="0"/>
                </a:moveTo>
                <a:lnTo>
                  <a:pt x="10033617" y="0"/>
                </a:lnTo>
                <a:lnTo>
                  <a:pt x="10033617" y="10244851"/>
                </a:lnTo>
                <a:lnTo>
                  <a:pt x="0" y="10244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10655986"/>
            <a:ext cx="10300127" cy="6547825"/>
          </a:xfrm>
          <a:custGeom>
            <a:avLst/>
            <a:gdLst/>
            <a:ahLst/>
            <a:cxnLst/>
            <a:rect r="r" b="b" t="t" l="l"/>
            <a:pathLst>
              <a:path h="6547825" w="10300127">
                <a:moveTo>
                  <a:pt x="0" y="0"/>
                </a:moveTo>
                <a:lnTo>
                  <a:pt x="10300127" y="0"/>
                </a:lnTo>
                <a:lnTo>
                  <a:pt x="10300127" y="6547825"/>
                </a:lnTo>
                <a:lnTo>
                  <a:pt x="0" y="6547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572" t="0" r="-6441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83883" y="14237543"/>
            <a:ext cx="4459617" cy="2316398"/>
            <a:chOff x="0" y="0"/>
            <a:chExt cx="1174549" cy="6100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4549" cy="610080"/>
            </a:xfrm>
            <a:custGeom>
              <a:avLst/>
              <a:gdLst/>
              <a:ahLst/>
              <a:cxnLst/>
              <a:rect r="r" b="b" t="t" l="l"/>
              <a:pathLst>
                <a:path h="610080" w="1174549">
                  <a:moveTo>
                    <a:pt x="26040" y="0"/>
                  </a:moveTo>
                  <a:lnTo>
                    <a:pt x="1148509" y="0"/>
                  </a:lnTo>
                  <a:cubicBezTo>
                    <a:pt x="1162891" y="0"/>
                    <a:pt x="1174549" y="11659"/>
                    <a:pt x="1174549" y="26040"/>
                  </a:cubicBezTo>
                  <a:lnTo>
                    <a:pt x="1174549" y="584040"/>
                  </a:lnTo>
                  <a:cubicBezTo>
                    <a:pt x="1174549" y="590946"/>
                    <a:pt x="1171806" y="597570"/>
                    <a:pt x="1166922" y="602453"/>
                  </a:cubicBezTo>
                  <a:cubicBezTo>
                    <a:pt x="1162039" y="607337"/>
                    <a:pt x="1155415" y="610080"/>
                    <a:pt x="1148509" y="610080"/>
                  </a:cubicBezTo>
                  <a:lnTo>
                    <a:pt x="26040" y="610080"/>
                  </a:lnTo>
                  <a:cubicBezTo>
                    <a:pt x="11659" y="610080"/>
                    <a:pt x="0" y="598422"/>
                    <a:pt x="0" y="584040"/>
                  </a:cubicBezTo>
                  <a:lnTo>
                    <a:pt x="0" y="26040"/>
                  </a:lnTo>
                  <a:cubicBezTo>
                    <a:pt x="0" y="11659"/>
                    <a:pt x="11659" y="0"/>
                    <a:pt x="2604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174549" cy="648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959182" y="14477289"/>
            <a:ext cx="1552573" cy="472241"/>
          </a:xfrm>
          <a:custGeom>
            <a:avLst/>
            <a:gdLst/>
            <a:ahLst/>
            <a:cxnLst/>
            <a:rect r="r" b="b" t="t" l="l"/>
            <a:pathLst>
              <a:path h="472241" w="1552573">
                <a:moveTo>
                  <a:pt x="0" y="0"/>
                </a:moveTo>
                <a:lnTo>
                  <a:pt x="1552573" y="0"/>
                </a:lnTo>
                <a:lnTo>
                  <a:pt x="1552573" y="472241"/>
                </a:lnTo>
                <a:lnTo>
                  <a:pt x="0" y="4722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683883" y="11827438"/>
            <a:ext cx="4459617" cy="2324380"/>
            <a:chOff x="0" y="0"/>
            <a:chExt cx="1174549" cy="61218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74549" cy="612182"/>
            </a:xfrm>
            <a:custGeom>
              <a:avLst/>
              <a:gdLst/>
              <a:ahLst/>
              <a:cxnLst/>
              <a:rect r="r" b="b" t="t" l="l"/>
              <a:pathLst>
                <a:path h="612182" w="1174549">
                  <a:moveTo>
                    <a:pt x="26040" y="0"/>
                  </a:moveTo>
                  <a:lnTo>
                    <a:pt x="1148509" y="0"/>
                  </a:lnTo>
                  <a:cubicBezTo>
                    <a:pt x="1162891" y="0"/>
                    <a:pt x="1174549" y="11659"/>
                    <a:pt x="1174549" y="26040"/>
                  </a:cubicBezTo>
                  <a:lnTo>
                    <a:pt x="1174549" y="586142"/>
                  </a:lnTo>
                  <a:cubicBezTo>
                    <a:pt x="1174549" y="593049"/>
                    <a:pt x="1171806" y="599672"/>
                    <a:pt x="1166922" y="604555"/>
                  </a:cubicBezTo>
                  <a:cubicBezTo>
                    <a:pt x="1162039" y="609439"/>
                    <a:pt x="1155415" y="612182"/>
                    <a:pt x="1148509" y="612182"/>
                  </a:cubicBezTo>
                  <a:lnTo>
                    <a:pt x="26040" y="612182"/>
                  </a:lnTo>
                  <a:cubicBezTo>
                    <a:pt x="11659" y="612182"/>
                    <a:pt x="0" y="600524"/>
                    <a:pt x="0" y="586142"/>
                  </a:cubicBezTo>
                  <a:lnTo>
                    <a:pt x="0" y="26040"/>
                  </a:lnTo>
                  <a:cubicBezTo>
                    <a:pt x="0" y="11659"/>
                    <a:pt x="11659" y="0"/>
                    <a:pt x="2604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174549" cy="650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375461" y="11827438"/>
            <a:ext cx="4367792" cy="2324380"/>
            <a:chOff x="0" y="0"/>
            <a:chExt cx="1150365" cy="61218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50365" cy="612182"/>
            </a:xfrm>
            <a:custGeom>
              <a:avLst/>
              <a:gdLst/>
              <a:ahLst/>
              <a:cxnLst/>
              <a:rect r="r" b="b" t="t" l="l"/>
              <a:pathLst>
                <a:path h="612182" w="1150365">
                  <a:moveTo>
                    <a:pt x="26588" y="0"/>
                  </a:moveTo>
                  <a:lnTo>
                    <a:pt x="1123778" y="0"/>
                  </a:lnTo>
                  <a:cubicBezTo>
                    <a:pt x="1130829" y="0"/>
                    <a:pt x="1137592" y="2801"/>
                    <a:pt x="1142578" y="7787"/>
                  </a:cubicBezTo>
                  <a:cubicBezTo>
                    <a:pt x="1147564" y="12773"/>
                    <a:pt x="1150365" y="19536"/>
                    <a:pt x="1150365" y="26588"/>
                  </a:cubicBezTo>
                  <a:lnTo>
                    <a:pt x="1150365" y="585595"/>
                  </a:lnTo>
                  <a:cubicBezTo>
                    <a:pt x="1150365" y="600279"/>
                    <a:pt x="1138461" y="612182"/>
                    <a:pt x="1123778" y="612182"/>
                  </a:cubicBezTo>
                  <a:lnTo>
                    <a:pt x="26588" y="612182"/>
                  </a:lnTo>
                  <a:cubicBezTo>
                    <a:pt x="11904" y="612182"/>
                    <a:pt x="0" y="600279"/>
                    <a:pt x="0" y="585595"/>
                  </a:cubicBezTo>
                  <a:lnTo>
                    <a:pt x="0" y="26588"/>
                  </a:lnTo>
                  <a:cubicBezTo>
                    <a:pt x="0" y="11904"/>
                    <a:pt x="11904" y="0"/>
                    <a:pt x="2658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150365" cy="6502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375461" y="14237543"/>
            <a:ext cx="4367792" cy="2316398"/>
            <a:chOff x="0" y="0"/>
            <a:chExt cx="1150365" cy="6100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50365" cy="610080"/>
            </a:xfrm>
            <a:custGeom>
              <a:avLst/>
              <a:gdLst/>
              <a:ahLst/>
              <a:cxnLst/>
              <a:rect r="r" b="b" t="t" l="l"/>
              <a:pathLst>
                <a:path h="610080" w="1150365">
                  <a:moveTo>
                    <a:pt x="26588" y="0"/>
                  </a:moveTo>
                  <a:lnTo>
                    <a:pt x="1123778" y="0"/>
                  </a:lnTo>
                  <a:cubicBezTo>
                    <a:pt x="1130829" y="0"/>
                    <a:pt x="1137592" y="2801"/>
                    <a:pt x="1142578" y="7787"/>
                  </a:cubicBezTo>
                  <a:cubicBezTo>
                    <a:pt x="1147564" y="12773"/>
                    <a:pt x="1150365" y="19536"/>
                    <a:pt x="1150365" y="26588"/>
                  </a:cubicBezTo>
                  <a:lnTo>
                    <a:pt x="1150365" y="583493"/>
                  </a:lnTo>
                  <a:cubicBezTo>
                    <a:pt x="1150365" y="590544"/>
                    <a:pt x="1147564" y="597307"/>
                    <a:pt x="1142578" y="602293"/>
                  </a:cubicBezTo>
                  <a:cubicBezTo>
                    <a:pt x="1137592" y="607279"/>
                    <a:pt x="1130829" y="610080"/>
                    <a:pt x="1123778" y="610080"/>
                  </a:cubicBezTo>
                  <a:lnTo>
                    <a:pt x="26588" y="610080"/>
                  </a:lnTo>
                  <a:cubicBezTo>
                    <a:pt x="11904" y="610080"/>
                    <a:pt x="0" y="598176"/>
                    <a:pt x="0" y="583493"/>
                  </a:cubicBezTo>
                  <a:lnTo>
                    <a:pt x="0" y="26588"/>
                  </a:lnTo>
                  <a:cubicBezTo>
                    <a:pt x="0" y="11904"/>
                    <a:pt x="11904" y="0"/>
                    <a:pt x="2658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86000"/>
                  </a:srgbClr>
                </a:gs>
                <a:gs pos="50000">
                  <a:srgbClr val="003B89">
                    <a:alpha val="86000"/>
                  </a:srgbClr>
                </a:gs>
                <a:gs pos="100000">
                  <a:srgbClr val="011830">
                    <a:alpha val="86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85882"/>
                </a:srgbClr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150365" cy="648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015652" y="12145523"/>
            <a:ext cx="1942416" cy="223266"/>
          </a:xfrm>
          <a:custGeom>
            <a:avLst/>
            <a:gdLst/>
            <a:ahLst/>
            <a:cxnLst/>
            <a:rect r="r" b="b" t="t" l="l"/>
            <a:pathLst>
              <a:path h="223266" w="1942416">
                <a:moveTo>
                  <a:pt x="0" y="0"/>
                </a:moveTo>
                <a:lnTo>
                  <a:pt x="1942417" y="0"/>
                </a:lnTo>
                <a:lnTo>
                  <a:pt x="1942417" y="223266"/>
                </a:lnTo>
                <a:lnTo>
                  <a:pt x="0" y="223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35113" y="2304246"/>
            <a:ext cx="4989834" cy="1583073"/>
            <a:chOff x="0" y="0"/>
            <a:chExt cx="1314195" cy="41694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14195" cy="416941"/>
            </a:xfrm>
            <a:custGeom>
              <a:avLst/>
              <a:gdLst/>
              <a:ahLst/>
              <a:cxnLst/>
              <a:rect r="r" b="b" t="t" l="l"/>
              <a:pathLst>
                <a:path h="416941" w="1314195">
                  <a:moveTo>
                    <a:pt x="23273" y="0"/>
                  </a:moveTo>
                  <a:lnTo>
                    <a:pt x="1290922" y="0"/>
                  </a:lnTo>
                  <a:cubicBezTo>
                    <a:pt x="1297094" y="0"/>
                    <a:pt x="1303014" y="2452"/>
                    <a:pt x="1307379" y="6817"/>
                  </a:cubicBezTo>
                  <a:cubicBezTo>
                    <a:pt x="1311743" y="11181"/>
                    <a:pt x="1314195" y="17101"/>
                    <a:pt x="1314195" y="23273"/>
                  </a:cubicBezTo>
                  <a:lnTo>
                    <a:pt x="1314195" y="393668"/>
                  </a:lnTo>
                  <a:cubicBezTo>
                    <a:pt x="1314195" y="399840"/>
                    <a:pt x="1311743" y="405760"/>
                    <a:pt x="1307379" y="410124"/>
                  </a:cubicBezTo>
                  <a:cubicBezTo>
                    <a:pt x="1303014" y="414489"/>
                    <a:pt x="1297094" y="416941"/>
                    <a:pt x="1290922" y="416941"/>
                  </a:cubicBezTo>
                  <a:lnTo>
                    <a:pt x="23273" y="416941"/>
                  </a:lnTo>
                  <a:cubicBezTo>
                    <a:pt x="17101" y="416941"/>
                    <a:pt x="11181" y="414489"/>
                    <a:pt x="6817" y="410124"/>
                  </a:cubicBezTo>
                  <a:cubicBezTo>
                    <a:pt x="2452" y="405760"/>
                    <a:pt x="0" y="399840"/>
                    <a:pt x="0" y="393668"/>
                  </a:cubicBezTo>
                  <a:lnTo>
                    <a:pt x="0" y="23273"/>
                  </a:lnTo>
                  <a:cubicBezTo>
                    <a:pt x="0" y="17101"/>
                    <a:pt x="2452" y="11181"/>
                    <a:pt x="6817" y="6817"/>
                  </a:cubicBezTo>
                  <a:cubicBezTo>
                    <a:pt x="11181" y="2452"/>
                    <a:pt x="17101" y="0"/>
                    <a:pt x="2327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03F8B">
                    <a:alpha val="69000"/>
                  </a:srgbClr>
                </a:gs>
                <a:gs pos="50000">
                  <a:srgbClr val="00469B">
                    <a:alpha val="69000"/>
                  </a:srgbClr>
                </a:gs>
                <a:gs pos="100000">
                  <a:srgbClr val="0066CF">
                    <a:alpha val="69000"/>
                  </a:srgbClr>
                </a:gs>
              </a:gsLst>
              <a:lin ang="2700000"/>
            </a:gradFill>
            <a:ln w="19050" cap="sq">
              <a:solidFill>
                <a:srgbClr val="0D8AE3">
                  <a:alpha val="68627"/>
                </a:srgbClr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314195" cy="45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4173552" y="-82086"/>
            <a:ext cx="6113448" cy="4625466"/>
          </a:xfrm>
          <a:custGeom>
            <a:avLst/>
            <a:gdLst/>
            <a:ahLst/>
            <a:cxnLst/>
            <a:rect r="r" b="b" t="t" l="l"/>
            <a:pathLst>
              <a:path h="4625466" w="6113448">
                <a:moveTo>
                  <a:pt x="0" y="0"/>
                </a:moveTo>
                <a:lnTo>
                  <a:pt x="6113448" y="0"/>
                </a:lnTo>
                <a:lnTo>
                  <a:pt x="6113448" y="4625466"/>
                </a:lnTo>
                <a:lnTo>
                  <a:pt x="0" y="46254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-26131" b="-66706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5783882" y="14453728"/>
            <a:ext cx="1420166" cy="381078"/>
          </a:xfrm>
          <a:custGeom>
            <a:avLst/>
            <a:gdLst/>
            <a:ahLst/>
            <a:cxnLst/>
            <a:rect r="r" b="b" t="t" l="l"/>
            <a:pathLst>
              <a:path h="381078" w="1420166">
                <a:moveTo>
                  <a:pt x="0" y="0"/>
                </a:moveTo>
                <a:lnTo>
                  <a:pt x="1420166" y="0"/>
                </a:lnTo>
                <a:lnTo>
                  <a:pt x="1420166" y="381078"/>
                </a:lnTo>
                <a:lnTo>
                  <a:pt x="0" y="3810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26" id="26"/>
          <p:cNvGrpSpPr/>
          <p:nvPr/>
        </p:nvGrpSpPr>
        <p:grpSpPr>
          <a:xfrm rot="0">
            <a:off x="5797931" y="720385"/>
            <a:ext cx="4526946" cy="3822995"/>
            <a:chOff x="0" y="0"/>
            <a:chExt cx="701342" cy="592282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01342" cy="592282"/>
            </a:xfrm>
            <a:custGeom>
              <a:avLst/>
              <a:gdLst/>
              <a:ahLst/>
              <a:cxnLst/>
              <a:rect r="r" b="b" t="t" l="l"/>
              <a:pathLst>
                <a:path h="592282" w="701342">
                  <a:moveTo>
                    <a:pt x="39334" y="0"/>
                  </a:moveTo>
                  <a:lnTo>
                    <a:pt x="662008" y="0"/>
                  </a:lnTo>
                  <a:cubicBezTo>
                    <a:pt x="672440" y="0"/>
                    <a:pt x="682445" y="4144"/>
                    <a:pt x="689822" y="11521"/>
                  </a:cubicBezTo>
                  <a:cubicBezTo>
                    <a:pt x="697198" y="18897"/>
                    <a:pt x="701342" y="28902"/>
                    <a:pt x="701342" y="39334"/>
                  </a:cubicBezTo>
                  <a:lnTo>
                    <a:pt x="701342" y="552948"/>
                  </a:lnTo>
                  <a:cubicBezTo>
                    <a:pt x="701342" y="563380"/>
                    <a:pt x="697198" y="573385"/>
                    <a:pt x="689822" y="580761"/>
                  </a:cubicBezTo>
                  <a:cubicBezTo>
                    <a:pt x="682445" y="588138"/>
                    <a:pt x="672440" y="592282"/>
                    <a:pt x="662008" y="592282"/>
                  </a:cubicBezTo>
                  <a:lnTo>
                    <a:pt x="39334" y="592282"/>
                  </a:lnTo>
                  <a:cubicBezTo>
                    <a:pt x="28902" y="592282"/>
                    <a:pt x="18897" y="588138"/>
                    <a:pt x="11521" y="580761"/>
                  </a:cubicBezTo>
                  <a:cubicBezTo>
                    <a:pt x="4144" y="573385"/>
                    <a:pt x="0" y="563380"/>
                    <a:pt x="0" y="552948"/>
                  </a:cubicBezTo>
                  <a:lnTo>
                    <a:pt x="0" y="39334"/>
                  </a:lnTo>
                  <a:cubicBezTo>
                    <a:pt x="0" y="28902"/>
                    <a:pt x="4144" y="18897"/>
                    <a:pt x="11521" y="11521"/>
                  </a:cubicBezTo>
                  <a:cubicBezTo>
                    <a:pt x="18897" y="4144"/>
                    <a:pt x="28902" y="0"/>
                    <a:pt x="39334" y="0"/>
                  </a:cubicBezTo>
                  <a:close/>
                </a:path>
              </a:pathLst>
            </a:custGeom>
            <a:blipFill>
              <a:blip r:embed="rId11"/>
              <a:stretch>
                <a:fillRect l="0" t="-2349" r="-12277" b="-2349"/>
              </a:stretch>
            </a:blipFill>
          </p:spPr>
        </p:sp>
      </p:grpSp>
      <p:sp>
        <p:nvSpPr>
          <p:cNvPr name="AutoShape 28" id="28"/>
          <p:cNvSpPr/>
          <p:nvPr/>
        </p:nvSpPr>
        <p:spPr>
          <a:xfrm>
            <a:off x="642715" y="7346249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5343973" y="7346249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642715" y="8994424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5375461" y="8994424"/>
            <a:ext cx="4308162" cy="0"/>
          </a:xfrm>
          <a:prstGeom prst="line">
            <a:avLst/>
          </a:prstGeom>
          <a:ln cap="flat" w="9525">
            <a:solidFill>
              <a:srgbClr val="D1D9E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2" id="32"/>
          <p:cNvGrpSpPr/>
          <p:nvPr/>
        </p:nvGrpSpPr>
        <p:grpSpPr>
          <a:xfrm rot="0">
            <a:off x="678105" y="4914855"/>
            <a:ext cx="3304393" cy="703609"/>
            <a:chOff x="0" y="0"/>
            <a:chExt cx="4405857" cy="938145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0" y="0"/>
              <a:ext cx="938145" cy="938145"/>
              <a:chOff x="0" y="0"/>
              <a:chExt cx="812800" cy="81280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187054" y="0"/>
                    </a:moveTo>
                    <a:lnTo>
                      <a:pt x="625746" y="0"/>
                    </a:lnTo>
                    <a:cubicBezTo>
                      <a:pt x="729053" y="0"/>
                      <a:pt x="812800" y="83747"/>
                      <a:pt x="812800" y="187054"/>
                    </a:cubicBezTo>
                    <a:lnTo>
                      <a:pt x="812800" y="625746"/>
                    </a:lnTo>
                    <a:cubicBezTo>
                      <a:pt x="812800" y="729053"/>
                      <a:pt x="729053" y="812800"/>
                      <a:pt x="625746" y="812800"/>
                    </a:cubicBezTo>
                    <a:lnTo>
                      <a:pt x="187054" y="812800"/>
                    </a:lnTo>
                    <a:cubicBezTo>
                      <a:pt x="83747" y="812800"/>
                      <a:pt x="0" y="729053"/>
                      <a:pt x="0" y="625746"/>
                    </a:cubicBezTo>
                    <a:lnTo>
                      <a:pt x="0" y="187054"/>
                    </a:lnTo>
                    <a:cubicBezTo>
                      <a:pt x="0" y="83747"/>
                      <a:pt x="83747" y="0"/>
                      <a:pt x="187054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AF6FF">
                      <a:alpha val="100000"/>
                    </a:srgbClr>
                  </a:gs>
                  <a:gs pos="33333">
                    <a:srgbClr val="AEDFFF">
                      <a:alpha val="100000"/>
                    </a:srgbClr>
                  </a:gs>
                  <a:gs pos="66667">
                    <a:srgbClr val="C5E6FF">
                      <a:alpha val="100000"/>
                    </a:srgbClr>
                  </a:gs>
                  <a:gs pos="100000">
                    <a:srgbClr val="EAF6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ln w="9525" cap="sq">
                <a:solidFill>
                  <a:srgbClr val="84CCFF"/>
                </a:solidFill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Freeform 36" id="36"/>
            <p:cNvSpPr/>
            <p:nvPr/>
          </p:nvSpPr>
          <p:spPr>
            <a:xfrm flipH="false" flipV="false" rot="0">
              <a:off x="160308" y="183953"/>
              <a:ext cx="614302" cy="614302"/>
            </a:xfrm>
            <a:custGeom>
              <a:avLst/>
              <a:gdLst/>
              <a:ahLst/>
              <a:cxnLst/>
              <a:rect r="r" b="b" t="t" l="l"/>
              <a:pathLst>
                <a:path h="614302" w="614302">
                  <a:moveTo>
                    <a:pt x="0" y="0"/>
                  </a:moveTo>
                  <a:lnTo>
                    <a:pt x="614303" y="0"/>
                  </a:lnTo>
                  <a:lnTo>
                    <a:pt x="614303" y="614303"/>
                  </a:lnTo>
                  <a:lnTo>
                    <a:pt x="0" y="6143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 rot="0">
              <a:off x="1157832" y="192213"/>
              <a:ext cx="3248025" cy="5155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60"/>
                </a:lnSpc>
                <a:spcBef>
                  <a:spcPct val="0"/>
                </a:spcBef>
              </a:pPr>
              <a:r>
                <a:rPr lang="en-US" sz="2400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¿Q</a:t>
              </a:r>
              <a:r>
                <a:rPr lang="en-US" sz="2400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ué ganas tú?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524948" y="4914855"/>
            <a:ext cx="4169617" cy="703609"/>
            <a:chOff x="0" y="0"/>
            <a:chExt cx="5559489" cy="938145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0" y="0"/>
              <a:ext cx="938145" cy="938145"/>
              <a:chOff x="0" y="0"/>
              <a:chExt cx="812800" cy="812800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187054" y="0"/>
                    </a:moveTo>
                    <a:lnTo>
                      <a:pt x="625746" y="0"/>
                    </a:lnTo>
                    <a:cubicBezTo>
                      <a:pt x="729053" y="0"/>
                      <a:pt x="812800" y="83747"/>
                      <a:pt x="812800" y="187054"/>
                    </a:cubicBezTo>
                    <a:lnTo>
                      <a:pt x="812800" y="625746"/>
                    </a:lnTo>
                    <a:cubicBezTo>
                      <a:pt x="812800" y="729053"/>
                      <a:pt x="729053" y="812800"/>
                      <a:pt x="625746" y="812800"/>
                    </a:cubicBezTo>
                    <a:lnTo>
                      <a:pt x="187054" y="812800"/>
                    </a:lnTo>
                    <a:cubicBezTo>
                      <a:pt x="83747" y="812800"/>
                      <a:pt x="0" y="729053"/>
                      <a:pt x="0" y="625746"/>
                    </a:cubicBezTo>
                    <a:lnTo>
                      <a:pt x="0" y="187054"/>
                    </a:lnTo>
                    <a:cubicBezTo>
                      <a:pt x="0" y="83747"/>
                      <a:pt x="83747" y="0"/>
                      <a:pt x="187054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EAF6FF">
                      <a:alpha val="100000"/>
                    </a:srgbClr>
                  </a:gs>
                  <a:gs pos="33333">
                    <a:srgbClr val="AEDFFF">
                      <a:alpha val="100000"/>
                    </a:srgbClr>
                  </a:gs>
                  <a:gs pos="66667">
                    <a:srgbClr val="C5E6FF">
                      <a:alpha val="100000"/>
                    </a:srgbClr>
                  </a:gs>
                  <a:gs pos="100000">
                    <a:srgbClr val="EAF6FF">
                      <a:alpha val="100000"/>
                    </a:srgbClr>
                  </a:gs>
                </a:gsLst>
                <a:path path="circle">
                  <a:fillToRect l="0" r="100000" t="0" b="100000"/>
                </a:path>
                <a:tileRect r="0" l="-100000" b="0" t="-100000"/>
              </a:gradFill>
              <a:ln w="9525" cap="sq">
                <a:solidFill>
                  <a:srgbClr val="84CCFF"/>
                </a:solidFill>
                <a:prstDash val="solid"/>
                <a:miter/>
              </a:ln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360"/>
                  </a:lnSpc>
                </a:pPr>
              </a:p>
            </p:txBody>
          </p:sp>
        </p:grpSp>
        <p:sp>
          <p:nvSpPr>
            <p:cNvPr name="Freeform 42" id="42"/>
            <p:cNvSpPr/>
            <p:nvPr/>
          </p:nvSpPr>
          <p:spPr>
            <a:xfrm flipH="false" flipV="false" rot="0">
              <a:off x="141914" y="280048"/>
              <a:ext cx="654316" cy="378049"/>
            </a:xfrm>
            <a:custGeom>
              <a:avLst/>
              <a:gdLst/>
              <a:ahLst/>
              <a:cxnLst/>
              <a:rect r="r" b="b" t="t" l="l"/>
              <a:pathLst>
                <a:path h="378049" w="654316">
                  <a:moveTo>
                    <a:pt x="0" y="0"/>
                  </a:moveTo>
                  <a:lnTo>
                    <a:pt x="654317" y="0"/>
                  </a:lnTo>
                  <a:lnTo>
                    <a:pt x="654317" y="378049"/>
                  </a:lnTo>
                  <a:lnTo>
                    <a:pt x="0" y="378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 rot="0">
              <a:off x="1204394" y="91689"/>
              <a:ext cx="4355095" cy="8464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400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¿Qué das a tus clientes?</a:t>
              </a: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595562" y="2485621"/>
            <a:ext cx="4960874" cy="1125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02261" indent="-151130" lvl="1">
              <a:lnSpc>
                <a:spcPts val="2268"/>
              </a:lnSpc>
              <a:buFont typeface="Arial"/>
              <a:buChar char="•"/>
            </a:pPr>
            <a:r>
              <a:rPr lang="en-US" sz="1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Rastreo, alertas, diagnósticos y video multicámara</a:t>
            </a:r>
          </a:p>
          <a:p>
            <a:pPr algn="l" marL="302261" indent="-151130" lvl="1">
              <a:lnSpc>
                <a:spcPts val="2268"/>
              </a:lnSpc>
              <a:buFont typeface="Arial"/>
              <a:buChar char="•"/>
            </a:pPr>
            <a:r>
              <a:rPr lang="en-US" sz="1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Integración nativa con plataformas de video telemática</a:t>
            </a:r>
          </a:p>
          <a:p>
            <a:pPr algn="l" marL="302261" indent="-151130" lvl="1">
              <a:lnSpc>
                <a:spcPts val="2268"/>
              </a:lnSpc>
              <a:buFont typeface="Arial"/>
              <a:buChar char="•"/>
            </a:pPr>
            <a:r>
              <a:rPr lang="en-US" sz="1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Acciones cruzadas entre cámaras y rastreadores</a:t>
            </a:r>
          </a:p>
          <a:p>
            <a:pPr algn="l" marL="302261" indent="-151130" lvl="1">
              <a:lnSpc>
                <a:spcPts val="2268"/>
              </a:lnSpc>
              <a:buFont typeface="Arial"/>
              <a:buChar char="•"/>
            </a:pPr>
            <a:r>
              <a:rPr lang="en-US" sz="14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Plug-and-play con todas las cámaras y GPS compatibles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564074" y="1392088"/>
            <a:ext cx="5011415" cy="481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Telemática de v</a:t>
            </a:r>
            <a:r>
              <a:rPr lang="en-US" sz="28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ideo inteligente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77351" y="1890028"/>
            <a:ext cx="4672682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sz="1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Video +</a:t>
            </a:r>
            <a:r>
              <a:rPr lang="en-US" sz="1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telemática de vehículos en un solo espacio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642715" y="7525620"/>
            <a:ext cx="4512075" cy="1303721"/>
            <a:chOff x="0" y="0"/>
            <a:chExt cx="6016100" cy="1738295"/>
          </a:xfrm>
        </p:grpSpPr>
        <p:sp>
          <p:nvSpPr>
            <p:cNvPr name="TextBox 48" id="48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Más rápido a ingresos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0" y="454114"/>
              <a:ext cx="5740496" cy="1284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Integraciones listas con MettaX, Jimi IoT, Streamax y Howen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Empieza a vender flotas con video en días, no meses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642715" y="9127774"/>
            <a:ext cx="4512075" cy="922721"/>
            <a:chOff x="0" y="0"/>
            <a:chExt cx="6016100" cy="1230295"/>
          </a:xfrm>
        </p:grpSpPr>
        <p:sp>
          <p:nvSpPr>
            <p:cNvPr name="TextBox 51" id="51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Soporte único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0" y="454114"/>
              <a:ext cx="5740496" cy="776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Un solo contacto para datos y video de vehículos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Facturac</a:t>
              </a: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ión y actualizaciones más simples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443062" y="7525620"/>
            <a:ext cx="4512075" cy="1113221"/>
            <a:chOff x="0" y="0"/>
            <a:chExt cx="6016100" cy="1484295"/>
          </a:xfrm>
        </p:grpSpPr>
        <p:sp>
          <p:nvSpPr>
            <p:cNvPr name="TextBox 54" id="54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Safer fleets, smarter decisions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0" y="454114"/>
              <a:ext cx="5740496" cy="1030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Detecta conducción riesgosa en tiempo real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Etiquetado automático de incidentes y analítica</a:t>
              </a:r>
            </a:p>
            <a:p>
              <a:pPr algn="l">
                <a:lnSpc>
                  <a:spcPts val="1540"/>
                </a:lnSpc>
              </a:pP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886929" y="15033939"/>
            <a:ext cx="3607295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Dashcams Full-HD, doble lente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Detección de objetos y eventos con IA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Almacenamiento y reproducción en la nube</a:t>
            </a:r>
          </a:p>
        </p:txBody>
      </p:sp>
      <p:grpSp>
        <p:nvGrpSpPr>
          <p:cNvPr name="Group 57" id="57"/>
          <p:cNvGrpSpPr/>
          <p:nvPr/>
        </p:nvGrpSpPr>
        <p:grpSpPr>
          <a:xfrm rot="0">
            <a:off x="5783882" y="13370769"/>
            <a:ext cx="3685818" cy="673405"/>
            <a:chOff x="0" y="0"/>
            <a:chExt cx="4914425" cy="897873"/>
          </a:xfrm>
        </p:grpSpPr>
        <p:sp>
          <p:nvSpPr>
            <p:cNvPr name="TextBox 58" id="58"/>
            <p:cNvSpPr txBox="true"/>
            <p:nvPr/>
          </p:nvSpPr>
          <p:spPr>
            <a:xfrm rot="0">
              <a:off x="0" y="-19050"/>
              <a:ext cx="4514155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Jimi IoT JC171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Jimi IoT JC261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Jimi IoT JC261P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0" y="360663"/>
              <a:ext cx="4914425" cy="5372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Jim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IoT JC400D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Jimi IoT JC400P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Jimi IoT JC400</a:t>
              </a:r>
            </a:p>
            <a:p>
              <a:pPr algn="l">
                <a:lnSpc>
                  <a:spcPts val="1680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015652" y="13370769"/>
            <a:ext cx="3130077" cy="462915"/>
            <a:chOff x="0" y="0"/>
            <a:chExt cx="4173436" cy="617219"/>
          </a:xfrm>
        </p:grpSpPr>
        <p:sp>
          <p:nvSpPr>
            <p:cNvPr name="TextBox 61" id="61"/>
            <p:cNvSpPr txBox="true"/>
            <p:nvPr/>
          </p:nvSpPr>
          <p:spPr>
            <a:xfrm rot="0">
              <a:off x="0" y="-1905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AD PLUS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AD PLUS 2.0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M1N-TKH0401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0" y="35941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X3N-H0404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X5N-E0804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X7N PRO-H0416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028700" y="15829399"/>
            <a:ext cx="3130077" cy="462915"/>
            <a:chOff x="0" y="0"/>
            <a:chExt cx="4173436" cy="617219"/>
          </a:xfrm>
        </p:grpSpPr>
        <p:sp>
          <p:nvSpPr>
            <p:cNvPr name="TextBox 64" id="64"/>
            <p:cNvSpPr txBox="true"/>
            <p:nvPr/>
          </p:nvSpPr>
          <p:spPr>
            <a:xfrm rot="0">
              <a:off x="0" y="-1905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MC904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MC403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MC202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0" y="359410"/>
              <a:ext cx="417343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MC912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MC2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01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MC908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5783882" y="15797294"/>
            <a:ext cx="3580559" cy="495020"/>
            <a:chOff x="0" y="0"/>
            <a:chExt cx="4774079" cy="660027"/>
          </a:xfrm>
        </p:grpSpPr>
        <p:sp>
          <p:nvSpPr>
            <p:cNvPr name="TextBox 67" id="67"/>
            <p:cNvSpPr txBox="true"/>
            <p:nvPr/>
          </p:nvSpPr>
          <p:spPr>
            <a:xfrm rot="0">
              <a:off x="18732" y="-19050"/>
              <a:ext cx="4755347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Hero-MC30-01 </a:t>
              </a:r>
              <a:r>
                <a:rPr lang="en-US" sz="1200" b="true">
                  <a:solidFill>
                    <a:srgbClr val="0D8AE3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ro-ME40-02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Hero-ME41-02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0" y="402217"/>
              <a:ext cx="4514155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Hero-ME40-04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ro-ME30-04 </a:t>
              </a:r>
              <a:r>
                <a:rPr lang="en-US" sz="1200" b="true">
                  <a:solidFill>
                    <a:srgbClr val="0095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| </a:t>
              </a:r>
              <a:r>
                <a:rPr lang="en-US" sz="1200" b="true">
                  <a:solidFill>
                    <a:srgbClr val="FDFDF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Hero-ME41-04</a:t>
              </a:r>
            </a:p>
          </p:txBody>
        </p:sp>
      </p:grpSp>
      <p:sp>
        <p:nvSpPr>
          <p:cNvPr name="TextBox 69" id="69"/>
          <p:cNvSpPr txBox="true"/>
          <p:nvPr/>
        </p:nvSpPr>
        <p:spPr>
          <a:xfrm rot="0">
            <a:off x="5673718" y="12559289"/>
            <a:ext cx="3382536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Dashcams IA y seguridad DMS/ADAS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GPS y conectividad 4G/LTE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Monitoreo y alertas en tiempo real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901621" y="12559289"/>
            <a:ext cx="3405047" cy="617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Grabadores 4G/5G multicanal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Analítica en el vehículo (edge-compute)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Transmisión de video para toda la flota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5651207" y="15018149"/>
            <a:ext cx="3713234" cy="826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MDVR con seguridad DMS/ADAS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Conectividad 4G, grabación multicámara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  <a:r>
              <a:rPr lang="en-US" sz="1200">
                <a:solidFill>
                  <a:srgbClr val="FDFDFD"/>
                </a:solidFill>
                <a:latin typeface="Proxima Nova"/>
                <a:ea typeface="Proxima Nova"/>
                <a:cs typeface="Proxima Nova"/>
                <a:sym typeface="Proxima Nova"/>
              </a:rPr>
              <a:t>Plataforma VSS unificada: video, rastreo, alertas</a:t>
            </a:r>
          </a:p>
          <a:p>
            <a:pPr algn="l" marL="259080" indent="-129540" lvl="1">
              <a:lnSpc>
                <a:spcPts val="1679"/>
              </a:lnSpc>
              <a:buFont typeface="Arial"/>
              <a:buChar char="•"/>
            </a:pPr>
          </a:p>
        </p:txBody>
      </p:sp>
      <p:sp>
        <p:nvSpPr>
          <p:cNvPr name="TextBox 72" id="72"/>
          <p:cNvSpPr txBox="true"/>
          <p:nvPr/>
        </p:nvSpPr>
        <p:spPr>
          <a:xfrm rot="0">
            <a:off x="5461594" y="17565761"/>
            <a:ext cx="1759074" cy="39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Empiez</a:t>
            </a:r>
            <a:r>
              <a:rPr lang="en-US" sz="2400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hoy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564074" y="17565761"/>
            <a:ext cx="3855765" cy="396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sz="2400" b="true">
                <a:solidFill>
                  <a:srgbClr val="0244A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Guías de integración Navixy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3460291" y="10994953"/>
            <a:ext cx="3366418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K</a:t>
            </a:r>
            <a:r>
              <a:rPr lang="en-US" sz="36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ey integrations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1248676" y="16706341"/>
            <a:ext cx="8002714" cy="213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0"/>
              </a:lnSpc>
            </a:pPr>
            <a:r>
              <a:rPr lang="en-US" sz="1200">
                <a:solidFill>
                  <a:srgbClr val="FFFFFF">
                    <a:alpha val="64706"/>
                  </a:srgbClr>
                </a:solidFill>
                <a:latin typeface="Proxima Nova"/>
                <a:ea typeface="Proxima Nova"/>
                <a:cs typeface="Proxima Nova"/>
                <a:sym typeface="Proxima Nova"/>
              </a:rPr>
              <a:t>*Compatibilidad con modelos seleccionados. Contáctanos para conocer la lista completa de dispositivos compatibles.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5476259" y="18066775"/>
            <a:ext cx="4276862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19273B"/>
                </a:solidFill>
                <a:latin typeface="Proxima Nova"/>
                <a:ea typeface="Proxima Nova"/>
                <a:cs typeface="Proxima Nova"/>
                <a:sym typeface="Proxima Nova"/>
              </a:rPr>
              <a:t>Pa</a:t>
            </a:r>
            <a:r>
              <a:rPr lang="en-US" sz="1400">
                <a:solidFill>
                  <a:srgbClr val="19273B"/>
                </a:solidFill>
                <a:latin typeface="Proxima Nova"/>
                <a:ea typeface="Proxima Nova"/>
                <a:cs typeface="Proxima Nova"/>
                <a:sym typeface="Proxima Nova"/>
              </a:rPr>
              <a:t>ra cotizaciones, paquetes de hardware o acceso a demos, contacta a tu representante de ventas Navixy.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586919" y="3992094"/>
            <a:ext cx="4060775" cy="2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Sin</a:t>
            </a:r>
            <a:r>
              <a:rPr lang="en-US" b="true" sz="1599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gateways, middleware ni hardware extra</a:t>
            </a:r>
          </a:p>
        </p:txBody>
      </p:sp>
      <p:grpSp>
        <p:nvGrpSpPr>
          <p:cNvPr name="Group 78" id="78"/>
          <p:cNvGrpSpPr/>
          <p:nvPr/>
        </p:nvGrpSpPr>
        <p:grpSpPr>
          <a:xfrm rot="0">
            <a:off x="642715" y="5885164"/>
            <a:ext cx="4512075" cy="1303788"/>
            <a:chOff x="0" y="0"/>
            <a:chExt cx="6016100" cy="1738384"/>
          </a:xfrm>
        </p:grpSpPr>
        <p:sp>
          <p:nvSpPr>
            <p:cNvPr name="TextBox 79" id="79"/>
            <p:cNvSpPr txBox="true"/>
            <p:nvPr/>
          </p:nvSpPr>
          <p:spPr>
            <a:xfrm rot="0">
              <a:off x="167029" y="28575"/>
              <a:ext cx="5849071" cy="292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Amplía tu oferta de servicios</a:t>
              </a:r>
            </a:p>
          </p:txBody>
        </p:sp>
        <p:sp>
          <p:nvSpPr>
            <p:cNvPr name="TextBox 80" id="80"/>
            <p:cNvSpPr txBox="true"/>
            <p:nvPr/>
          </p:nvSpPr>
          <p:spPr>
            <a:xfrm rot="0">
              <a:off x="0" y="454202"/>
              <a:ext cx="5740496" cy="1284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Agrega video telemática sin largas integraciones personalizadas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 opciones al cliente: combina cualquier cámara o dispositivo compatible</a:t>
              </a: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5407341" y="5885164"/>
            <a:ext cx="4512075" cy="1303721"/>
            <a:chOff x="0" y="0"/>
            <a:chExt cx="6016100" cy="1738295"/>
          </a:xfrm>
        </p:grpSpPr>
        <p:sp>
          <p:nvSpPr>
            <p:cNvPr name="TextBox 82" id="82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Visibilidad total</a:t>
              </a:r>
            </a:p>
          </p:txBody>
        </p:sp>
        <p:sp>
          <p:nvSpPr>
            <p:cNvPr name="TextBox 83" id="83"/>
            <p:cNvSpPr txBox="true"/>
            <p:nvPr/>
          </p:nvSpPr>
          <p:spPr>
            <a:xfrm rot="0">
              <a:off x="0" y="454114"/>
              <a:ext cx="5740496" cy="1284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Video en vivo y grabado junto con GPS, motor y sensores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Relaciona eventos: salta del alerta al clip exacto</a:t>
              </a:r>
            </a:p>
            <a:p>
              <a:pPr algn="l">
                <a:lnSpc>
                  <a:spcPts val="1540"/>
                </a:lnSpc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5539792" y="9127774"/>
            <a:ext cx="4512075" cy="1113221"/>
            <a:chOff x="0" y="0"/>
            <a:chExt cx="6016100" cy="1484295"/>
          </a:xfrm>
        </p:grpSpPr>
        <p:sp>
          <p:nvSpPr>
            <p:cNvPr name="TextBox 85" id="85"/>
            <p:cNvSpPr txBox="true"/>
            <p:nvPr/>
          </p:nvSpPr>
          <p:spPr>
            <a:xfrm rot="0">
              <a:off x="167029" y="28575"/>
              <a:ext cx="5849071" cy="2923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99"/>
                </a:lnSpc>
              </a:pPr>
              <a:r>
                <a:rPr lang="en-US" sz="1599" b="true">
                  <a:solidFill>
                    <a:srgbClr val="0244A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Rapid response</a:t>
              </a:r>
            </a:p>
          </p:txBody>
        </p:sp>
        <p:sp>
          <p:nvSpPr>
            <p:cNvPr name="TextBox 86" id="86"/>
            <p:cNvSpPr txBox="true"/>
            <p:nvPr/>
          </p:nvSpPr>
          <p:spPr>
            <a:xfrm rot="0">
              <a:off x="0" y="454114"/>
              <a:ext cx="5740496" cy="1030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</a:t>
              </a: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spacha apoyo al instante con contexto visual</a:t>
              </a:r>
            </a:p>
            <a:p>
              <a:pPr algn="l">
                <a:lnSpc>
                  <a:spcPts val="1540"/>
                </a:lnSpc>
              </a:pPr>
            </a:p>
            <a:p>
              <a:pPr algn="l" marL="302261" indent="-151130" lvl="1">
                <a:lnSpc>
                  <a:spcPts val="1540"/>
                </a:lnSpc>
                <a:buFont typeface="Arial"/>
                <a:buChar char="•"/>
              </a:pPr>
              <a:r>
                <a:rPr lang="en-US" sz="1400">
                  <a:solidFill>
                    <a:srgbClr val="19273B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Reduce fraudes y costos de seguro</a:t>
              </a:r>
            </a:p>
            <a:p>
              <a:pPr algn="l">
                <a:lnSpc>
                  <a:spcPts val="1540"/>
                </a:lnSpc>
              </a:pPr>
            </a:p>
          </p:txBody>
        </p:sp>
      </p:grpSp>
      <p:sp>
        <p:nvSpPr>
          <p:cNvPr name="TextBox 87" id="87"/>
          <p:cNvSpPr txBox="true"/>
          <p:nvPr/>
        </p:nvSpPr>
        <p:spPr>
          <a:xfrm rot="0">
            <a:off x="2695286" y="18097891"/>
            <a:ext cx="669488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4" tooltip="https://navixy.com/docs/user/guide/solution-connectors/mettax-integration-for-video-telematics"/>
              </a:rPr>
              <a:t>MettaX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747957" y="18097891"/>
            <a:ext cx="697230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5" tooltip="https://navixy.com/docs/expert-center/vehicle-telematics-technology/video-telematics/configuration-guides/jimi-iot/jimi-iot-dashcam-configuration"/>
              </a:rPr>
              <a:t>Jimi IoT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578766" y="18097891"/>
            <a:ext cx="922020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6" tooltip="https://navixy.com/docs/user/guide/solution-connectors/streamax-integration-for-video-telematics"/>
              </a:rPr>
              <a:t>S</a:t>
            </a: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7" tooltip="https://navixy.com/docs/user/guide/solution-connectors/streamax-integration-for-video-telematics"/>
              </a:rPr>
              <a:t>treamax 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3656788" y="18097891"/>
            <a:ext cx="651391" cy="273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  <a:spcBef>
                <a:spcPct val="0"/>
              </a:spcBef>
            </a:pPr>
            <a:r>
              <a:rPr lang="en-US" b="true" sz="1600" u="sng">
                <a:solidFill>
                  <a:srgbClr val="0095FF"/>
                </a:solidFill>
                <a:latin typeface="Proxima Nova Bold"/>
                <a:ea typeface="Proxima Nova Bold"/>
                <a:cs typeface="Proxima Nova Bold"/>
                <a:sym typeface="Proxima Nova Bold"/>
                <a:hlinkClick r:id="rId18" tooltip="https://navixy.com/docs/user/guide/solution-connectors/howen"/>
              </a:rPr>
              <a:t>Howen</a:t>
            </a:r>
          </a:p>
        </p:txBody>
      </p:sp>
      <p:sp>
        <p:nvSpPr>
          <p:cNvPr name="Freeform 91" id="91"/>
          <p:cNvSpPr/>
          <p:nvPr/>
        </p:nvSpPr>
        <p:spPr>
          <a:xfrm flipH="false" flipV="false" rot="0">
            <a:off x="5797931" y="12025631"/>
            <a:ext cx="1263546" cy="386923"/>
          </a:xfrm>
          <a:custGeom>
            <a:avLst/>
            <a:gdLst/>
            <a:ahLst/>
            <a:cxnLst/>
            <a:rect r="r" b="b" t="t" l="l"/>
            <a:pathLst>
              <a:path h="386923" w="1263546">
                <a:moveTo>
                  <a:pt x="0" y="0"/>
                </a:moveTo>
                <a:lnTo>
                  <a:pt x="1263546" y="0"/>
                </a:lnTo>
                <a:lnTo>
                  <a:pt x="1263546" y="386923"/>
                </a:lnTo>
                <a:lnTo>
                  <a:pt x="0" y="38692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DAHZad-KFhc</dc:identifier>
  <dcterms:modified xsi:type="dcterms:W3CDTF">2011-08-01T06:04:30Z</dcterms:modified>
  <cp:revision>1</cp:revision>
  <dc:title>Video telematics in Navixy (EN + ES)</dc:title>
</cp:coreProperties>
</file>